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74" r:id="rId4"/>
    <p:sldId id="261" r:id="rId5"/>
    <p:sldId id="267" r:id="rId6"/>
    <p:sldId id="265" r:id="rId7"/>
    <p:sldId id="268" r:id="rId8"/>
    <p:sldId id="260" r:id="rId9"/>
    <p:sldId id="273" r:id="rId10"/>
    <p:sldId id="259" r:id="rId11"/>
    <p:sldId id="269" r:id="rId12"/>
    <p:sldId id="271" r:id="rId13"/>
    <p:sldId id="272" r:id="rId14"/>
    <p:sldId id="264" r:id="rId15"/>
    <p:sldId id="270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61" autoAdjust="0"/>
  </p:normalViewPr>
  <p:slideViewPr>
    <p:cSldViewPr>
      <p:cViewPr varScale="1">
        <p:scale>
          <a:sx n="126" d="100"/>
          <a:sy n="126" d="100"/>
        </p:scale>
        <p:origin x="104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03792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z-Cyrl-UZ" sz="3400" spc="10" dirty="0" smtClean="0"/>
              <a:t>    </a:t>
            </a:r>
            <a:r>
              <a:rPr sz="3400" spc="10" dirty="0" err="1" smtClean="0"/>
              <a:t>O</a:t>
            </a:r>
            <a:r>
              <a:rPr lang="en-US" sz="3400" spc="10" dirty="0" err="1"/>
              <a:t>‘zbek</a:t>
            </a:r>
            <a:r>
              <a:rPr lang="en-US" sz="3400" spc="10" dirty="0"/>
              <a:t> 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96071" y="1180372"/>
            <a:ext cx="5130029" cy="8091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000" b="1" dirty="0"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O‘tkir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Rahmatning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hayoti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ijodiy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faoliyati</a:t>
            </a:r>
            <a:endParaRPr lang="en-US" sz="2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493" y="1161679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371" y="20536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dirty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EEAE29-BC7B-4562-A6AB-B34B30C916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8857" y="1849679"/>
            <a:ext cx="1786283" cy="11461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908282"/>
              <a:ext cx="5650865" cy="227710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799423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0752" y="94805"/>
            <a:ext cx="487870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>
              <a:lnSpc>
                <a:spcPts val="2330"/>
              </a:lnSpc>
              <a:spcBef>
                <a:spcPts val="320"/>
              </a:spcBef>
            </a:pPr>
            <a:r>
              <a:rPr lang="uz-Cyrl-U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«She’r tahlili» usuli 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9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C19CFA78-6D15-4099-872D-6785779A6482}"/>
              </a:ext>
            </a:extLst>
          </p:cNvPr>
          <p:cNvSpPr/>
          <p:nvPr/>
        </p:nvSpPr>
        <p:spPr>
          <a:xfrm>
            <a:off x="520699" y="1317625"/>
            <a:ext cx="4805061" cy="1600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  <a:tabLst>
                <a:tab pos="4096385" algn="l"/>
              </a:tabLst>
            </a:pPr>
            <a:r>
              <a:rPr lang="uz-Latn-UZ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Sizningcha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uz-Latn-UZ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 she’rning yaratilishiga nima sabab bo‘lgan?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4096385" algn="l"/>
              </a:tabLst>
            </a:pPr>
            <a:r>
              <a:rPr lang="uz-Latn-UZ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She’rning asosiy g‘oyasi nimadan iborat deb o‘ylaysiz?</a:t>
            </a:r>
            <a:endParaRPr lang="en-US" sz="1400" b="1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tabLst>
                <a:tab pos="4096385" algn="l"/>
              </a:tabLst>
            </a:pPr>
            <a:r>
              <a:rPr lang="uz-Latn-UZ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She’rdagi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tayanch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so‘zlarni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toping </a:t>
            </a:r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ularning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lug‘atini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tuzing</a:t>
            </a:r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4" y="114136"/>
            <a:ext cx="816077" cy="71346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4FBDBD9-0673-46F1-AB63-C78EF0024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3" y="1277551"/>
            <a:ext cx="426757" cy="37798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B96E107-D46C-4B3C-A6F8-1649213DA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01" y="944766"/>
            <a:ext cx="2538524" cy="25605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E8DBB01-2CAE-4C45-AEB4-DAE27BF5F1D6}"/>
              </a:ext>
            </a:extLst>
          </p:cNvPr>
          <p:cNvSpPr/>
          <p:nvPr/>
        </p:nvSpPr>
        <p:spPr>
          <a:xfrm>
            <a:off x="497113" y="901039"/>
            <a:ext cx="23618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“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Vatanni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his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etish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”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she’ri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126366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0" y="102424"/>
            <a:ext cx="519032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>
                <a:solidFill>
                  <a:prstClr val="white"/>
                </a:solidFill>
              </a:rPr>
              <a:t>  </a:t>
            </a:r>
            <a:r>
              <a:rPr lang="en-US" spc="15" dirty="0" err="1">
                <a:solidFill>
                  <a:prstClr val="white"/>
                </a:solidFill>
              </a:rPr>
              <a:t>Lug‘at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ishi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380145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25761" y="151845"/>
            <a:ext cx="311550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10</a:t>
            </a:r>
            <a:endParaRPr sz="145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840" y="536168"/>
            <a:ext cx="5650865" cy="2649220"/>
            <a:chOff x="66840" y="536168"/>
            <a:chExt cx="5650865" cy="2649220"/>
          </a:xfrm>
        </p:grpSpPr>
        <p:sp>
          <p:nvSpPr>
            <p:cNvPr id="7" name="object 7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8753344-D50D-4D9A-A28A-96BC4595C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83" y="2698217"/>
            <a:ext cx="4989317" cy="444209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6F88632-388A-420B-928C-E310F71FB52B}"/>
              </a:ext>
            </a:extLst>
          </p:cNvPr>
          <p:cNvSpPr/>
          <p:nvPr/>
        </p:nvSpPr>
        <p:spPr>
          <a:xfrm>
            <a:off x="221755" y="2702242"/>
            <a:ext cx="49471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Tayanch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so‘zlar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lug‘atini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tuzing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Ularni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qatnashtirib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 smtClean="0">
                <a:solidFill>
                  <a:schemeClr val="bg1"/>
                </a:solidFill>
                <a:latin typeface="Arial"/>
                <a:cs typeface="Arial"/>
              </a:rPr>
              <a:t>Vatanimizga</a:t>
            </a:r>
            <a:r>
              <a:rPr lang="en-US" sz="1200" b="1" kern="0" spc="1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yozma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ta’rif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 smtClean="0">
                <a:solidFill>
                  <a:schemeClr val="bg1"/>
                </a:solidFill>
                <a:latin typeface="Arial"/>
                <a:cs typeface="Arial"/>
              </a:rPr>
              <a:t>bering</a:t>
            </a:r>
            <a:r>
              <a:rPr lang="en-US" sz="1200" b="1" kern="0" spc="15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3FF51D6-C799-4E46-AB99-CAD41CD4263D}"/>
              </a:ext>
            </a:extLst>
          </p:cNvPr>
          <p:cNvSpPr/>
          <p:nvPr/>
        </p:nvSpPr>
        <p:spPr>
          <a:xfrm>
            <a:off x="210377" y="641942"/>
            <a:ext cx="4187142" cy="197561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2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gullagan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yurtim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         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mehrini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ko‘rdim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</a:p>
          <a:p>
            <a:pPr lvl="0"/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tuydim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                        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qudrat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sabrni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                          </a:t>
            </a:r>
            <a:r>
              <a:rPr lang="en-US" sz="1400" b="1" kern="0" spc="-5" dirty="0" err="1">
                <a:solidFill>
                  <a:schemeClr val="bg1"/>
                </a:solidFill>
                <a:latin typeface="Arial"/>
                <a:cs typeface="Arial"/>
              </a:rPr>
              <a:t>vodiylar</a:t>
            </a:r>
            <a:r>
              <a:rPr lang="en-US" sz="1400" b="1" kern="0" spc="-5" dirty="0">
                <a:solidFill>
                  <a:schemeClr val="bg1"/>
                </a:solidFill>
                <a:latin typeface="Arial"/>
                <a:cs typeface="Arial"/>
              </a:rPr>
              <a:t> –  </a:t>
            </a:r>
          </a:p>
          <a:p>
            <a:pPr lvl="0"/>
            <a:r>
              <a:rPr lang="en-US" sz="1400" b="1" kern="0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b="1" kern="0" spc="-5" dirty="0" err="1">
                <a:solidFill>
                  <a:schemeClr val="bg1"/>
                </a:solidFill>
                <a:latin typeface="Arial"/>
                <a:cs typeface="Arial"/>
              </a:rPr>
              <a:t>shabboda</a:t>
            </a:r>
            <a:r>
              <a:rPr lang="en-US" sz="1400" b="1" kern="0" spc="-5" dirty="0">
                <a:solidFill>
                  <a:schemeClr val="bg1"/>
                </a:solidFill>
                <a:latin typeface="Arial"/>
                <a:cs typeface="Arial"/>
              </a:rPr>
              <a:t> –                     </a:t>
            </a:r>
            <a:r>
              <a:rPr lang="en-US" sz="1400" b="1" kern="0" spc="-5" dirty="0" err="1">
                <a:solidFill>
                  <a:schemeClr val="bg1"/>
                </a:solidFill>
                <a:latin typeface="Arial"/>
                <a:cs typeface="Arial"/>
              </a:rPr>
              <a:t>dasht</a:t>
            </a:r>
            <a:r>
              <a:rPr lang="en-US" sz="1400" b="1" kern="0" spc="-5" dirty="0">
                <a:solidFill>
                  <a:schemeClr val="bg1"/>
                </a:solidFill>
                <a:latin typeface="Arial"/>
                <a:cs typeface="Arial"/>
              </a:rPr>
              <a:t> –</a:t>
            </a:r>
          </a:p>
          <a:p>
            <a:pPr lvl="0"/>
            <a:r>
              <a:rPr lang="en-US" sz="1400" b="1" kern="0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b="1" kern="0" spc="-5" dirty="0" err="1">
                <a:solidFill>
                  <a:schemeClr val="bg1"/>
                </a:solidFill>
                <a:latin typeface="Arial"/>
                <a:cs typeface="Arial"/>
              </a:rPr>
              <a:t>sahrolar</a:t>
            </a:r>
            <a:r>
              <a:rPr lang="en-US" sz="1400" b="1" kern="0" spc="-5" dirty="0">
                <a:solidFill>
                  <a:schemeClr val="bg1"/>
                </a:solidFill>
                <a:latin typeface="Arial"/>
                <a:cs typeface="Arial"/>
              </a:rPr>
              <a:t> –                        </a:t>
            </a:r>
            <a:r>
              <a:rPr lang="en-US" sz="1400" b="1" kern="0" spc="-5" dirty="0" err="1">
                <a:solidFill>
                  <a:schemeClr val="bg1"/>
                </a:solidFill>
                <a:latin typeface="Arial"/>
                <a:cs typeface="Arial"/>
              </a:rPr>
              <a:t>bepoyon</a:t>
            </a:r>
            <a:r>
              <a:rPr lang="en-US" sz="1400" b="1" kern="0" spc="-5" dirty="0">
                <a:solidFill>
                  <a:schemeClr val="bg1"/>
                </a:solidFill>
                <a:latin typeface="Arial"/>
                <a:cs typeface="Arial"/>
              </a:rPr>
              <a:t> –  </a:t>
            </a:r>
          </a:p>
          <a:p>
            <a:pPr lvl="0"/>
            <a:r>
              <a:rPr lang="en-US" sz="14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ru-RU" sz="1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A9E9928-9D03-49C8-B76A-1074160C6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912" y="765889"/>
            <a:ext cx="1159399" cy="85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40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Tezyurar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savol-javob»metodi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441786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11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204" y="925845"/>
            <a:ext cx="1057472" cy="9245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437817-9597-4CC0-8FB6-0F1FA9364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1241425"/>
            <a:ext cx="414564" cy="2865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F98C691-0542-4511-96CA-2F1486FE3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1527962"/>
            <a:ext cx="414564" cy="274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BD9F4A3-451A-469F-9499-8ED54516C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00" y="1802306"/>
            <a:ext cx="408467" cy="3048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86DAC6C-699D-44B6-A4CB-607930782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2107132"/>
            <a:ext cx="414564" cy="2743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460BF2D-F537-4B73-B8B8-649ED79E6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67" y="916603"/>
            <a:ext cx="336839" cy="9245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9817995-97B5-4011-BD1F-B92AB0AFE6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167" y="1841109"/>
            <a:ext cx="336839" cy="13089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CB5373E-5AAB-4797-A434-033E1AA2D2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796" y="2376017"/>
            <a:ext cx="402371" cy="29263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773B9F0-52D1-47FA-9DE9-AA73393F43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5006" y="925845"/>
            <a:ext cx="2531294" cy="4389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DE4D531-7872-4504-B856-7292108C46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006" y="1363929"/>
            <a:ext cx="3064693" cy="45114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95C0772-BE23-4099-BA9C-E4EA5DE5F1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909" y="1811450"/>
            <a:ext cx="3767295" cy="43285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EEC48912-7EDB-421A-A631-CEC180BA90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8909" y="2240178"/>
            <a:ext cx="4213791" cy="43285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E25A418-3F42-449E-A8D8-71323ECD45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6533" y="2673236"/>
            <a:ext cx="4633362" cy="451143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988BC29-4969-4D74-9944-0E396F71F459}"/>
              </a:ext>
            </a:extLst>
          </p:cNvPr>
          <p:cNvSpPr/>
          <p:nvPr/>
        </p:nvSpPr>
        <p:spPr>
          <a:xfrm>
            <a:off x="897642" y="929630"/>
            <a:ext cx="2475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DCE0BC4-DBA3-4375-967C-336528CC9FDA}"/>
              </a:ext>
            </a:extLst>
          </p:cNvPr>
          <p:cNvSpPr/>
          <p:nvPr/>
        </p:nvSpPr>
        <p:spPr>
          <a:xfrm>
            <a:off x="897642" y="1400650"/>
            <a:ext cx="276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C6F39976-7E33-4916-932F-905D7DCFEF56}"/>
              </a:ext>
            </a:extLst>
          </p:cNvPr>
          <p:cNvSpPr/>
          <p:nvPr/>
        </p:nvSpPr>
        <p:spPr>
          <a:xfrm>
            <a:off x="885006" y="1834748"/>
            <a:ext cx="3894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3. </a:t>
            </a:r>
            <a:r>
              <a:rPr lang="en-US" b="1" dirty="0" err="1">
                <a:solidFill>
                  <a:schemeClr val="bg1"/>
                </a:solidFill>
              </a:rPr>
              <a:t>Birinchi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she’riy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to‘plamining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nomi</a:t>
            </a:r>
            <a:r>
              <a:rPr lang="en-US" b="1" dirty="0">
                <a:solidFill>
                  <a:schemeClr val="bg1"/>
                </a:solidFill>
              </a:rPr>
              <a:t>?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CF04CED7-611B-41E4-B095-956AA0CD774B}"/>
              </a:ext>
            </a:extLst>
          </p:cNvPr>
          <p:cNvSpPr/>
          <p:nvPr/>
        </p:nvSpPr>
        <p:spPr>
          <a:xfrm>
            <a:off x="924548" y="2251858"/>
            <a:ext cx="2864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3739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Mukofotlari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177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9266" y="35820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8" y="94805"/>
            <a:ext cx="513137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Tezyurar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savol-javob»metodi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399360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33076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12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4AC2292-61FA-4499-8801-37C0A266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4" y="891072"/>
            <a:ext cx="1321602" cy="125836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6AB549F-743F-4273-A879-05C1C3C52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49" y="824026"/>
            <a:ext cx="1075286" cy="102963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15A790B-4B3D-4B94-AF3B-60175CCFE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7121" y="783098"/>
            <a:ext cx="1144104" cy="123034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624597AC-A6ED-417E-8D7A-99980BB7E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0744" y="630585"/>
            <a:ext cx="1187280" cy="122307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AA2E78FD-06C3-4BAD-A8BD-2B962BD5D7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9760" y="801614"/>
            <a:ext cx="1480835" cy="158869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DE329043-A1E4-4F0C-BDED-B4009A7619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837" y="2115808"/>
            <a:ext cx="414564" cy="82912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4330DB2A-A123-4AEE-8344-7A4E5DC534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2709" y="1925043"/>
            <a:ext cx="414564" cy="82912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745E0874-4371-47D6-BD49-844E87C953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0132" y="1925043"/>
            <a:ext cx="414564" cy="82912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E72B80BB-047F-46F7-B5E6-0D05A06464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3357" y="2011312"/>
            <a:ext cx="420660" cy="82912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868645C6-89FB-4426-AC49-2E19B66039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9116" y="2010311"/>
            <a:ext cx="420660" cy="82912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3866479-82C1-4A06-AF1F-5A6937ADBD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5042" y="1977064"/>
            <a:ext cx="414564" cy="829128"/>
          </a:xfrm>
          <a:prstGeom prst="rect">
            <a:avLst/>
          </a:prstGeom>
        </p:spPr>
      </p:pic>
      <p:grpSp>
        <p:nvGrpSpPr>
          <p:cNvPr id="37" name="Group 4">
            <a:extLst>
              <a:ext uri="{FF2B5EF4-FFF2-40B4-BE49-F238E27FC236}">
                <a16:creationId xmlns:a16="http://schemas.microsoft.com/office/drawing/2014/main" xmlns="" id="{1D901152-C8B1-476D-B8AC-40D901FD6BB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11724" y="2216428"/>
            <a:ext cx="418080" cy="829921"/>
            <a:chOff x="1506" y="3505"/>
            <a:chExt cx="871" cy="1729"/>
          </a:xfrm>
          <a:solidFill>
            <a:srgbClr val="176490"/>
          </a:solidFill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xmlns="" id="{1CC8EA37-FB8B-4E9B-BBB8-0E551FF69A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57589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xmlns="" id="{A816B095-17DF-47E7-AD9D-0D2DB902E0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57589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F7C118FB-2BE3-4352-89D9-1D3A29CA37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697" y="2123101"/>
            <a:ext cx="414564" cy="829128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F277ECD6-787D-402D-98BC-D0C932738F76}"/>
              </a:ext>
            </a:extLst>
          </p:cNvPr>
          <p:cNvSpPr/>
          <p:nvPr/>
        </p:nvSpPr>
        <p:spPr>
          <a:xfrm>
            <a:off x="109266" y="1271578"/>
            <a:ext cx="10791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alt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1948</a:t>
            </a:r>
            <a:r>
              <a:rPr lang="en-US" alt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</a:t>
            </a:r>
            <a:r>
              <a:rPr lang="uz-Cyrl-UZ" alt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yili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896807DF-326C-4AD9-9D76-9AF68DFABEDF}"/>
              </a:ext>
            </a:extLst>
          </p:cNvPr>
          <p:cNvSpPr/>
          <p:nvPr/>
        </p:nvSpPr>
        <p:spPr>
          <a:xfrm>
            <a:off x="1051013" y="995307"/>
            <a:ext cx="1075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uz-Cyrl-UZ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Samarqand</a:t>
            </a:r>
            <a:endParaRPr lang="en-US" altLang="ru-RU" sz="1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uz-Cyrl-UZ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uz-Cyrl-UZ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viloyatida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83363591-DB50-41DF-96C4-A3FBC48B3F6B}"/>
              </a:ext>
            </a:extLst>
          </p:cNvPr>
          <p:cNvSpPr/>
          <p:nvPr/>
        </p:nvSpPr>
        <p:spPr>
          <a:xfrm>
            <a:off x="2172581" y="1072250"/>
            <a:ext cx="8627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Irmoq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0AF36F68-023F-4BED-B23E-1D847F453236}"/>
              </a:ext>
            </a:extLst>
          </p:cNvPr>
          <p:cNvSpPr/>
          <p:nvPr/>
        </p:nvSpPr>
        <p:spPr>
          <a:xfrm>
            <a:off x="3259340" y="926078"/>
            <a:ext cx="9396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1987 -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yil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C884D32-3AE5-4D70-A59F-99A0A5C31E15}"/>
              </a:ext>
            </a:extLst>
          </p:cNvPr>
          <p:cNvSpPr/>
          <p:nvPr/>
        </p:nvSpPr>
        <p:spPr>
          <a:xfrm>
            <a:off x="4137305" y="984690"/>
            <a:ext cx="16137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Shuhrat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medali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,</a:t>
            </a: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”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O‘zbekistonda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xizmat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ko‘rsatgan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jurnalist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86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368934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13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700" y="2779692"/>
            <a:ext cx="5353865" cy="166708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b="1" dirty="0">
                <a:solidFill>
                  <a:schemeClr val="bg1"/>
                </a:solidFill>
              </a:rPr>
              <a:t>     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79">
            <a:extLst>
              <a:ext uri="{FF2B5EF4-FFF2-40B4-BE49-F238E27FC236}">
                <a16:creationId xmlns:a16="http://schemas.microsoft.com/office/drawing/2014/main" xmlns="" id="{622060E9-8B5B-49A0-ADD0-F9074C4FF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80" y="1141526"/>
            <a:ext cx="1494766" cy="116205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bugun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menga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kerakli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bo‘lgan</a:t>
            </a:r>
            <a:r>
              <a:rPr kumimoji="0" lang="en-US" altLang="ru-RU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…… 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ma’lumotlarni</a:t>
            </a:r>
            <a:r>
              <a:rPr kumimoji="0" lang="en-US" altLang="ru-RU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oldim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Скругленный прямоугольник 80">
            <a:extLst>
              <a:ext uri="{FF2B5EF4-FFF2-40B4-BE49-F238E27FC236}">
                <a16:creationId xmlns:a16="http://schemas.microsoft.com/office/drawing/2014/main" xmlns="" id="{BDA3ECA1-45D4-46D9-A31F-5E6D185C8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71" y="1143454"/>
            <a:ext cx="1485900" cy="11430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Darsda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menga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yangilik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bo‘lgan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ma’lumot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……..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Скругленный прямоугольник 78">
            <a:extLst>
              <a:ext uri="{FF2B5EF4-FFF2-40B4-BE49-F238E27FC236}">
                <a16:creationId xmlns:a16="http://schemas.microsoft.com/office/drawing/2014/main" xmlns="" id="{A957799B-C4B2-4C42-90C7-D36B1A382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191" y="1141526"/>
            <a:ext cx="1476375" cy="116205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Darsda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menga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takror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bo‘lgan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ma’lumot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……………….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ятиугольник 77">
            <a:extLst>
              <a:ext uri="{FF2B5EF4-FFF2-40B4-BE49-F238E27FC236}">
                <a16:creationId xmlns:a16="http://schemas.microsoft.com/office/drawing/2014/main" xmlns="" id="{7ECB79FC-F19F-4405-B6C0-D748B64D5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994" y="1619570"/>
            <a:ext cx="409575" cy="238125"/>
          </a:xfrm>
          <a:prstGeom prst="homePlate">
            <a:avLst>
              <a:gd name="adj" fmla="val 41304"/>
            </a:avLst>
          </a:prstGeom>
          <a:solidFill>
            <a:srgbClr val="4472C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2" name="Пятиугольник 76">
            <a:extLst>
              <a:ext uri="{FF2B5EF4-FFF2-40B4-BE49-F238E27FC236}">
                <a16:creationId xmlns:a16="http://schemas.microsoft.com/office/drawing/2014/main" xmlns="" id="{FDD1A4FA-383B-43F3-93F1-FC6C5A198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0864" y="1603488"/>
            <a:ext cx="428625" cy="238125"/>
          </a:xfrm>
          <a:prstGeom prst="homePlate">
            <a:avLst>
              <a:gd name="adj" fmla="val 48913"/>
            </a:avLst>
          </a:prstGeom>
          <a:solidFill>
            <a:srgbClr val="4472C4"/>
          </a:solidFill>
          <a:ln w="12700" cap="flat" cmpd="sng" algn="ctr">
            <a:solidFill>
              <a:srgbClr val="4472C4"/>
            </a:solidFill>
            <a:prstDash val="solid"/>
            <a:miter lim="800000"/>
            <a:headEnd/>
            <a:tailEnd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A86811C7-B9EA-4ECE-B7BA-3E13C4A8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04" y="150762"/>
            <a:ext cx="47605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</a:rPr>
              <a:t>“</a:t>
            </a:r>
            <a:r>
              <a:rPr kumimoji="0" lang="en-US" altLang="ru-RU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</a:rPr>
              <a:t>Gapni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</a:rPr>
              <a:t>to‘ldir</a:t>
            </a:r>
            <a:r>
              <a:rPr lang="en-US" altLang="ru-RU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”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</a:rPr>
              <a:t>refleksiya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altLang="ru-RU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</a:rPr>
              <a:t>mash</a:t>
            </a:r>
            <a:r>
              <a:rPr kumimoji="0" lang="en-US" altLang="ru-RU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NewRomanPSMT"/>
              </a:rPr>
              <a:t>qi</a:t>
            </a: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NewRomanPSMT"/>
              </a:rPr>
              <a:t>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xmlns="" id="{EC3EA77E-A493-489A-B137-D51EDC890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95641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 smtClean="0"/>
              <a:t>Mustaqil</a:t>
            </a:r>
            <a:r>
              <a:rPr lang="en-US" spc="20" dirty="0" smtClean="0"/>
              <a:t> </a:t>
            </a:r>
            <a:r>
              <a:rPr lang="en-US" spc="20" dirty="0" err="1" smtClean="0"/>
              <a:t>bajarish</a:t>
            </a:r>
            <a:r>
              <a:rPr lang="en-US" spc="20" dirty="0" smtClean="0"/>
              <a:t> </a:t>
            </a:r>
            <a:r>
              <a:rPr lang="en-US" spc="20" dirty="0" err="1" smtClean="0"/>
              <a:t>uchun</a:t>
            </a:r>
            <a:r>
              <a:rPr lang="en-US" spc="20" dirty="0" smtClean="0"/>
              <a:t> </a:t>
            </a:r>
            <a:r>
              <a:rPr lang="en-US" spc="20" dirty="0" err="1" smtClean="0"/>
              <a:t>topshiriq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368934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14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700" y="1365250"/>
            <a:ext cx="5410199" cy="866775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b="1" dirty="0">
                <a:solidFill>
                  <a:schemeClr val="bg1"/>
                </a:solidFill>
              </a:rPr>
              <a:t>     </a:t>
            </a:r>
            <a:r>
              <a:rPr lang="en-US" b="1" dirty="0" err="1">
                <a:solidFill>
                  <a:schemeClr val="bg1"/>
                </a:solidFill>
              </a:rPr>
              <a:t>O‘tkir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Rahmatning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hayoti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ijodiy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faoliyatini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o‘qib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  <a:p>
            <a:r>
              <a:rPr lang="en-US" b="1" dirty="0">
                <a:solidFill>
                  <a:schemeClr val="bg1"/>
                </a:solidFill>
              </a:rPr>
              <a:t>     </a:t>
            </a:r>
            <a:r>
              <a:rPr lang="en-US" b="1" dirty="0" err="1">
                <a:solidFill>
                  <a:schemeClr val="bg1"/>
                </a:solidFill>
              </a:rPr>
              <a:t>keling</a:t>
            </a:r>
            <a:r>
              <a:rPr lang="en-US" b="1" dirty="0">
                <a:solidFill>
                  <a:schemeClr val="bg1"/>
                </a:solidFill>
              </a:rPr>
              <a:t>. </a:t>
            </a:r>
            <a:r>
              <a:rPr lang="en-US" b="1" dirty="0" err="1">
                <a:solidFill>
                  <a:schemeClr val="bg1"/>
                </a:solidFill>
              </a:rPr>
              <a:t>Uning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qalamiga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mansub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she’rlaridan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yod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oling</a:t>
            </a:r>
            <a:r>
              <a:rPr lang="en-US" b="1" dirty="0" smtClean="0">
                <a:solidFill>
                  <a:schemeClr val="bg1"/>
                </a:solidFill>
              </a:rPr>
              <a:t>. </a:t>
            </a:r>
            <a:endParaRPr b="1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E7A637B-2B62-4ACD-8C30-6AB03A787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611695"/>
            <a:ext cx="753348" cy="63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25400" indent="228600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ourier New" panose="02070309020205020404" pitchFamily="49" charset="0"/>
              </a:rPr>
              <a:t>O‘tilgan</a:t>
            </a:r>
            <a:r>
              <a:rPr lang="en-US" sz="2400" dirty="0"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urier New" panose="02070309020205020404" pitchFamily="49" charset="0"/>
              </a:rPr>
              <a:t>mavzuni</a:t>
            </a:r>
            <a:r>
              <a:rPr lang="en-US" sz="2400" dirty="0"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urier New" panose="02070309020205020404" pitchFamily="49" charset="0"/>
              </a:rPr>
              <a:t>takrorlash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246" y="631372"/>
            <a:ext cx="3123214" cy="309660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uz-Cyrl-U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z-Latn-UZ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</a:t>
            </a:r>
            <a:r>
              <a:rPr lang="uz-Cyrl-UZ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‘</a:t>
            </a:r>
            <a:r>
              <a:rPr lang="uz-Cyrl-UZ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zli tasavvurlar</a:t>
            </a:r>
            <a:r>
              <a:rPr lang="uz-Latn-UZ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» metodi. </a:t>
            </a:r>
            <a:endParaRPr dirty="0">
              <a:solidFill>
                <a:schemeClr val="bg1"/>
              </a:solidFill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xmlns="" id="{E80C7AC4-1AA2-4E74-8C87-25E6802FCBE7}"/>
              </a:ext>
            </a:extLst>
          </p:cNvPr>
          <p:cNvCxnSpPr/>
          <p:nvPr/>
        </p:nvCxnSpPr>
        <p:spPr>
          <a:xfrm flipH="1">
            <a:off x="593337" y="1003170"/>
            <a:ext cx="914400" cy="605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B32D9577-5AD7-4786-B2B8-ADAB12668EC9}"/>
              </a:ext>
            </a:extLst>
          </p:cNvPr>
          <p:cNvCxnSpPr/>
          <p:nvPr/>
        </p:nvCxnSpPr>
        <p:spPr>
          <a:xfrm flipV="1">
            <a:off x="1892300" y="844751"/>
            <a:ext cx="76200" cy="96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41C5AB86-4909-4694-B6E8-CA718B12713C}"/>
              </a:ext>
            </a:extLst>
          </p:cNvPr>
          <p:cNvSpPr/>
          <p:nvPr/>
        </p:nvSpPr>
        <p:spPr>
          <a:xfrm>
            <a:off x="368300" y="1599166"/>
            <a:ext cx="735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Vatan</a:t>
            </a:r>
            <a:endParaRPr lang="ru-RU" b="1" dirty="0"/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B8DF1EF5-9F9E-4BC7-989F-F104FC57BE32}"/>
              </a:ext>
            </a:extLst>
          </p:cNvPr>
          <p:cNvCxnSpPr/>
          <p:nvPr/>
        </p:nvCxnSpPr>
        <p:spPr>
          <a:xfrm>
            <a:off x="1645557" y="991781"/>
            <a:ext cx="342900" cy="605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3F0ABAF4-A00F-4448-AA8D-369E8E01221F}"/>
              </a:ext>
            </a:extLst>
          </p:cNvPr>
          <p:cNvSpPr/>
          <p:nvPr/>
        </p:nvSpPr>
        <p:spPr>
          <a:xfrm>
            <a:off x="1457510" y="1592376"/>
            <a:ext cx="1196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Vatandosh</a:t>
            </a:r>
            <a:endParaRPr lang="ru-RU" b="1" dirty="0"/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xmlns="" id="{5C621685-3287-49C2-A450-2E1B1932C856}"/>
              </a:ext>
            </a:extLst>
          </p:cNvPr>
          <p:cNvCxnSpPr/>
          <p:nvPr/>
        </p:nvCxnSpPr>
        <p:spPr>
          <a:xfrm>
            <a:off x="2124149" y="966406"/>
            <a:ext cx="1447800" cy="600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CD7FA1D9-10A5-4313-A30A-104A888508A0}"/>
              </a:ext>
            </a:extLst>
          </p:cNvPr>
          <p:cNvCxnSpPr/>
          <p:nvPr/>
        </p:nvCxnSpPr>
        <p:spPr>
          <a:xfrm flipH="1">
            <a:off x="1332025" y="1003170"/>
            <a:ext cx="255475" cy="1457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718732CB-2256-49BA-9E13-DBEA9C995361}"/>
              </a:ext>
            </a:extLst>
          </p:cNvPr>
          <p:cNvCxnSpPr/>
          <p:nvPr/>
        </p:nvCxnSpPr>
        <p:spPr>
          <a:xfrm>
            <a:off x="1891869" y="941031"/>
            <a:ext cx="1815772" cy="1519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53359B7-9137-4773-BF96-A917F087E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080" y="1020899"/>
            <a:ext cx="1680404" cy="1618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25400" indent="228600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ourier New" panose="02070309020205020404" pitchFamily="49" charset="0"/>
              </a:rPr>
              <a:t>O‘tilgan</a:t>
            </a:r>
            <a:r>
              <a:rPr lang="en-US" sz="2400" dirty="0"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urier New" panose="02070309020205020404" pitchFamily="49" charset="0"/>
              </a:rPr>
              <a:t>mavzuni</a:t>
            </a:r>
            <a:r>
              <a:rPr lang="en-US" sz="2400" dirty="0"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ourier New" panose="02070309020205020404" pitchFamily="49" charset="0"/>
              </a:rPr>
              <a:t>takrorlash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700" y="631371"/>
            <a:ext cx="4495800" cy="389528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O‘qing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Shaxsi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gaplarning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egasini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</a:t>
            </a:r>
            <a:endParaRPr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BCAADA5-E382-4C22-BCA7-4ADDF44588DB}"/>
              </a:ext>
            </a:extLst>
          </p:cNvPr>
          <p:cNvSpPr/>
          <p:nvPr/>
        </p:nvSpPr>
        <p:spPr>
          <a:xfrm>
            <a:off x="139699" y="1045370"/>
            <a:ext cx="49030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Sayohatga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borasiz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2.  Ona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shahrimiz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faxrlanamiz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qishloqni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ko‘rganmisiz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Vatanimizga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sadoqatli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farzandlar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bo‘lishga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5. Bu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qishloqda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uylarda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yashaydilar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tinchligi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obodligiga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Buxoroga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qilmoqchimiz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1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798" y="114121"/>
            <a:ext cx="5207666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</a:t>
            </a:r>
            <a:r>
              <a:rPr lang="uz-Latn-UZ" sz="2400" dirty="0">
                <a:latin typeface="UZ-Times-Bold"/>
                <a:ea typeface="Calibri" panose="020F0502020204030204" pitchFamily="34" charset="0"/>
                <a:cs typeface="UZ-Times-Bold"/>
              </a:rPr>
              <a:t>Yangi mavzuning bayoni</a:t>
            </a: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3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700" y="592126"/>
            <a:ext cx="4038600" cy="39719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>
                <a:solidFill>
                  <a:srgbClr val="002060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     </a:t>
            </a:r>
            <a:r>
              <a:rPr lang="en-US" sz="1400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O‘tkir</a:t>
            </a:r>
            <a:r>
              <a:rPr lang="en-US" sz="1400" b="1" dirty="0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Rahmatning</a:t>
            </a:r>
            <a:r>
              <a:rPr lang="en-US" sz="1400" b="1" dirty="0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uz-Latn-UZ" sz="1400" b="1" dirty="0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hayoti va ijodiy faoliyati </a:t>
            </a:r>
            <a:endParaRPr sz="140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811931B-9872-4974-ACE3-9896A02EC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622" y="553598"/>
            <a:ext cx="535977" cy="478805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8796F8C9-681B-4DAC-AE76-353ECC372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989318"/>
            <a:ext cx="3812355" cy="213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</a:t>
            </a:r>
            <a:r>
              <a:rPr kumimoji="0" lang="uz-Cyrl-UZ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‘</a:t>
            </a:r>
            <a:r>
              <a:rPr kumimoji="0" lang="uz-Cyrl-UZ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tkir Rahmat </a:t>
            </a:r>
            <a:r>
              <a:rPr kumimoji="0" lang="uz-Cyrl-UZ" alt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1948</a:t>
            </a:r>
            <a:r>
              <a:rPr lang="en-US" altLang="ru-RU" sz="11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– </a:t>
            </a:r>
            <a:r>
              <a:rPr kumimoji="0" lang="uz-Cyrl-UZ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yili Samarqand viloyatida tug‘ilgan.</a:t>
            </a:r>
            <a:endParaRPr kumimoji="0" lang="ru-RU" altLang="ru-RU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1972 – </a:t>
            </a:r>
            <a:r>
              <a:rPr kumimoji="0" lang="en-US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yili</a:t>
            </a:r>
            <a:r>
              <a:rPr kumimoji="0" lang="en-US" alt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Alisher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Navoiy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nomidagi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Samarqand </a:t>
            </a:r>
            <a:r>
              <a:rPr lang="en-US" alt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avlat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alt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niversitetining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filologiya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fakultetida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so‘ng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Toshkent </a:t>
            </a:r>
            <a:r>
              <a:rPr lang="en-US" alt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avlat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altLang="ru-RU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uridik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institutida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ta’lim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oldi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kumimoji="0" lang="ru-RU" altLang="ru-RU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U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dastlab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ommaviy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axborot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vositalarida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so‘ng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hukumat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idoralarida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mustaqilligimizning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dastlabki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kunidan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boshlab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O‘zbekiston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Respublikasi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Prezidenti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Devonida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faoliyat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ko‘rsatib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mas’ul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vazifalarda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1999 –  </a:t>
            </a:r>
            <a:r>
              <a:rPr kumimoji="0" lang="en-US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yilgacha</a:t>
            </a:r>
            <a:r>
              <a:rPr kumimoji="0" lang="en-US" altLang="ru-RU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ishladi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Respublikamizning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o‘qimishli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ommaviy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vositalaridan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biri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- «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Qishloq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hayoti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»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«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Hayot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»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gazetalarining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Bosh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muharriri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lavozimida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faoliyat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US" altLang="ru-RU" sz="11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yuritdi</a:t>
            </a:r>
            <a:r>
              <a:rPr kumimoji="0" lang="en-US" altLang="ru-RU" sz="11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kumimoji="0" lang="en-US" altLang="ru-RU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665A6F2-9ED5-4558-B02F-00BA451E7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003" y="1087896"/>
            <a:ext cx="1585097" cy="20545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487148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z-Latn-UZ" sz="2400" dirty="0">
                <a:latin typeface="UZ-Times-Bold"/>
                <a:ea typeface="Calibri" panose="020F0502020204030204" pitchFamily="34" charset="0"/>
                <a:cs typeface="UZ-Times-Bold"/>
              </a:rPr>
              <a:t>Yangi mavzuning bayoni</a:t>
            </a: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4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980" y="549327"/>
            <a:ext cx="3943920" cy="29726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>
                <a:solidFill>
                  <a:srgbClr val="002060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     </a:t>
            </a:r>
            <a:r>
              <a:rPr lang="en-US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O‘tkir</a:t>
            </a:r>
            <a:r>
              <a:rPr lang="en-US" b="1" dirty="0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Rahmat</a:t>
            </a:r>
            <a:r>
              <a:rPr lang="en-US" b="1" dirty="0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iste’dodli</a:t>
            </a:r>
            <a:r>
              <a:rPr lang="en-US" b="1" dirty="0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shoir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A3202D-5D0C-4741-8BFB-CF7B9383B9D4}"/>
              </a:ext>
            </a:extLst>
          </p:cNvPr>
          <p:cNvSpPr/>
          <p:nvPr/>
        </p:nvSpPr>
        <p:spPr>
          <a:xfrm>
            <a:off x="192928" y="1083065"/>
            <a:ext cx="43252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>
              <a:spcBef>
                <a:spcPts val="750"/>
              </a:spcBef>
              <a:spcAft>
                <a:spcPts val="300"/>
              </a:spcAft>
            </a:pPr>
            <a:r>
              <a:rPr lang="en-US" sz="1200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811931B-9872-4974-ACE3-9896A02EC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363" y="547465"/>
            <a:ext cx="609620" cy="54459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F8771BE-965C-4C91-BC8F-3BEDAF2FF300}"/>
              </a:ext>
            </a:extLst>
          </p:cNvPr>
          <p:cNvSpPr/>
          <p:nvPr/>
        </p:nvSpPr>
        <p:spPr>
          <a:xfrm>
            <a:off x="125926" y="841986"/>
            <a:ext cx="3092115" cy="2253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50"/>
              </a:lnSpc>
              <a:spcAft>
                <a:spcPts val="750"/>
              </a:spcAft>
            </a:pP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Atoqli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shoirimiz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O‘tkir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Rahmat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qutlug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‘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yosh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bo‘sag‘asiga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yetib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kelguncha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ko‘p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qirrali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mehnat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faoliyatini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sidqidildan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ado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etib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mo‘jizakor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she’riyat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olamida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ham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yuksak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iste’dodnini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namoyon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qila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oldi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uz-Cyrl-UZ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O‘nlab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she’riy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to‘plamlarini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nashr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ettirdi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Uning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to‘plamlariga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kirgan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she’rlarida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o‘ziga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xos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yo‘li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betakror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so‘zi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jozibasi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borligi</a:t>
            </a:r>
            <a:r>
              <a:rPr lang="uz-Cyrl-UZ" sz="12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12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o‘quvchi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ko‘nglini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rom </a:t>
            </a:r>
            <a:r>
              <a:rPr lang="en-US" sz="12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etadi</a:t>
            </a:r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DAC2F8-A1C2-4074-B2C5-F7016116B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300" y="1125756"/>
            <a:ext cx="2015917" cy="190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102424"/>
            <a:ext cx="4419600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uz-Latn-UZ" sz="2400" dirty="0">
                <a:latin typeface="UZ-Times-Bold"/>
                <a:ea typeface="Calibri" panose="020F0502020204030204" pitchFamily="34" charset="0"/>
                <a:cs typeface="UZ-Times-Bold"/>
              </a:rPr>
              <a:t>Yangi mavzuning bayoni</a:t>
            </a: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uz-Latn-UZ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5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700" y="592125"/>
            <a:ext cx="3141942" cy="423545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400" b="1" dirty="0">
                <a:solidFill>
                  <a:srgbClr val="002060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  </a:t>
            </a:r>
            <a:r>
              <a:rPr lang="en-US" sz="2000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She’riy</a:t>
            </a:r>
            <a:r>
              <a:rPr lang="en-US" sz="2000" b="1" dirty="0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to‘plamlari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A3202D-5D0C-4741-8BFB-CF7B9383B9D4}"/>
              </a:ext>
            </a:extLst>
          </p:cNvPr>
          <p:cNvSpPr/>
          <p:nvPr/>
        </p:nvSpPr>
        <p:spPr>
          <a:xfrm>
            <a:off x="96136" y="1023808"/>
            <a:ext cx="3701166" cy="2549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Isteʼdodli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shoirning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Irmoq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(1987), 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Sogʻinch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(1991), 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Jilgʻa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(1992), 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Rayhon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hidi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(1995), 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Shukrona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(1997), 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Koʻzim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qorachigʻi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(1998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), “Oy 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yogʻdusi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(1999), 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Ey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umri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aziz</a:t>
            </a:r>
            <a:r>
              <a:rPr lang="en-US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…” 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(2003), 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Xayol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ifori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(2008), 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Yurakdagi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qush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(2010), 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Dilchiroq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Tanlangan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asarlar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2010), 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Xokisor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maysa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(2011), 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Oʻtli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ruh</a:t>
            </a:r>
            <a:r>
              <a:rPr lang="ru-RU" sz="14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kabi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oʻndan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ortiq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sheʼriy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toʻplamlari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nashr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etildi</a:t>
            </a:r>
            <a:r>
              <a:rPr lang="ru-RU" sz="14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7675" algn="just">
              <a:spcBef>
                <a:spcPts val="750"/>
              </a:spcBef>
              <a:spcAft>
                <a:spcPts val="300"/>
              </a:spcAft>
            </a:pP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8B023D3-0FE5-46E2-8078-315FC0BA5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088" y="2428840"/>
            <a:ext cx="865787" cy="6641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963B10E-5F58-4807-8ED2-1217DCCC7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508" y="552557"/>
            <a:ext cx="1704948" cy="146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97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102424"/>
            <a:ext cx="5131466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uz-Latn-UZ" sz="2400" dirty="0">
                <a:latin typeface="UZ-Times-Bold"/>
                <a:ea typeface="Calibri" panose="020F0502020204030204" pitchFamily="34" charset="0"/>
                <a:cs typeface="UZ-Times-Bold"/>
              </a:rPr>
              <a:t>Yangi mavzuning bayoni.</a:t>
            </a: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uz-Latn-UZ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6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700" y="592125"/>
            <a:ext cx="2819400" cy="423545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400" b="1" dirty="0">
                <a:solidFill>
                  <a:srgbClr val="002060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      </a:t>
            </a:r>
            <a:r>
              <a:rPr lang="en-US" sz="2400" b="1" dirty="0" err="1">
                <a:solidFill>
                  <a:schemeClr val="bg1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Mukofotlari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A3202D-5D0C-4741-8BFB-CF7B9383B9D4}"/>
              </a:ext>
            </a:extLst>
          </p:cNvPr>
          <p:cNvSpPr/>
          <p:nvPr/>
        </p:nvSpPr>
        <p:spPr>
          <a:xfrm>
            <a:off x="139700" y="1271498"/>
            <a:ext cx="36397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en-US" sz="12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8B023D3-0FE5-46E2-8078-315FC0BA5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088" y="2428840"/>
            <a:ext cx="865787" cy="6641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963B10E-5F58-4807-8ED2-1217DCCC7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0" y="552557"/>
            <a:ext cx="1810956" cy="175566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447C619-329C-4121-985D-FDA70FED40CF}"/>
              </a:ext>
            </a:extLst>
          </p:cNvPr>
          <p:cNvSpPr/>
          <p:nvPr/>
        </p:nvSpPr>
        <p:spPr>
          <a:xfrm>
            <a:off x="139700" y="1294053"/>
            <a:ext cx="383980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1998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yil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en-US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Shuhrat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medali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taqdirlangan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rgbClr val="222222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1800"/>
              </a:spcAft>
            </a:pP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2009 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</a:t>
            </a:r>
            <a:r>
              <a:rPr lang="ru-RU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yilda</a:t>
            </a:r>
            <a:r>
              <a:rPr lang="en-US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Oʻzbekistonda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xizmat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koʻrsatgan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jurnalist</a:t>
            </a:r>
            <a:r>
              <a:rPr lang="ru-RU" sz="16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unvoni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mukofotlangan</a:t>
            </a:r>
            <a:r>
              <a:rPr lang="ru-RU" sz="16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234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0" y="102424"/>
            <a:ext cx="519032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15" dirty="0">
                <a:solidFill>
                  <a:prstClr val="white"/>
                </a:solidFill>
              </a:rPr>
              <a:t>    </a:t>
            </a:r>
            <a:r>
              <a:rPr lang="en-US" spc="15" dirty="0" err="1">
                <a:solidFill>
                  <a:prstClr val="white"/>
                </a:solidFill>
              </a:rPr>
              <a:t>Vatan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haqidagi</a:t>
            </a:r>
            <a:r>
              <a:rPr lang="en-US" spc="15" dirty="0">
                <a:solidFill>
                  <a:prstClr val="white"/>
                </a:solidFill>
              </a:rPr>
              <a:t>  </a:t>
            </a:r>
            <a:r>
              <a:rPr lang="en-US" spc="15" dirty="0" err="1">
                <a:solidFill>
                  <a:prstClr val="white"/>
                </a:solidFill>
              </a:rPr>
              <a:t>she’rlari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7</a:t>
            </a:r>
            <a:endParaRPr sz="145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840" y="536168"/>
            <a:ext cx="5650865" cy="2649220"/>
            <a:chOff x="66840" y="536168"/>
            <a:chExt cx="5650865" cy="2649220"/>
          </a:xfrm>
        </p:grpSpPr>
        <p:sp>
          <p:nvSpPr>
            <p:cNvPr id="7" name="object 7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639545" y="589080"/>
            <a:ext cx="4773062" cy="2528256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ko‘zimsan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borsanki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yorug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‘,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otash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qalbimsan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dargohi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yurak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nurli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istiqlol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‘,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onamsan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Hammadan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yuksak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Xayolim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o‘zingsan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Niyat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o‘zingsan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Umidim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o‘zingsan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—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Baxtim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Vatanim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Agar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bo‘lmasang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ne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hayot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Ming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parcha-parchadir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tanim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03705">
              <a:lnSpc>
                <a:spcPct val="100000"/>
              </a:lnSpc>
              <a:spcBef>
                <a:spcPts val="495"/>
              </a:spcBef>
            </a:pPr>
            <a:endParaRPr spc="-5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10BEE0B-0FC2-4328-9FDB-2FB956112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178" y="806201"/>
            <a:ext cx="828860" cy="9366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2DF7A97-72F0-4BDF-B0DE-BF783C722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93" y="620295"/>
            <a:ext cx="353599" cy="3535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0" y="102424"/>
            <a:ext cx="5190326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z="1800" spc="15" dirty="0" err="1">
                <a:solidFill>
                  <a:prstClr val="white"/>
                </a:solidFill>
              </a:rPr>
              <a:t>Adabiy</a:t>
            </a:r>
            <a:r>
              <a:rPr lang="en-US" sz="1800" spc="15" dirty="0">
                <a:solidFill>
                  <a:prstClr val="white"/>
                </a:solidFill>
              </a:rPr>
              <a:t> </a:t>
            </a:r>
            <a:r>
              <a:rPr lang="en-US" sz="1800" spc="15" dirty="0" err="1">
                <a:solidFill>
                  <a:prstClr val="white"/>
                </a:solidFill>
              </a:rPr>
              <a:t>o‘qish</a:t>
            </a:r>
            <a:r>
              <a:rPr lang="en-US" sz="1800" spc="15" dirty="0">
                <a:solidFill>
                  <a:prstClr val="white"/>
                </a:solidFill>
              </a:rPr>
              <a:t>. “</a:t>
            </a:r>
            <a:r>
              <a:rPr lang="en-US" sz="1800" spc="15" dirty="0" err="1">
                <a:solidFill>
                  <a:prstClr val="white"/>
                </a:solidFill>
              </a:rPr>
              <a:t>Vatanni</a:t>
            </a:r>
            <a:r>
              <a:rPr lang="en-US" sz="1800" spc="15" dirty="0">
                <a:solidFill>
                  <a:prstClr val="white"/>
                </a:solidFill>
              </a:rPr>
              <a:t> his </a:t>
            </a:r>
            <a:r>
              <a:rPr lang="en-US" sz="1800" spc="15" dirty="0" err="1">
                <a:solidFill>
                  <a:prstClr val="white"/>
                </a:solidFill>
              </a:rPr>
              <a:t>etish</a:t>
            </a:r>
            <a:r>
              <a:rPr lang="en-US" sz="1800" spc="15" dirty="0">
                <a:solidFill>
                  <a:prstClr val="white"/>
                </a:solidFill>
              </a:rPr>
              <a:t>” </a:t>
            </a:r>
            <a:r>
              <a:rPr lang="en-US" sz="1800" spc="15" dirty="0" err="1">
                <a:solidFill>
                  <a:prstClr val="white"/>
                </a:solidFill>
              </a:rPr>
              <a:t>she’ri</a:t>
            </a:r>
            <a:endParaRPr sz="1800"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>
                <a:latin typeface="Arial"/>
                <a:cs typeface="Arial"/>
              </a:rPr>
              <a:t>8</a:t>
            </a:r>
            <a:endParaRPr sz="145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840" y="536168"/>
            <a:ext cx="5650865" cy="2649220"/>
            <a:chOff x="66840" y="536168"/>
            <a:chExt cx="5650865" cy="2649220"/>
          </a:xfrm>
        </p:grpSpPr>
        <p:sp>
          <p:nvSpPr>
            <p:cNvPr id="7" name="object 7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97684" y="589080"/>
            <a:ext cx="5314923" cy="223073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Jahon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ayvonida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gullagan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yurtim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Bag‘ringda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quyoshning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mehrini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ko‘rdim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Tog‘laringda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tuydim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qudrat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sabrni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Qalbingga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joylabsan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nahrni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1703705">
              <a:lnSpc>
                <a:spcPct val="100000"/>
              </a:lnSpc>
              <a:spcBef>
                <a:spcPts val="495"/>
              </a:spcBef>
            </a:pPr>
            <a:r>
              <a:rPr lang="en-US" spc="-5" dirty="0" err="1"/>
              <a:t>Vodiylaring</a:t>
            </a:r>
            <a:r>
              <a:rPr lang="en-US" spc="-5" dirty="0"/>
              <a:t> </a:t>
            </a:r>
            <a:r>
              <a:rPr lang="en-US" spc="-5" dirty="0" err="1"/>
              <a:t>misli</a:t>
            </a:r>
            <a:r>
              <a:rPr lang="en-US" spc="-5" dirty="0"/>
              <a:t> </a:t>
            </a:r>
            <a:r>
              <a:rPr lang="en-US" spc="-5" dirty="0" err="1"/>
              <a:t>go‘zal</a:t>
            </a:r>
            <a:r>
              <a:rPr lang="en-US" spc="-5" dirty="0"/>
              <a:t> </a:t>
            </a:r>
            <a:r>
              <a:rPr lang="en-US" spc="-5" dirty="0" err="1"/>
              <a:t>kelinchak</a:t>
            </a:r>
            <a:r>
              <a:rPr lang="en-US" spc="-5" dirty="0"/>
              <a:t>,</a:t>
            </a:r>
          </a:p>
          <a:p>
            <a:pPr marL="1703705">
              <a:lnSpc>
                <a:spcPct val="100000"/>
              </a:lnSpc>
              <a:spcBef>
                <a:spcPts val="495"/>
              </a:spcBef>
            </a:pPr>
            <a:r>
              <a:rPr lang="en-US" spc="-5" dirty="0" err="1"/>
              <a:t>Bog‘larda</a:t>
            </a:r>
            <a:r>
              <a:rPr lang="en-US" spc="-5" dirty="0"/>
              <a:t> </a:t>
            </a:r>
            <a:r>
              <a:rPr lang="en-US" spc="-5" dirty="0" err="1"/>
              <a:t>shabboda</a:t>
            </a:r>
            <a:r>
              <a:rPr lang="en-US" spc="-5" dirty="0"/>
              <a:t> </a:t>
            </a:r>
            <a:r>
              <a:rPr lang="en-US" spc="-5" dirty="0" err="1"/>
              <a:t>o‘ynar</a:t>
            </a:r>
            <a:r>
              <a:rPr lang="en-US" spc="-5" dirty="0"/>
              <a:t> </a:t>
            </a:r>
            <a:r>
              <a:rPr lang="en-US" spc="-5" dirty="0" err="1"/>
              <a:t>belanchak</a:t>
            </a:r>
            <a:r>
              <a:rPr lang="en-US" spc="-5" dirty="0"/>
              <a:t>.</a:t>
            </a:r>
          </a:p>
          <a:p>
            <a:pPr marL="1703705">
              <a:lnSpc>
                <a:spcPct val="100000"/>
              </a:lnSpc>
              <a:spcBef>
                <a:spcPts val="495"/>
              </a:spcBef>
            </a:pPr>
            <a:r>
              <a:rPr lang="en-US" spc="-5" dirty="0" err="1"/>
              <a:t>Dashting</a:t>
            </a:r>
            <a:r>
              <a:rPr lang="en-US" spc="-5" dirty="0"/>
              <a:t>, </a:t>
            </a:r>
            <a:r>
              <a:rPr lang="en-US" spc="-5" dirty="0" err="1"/>
              <a:t>sahrolaring</a:t>
            </a:r>
            <a:r>
              <a:rPr lang="en-US" spc="-5" dirty="0"/>
              <a:t> – </a:t>
            </a:r>
            <a:r>
              <a:rPr lang="en-US" spc="-5" dirty="0" err="1"/>
              <a:t>behuda</a:t>
            </a:r>
            <a:r>
              <a:rPr lang="en-US" spc="-5" dirty="0"/>
              <a:t> </a:t>
            </a:r>
            <a:r>
              <a:rPr lang="en-US" spc="-5" dirty="0" err="1"/>
              <a:t>kenglik</a:t>
            </a:r>
            <a:r>
              <a:rPr lang="en-US" spc="-5" dirty="0"/>
              <a:t>,</a:t>
            </a:r>
          </a:p>
          <a:p>
            <a:pPr marL="1703705">
              <a:lnSpc>
                <a:spcPct val="100000"/>
              </a:lnSpc>
              <a:spcBef>
                <a:spcPts val="495"/>
              </a:spcBef>
            </a:pPr>
            <a:r>
              <a:rPr lang="en-US" spc="-5" dirty="0" err="1"/>
              <a:t>Qalbingday</a:t>
            </a:r>
            <a:r>
              <a:rPr lang="en-US" spc="-5" dirty="0"/>
              <a:t> </a:t>
            </a:r>
            <a:r>
              <a:rPr lang="en-US" spc="-5" dirty="0" err="1"/>
              <a:t>bepoyon</a:t>
            </a:r>
            <a:r>
              <a:rPr lang="en-US" spc="-5" dirty="0"/>
              <a:t> – </a:t>
            </a:r>
            <a:r>
              <a:rPr lang="en-US" spc="-5" dirty="0" err="1"/>
              <a:t>osmonga</a:t>
            </a:r>
            <a:r>
              <a:rPr lang="en-US" spc="-5" dirty="0"/>
              <a:t> </a:t>
            </a:r>
            <a:r>
              <a:rPr lang="en-US" spc="-5" dirty="0" err="1"/>
              <a:t>tengdek</a:t>
            </a:r>
            <a:r>
              <a:rPr lang="en-US" spc="-5" dirty="0"/>
              <a:t>.</a:t>
            </a:r>
          </a:p>
          <a:p>
            <a:pPr marL="1703705">
              <a:lnSpc>
                <a:spcPct val="100000"/>
              </a:lnSpc>
              <a:spcBef>
                <a:spcPts val="495"/>
              </a:spcBef>
            </a:pPr>
            <a:r>
              <a:rPr lang="en-US" spc="-5" dirty="0"/>
              <a:t>                                                    </a:t>
            </a:r>
            <a:r>
              <a:rPr lang="en-US" spc="-5" dirty="0" err="1"/>
              <a:t>Humoyun</a:t>
            </a:r>
            <a:endParaRPr spc="-5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10BEE0B-0FC2-4328-9FDB-2FB956112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178" y="806201"/>
            <a:ext cx="828860" cy="9366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8753344-D50D-4D9A-A28A-96BC4595C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452" y="2836158"/>
            <a:ext cx="3641863" cy="256054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6F88632-388A-420B-928C-E310F71FB52B}"/>
              </a:ext>
            </a:extLst>
          </p:cNvPr>
          <p:cNvSpPr/>
          <p:nvPr/>
        </p:nvSpPr>
        <p:spPr>
          <a:xfrm>
            <a:off x="1940778" y="2849443"/>
            <a:ext cx="34881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O‘qing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Tinglang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Tayanch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200" b="1" kern="0" spc="15" dirty="0" err="1">
                <a:solidFill>
                  <a:schemeClr val="bg1"/>
                </a:solidFill>
                <a:latin typeface="Arial"/>
                <a:cs typeface="Arial"/>
              </a:rPr>
              <a:t>so‘zlarni</a:t>
            </a:r>
            <a:r>
              <a:rPr lang="en-US" sz="1200" b="1" kern="0" spc="15" dirty="0">
                <a:solidFill>
                  <a:schemeClr val="bg1"/>
                </a:solidFill>
                <a:latin typeface="Arial"/>
                <a:cs typeface="Arial"/>
              </a:rPr>
              <a:t> toping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23F6681-55DB-4CBE-8B83-004715874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25" y="2722326"/>
            <a:ext cx="359695" cy="3596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2DF7A97-72F0-4BDF-B0DE-BF783C7223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474" y="2728422"/>
            <a:ext cx="353599" cy="35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709</Words>
  <Application>Microsoft Office PowerPoint</Application>
  <PresentationFormat>Произвольный</PresentationFormat>
  <Paragraphs>116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Times New Roman</vt:lpstr>
      <vt:lpstr>TimesNewRomanPSMT</vt:lpstr>
      <vt:lpstr>UZ-Times-Bold</vt:lpstr>
      <vt:lpstr>Office Theme</vt:lpstr>
      <vt:lpstr>    O‘zbek  tili</vt:lpstr>
      <vt:lpstr>O‘tilgan mavzuni takrorlash </vt:lpstr>
      <vt:lpstr>O‘tilgan mavzuni takrorlash </vt:lpstr>
      <vt:lpstr>      Yangi mavzuning bayoni  </vt:lpstr>
      <vt:lpstr>Yangi mavzuning bayoni  </vt:lpstr>
      <vt:lpstr>Yangi mavzuning bayoni   </vt:lpstr>
      <vt:lpstr>Yangi mavzuning bayoni.   </vt:lpstr>
      <vt:lpstr>    Vatan haqidagi  she’rlari</vt:lpstr>
      <vt:lpstr> Adabiy o‘qish. “Vatanni his etish” she’ri</vt:lpstr>
      <vt:lpstr> «She’r tahlili» usuli </vt:lpstr>
      <vt:lpstr>  Lug‘at ishi</vt:lpstr>
      <vt:lpstr>«Tezyurar savol-javob»metodi</vt:lpstr>
      <vt:lpstr>«Tezyurar savol-javob»metodi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 tili</dc:title>
  <cp:lastModifiedBy>Учетная запись Майкрософт</cp:lastModifiedBy>
  <cp:revision>93</cp:revision>
  <dcterms:created xsi:type="dcterms:W3CDTF">2020-04-13T08:06:06Z</dcterms:created>
  <dcterms:modified xsi:type="dcterms:W3CDTF">2020-09-05T07:23:30Z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