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78" r:id="rId2"/>
    <p:sldId id="262" r:id="rId3"/>
    <p:sldId id="438" r:id="rId4"/>
    <p:sldId id="440" r:id="rId5"/>
    <p:sldId id="437" r:id="rId6"/>
    <p:sldId id="435" r:id="rId7"/>
    <p:sldId id="441" r:id="rId8"/>
    <p:sldId id="442" r:id="rId9"/>
    <p:sldId id="443" r:id="rId10"/>
    <p:sldId id="467" r:id="rId11"/>
    <p:sldId id="468" r:id="rId12"/>
    <p:sldId id="444" r:id="rId13"/>
    <p:sldId id="465" r:id="rId14"/>
    <p:sldId id="464" r:id="rId15"/>
    <p:sldId id="446" r:id="rId16"/>
    <p:sldId id="466" r:id="rId17"/>
    <p:sldId id="364" r:id="rId18"/>
    <p:sldId id="447" r:id="rId19"/>
    <p:sldId id="449" r:id="rId20"/>
    <p:sldId id="450" r:id="rId21"/>
    <p:sldId id="454" r:id="rId22"/>
    <p:sldId id="451" r:id="rId23"/>
    <p:sldId id="452" r:id="rId24"/>
    <p:sldId id="453" r:id="rId25"/>
    <p:sldId id="457" r:id="rId26"/>
    <p:sldId id="458" r:id="rId27"/>
    <p:sldId id="459" r:id="rId28"/>
    <p:sldId id="460" r:id="rId29"/>
    <p:sldId id="462" r:id="rId30"/>
    <p:sldId id="461" r:id="rId31"/>
    <p:sldId id="469" r:id="rId32"/>
    <p:sldId id="470" r:id="rId33"/>
    <p:sldId id="456" r:id="rId34"/>
    <p:sldId id="455" r:id="rId35"/>
    <p:sldId id="471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F79E29E-C796-43EC-92D8-D2829414294B}">
          <p14:sldIdLst>
            <p14:sldId id="278"/>
            <p14:sldId id="262"/>
            <p14:sldId id="438"/>
            <p14:sldId id="440"/>
            <p14:sldId id="437"/>
            <p14:sldId id="435"/>
            <p14:sldId id="441"/>
            <p14:sldId id="442"/>
            <p14:sldId id="443"/>
            <p14:sldId id="467"/>
            <p14:sldId id="468"/>
            <p14:sldId id="444"/>
            <p14:sldId id="465"/>
            <p14:sldId id="464"/>
            <p14:sldId id="446"/>
            <p14:sldId id="466"/>
            <p14:sldId id="364"/>
            <p14:sldId id="447"/>
            <p14:sldId id="449"/>
            <p14:sldId id="450"/>
            <p14:sldId id="454"/>
            <p14:sldId id="451"/>
            <p14:sldId id="452"/>
            <p14:sldId id="453"/>
            <p14:sldId id="457"/>
            <p14:sldId id="458"/>
            <p14:sldId id="459"/>
            <p14:sldId id="460"/>
            <p14:sldId id="462"/>
            <p14:sldId id="461"/>
            <p14:sldId id="469"/>
            <p14:sldId id="470"/>
            <p14:sldId id="456"/>
            <p14:sldId id="455"/>
            <p14:sldId id="4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253B6E"/>
    <a:srgbClr val="F1D18A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повторим  сложноподчинённые предложения с придаточными уступки,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больше о союзах и союзных словах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о  сложноподчинённых предложениях с придаточными цели,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 с придаточными цели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союзах в таких предложениях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974908CF-03B6-4FD7-8E3E-62C3E25E2A9A}" type="presOf" srcId="{331D6E7D-B326-4993-B69C-9AFA1C5BF96F}" destId="{50D2D7DE-5A40-4F1C-9143-D112BE76AF74}" srcOrd="0" destOrd="0" presId="urn:microsoft.com/office/officeart/2005/8/layout/chevron2"/>
    <dgm:cxn modelId="{9C161054-3C89-425E-BD33-2B4D23C872FD}" type="presOf" srcId="{D97BF2C5-FB17-4B76-A402-D8BEAAD05F1E}" destId="{AE15F480-BDEE-418D-B930-0549AD3EECB1}" srcOrd="0" destOrd="0" presId="urn:microsoft.com/office/officeart/2005/8/layout/chevron2"/>
    <dgm:cxn modelId="{7CA66067-8515-4C24-B92D-4AFB741539CA}" type="presOf" srcId="{E4A7F104-563F-4CEF-BEF0-5C9E06846CBC}" destId="{1EECFA49-E099-49ED-B7B0-03C9F59B92DE}" srcOrd="0" destOrd="0" presId="urn:microsoft.com/office/officeart/2005/8/layout/chevron2"/>
    <dgm:cxn modelId="{03F98A8D-C79A-44B8-A418-5B6DBE9CB57B}" type="presOf" srcId="{A03C0B7C-1F71-4E32-B7FC-D66AF599A410}" destId="{9DEB7F40-556C-4390-B584-65C54E6AC046}" srcOrd="0" destOrd="0" presId="urn:microsoft.com/office/officeart/2005/8/layout/chevron2"/>
    <dgm:cxn modelId="{1AB6C2EB-095F-43DC-BA5E-2A73D8C0DF31}" type="presOf" srcId="{A7476718-B393-492D-A8E5-A3720C315562}" destId="{420A8239-7AED-4AB0-908E-6E272669F6A9}" srcOrd="0" destOrd="0" presId="urn:microsoft.com/office/officeart/2005/8/layout/chevron2"/>
    <dgm:cxn modelId="{C243BEB9-D2CD-4875-9595-248C9DA2C2DA}" type="presOf" srcId="{6BEDC9AA-044B-4694-8FA0-8107459DC424}" destId="{8045056B-CD9B-4059-AB9C-86B8C49B6E62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468F3FEC-AAEB-4E0C-9EA1-7DF6034A5916}" type="presOf" srcId="{474E01CD-F9F2-47D5-9D2D-F4C63AEB8F65}" destId="{B1A82AB5-47EE-4BD1-87CB-05D65D7584D0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BE4465A5-A8C4-4491-BA34-401E82B82C34}" type="presParOf" srcId="{50D2D7DE-5A40-4F1C-9143-D112BE76AF74}" destId="{8D9A0064-2DE8-41EA-992F-1C7D4E5341D1}" srcOrd="0" destOrd="0" presId="urn:microsoft.com/office/officeart/2005/8/layout/chevron2"/>
    <dgm:cxn modelId="{F3C20E77-A129-4FA9-B390-57E168AA60E2}" type="presParOf" srcId="{8D9A0064-2DE8-41EA-992F-1C7D4E5341D1}" destId="{9DEB7F40-556C-4390-B584-65C54E6AC046}" srcOrd="0" destOrd="0" presId="urn:microsoft.com/office/officeart/2005/8/layout/chevron2"/>
    <dgm:cxn modelId="{08A8D8C5-F2BC-4725-B418-2B22EFB3E3B6}" type="presParOf" srcId="{8D9A0064-2DE8-41EA-992F-1C7D4E5341D1}" destId="{1EECFA49-E099-49ED-B7B0-03C9F59B92DE}" srcOrd="1" destOrd="0" presId="urn:microsoft.com/office/officeart/2005/8/layout/chevron2"/>
    <dgm:cxn modelId="{39CEA117-45A6-4046-80B7-3D455BE7F818}" type="presParOf" srcId="{50D2D7DE-5A40-4F1C-9143-D112BE76AF74}" destId="{F423717B-52BC-4D5E-ACD2-FC8FAA5AB549}" srcOrd="1" destOrd="0" presId="urn:microsoft.com/office/officeart/2005/8/layout/chevron2"/>
    <dgm:cxn modelId="{47B7F773-7288-4166-A84C-94D53FD9E587}" type="presParOf" srcId="{50D2D7DE-5A40-4F1C-9143-D112BE76AF74}" destId="{39A95DF5-04B0-43BD-9771-A90E5FE350DF}" srcOrd="2" destOrd="0" presId="urn:microsoft.com/office/officeart/2005/8/layout/chevron2"/>
    <dgm:cxn modelId="{9D7133E7-2EE0-4EF3-957F-AFFE1B5CF746}" type="presParOf" srcId="{39A95DF5-04B0-43BD-9771-A90E5FE350DF}" destId="{420A8239-7AED-4AB0-908E-6E272669F6A9}" srcOrd="0" destOrd="0" presId="urn:microsoft.com/office/officeart/2005/8/layout/chevron2"/>
    <dgm:cxn modelId="{1FB36862-FBA9-4EE2-ADC7-12E98276214B}" type="presParOf" srcId="{39A95DF5-04B0-43BD-9771-A90E5FE350DF}" destId="{8045056B-CD9B-4059-AB9C-86B8C49B6E62}" srcOrd="1" destOrd="0" presId="urn:microsoft.com/office/officeart/2005/8/layout/chevron2"/>
    <dgm:cxn modelId="{1255BA58-5183-4256-86B2-08C52162851C}" type="presParOf" srcId="{50D2D7DE-5A40-4F1C-9143-D112BE76AF74}" destId="{F0DE8A2F-67BE-4A33-8B04-C257AA172DDE}" srcOrd="3" destOrd="0" presId="urn:microsoft.com/office/officeart/2005/8/layout/chevron2"/>
    <dgm:cxn modelId="{BC179154-7EB6-4744-98A9-6EA80418C5E9}" type="presParOf" srcId="{50D2D7DE-5A40-4F1C-9143-D112BE76AF74}" destId="{F20D8B40-1DAF-4661-A31A-B5FF80B024BB}" srcOrd="4" destOrd="0" presId="urn:microsoft.com/office/officeart/2005/8/layout/chevron2"/>
    <dgm:cxn modelId="{BFA3F6D0-60C6-4F9A-BDCB-8F0080C631D9}" type="presParOf" srcId="{F20D8B40-1DAF-4661-A31A-B5FF80B024BB}" destId="{AE15F480-BDEE-418D-B930-0549AD3EECB1}" srcOrd="0" destOrd="0" presId="urn:microsoft.com/office/officeart/2005/8/layout/chevron2"/>
    <dgm:cxn modelId="{81BBD397-52C8-40DE-AD1C-EAF8A379E5EE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648590" y="-3599208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повторим  сложноподчинённые предложения с придаточными уступки,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047265" y="49589"/>
        <a:ext cx="8127639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648590" y="-2311563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больше о союзах и союзных словах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2800" kern="1200" dirty="0"/>
        </a:p>
      </dsp:txBody>
      <dsp:txXfrm rot="-5400000">
        <a:off x="1047265" y="1337234"/>
        <a:ext cx="8127639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648590" y="-997797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</a:t>
          </a:r>
          <a:r>
            <a:rPr lang="ru-RU" sz="3000" kern="1200" dirty="0" smtClean="0"/>
            <a:t>.  </a:t>
          </a:r>
          <a:endParaRPr lang="ru-RU" sz="3000" kern="1200" dirty="0"/>
        </a:p>
      </dsp:txBody>
      <dsp:txXfrm rot="-5400000">
        <a:off x="1047265" y="2651000"/>
        <a:ext cx="8127639" cy="8775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648590" y="-3599208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</a:t>
          </a:r>
          <a:r>
            <a:rPr lang="ru-RU" sz="2800" kern="1200" dirty="0" smtClean="0">
              <a:latin typeface="Arial" pitchFamily="34" charset="0"/>
              <a:cs typeface="Arial" pitchFamily="34" charset="0"/>
            </a:rPr>
            <a:t>о  сложноподчинённых предложениях с придаточными цели,</a:t>
          </a:r>
          <a:endParaRPr lang="ru-RU" sz="2800" kern="1200" dirty="0">
            <a:latin typeface="Arial" pitchFamily="34" charset="0"/>
            <a:cs typeface="Arial" pitchFamily="34" charset="0"/>
          </a:endParaRPr>
        </a:p>
      </dsp:txBody>
      <dsp:txXfrm rot="-5400000">
        <a:off x="1047265" y="49589"/>
        <a:ext cx="8127639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648590" y="-2311563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узнаем о союзах в таких предложениях</a:t>
          </a:r>
          <a:r>
            <a:rPr lang="ru-RU" sz="2800" b="1" i="1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2800" kern="1200" dirty="0"/>
        </a:p>
      </dsp:txBody>
      <dsp:txXfrm rot="-5400000">
        <a:off x="1047265" y="1337234"/>
        <a:ext cx="8127639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648590" y="-997797"/>
          <a:ext cx="972460" cy="81751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itchFamily="34" charset="0"/>
              <a:cs typeface="Arial" pitchFamily="34" charset="0"/>
            </a:rPr>
            <a:t>научимся правильно строить сложные предложения с придаточными цели</a:t>
          </a:r>
          <a:r>
            <a:rPr lang="ru-RU" sz="3000" kern="1200" dirty="0" smtClean="0"/>
            <a:t>.  </a:t>
          </a:r>
          <a:endParaRPr lang="ru-RU" sz="3000" kern="1200" dirty="0"/>
        </a:p>
      </dsp:txBody>
      <dsp:txXfrm rot="-5400000">
        <a:off x="1047265" y="2651000"/>
        <a:ext cx="8127639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E3CB5-2C5B-4DB5-9888-C3811F6337E6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03961-ED94-470F-AB40-F6D32940FB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726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03961-ED94-470F-AB40-F6D32940FB1D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642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03961-ED94-470F-AB40-F6D32940FB1D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287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92018" y="2372084"/>
            <a:ext cx="8233084" cy="3647027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Сложноподчиненные предложения с придаточными уступки (2)</a:t>
            </a: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8996" y="23720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448996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8220235" y="3103287"/>
            <a:ext cx="3447246" cy="3562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 rot="19551633">
            <a:off x="9565007" y="4117611"/>
            <a:ext cx="1070938" cy="609064"/>
          </a:xfrm>
          <a:prstGeom prst="cloud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7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800535"/>
            <a:ext cx="9838765" cy="3842312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Хотя идет сильный дождь, я должен ехать к другу.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Хотя было уже темно, мы продолжали работать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Хотя нам не хотелось бегать, мы тренировались каждый день.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Хотя дело трудное, нам нужно довести его до конца.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8200" y="1048872"/>
            <a:ext cx="9677400" cy="2191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Скажите о том, что вы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сделаете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несмотря на трудности. 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ему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трудно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он справи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ся с работой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ему трудно, но он справ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ся с работой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68435" y="365126"/>
            <a:ext cx="2159694" cy="801529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прошедшее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32898" y="1582830"/>
            <a:ext cx="1630767" cy="801529"/>
          </a:xfrm>
          <a:prstGeom prst="upArrowCallou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будущее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831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7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2894665"/>
            <a:ext cx="9287435" cy="2963116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Пусть идет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сильный дождь,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 я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поеду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другу.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уже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темно, мы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продолжим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работать.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Пусть нам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хочется бегать, мы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будем тренироваться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каждый день.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Пусть дело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трудное,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доведём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до конца.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8200" y="1294466"/>
            <a:ext cx="9058835" cy="13546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ему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трудно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он справи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ся с работой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ему трудно,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 справ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ся с работой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бегун вектор&quot;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8" b="13625"/>
          <a:stretch/>
        </p:blipFill>
        <p:spPr bwMode="auto">
          <a:xfrm>
            <a:off x="9821346" y="272442"/>
            <a:ext cx="2370653" cy="237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бегун вектор&quot;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0" t="5875" r="-5430" b="7834"/>
          <a:stretch/>
        </p:blipFill>
        <p:spPr bwMode="auto">
          <a:xfrm flipH="1">
            <a:off x="9191998" y="2894665"/>
            <a:ext cx="2476500" cy="23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253317" y="119532"/>
            <a:ext cx="2792944" cy="801529"/>
          </a:xfrm>
          <a:prstGeom prst="upArrowCallou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Будущее время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502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997824" cy="80476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Учим пословицы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8224" y="1825625"/>
            <a:ext cx="5441576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верёвочке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виться, а конец будет.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имеет свой конец.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 плохих поступках скоро все узнают.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сколько веревочке не витьс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788" y="0"/>
            <a:ext cx="5832212" cy="391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584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893" y="3867516"/>
            <a:ext cx="5508812" cy="917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мудро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шей, а всё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равно шов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виден.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Картинки по запросу &quot;шов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918" y="3034911"/>
            <a:ext cx="5097453" cy="382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&quot;Сколько ни говори «халва, халва», во рту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54"/>
          <a:stretch/>
        </p:blipFill>
        <p:spPr bwMode="auto">
          <a:xfrm>
            <a:off x="7132918" y="73957"/>
            <a:ext cx="5059082" cy="321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3"/>
          <p:cNvSpPr>
            <a:spLocks noGrp="1"/>
          </p:cNvSpPr>
          <p:nvPr>
            <p:ph sz="half" idx="2"/>
          </p:nvPr>
        </p:nvSpPr>
        <p:spPr>
          <a:xfrm>
            <a:off x="534893" y="906089"/>
            <a:ext cx="5849471" cy="1401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Сколько 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говори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«халва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халва»,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 рту слаще не станет. (Восточная пословица)</a:t>
            </a:r>
          </a:p>
        </p:txBody>
      </p:sp>
    </p:spTree>
    <p:extLst>
      <p:ext uri="{BB962C8B-B14F-4D97-AF65-F5344CB8AC3E}">
        <p14:creationId xmlns:p14="http://schemas.microsoft.com/office/powerpoint/2010/main" val="2689428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svestnie-bluda.ru/img/3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948" y="0"/>
            <a:ext cx="5570051" cy="371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346635" y="1087756"/>
            <a:ext cx="5508812" cy="22218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воду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варить, всё вода будет.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воду, она останется водой. (Осетинская).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Картинки по запросу &quot;бить воду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" t="4594" r="1501" b="23714"/>
          <a:stretch/>
        </p:blipFill>
        <p:spPr bwMode="auto">
          <a:xfrm>
            <a:off x="6621948" y="3745792"/>
            <a:ext cx="5570053" cy="311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&quot;толочь воду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935" y="3745792"/>
            <a:ext cx="2399652" cy="345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2011" y="3188168"/>
            <a:ext cx="4065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арить воду = кипятить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322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90247" cy="2383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длинна шея, голова выше. (Африканская)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волка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корми, он всё в лес смотрит.</a:t>
            </a:r>
          </a:p>
          <a:p>
            <a:endParaRPr lang="ru-RU" dirty="0"/>
          </a:p>
        </p:txBody>
      </p:sp>
      <p:pic>
        <p:nvPicPr>
          <p:cNvPr id="3076" name="Picture 4" descr="Картинки по запросу &quot;Как ни длинна шея, голова выше.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9"/>
          <a:stretch/>
        </p:blipFill>
        <p:spPr bwMode="auto">
          <a:xfrm>
            <a:off x="8498540" y="0"/>
            <a:ext cx="3693459" cy="348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&quot;Как волка ни корми, он всё в лес смотрит.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92"/>
          <a:stretch/>
        </p:blipFill>
        <p:spPr bwMode="auto">
          <a:xfrm>
            <a:off x="8498539" y="3433432"/>
            <a:ext cx="3693459" cy="338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364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54016" y="25549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Сколько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дождь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льёт, камень всходов не даёт. (Туркменская)</a:t>
            </a:r>
          </a:p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Литопсы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живые камни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Картинки по запросу &quot;поливать камень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189" y="1"/>
            <a:ext cx="5154811" cy="318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&quot;поливать камень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189" y="3186612"/>
            <a:ext cx="5154811" cy="366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по запросу &quot;дождь камень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16" y="3347977"/>
            <a:ext cx="4662462" cy="288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208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5995" y="1086835"/>
            <a:ext cx="6585817" cy="57711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98130" y="1195754"/>
            <a:ext cx="5181600" cy="337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Выполнить упражнение 117.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Напишите мини-сочинение 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«Книга – лучший друг 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и наставник»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15260" y="2269271"/>
            <a:ext cx="8233084" cy="3647027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Сложноподчиненные предложения </a:t>
            </a: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 придаточными цели</a:t>
            </a: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8996" y="23720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448996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8624297" y="3076393"/>
            <a:ext cx="3447246" cy="3562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 rot="19551633">
            <a:off x="9731392" y="4171399"/>
            <a:ext cx="1379668" cy="609064"/>
          </a:xfrm>
          <a:prstGeom prst="cloud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8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840524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048872" y="5435338"/>
            <a:ext cx="947376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Надо много учиться,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знать хоть немногое.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Монтескьё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29455" y="3803409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94294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460201880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59858" y="5435338"/>
            <a:ext cx="8962775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ложь ещё живёт, 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совершенствуется только правда</a:t>
            </a:r>
            <a:r>
              <a:rPr lang="ru-RU" sz="2800" dirty="0"/>
              <a:t> (М. Горький).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29455" y="3803409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6308" y="3593065"/>
            <a:ext cx="5181600" cy="115962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узнать человека, нужно с ним пуд соли съесть.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308" y="658180"/>
            <a:ext cx="7134595" cy="257938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Картинки по запросу &quot;чтобы узнать человека, надо с ним&quot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908" y="3651369"/>
            <a:ext cx="2630292" cy="202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чтобы узнать человека, надо с ним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3" t="4955" r="22380" b="11712"/>
          <a:stretch/>
        </p:blipFill>
        <p:spPr bwMode="auto">
          <a:xfrm>
            <a:off x="9047443" y="3623974"/>
            <a:ext cx="29337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&quot;чтобы узнать человека, надо с ним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9" t="4396" r="14157" b="1811"/>
          <a:stretch/>
        </p:blipFill>
        <p:spPr bwMode="auto">
          <a:xfrm>
            <a:off x="8014426" y="671628"/>
            <a:ext cx="3173506" cy="258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&quot;чтобы узнать человека, надо с ним&quot;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508" y="4371636"/>
            <a:ext cx="358140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89985" y="4977129"/>
            <a:ext cx="1290918" cy="523220"/>
          </a:xfrm>
          <a:prstGeom prst="rect">
            <a:avLst/>
          </a:prstGeom>
          <a:solidFill>
            <a:schemeClr val="accent4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 года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0979" y="5371365"/>
            <a:ext cx="21873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чего?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Зачем?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707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8882" y="5329381"/>
            <a:ext cx="4083424" cy="114776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рыбку съесть, надо в воду лезть.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Картинки по запросу &quot;чтобы рыбку съесть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20" y="215151"/>
            <a:ext cx="4322295" cy="432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Картинки по запросу &quot;чтобы рыбку съесть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7169" t="19789" r="38235" b="30971"/>
          <a:stretch/>
        </p:blipFill>
        <p:spPr>
          <a:xfrm>
            <a:off x="599326" y="215151"/>
            <a:ext cx="4268509" cy="48044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14973" y="5196553"/>
            <a:ext cx="21873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чего?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Зачем?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285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4105" y="279213"/>
            <a:ext cx="10618695" cy="27776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Придаточные предложения цели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ergash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отвечают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вопросы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зачем? для чего? с какой целью?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присоединяются к главной части союзами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чтобы, для того, чтобы, затем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зависимости от смысла и логического ударения составной союз может разбиваться на две части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4105" y="3056873"/>
            <a:ext cx="10887635" cy="347839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Слово дано для того человеку,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он сообщал свои мысли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другим.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(   ).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древности люди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учились,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для того, чтобы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совершенствовать себя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для того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(   ).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Теперь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учатся </a:t>
            </a:r>
            <a:r>
              <a:rPr lang="ru-RU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для того, чтобы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удивить других. </a:t>
            </a:r>
            <a:endParaRPr lang="ru-RU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(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Конфуций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[  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для того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(   ).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конфуций&quot;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499" y="498756"/>
            <a:ext cx="1824318" cy="310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819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8600" y="3049666"/>
            <a:ext cx="9663953" cy="173573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просмотрел все словари,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найти это слово.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найти это слово,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просмотрел все словари.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найти это слово, просмотрел все словари.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fsd.videouroki.net/products/conspekty/rus9k/23-slozhnopodchiniennyie-priedlozhieniia-s-pridatochnymi-prichiny-tsieli-sliedstviia.files/image0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" r="39511"/>
          <a:stretch/>
        </p:blipFill>
        <p:spPr bwMode="auto">
          <a:xfrm>
            <a:off x="228600" y="327044"/>
            <a:ext cx="6723160" cy="242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2044361" y="327044"/>
            <a:ext cx="752627" cy="1309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670174" y="1434270"/>
            <a:ext cx="760286" cy="132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https://fsd.videouroki.net/products/conspekty/rus9k/23-slozhnopodchiniennyie-priedlozhieniia-s-pridatochnymi-prichiny-tsieli-sliedstviia.files/image0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78" t="5839" r="1732" b="10350"/>
          <a:stretch/>
        </p:blipFill>
        <p:spPr bwMode="auto">
          <a:xfrm>
            <a:off x="7413335" y="439439"/>
            <a:ext cx="3877726" cy="212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7247924" y="1434270"/>
            <a:ext cx="760286" cy="132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122008" y="1434269"/>
            <a:ext cx="760286" cy="132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Картинки по запросу &quot;мальчик читает словарь вектор&quot;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942" y="4290646"/>
            <a:ext cx="3049646" cy="256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069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704" y="5554851"/>
            <a:ext cx="10336306" cy="113309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Важно уметь слушать,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стать хорошим собеседником.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Морли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098" name="Picture 2" descr="https://fsd.videouroki.net/products/conspekty/rus9k/23-slozhnopodchiniennyie-priedlozhieniia-s-pridatochnymi-prichiny-tsieli-sliedstviia.files/image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04" y="315211"/>
            <a:ext cx="8310096" cy="455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61764" y="4949733"/>
            <a:ext cx="190962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ля чего?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914693" y="2642391"/>
            <a:ext cx="1264731" cy="2199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716284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682" y="454814"/>
            <a:ext cx="9242612" cy="49548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Полезные советы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5747" y="1922733"/>
            <a:ext cx="5307106" cy="4684339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блины легко снимать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сковороды, …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пирог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подгорал при выпечке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духовке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…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махровые полотенца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оставались пушистыми,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мёд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был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густым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засахаренным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лучше спать,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52882" y="1900602"/>
            <a:ext cx="5593976" cy="4684339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выпить на ночь стакан воды со столовой ложкой мёда.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тесто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добавить подсолнечное масло.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под формы посыпать немного соли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прополоскать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их после стирки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подсоленой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воде и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гладить.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подогреть.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5122622" y="4693024"/>
            <a:ext cx="1100461" cy="1914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 descr="Картинки по запросу &quot;махровые полотенца вектор&quot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426" y="103929"/>
            <a:ext cx="1850782" cy="185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ртинки по запросу &quot;пачка соли вектор&quot;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837" y="214251"/>
            <a:ext cx="1740460" cy="174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025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651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Проверим!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41092" y="1701833"/>
            <a:ext cx="9959788" cy="49437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блины легко снимать со сковороды, нужно в тесто добавить подсолнечное масло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пирог не подгорал при выпечке в духовке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надо под формы посыпать немного соли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махровые полотенца оставались пушистыми,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нужно прополоскать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их после стирки в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подсоленой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воде и не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гладить.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мёд не был густым и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засахарённым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его надо подогреть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лучше спать, надо выпить на ночь стакан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воды          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со столовой ложкой мёда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7170" name="Picture 2" descr="Картинки по запросу &quot;блины на сковороде вектор&quot;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260" y="-168560"/>
            <a:ext cx="3058740" cy="217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&quot;подсолнечное масло  вектор&quot;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302" y="2540655"/>
            <a:ext cx="1716369" cy="248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артинки по запросу &quot;мед вектор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280" y="4960341"/>
            <a:ext cx="1818720" cy="181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4550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352" y="216032"/>
            <a:ext cx="10515600" cy="885451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5835" y="1465469"/>
            <a:ext cx="10013576" cy="1159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не простудиться,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наденьте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тёплую шапку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шарф.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5835" y="2820706"/>
            <a:ext cx="7879977" cy="32573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Чтобы не промокнуть под дождём,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Чтобы не забыть телефон друга,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Чтобы не испачкать руки во время работы в саду,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Чтобы не ошибиться в написании слова, …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Чтобы не заблудиться в чужом городе, 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86047" y="2820706"/>
            <a:ext cx="2146037" cy="224676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запиш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те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аденьте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куп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те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озьм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те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2135" y="749321"/>
            <a:ext cx="679916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еопред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форма – повелит. наклонение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зонтик вектор&quot;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58" t="5476" r="14167" b="-5476"/>
          <a:stretch/>
        </p:blipFill>
        <p:spPr bwMode="auto">
          <a:xfrm>
            <a:off x="9743233" y="362581"/>
            <a:ext cx="2455439" cy="245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3765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352" y="216032"/>
            <a:ext cx="10515600" cy="885451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0647" y="1600200"/>
            <a:ext cx="8754035" cy="42896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Чтобы не промокнуть под дождём, возьмите зонтик.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Чтобы не забыть телефон друга, запишите его.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Чтобы не испачкать руки во время работы в саду, наденьте перчатки.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Чтобы не ошибиться в написании слова, возьмите словарь.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Чтобы не заблудиться в чужом городе, купите карту.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70141" y="1159768"/>
            <a:ext cx="2125197" cy="224676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запишите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аденьте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купите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озьмите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посмотрите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5547" y="345796"/>
            <a:ext cx="679916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еопред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форма – повелит. наклонение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Картинки по запросу &quot;турист с картой вектор&quot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679" y="3570196"/>
            <a:ext cx="2612923" cy="311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7915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176" y="365126"/>
            <a:ext cx="6293224" cy="5896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8748" y="1617462"/>
            <a:ext cx="6199094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Ребята поехали в Бухару,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Студенты зашли в библиотеку,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Туристы направились в Чимган,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побежали к реке,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пришёл к товарищу,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Сестра купила хон-атлас, …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Девушки пошли быстрее, …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Картинки по запросу &quot;самарканд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428" y="659934"/>
            <a:ext cx="5860862" cy="293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243" t="40387" r="42095" b="31365"/>
          <a:stretch/>
        </p:blipFill>
        <p:spPr>
          <a:xfrm>
            <a:off x="9789087" y="2717630"/>
            <a:ext cx="1721224" cy="17454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07842" y="4753083"/>
            <a:ext cx="50024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Мы приехали в Самарканд,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посмотре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Регистан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1271" y="5707190"/>
            <a:ext cx="2922723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еопред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форма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812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3070" y="601940"/>
            <a:ext cx="8861611" cy="54626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Придаточные уступки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отвечают на вопросы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несмотря на что? вопреки чему?,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относятся ко всему главному предложению и присоединяются к нему: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союзами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хотя, хотя ... но, несмотря на то что, вопреки тому что, невзирая на то что, пускай, пусть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др.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союзными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словами в сочетании с частицей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ни: как ни, сколько ни, что (бы)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не смогли найти первое издание этого романа,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потратили много времени.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говорил с Пушкиным, все ценили                   в нём ум и талант собеседника.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рисунок Пушкина поэтапно | Портрет, Силуэтный портрет, Древнее искусство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472" y="117942"/>
            <a:ext cx="2884126" cy="392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ервое издание &quot;Евгения Онегина&quot; ушло с молотка в Лондоне за £467 тыс. -  BBC News Русская служба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398" y="4531563"/>
            <a:ext cx="3838200" cy="215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7025237" y="5047140"/>
            <a:ext cx="944862" cy="1643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934019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176" y="365126"/>
            <a:ext cx="6293224" cy="5896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Проверьте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6517" y="2608643"/>
            <a:ext cx="11066930" cy="4079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Ребята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поехали в Бухару,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увидеть мавзолей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Саманидов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Студенты зашли в библиотеку, чтобы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взять учебники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Туристы направились в Чимган, чтобы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кататься на лыжах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побежали к реке, чтобы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купаться и загорать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пришёл к товарищу, чтобы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поговорить с ним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Сестра купила хон-атлас, чтобы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сшить новое платье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Девушки пошли быстрее, чтобы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опоздать на занятия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Картинки по запросу &quot;мавзолей Саманид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626" y="93095"/>
            <a:ext cx="2295997" cy="224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Картинки по запросу &quot;,e[fhf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92" y="64153"/>
            <a:ext cx="3038045" cy="227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9680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9964" y="1825625"/>
            <a:ext cx="738243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Чтобы сохранить зубы здоровыми, … 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Чтобы сохранить здоровье, … 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Чтобы не простудиться, 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Чтобы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никогда не болеть,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 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всегда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бодрым,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 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6. Чтобы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спать спокойно,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 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7. Чтобы не заболеть гриппом, … 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47678" y="259053"/>
            <a:ext cx="1842299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ужно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надо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можно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ельзя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ребуется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следует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Картинки по запросу &quot;больной вектор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661" y="2960978"/>
            <a:ext cx="3275292" cy="327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87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098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9964" y="1333313"/>
            <a:ext cx="9628095" cy="5282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Чтобы сохранить зубы здоровыми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нельзя есть много сладкого.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Чтобы сохранить здоровье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требуется заниматься спортом.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Чтобы не простудиться, надо тепло одеваться.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Чтобы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никогда не болеть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нужно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правильно питаться.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всегда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бодрым,  нужно периодически делать упражнения.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6. Чтобы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спать спокойно, можно погулять перед сном на свежем воздухе.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7. Чтобы не заболеть гриппом,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следует сделать прививку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46659" y="591671"/>
            <a:ext cx="1842299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ужно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надо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можно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ельзя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ребуется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следует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Картинки по запросу &quot;больной вектор&quot;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4182035"/>
            <a:ext cx="2651125" cy="26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8963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988" y="1825625"/>
            <a:ext cx="6508377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Любовь 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труду необходима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для того, чтобы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построить на земле новую, светлую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счастливую жизнь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М. Горький.)</a:t>
            </a:r>
          </a:p>
        </p:txBody>
      </p:sp>
      <p:pic>
        <p:nvPicPr>
          <p:cNvPr id="5122" name="Picture 2" descr="Картинки по запросу &quot;максим горьки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504" y="561601"/>
            <a:ext cx="3621246" cy="476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2400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683" y="2215590"/>
            <a:ext cx="6611471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Для того чтобы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быть счастливым, надо не только любить, но и быть любимым. (К. Паустовский)</a:t>
            </a:r>
          </a:p>
        </p:txBody>
      </p:sp>
      <p:pic>
        <p:nvPicPr>
          <p:cNvPr id="6146" name="Picture 2" descr="Картинки по запросу &quot;паустовски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154" y="914400"/>
            <a:ext cx="3724647" cy="475663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601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5995" y="1086835"/>
            <a:ext cx="6585817" cy="57711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44342" y="1585719"/>
            <a:ext cx="5181600" cy="337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Напишите мини-сочинение </a:t>
            </a:r>
          </a:p>
          <a:p>
            <a:pPr marL="0" indent="0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«Советы другу»</a:t>
            </a:r>
          </a:p>
        </p:txBody>
      </p:sp>
    </p:spTree>
    <p:extLst>
      <p:ext uri="{BB962C8B-B14F-4D97-AF65-F5344CB8AC3E}">
        <p14:creationId xmlns:p14="http://schemas.microsoft.com/office/powerpoint/2010/main" val="1926091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858" y="365125"/>
            <a:ext cx="9793941" cy="72091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Задание 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8222" y="2914834"/>
            <a:ext cx="11080377" cy="3822141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екст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 лёгкий,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ребята 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поняли его.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Задание было опасное,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выполнили его.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У брата был выходной день,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мы не поехали на рыбалку.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Командировка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была долгая,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специалисты работали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интересом.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Мы очень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долго выбирали подарок,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сестре ничего не понравилось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66481" y="1086038"/>
            <a:ext cx="8807825" cy="12940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Передайте содержание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используя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союзы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хотя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несмотря на то что.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98424" y="365125"/>
            <a:ext cx="1600887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ак и не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88071" y="1233580"/>
            <a:ext cx="1590435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сё-таки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88071" y="1904342"/>
            <a:ext cx="1841338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сё равно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117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858" y="365125"/>
            <a:ext cx="5432613" cy="72091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Проверьте!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8129" y="2427562"/>
            <a:ext cx="11080377" cy="41326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текст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 лёгкий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ребята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поняли его.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то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было опасное, мы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всё-таки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выполнили его.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 брата был выходной день, мы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не поехали на рыбалку.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то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командировка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была долгая,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специалисты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равно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интересом.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очень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долго выбирали подарок,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сестре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ничего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не понравилось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66481" y="1086038"/>
            <a:ext cx="8807825" cy="12940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Передайте содержание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используя союзы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хотя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несмотря на то что.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98424" y="365125"/>
            <a:ext cx="1600887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ак и не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88071" y="1233580"/>
            <a:ext cx="1590435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сё-таки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88071" y="1904342"/>
            <a:ext cx="1841338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сё равно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25914" y="358197"/>
            <a:ext cx="7537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898341" y="365125"/>
            <a:ext cx="1371600" cy="70095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096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33630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Несмотря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 что у нас было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плохое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настроение, мы пошли в театр.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Несмотря на то что у нас было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хорошее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настроение, мы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пошли в театр.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Несмотря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 что у неё мало свободного времени, она занимается ещё и на факультативе.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Несмотря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 что у него был низкий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уровень подготовки, он получил хорошую работу 	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Несмотря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то что я очень торопился, я всё равно ничего не успел сделать.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33565" y="365125"/>
            <a:ext cx="35102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есмотря на что?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77525" y="1008401"/>
            <a:ext cx="2801961" cy="584775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репятствие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59376" y="1034458"/>
            <a:ext cx="2132828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865223" y="0"/>
            <a:ext cx="1159539" cy="201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трелка вниз 3"/>
          <p:cNvSpPr/>
          <p:nvPr/>
        </p:nvSpPr>
        <p:spPr>
          <a:xfrm>
            <a:off x="6575612" y="2151530"/>
            <a:ext cx="484632" cy="6051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836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336307" cy="46155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Несмотря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 что у неё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свободного времени, она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занимается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ещё и на факультативе.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Несмотря на то что у неё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свободного времени, она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занимается 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факультативе.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Несмотря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 что у него был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уровень подготовки, он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получил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хорошую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работу.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Несмотря на то что у него был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уровень подготовки, он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получил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хорошую работу 	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Несмотря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то что 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очень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торопился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я всё равно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ничего не успел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сделать. Несмотря на то что 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торопился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успел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сделать.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33565" y="365125"/>
            <a:ext cx="35102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есмотря на что?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77525" y="1008401"/>
            <a:ext cx="2801961" cy="584775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репятствие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7159376" y="1034458"/>
            <a:ext cx="2277217" cy="584775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865223" y="0"/>
            <a:ext cx="1159539" cy="201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56959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859" y="365125"/>
            <a:ext cx="3065930" cy="65685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8941" y="2193459"/>
            <a:ext cx="6199093" cy="4360022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 неё очень болели зубы.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Была прекрасная погода.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театре шёл наш любимый спектакль.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 помогали ей собрать чемодан.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 хвалили его игру.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просил брата сообщить о приезде.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99727" y="2202143"/>
            <a:ext cx="5325035" cy="4351338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так и не стал музыкантом.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Она всё-таки опоздала на поезд.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мне так и не позвонил.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Они всё-таки не поехали в горы.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Она так и не пошла к врачу.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Мы всё же остались дома.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75242" y="1021976"/>
            <a:ext cx="2384884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Хотя…,  …. 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233212" y="185341"/>
            <a:ext cx="1159539" cy="201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05422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3658" y="338231"/>
            <a:ext cx="4984376" cy="750981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Проверьте!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2022" y="1771837"/>
            <a:ext cx="10753166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неё очень болели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зубы, она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 и не пошла к врачу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была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прекрасная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погода, 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всё же остались дома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театре шёл наш любимый спектакль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все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помогали ей собрать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чемодан, она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всё-таки опоздала на поезд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все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хвалили его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игру, 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 и не стал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музыкантом.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просил брата сообщить 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приезде, 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мне так и не позвонил.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26" name="Picture 2" descr="Картинки по запросу &quot;болят зубы&quot;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"/>
          <a:stretch/>
        </p:blipFill>
        <p:spPr bwMode="auto">
          <a:xfrm>
            <a:off x="9937376" y="0"/>
            <a:ext cx="2113985" cy="213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0696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4507</TotalTime>
  <Words>1738</Words>
  <Application>Microsoft Office PowerPoint</Application>
  <PresentationFormat>Широкоэкранный</PresentationFormat>
  <Paragraphs>252</Paragraphs>
  <Slides>35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Тема Office</vt:lpstr>
      <vt:lpstr>Русский язык</vt:lpstr>
      <vt:lpstr>Сегодня на уроке</vt:lpstr>
      <vt:lpstr>Презентация PowerPoint</vt:lpstr>
      <vt:lpstr>Задание 1</vt:lpstr>
      <vt:lpstr>Проверьте!</vt:lpstr>
      <vt:lpstr>Задание </vt:lpstr>
      <vt:lpstr>Задание </vt:lpstr>
      <vt:lpstr>Задание</vt:lpstr>
      <vt:lpstr>Проверьте!</vt:lpstr>
      <vt:lpstr>Задание</vt:lpstr>
      <vt:lpstr>Задание</vt:lpstr>
      <vt:lpstr>Учим пословицы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  <vt:lpstr>Русский язык</vt:lpstr>
      <vt:lpstr>Сегодня на уроке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Полезные советы </vt:lpstr>
      <vt:lpstr>Проверим!</vt:lpstr>
      <vt:lpstr>Задание </vt:lpstr>
      <vt:lpstr>Задание </vt:lpstr>
      <vt:lpstr>Задание</vt:lpstr>
      <vt:lpstr>Проверьте</vt:lpstr>
      <vt:lpstr>Задание</vt:lpstr>
      <vt:lpstr>Задание</vt:lpstr>
      <vt:lpstr>Презентация PowerPoint</vt:lpstr>
      <vt:lpstr>Презентация PowerPoint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572</cp:revision>
  <dcterms:created xsi:type="dcterms:W3CDTF">2018-08-03T11:59:51Z</dcterms:created>
  <dcterms:modified xsi:type="dcterms:W3CDTF">2021-02-16T03:47:09Z</dcterms:modified>
</cp:coreProperties>
</file>