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605" r:id="rId2"/>
    <p:sldId id="606" r:id="rId3"/>
    <p:sldId id="608" r:id="rId4"/>
    <p:sldId id="591" r:id="rId5"/>
    <p:sldId id="617" r:id="rId6"/>
    <p:sldId id="616" r:id="rId7"/>
    <p:sldId id="615" r:id="rId8"/>
    <p:sldId id="614" r:id="rId9"/>
    <p:sldId id="613" r:id="rId10"/>
    <p:sldId id="595" r:id="rId11"/>
    <p:sldId id="610" r:id="rId12"/>
    <p:sldId id="611" r:id="rId13"/>
    <p:sldId id="612" r:id="rId14"/>
    <p:sldId id="609" r:id="rId15"/>
    <p:sldId id="578" r:id="rId16"/>
    <p:sldId id="565" r:id="rId17"/>
    <p:sldId id="620" r:id="rId18"/>
    <p:sldId id="622" r:id="rId19"/>
    <p:sldId id="623" r:id="rId20"/>
    <p:sldId id="624" r:id="rId21"/>
    <p:sldId id="625" r:id="rId22"/>
    <p:sldId id="618" r:id="rId23"/>
    <p:sldId id="619" r:id="rId24"/>
    <p:sldId id="626" r:id="rId25"/>
    <p:sldId id="627" r:id="rId26"/>
    <p:sldId id="621" r:id="rId27"/>
    <p:sldId id="570" r:id="rId28"/>
    <p:sldId id="569" r:id="rId29"/>
    <p:sldId id="503" r:id="rId30"/>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p:cViewPr varScale="1">
        <p:scale>
          <a:sx n="136" d="100"/>
          <a:sy n="136" d="100"/>
        </p:scale>
        <p:origin x="648" y="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19E16E61-EEBF-449A-A58D-8D6DCDCACF84}" type="datetimeFigureOut">
              <a:rPr lang="ru-RU" smtClean="0"/>
              <a:t>27.02.2021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89097E1B-5357-4524-B5C4-778DC9B50E52}" type="slidenum">
              <a:rPr lang="ru-RU" smtClean="0"/>
              <a:t>‹#›</a:t>
            </a:fld>
            <a:endParaRPr lang="ru-RU"/>
          </a:p>
        </p:txBody>
      </p:sp>
    </p:spTree>
    <p:extLst>
      <p:ext uri="{BB962C8B-B14F-4D97-AF65-F5344CB8AC3E}">
        <p14:creationId xmlns:p14="http://schemas.microsoft.com/office/powerpoint/2010/main" val="247919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33" y="2328"/>
            <a:ext cx="5757267" cy="1020581"/>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1799"/>
          </a:p>
        </p:txBody>
      </p:sp>
      <p:sp>
        <p:nvSpPr>
          <p:cNvPr id="3" name="object 3"/>
          <p:cNvSpPr txBox="1">
            <a:spLocks noGrp="1"/>
          </p:cNvSpPr>
          <p:nvPr>
            <p:ph type="title"/>
          </p:nvPr>
        </p:nvSpPr>
        <p:spPr>
          <a:xfrm>
            <a:off x="968755" y="228029"/>
            <a:ext cx="3361945" cy="537640"/>
          </a:xfrm>
          <a:prstGeom prst="rect">
            <a:avLst/>
          </a:prstGeom>
        </p:spPr>
        <p:txBody>
          <a:bodyPr vert="horz" wrap="square" lIns="0" tIns="14597" rIns="0" bIns="0" rtlCol="0" anchor="ctr">
            <a:spAutoFit/>
          </a:bodyPr>
          <a:lstStyle/>
          <a:p>
            <a:pPr marL="12693" algn="ctr">
              <a:spcBef>
                <a:spcPts val="114"/>
              </a:spcBef>
            </a:pPr>
            <a:r>
              <a:rPr lang="ru-RU" sz="3398" spc="-5" dirty="0" smtClean="0">
                <a:latin typeface="Arial" panose="020B0604020202020204" pitchFamily="34" charset="0"/>
                <a:cs typeface="Arial" panose="020B0604020202020204" pitchFamily="34" charset="0"/>
              </a:rPr>
              <a:t> </a:t>
            </a:r>
            <a:r>
              <a:rPr sz="3398" spc="-5" dirty="0" err="1" smtClean="0">
                <a:latin typeface="Arial" panose="020B0604020202020204" pitchFamily="34" charset="0"/>
                <a:cs typeface="Arial" panose="020B0604020202020204" pitchFamily="34" charset="0"/>
              </a:rPr>
              <a:t>Русский</a:t>
            </a:r>
            <a:r>
              <a:rPr sz="3398" spc="-55" dirty="0" smtClean="0">
                <a:latin typeface="Arial" panose="020B0604020202020204" pitchFamily="34" charset="0"/>
                <a:cs typeface="Arial" panose="020B0604020202020204" pitchFamily="34" charset="0"/>
              </a:rPr>
              <a:t> </a:t>
            </a:r>
            <a:r>
              <a:rPr sz="3398" spc="10" dirty="0">
                <a:latin typeface="Arial" panose="020B0604020202020204" pitchFamily="34" charset="0"/>
                <a:cs typeface="Arial" panose="020B0604020202020204" pitchFamily="34" charset="0"/>
              </a:rPr>
              <a:t>язык</a:t>
            </a:r>
            <a:endParaRPr sz="3398" dirty="0">
              <a:latin typeface="Arial" panose="020B0604020202020204" pitchFamily="34" charset="0"/>
              <a:cs typeface="Arial" panose="020B0604020202020204" pitchFamily="34" charset="0"/>
            </a:endParaRPr>
          </a:p>
        </p:txBody>
      </p:sp>
      <p:sp>
        <p:nvSpPr>
          <p:cNvPr id="4" name="object 4"/>
          <p:cNvSpPr txBox="1"/>
          <p:nvPr/>
        </p:nvSpPr>
        <p:spPr>
          <a:xfrm>
            <a:off x="749300" y="1089025"/>
            <a:ext cx="4477560" cy="1306761"/>
          </a:xfrm>
          <a:prstGeom prst="rect">
            <a:avLst/>
          </a:prstGeom>
        </p:spPr>
        <p:txBody>
          <a:bodyPr vert="horz" wrap="square" lIns="0" tIns="13963" rIns="0" bIns="0" rtlCol="0">
            <a:spAutoFit/>
          </a:bodyPr>
          <a:lstStyle/>
          <a:p>
            <a:pPr algn="ctr"/>
            <a:r>
              <a:rPr lang="ru-RU" sz="2400" b="1" dirty="0" smtClean="0">
                <a:solidFill>
                  <a:srgbClr val="002060"/>
                </a:solidFill>
                <a:latin typeface="Arial" panose="020B0604020202020204" pitchFamily="34" charset="0"/>
                <a:cs typeface="Arial" panose="020B0604020202020204" pitchFamily="34" charset="0"/>
              </a:rPr>
              <a:t> Повторение. </a:t>
            </a:r>
          </a:p>
          <a:p>
            <a:pPr algn="ctr">
              <a:lnSpc>
                <a:spcPct val="150000"/>
              </a:lnSpc>
            </a:pPr>
            <a:r>
              <a:rPr lang="ru-RU" sz="2400" b="1" dirty="0" smtClean="0">
                <a:solidFill>
                  <a:srgbClr val="002060"/>
                </a:solidFill>
                <a:latin typeface="Arial" panose="020B0604020202020204" pitchFamily="34" charset="0"/>
                <a:cs typeface="Arial" panose="020B0604020202020204" pitchFamily="34" charset="0"/>
              </a:rPr>
              <a:t>Имя </a:t>
            </a:r>
            <a:r>
              <a:rPr lang="ru-RU" sz="2400" b="1" dirty="0" smtClean="0">
                <a:solidFill>
                  <a:srgbClr val="002060"/>
                </a:solidFill>
                <a:latin typeface="Arial" panose="020B0604020202020204" pitchFamily="34" charset="0"/>
                <a:cs typeface="Arial" panose="020B0604020202020204" pitchFamily="34" charset="0"/>
              </a:rPr>
              <a:t>прилагательное. </a:t>
            </a:r>
          </a:p>
          <a:p>
            <a:pPr algn="ctr"/>
            <a:r>
              <a:rPr lang="ru-RU" sz="2400" b="1" dirty="0" smtClean="0">
                <a:solidFill>
                  <a:srgbClr val="002060"/>
                </a:solidFill>
                <a:latin typeface="Arial" panose="020B0604020202020204" pitchFamily="34" charset="0"/>
                <a:cs typeface="Arial" panose="020B0604020202020204" pitchFamily="34" charset="0"/>
              </a:rPr>
              <a:t>Как сравнивать предметы?</a:t>
            </a:r>
          </a:p>
        </p:txBody>
      </p:sp>
      <p:sp>
        <p:nvSpPr>
          <p:cNvPr id="5" name="object 5"/>
          <p:cNvSpPr/>
          <p:nvPr/>
        </p:nvSpPr>
        <p:spPr>
          <a:xfrm>
            <a:off x="206850" y="1213295"/>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1799"/>
          </a:p>
        </p:txBody>
      </p:sp>
      <p:grpSp>
        <p:nvGrpSpPr>
          <p:cNvPr id="10" name="object 10"/>
          <p:cNvGrpSpPr/>
          <p:nvPr/>
        </p:nvGrpSpPr>
        <p:grpSpPr>
          <a:xfrm>
            <a:off x="4685877" y="213558"/>
            <a:ext cx="634055" cy="63405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1799"/>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1799"/>
            </a:p>
          </p:txBody>
        </p:sp>
      </p:grpSp>
      <p:sp>
        <p:nvSpPr>
          <p:cNvPr id="13" name="object 13"/>
          <p:cNvSpPr txBox="1"/>
          <p:nvPr/>
        </p:nvSpPr>
        <p:spPr>
          <a:xfrm>
            <a:off x="4864100" y="249697"/>
            <a:ext cx="245692" cy="385354"/>
          </a:xfrm>
          <a:prstGeom prst="rect">
            <a:avLst/>
          </a:prstGeom>
        </p:spPr>
        <p:txBody>
          <a:bodyPr vert="horz" wrap="square" lIns="0" tIns="15867" rIns="0" bIns="0" rtlCol="0">
            <a:spAutoFit/>
          </a:bodyPr>
          <a:lstStyle/>
          <a:p>
            <a:pPr algn="ctr">
              <a:spcBef>
                <a:spcPts val="125"/>
              </a:spcBef>
            </a:pPr>
            <a:r>
              <a:rPr lang="ru-RU" sz="2400" b="1" spc="10" dirty="0">
                <a:solidFill>
                  <a:srgbClr val="FFFFFF"/>
                </a:solidFill>
                <a:latin typeface="Arial"/>
                <a:cs typeface="Arial"/>
              </a:rPr>
              <a:t>6</a:t>
            </a:r>
            <a:endParaRPr sz="2400" dirty="0">
              <a:latin typeface="Arial"/>
              <a:cs typeface="Arial"/>
            </a:endParaRPr>
          </a:p>
        </p:txBody>
      </p:sp>
      <p:sp>
        <p:nvSpPr>
          <p:cNvPr id="14" name="object 14"/>
          <p:cNvSpPr txBox="1"/>
          <p:nvPr/>
        </p:nvSpPr>
        <p:spPr>
          <a:xfrm>
            <a:off x="4701110" y="556605"/>
            <a:ext cx="589811" cy="227620"/>
          </a:xfrm>
          <a:prstGeom prst="rect">
            <a:avLst/>
          </a:prstGeom>
        </p:spPr>
        <p:txBody>
          <a:bodyPr vert="horz" wrap="square" lIns="0" tIns="12059" rIns="0" bIns="0" rtlCol="0">
            <a:spAutoFit/>
          </a:bodyPr>
          <a:lstStyle/>
          <a:p>
            <a:pPr algn="ctr">
              <a:spcBef>
                <a:spcPts val="95"/>
              </a:spcBef>
            </a:pPr>
            <a:r>
              <a:rPr sz="1400" b="1" spc="5" dirty="0">
                <a:solidFill>
                  <a:srgbClr val="FFFFFF"/>
                </a:solidFill>
                <a:latin typeface="Arial"/>
                <a:cs typeface="Arial"/>
              </a:rPr>
              <a:t>к</a:t>
            </a:r>
            <a:r>
              <a:rPr sz="1400" b="1" spc="-5" dirty="0">
                <a:solidFill>
                  <a:srgbClr val="FFFFFF"/>
                </a:solidFill>
                <a:latin typeface="Arial"/>
                <a:cs typeface="Arial"/>
              </a:rPr>
              <a:t>ласс</a:t>
            </a:r>
            <a:endParaRPr sz="1400" b="1" dirty="0">
              <a:latin typeface="Arial"/>
              <a:cs typeface="Arial"/>
            </a:endParaRPr>
          </a:p>
        </p:txBody>
      </p:sp>
      <p:grpSp>
        <p:nvGrpSpPr>
          <p:cNvPr id="15" name="object 15"/>
          <p:cNvGrpSpPr/>
          <p:nvPr/>
        </p:nvGrpSpPr>
        <p:grpSpPr>
          <a:xfrm>
            <a:off x="347773" y="289663"/>
            <a:ext cx="467131" cy="466497"/>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sz="1799"/>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sz="1799"/>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sz="1799"/>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sz="1799"/>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sz="1799"/>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1799"/>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sz="1799"/>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1799"/>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sz="1799"/>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sz="1799"/>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sz="1799"/>
            </a:p>
          </p:txBody>
        </p:sp>
      </p:grpSp>
      <p:sp>
        <p:nvSpPr>
          <p:cNvPr id="27" name="object 5"/>
          <p:cNvSpPr/>
          <p:nvPr/>
        </p:nvSpPr>
        <p:spPr>
          <a:xfrm>
            <a:off x="206849" y="2074141"/>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bg1">
              <a:lumMod val="65000"/>
            </a:schemeClr>
          </a:solidFill>
        </p:spPr>
        <p:txBody>
          <a:bodyPr wrap="square" lIns="0" tIns="0" rIns="0" bIns="0" rtlCol="0"/>
          <a:lstStyle/>
          <a:p>
            <a:endParaRPr sz="179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15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Содержимое 2"/>
          <p:cNvSpPr>
            <a:spLocks noGrp="1"/>
          </p:cNvSpPr>
          <p:nvPr>
            <p:ph idx="4294967295"/>
          </p:nvPr>
        </p:nvSpPr>
        <p:spPr>
          <a:xfrm>
            <a:off x="215900" y="631825"/>
            <a:ext cx="5166592" cy="2277547"/>
          </a:xfrm>
        </p:spPr>
        <p:txBody>
          <a:bodyPr/>
          <a:lstStyle/>
          <a:p>
            <a:r>
              <a:rPr lang="ru-RU" b="1" dirty="0"/>
              <a:t>Расскажите, какая одежда лучше, сравнивая её.</a:t>
            </a:r>
          </a:p>
          <a:p>
            <a:r>
              <a:rPr lang="ru-RU" i="1" dirty="0"/>
              <a:t>Образец</a:t>
            </a:r>
            <a:r>
              <a:rPr lang="ru-RU" dirty="0"/>
              <a:t>: Домашний халат </a:t>
            </a:r>
            <a:r>
              <a:rPr lang="ru-RU" b="1" i="1" dirty="0"/>
              <a:t>дешевле (более дешёвый)</a:t>
            </a:r>
            <a:r>
              <a:rPr lang="ru-RU" dirty="0"/>
              <a:t>, чем праздничное платье. </a:t>
            </a:r>
          </a:p>
          <a:p>
            <a:r>
              <a:rPr lang="ru-RU" sz="1600" dirty="0"/>
              <a:t>Шёлковое платье (нарядный), чем ситцевое. Спортивная форма (удобная) для тренировки, чем обычная одежда. В дождь резиновые сапоги (практичный), чем кожаные туфли. Кружевная блузка (дорогой), чем трикотажная. Пуховый платок (тёплый), чем капроновый. </a:t>
            </a:r>
          </a:p>
          <a:p>
            <a:endParaRPr lang="ru-RU" altLang="ru-RU" sz="1600" dirty="0" smtClean="0"/>
          </a:p>
        </p:txBody>
      </p:sp>
      <p:sp>
        <p:nvSpPr>
          <p:cNvPr id="2" name="Прямоугольник 1"/>
          <p:cNvSpPr/>
          <p:nvPr/>
        </p:nvSpPr>
        <p:spPr>
          <a:xfrm>
            <a:off x="1816100" y="141627"/>
            <a:ext cx="2941062" cy="369332"/>
          </a:xfrm>
          <a:prstGeom prst="rect">
            <a:avLst/>
          </a:prstGeom>
        </p:spPr>
        <p:txBody>
          <a:bodyPr wrap="none">
            <a:spAutoFit/>
          </a:bodyPr>
          <a:lstStyle/>
          <a:p>
            <a:r>
              <a:rPr lang="ru-RU" altLang="ru-RU" b="1" dirty="0">
                <a:solidFill>
                  <a:schemeClr val="bg1"/>
                </a:solidFill>
                <a:latin typeface="Arial" panose="020B0604020202020204" pitchFamily="34" charset="0"/>
                <a:cs typeface="Arial" panose="020B0604020202020204" pitchFamily="34" charset="0"/>
              </a:rPr>
              <a:t>Упражнение </a:t>
            </a:r>
            <a:r>
              <a:rPr lang="ru-RU" altLang="ru-RU" b="1" dirty="0" smtClean="0">
                <a:solidFill>
                  <a:schemeClr val="bg1"/>
                </a:solidFill>
                <a:latin typeface="Arial" panose="020B0604020202020204" pitchFamily="34" charset="0"/>
                <a:cs typeface="Arial" panose="020B0604020202020204" pitchFamily="34" charset="0"/>
              </a:rPr>
              <a:t>9 (стр. 102) </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589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22" y="102424"/>
            <a:ext cx="5474997" cy="315471"/>
          </a:xfrm>
        </p:spPr>
        <p:txBody>
          <a:bodyPr/>
          <a:lstStyle/>
          <a:p>
            <a:pPr algn="l"/>
            <a:r>
              <a:rPr lang="ru-RU" dirty="0" smtClean="0"/>
              <a:t>       шёлк              ситец                 ткани</a:t>
            </a:r>
            <a:endParaRPr lang="ru-RU" dirty="0"/>
          </a:p>
        </p:txBody>
      </p:sp>
      <p:sp>
        <p:nvSpPr>
          <p:cNvPr id="3" name="Объект 2"/>
          <p:cNvSpPr>
            <a:spLocks noGrp="1"/>
          </p:cNvSpPr>
          <p:nvPr>
            <p:ph sz="half" idx="2"/>
          </p:nvPr>
        </p:nvSpPr>
        <p:spPr>
          <a:xfrm>
            <a:off x="520700" y="518060"/>
            <a:ext cx="4953000" cy="215444"/>
          </a:xfrm>
        </p:spPr>
        <p:txBody>
          <a:bodyPr/>
          <a:lstStyle/>
          <a:p>
            <a:r>
              <a:rPr lang="uz-Latn-UZ" sz="1400" dirty="0" smtClean="0"/>
              <a:t>shoyi</a:t>
            </a:r>
            <a:r>
              <a:rPr lang="ru-RU" sz="1400" dirty="0" smtClean="0"/>
              <a:t>    </a:t>
            </a:r>
            <a:r>
              <a:rPr lang="uz-Latn-UZ" sz="1400" dirty="0" smtClean="0"/>
              <a:t>ipak</a:t>
            </a:r>
            <a:r>
              <a:rPr lang="ru-RU" sz="1400" dirty="0" smtClean="0"/>
              <a:t>                        </a:t>
            </a:r>
            <a:r>
              <a:rPr lang="uz-Latn-UZ" sz="1400" dirty="0" smtClean="0"/>
              <a:t>chit                             gazlama                             </a:t>
            </a:r>
            <a:endParaRPr lang="ru-RU" sz="1400" dirty="0"/>
          </a:p>
        </p:txBody>
      </p:sp>
      <p:pic>
        <p:nvPicPr>
          <p:cNvPr id="1026" name="Picture 2" descr="Атласная Ткань шелковая ткань 150*100 см ручная работа сделай сам для  подклада коробки домашнее платье занавеска Свадебная вечеринка украшение  шитье фон - купить недорого в интернет-магазине с доставкой: сравнение цен,  характеристики, фото"/>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3873500" y="841609"/>
            <a:ext cx="1712119" cy="17121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Модное платье для малышей летнее платье из молочного шелка с рисунком для  девочек наряд на день рождения детская одежда на возраст от 12 месяцев до 7  лет - купить недорого в интернет-магазин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2" y="766287"/>
            <a:ext cx="1892460" cy="18924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Розовое летнее платье детское платье без рукавов на бретельках для девочек  изысканное платье с поясом из молочного шелка вечерние платья с милым  рисунком- АлиЭкспрес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985" y="939986"/>
            <a:ext cx="1538060" cy="15380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3563" y="2652981"/>
            <a:ext cx="4829114"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Шёлковое платье </a:t>
            </a:r>
            <a:r>
              <a:rPr lang="ru-RU" dirty="0" smtClean="0">
                <a:latin typeface="Times New Roman" panose="02020603050405020304" pitchFamily="18" charset="0"/>
                <a:ea typeface="Calibri" panose="020F0502020204030204" pitchFamily="34" charset="0"/>
              </a:rPr>
              <a:t>наряднее, </a:t>
            </a:r>
            <a:r>
              <a:rPr lang="ru-RU" dirty="0">
                <a:latin typeface="Times New Roman" panose="02020603050405020304" pitchFamily="18" charset="0"/>
                <a:ea typeface="Calibri" panose="020F0502020204030204" pitchFamily="34" charset="0"/>
              </a:rPr>
              <a:t>чем ситцевое. </a:t>
            </a:r>
            <a:endParaRPr lang="ru-RU" dirty="0"/>
          </a:p>
        </p:txBody>
      </p:sp>
    </p:spTree>
    <p:extLst>
      <p:ext uri="{BB962C8B-B14F-4D97-AF65-F5344CB8AC3E}">
        <p14:creationId xmlns:p14="http://schemas.microsoft.com/office/powerpoint/2010/main" val="1039681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удобный - </a:t>
            </a:r>
            <a:r>
              <a:rPr lang="uz-Latn-UZ" dirty="0"/>
              <a:t>qulay</a:t>
            </a:r>
            <a:endParaRPr lang="ru-RU" dirty="0"/>
          </a:p>
        </p:txBody>
      </p:sp>
      <p:pic>
        <p:nvPicPr>
          <p:cNvPr id="2050" name="Picture 2" descr="Купить 4 цвет спортивная одежда для подростков девочек trench вкус и брюки  сша флаг шаблон подростков работает одежду для 3 - 14 лет в  интернет-магазине с бесплатной доставкой из Китая, низкие цены | Nazya.com"/>
          <p:cNvPicPr>
            <a:picLocks noGrp="1" noChangeAspect="1" noChangeArrowheads="1"/>
          </p:cNvPicPr>
          <p:nvPr>
            <p:ph sz="half" idx="3"/>
          </p:nvPr>
        </p:nvPicPr>
        <p:blipFill rotWithShape="1">
          <a:blip r:embed="rId2" cstate="print">
            <a:extLst>
              <a:ext uri="{28A0092B-C50C-407E-A947-70E740481C1C}">
                <a14:useLocalDpi xmlns:a14="http://schemas.microsoft.com/office/drawing/2010/main" val="0"/>
              </a:ext>
            </a:extLst>
          </a:blip>
          <a:srcRect l="44350" t="1779"/>
          <a:stretch/>
        </p:blipFill>
        <p:spPr bwMode="auto">
          <a:xfrm>
            <a:off x="2120900" y="860425"/>
            <a:ext cx="1600200" cy="2047861"/>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sz="half" idx="2"/>
          </p:nvPr>
        </p:nvSpPr>
        <p:spPr>
          <a:xfrm>
            <a:off x="300752" y="555625"/>
            <a:ext cx="5109210" cy="492443"/>
          </a:xfrm>
        </p:spPr>
        <p:txBody>
          <a:bodyPr/>
          <a:lstStyle/>
          <a:p>
            <a:r>
              <a:rPr lang="ru-RU" sz="1600" dirty="0"/>
              <a:t>Спортивная форма </a:t>
            </a:r>
            <a:r>
              <a:rPr lang="ru-RU" sz="1600" b="1" i="1" dirty="0" smtClean="0"/>
              <a:t>удобн</a:t>
            </a:r>
            <a:r>
              <a:rPr lang="ru-RU" sz="1600" b="1" i="1" dirty="0" smtClean="0">
                <a:solidFill>
                  <a:srgbClr val="FF0000"/>
                </a:solidFill>
              </a:rPr>
              <a:t>ее</a:t>
            </a:r>
            <a:r>
              <a:rPr lang="ru-RU" sz="1600" b="1" i="1" dirty="0" smtClean="0"/>
              <a:t> </a:t>
            </a:r>
            <a:r>
              <a:rPr lang="ru-RU" sz="1600" dirty="0"/>
              <a:t>для тренировки, чем обычная одежда. </a:t>
            </a:r>
          </a:p>
        </p:txBody>
      </p:sp>
      <p:pic>
        <p:nvPicPr>
          <p:cNvPr id="2056" name="Picture 8" descr="Школьные брюки для девочек от производителя .Sky Lak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85" t="7116" r="22686" b="3238"/>
          <a:stretch/>
        </p:blipFill>
        <p:spPr bwMode="auto">
          <a:xfrm>
            <a:off x="3873500" y="860425"/>
            <a:ext cx="1245557" cy="20478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Как оборудовать спортивный зал в школ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752" y="1142288"/>
            <a:ext cx="1743948" cy="173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02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Picture 4" descr="Купить детские резиновые сапоги Kitty — в Киеве, код товара 7638"/>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01700" y="1165225"/>
            <a:ext cx="1912938" cy="19129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Синие детские кожаные туфли для девочек на белом фоне | Премиум Фото"/>
          <p:cNvPicPr>
            <a:picLocks noGrp="1" noChangeAspect="1" noChangeArrowheads="1"/>
          </p:cNvPicPr>
          <p:nvPr>
            <p:ph sz="half" idx="3"/>
          </p:nvPr>
        </p:nvPicPr>
        <p:blipFill>
          <a:blip r:embed="rId3" cstate="print">
            <a:extLst>
              <a:ext uri="{28A0092B-C50C-407E-A947-70E740481C1C}">
                <a14:useLocalDpi xmlns:a14="http://schemas.microsoft.com/office/drawing/2010/main" val="0"/>
              </a:ext>
            </a:extLst>
          </a:blip>
          <a:srcRect/>
          <a:stretch>
            <a:fillRect/>
          </a:stretch>
        </p:blipFill>
        <p:spPr bwMode="auto">
          <a:xfrm>
            <a:off x="2654300" y="1165225"/>
            <a:ext cx="2059045"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68300" y="687898"/>
            <a:ext cx="5242938"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В дождь резиновые сапоги </a:t>
            </a:r>
            <a:r>
              <a:rPr lang="ru-RU" b="1" i="1" dirty="0" smtClean="0">
                <a:latin typeface="Times New Roman" panose="02020603050405020304" pitchFamily="18" charset="0"/>
                <a:ea typeface="Calibri" panose="020F0502020204030204" pitchFamily="34" charset="0"/>
              </a:rPr>
              <a:t>практичн</a:t>
            </a:r>
            <a:r>
              <a:rPr lang="ru-RU" b="1" i="1" dirty="0" smtClean="0">
                <a:solidFill>
                  <a:srgbClr val="FF0000"/>
                </a:solidFill>
                <a:latin typeface="Times New Roman" panose="02020603050405020304" pitchFamily="18" charset="0"/>
                <a:ea typeface="Calibri" panose="020F0502020204030204" pitchFamily="34" charset="0"/>
              </a:rPr>
              <a:t>ее</a:t>
            </a:r>
            <a:r>
              <a:rPr lang="ru-RU" dirty="0" smtClean="0">
                <a:latin typeface="Times New Roman" panose="02020603050405020304" pitchFamily="18" charset="0"/>
                <a:ea typeface="Calibri" panose="020F0502020204030204" pitchFamily="34" charset="0"/>
              </a:rPr>
              <a:t>, </a:t>
            </a:r>
            <a:r>
              <a:rPr lang="ru-RU" dirty="0">
                <a:latin typeface="Times New Roman" panose="02020603050405020304" pitchFamily="18" charset="0"/>
                <a:ea typeface="Calibri" panose="020F0502020204030204" pitchFamily="34" charset="0"/>
              </a:rPr>
              <a:t>чем кожаные туфли. </a:t>
            </a:r>
            <a:endParaRPr lang="ru-RU" dirty="0"/>
          </a:p>
        </p:txBody>
      </p:sp>
    </p:spTree>
    <p:extLst>
      <p:ext uri="{BB962C8B-B14F-4D97-AF65-F5344CB8AC3E}">
        <p14:creationId xmlns:p14="http://schemas.microsoft.com/office/powerpoint/2010/main" val="3080225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uz-Latn-UZ" dirty="0" smtClean="0"/>
              <a:t>  </a:t>
            </a:r>
            <a:endParaRPr lang="ru-RU" dirty="0"/>
          </a:p>
        </p:txBody>
      </p:sp>
      <p:sp>
        <p:nvSpPr>
          <p:cNvPr id="3" name="Текст 2"/>
          <p:cNvSpPr>
            <a:spLocks noGrp="1"/>
          </p:cNvSpPr>
          <p:nvPr>
            <p:ph type="body" idx="1"/>
          </p:nvPr>
        </p:nvSpPr>
        <p:spPr>
          <a:xfrm>
            <a:off x="596900" y="708025"/>
            <a:ext cx="4868147" cy="276999"/>
          </a:xfrm>
        </p:spPr>
        <p:txBody>
          <a:bodyPr/>
          <a:lstStyle/>
          <a:p>
            <a:r>
              <a:rPr lang="ru-RU" sz="1800" dirty="0"/>
              <a:t>Кружевная блузка </a:t>
            </a:r>
            <a:r>
              <a:rPr lang="ru-RU" sz="1800" b="1" i="1" dirty="0" smtClean="0"/>
              <a:t>дорож</a:t>
            </a:r>
            <a:r>
              <a:rPr lang="ru-RU" sz="1800" b="1" i="1" dirty="0" smtClean="0">
                <a:solidFill>
                  <a:srgbClr val="FF0000"/>
                </a:solidFill>
              </a:rPr>
              <a:t>е</a:t>
            </a:r>
            <a:r>
              <a:rPr lang="ru-RU" sz="1800" dirty="0" smtClean="0"/>
              <a:t>, </a:t>
            </a:r>
            <a:r>
              <a:rPr lang="ru-RU" sz="1800" dirty="0"/>
              <a:t>чем трикотажная. </a:t>
            </a:r>
          </a:p>
        </p:txBody>
      </p:sp>
      <p:pic>
        <p:nvPicPr>
          <p:cNvPr id="4100" name="Picture 4" descr="ᐈ Красивая кружевная блуза для девочки, размер 154 ᐈ Белая Церковь 400 ГРН  - OBYAVA.ua™ №2855025"/>
          <p:cNvPicPr>
            <a:picLocks noChangeAspect="1" noChangeArrowheads="1"/>
          </p:cNvPicPr>
          <p:nvPr/>
        </p:nvPicPr>
        <p:blipFill rotWithShape="1">
          <a:blip r:embed="rId2">
            <a:extLst>
              <a:ext uri="{28A0092B-C50C-407E-A947-70E740481C1C}">
                <a14:useLocalDpi xmlns:a14="http://schemas.microsoft.com/office/drawing/2010/main" val="0"/>
              </a:ext>
            </a:extLst>
          </a:blip>
          <a:srcRect l="1" r="-2696" b="13473"/>
          <a:stretch/>
        </p:blipFill>
        <p:spPr bwMode="auto">
          <a:xfrm>
            <a:off x="749300" y="1199745"/>
            <a:ext cx="1905000" cy="14946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Трикотажная блузка для девочек на рост 140, цена - 210 грн, #22580682,  купить по доступной цене | Украина - Шафа"/>
          <p:cNvPicPr>
            <a:picLocks noChangeAspect="1" noChangeArrowheads="1"/>
          </p:cNvPicPr>
          <p:nvPr/>
        </p:nvPicPr>
        <p:blipFill rotWithShape="1">
          <a:blip r:embed="rId3">
            <a:extLst>
              <a:ext uri="{28A0092B-C50C-407E-A947-70E740481C1C}">
                <a14:useLocalDpi xmlns:a14="http://schemas.microsoft.com/office/drawing/2010/main" val="0"/>
              </a:ext>
            </a:extLst>
          </a:blip>
          <a:srcRect l="17858" t="19254" r="17856" b="26200"/>
          <a:stretch/>
        </p:blipFill>
        <p:spPr bwMode="auto">
          <a:xfrm>
            <a:off x="2882900" y="1165225"/>
            <a:ext cx="1905000" cy="149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81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endParaRPr lang="ru-RU" dirty="0"/>
          </a:p>
        </p:txBody>
      </p:sp>
      <p:sp>
        <p:nvSpPr>
          <p:cNvPr id="4" name="Прямоугольник 3"/>
          <p:cNvSpPr/>
          <p:nvPr/>
        </p:nvSpPr>
        <p:spPr>
          <a:xfrm>
            <a:off x="394549" y="571301"/>
            <a:ext cx="4976700" cy="456535"/>
          </a:xfrm>
          <a:prstGeom prst="rect">
            <a:avLst/>
          </a:prstGeom>
        </p:spPr>
        <p:txBody>
          <a:bodyPr wrap="square">
            <a:spAutoFit/>
          </a:bodyPr>
          <a:lstStyle/>
          <a:p>
            <a:pPr algn="just">
              <a:lnSpc>
                <a:spcPct val="150000"/>
              </a:lnSpc>
              <a:spcAft>
                <a:spcPts val="0"/>
              </a:spcAft>
            </a:pPr>
            <a:r>
              <a:rPr lang="ru-RU" dirty="0">
                <a:latin typeface="Arial" panose="020B0604020202020204" pitchFamily="34" charset="0"/>
                <a:ea typeface="Calibri" panose="020F0502020204030204" pitchFamily="34" charset="0"/>
                <a:cs typeface="Arial" panose="020B0604020202020204" pitchFamily="34" charset="0"/>
              </a:rPr>
              <a:t>Пуховый платок </a:t>
            </a:r>
            <a:r>
              <a:rPr lang="ru-RU" b="1" i="1" dirty="0" err="1" smtClean="0">
                <a:latin typeface="Arial" panose="020B0604020202020204" pitchFamily="34" charset="0"/>
                <a:ea typeface="Calibri" panose="020F0502020204030204" pitchFamily="34" charset="0"/>
                <a:cs typeface="Arial" panose="020B0604020202020204" pitchFamily="34" charset="0"/>
              </a:rPr>
              <a:t>тёпл</a:t>
            </a:r>
            <a:r>
              <a:rPr lang="ru-RU" b="1" i="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ее</a:t>
            </a:r>
            <a:r>
              <a:rPr lang="ru-RU" dirty="0" smtClean="0">
                <a:latin typeface="Arial" panose="020B0604020202020204" pitchFamily="34" charset="0"/>
                <a:ea typeface="Calibri" panose="020F0502020204030204" pitchFamily="34" charset="0"/>
                <a:cs typeface="Arial" panose="020B0604020202020204" pitchFamily="34" charset="0"/>
              </a:rPr>
              <a:t>, </a:t>
            </a:r>
            <a:r>
              <a:rPr lang="ru-RU" dirty="0">
                <a:latin typeface="Arial" panose="020B0604020202020204" pitchFamily="34" charset="0"/>
                <a:ea typeface="Calibri" panose="020F0502020204030204" pitchFamily="34" charset="0"/>
                <a:cs typeface="Arial" panose="020B0604020202020204" pitchFamily="34" charset="0"/>
              </a:rPr>
              <a:t>чем капроновый. </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Оренбургский пуховый платок - Шоппинг по всему миру - Сообщество  путешественников на RuTraveller.ru | Вязаные платки, Узоры кружева, Вязание"/>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076782"/>
            <a:ext cx="1863292" cy="177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платок из органзы. Чем обработать края? - Страница 1 - Форум танца живот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700" y="1063456"/>
            <a:ext cx="1752600" cy="174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452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Упражнение </a:t>
            </a:r>
            <a:r>
              <a:rPr lang="ru-RU" dirty="0" smtClean="0"/>
              <a:t>10</a:t>
            </a:r>
            <a:endParaRPr lang="ru-RU" dirty="0"/>
          </a:p>
        </p:txBody>
      </p:sp>
      <p:sp>
        <p:nvSpPr>
          <p:cNvPr id="3" name="Объект 2"/>
          <p:cNvSpPr>
            <a:spLocks noGrp="1"/>
          </p:cNvSpPr>
          <p:nvPr>
            <p:ph sz="half" idx="2"/>
          </p:nvPr>
        </p:nvSpPr>
        <p:spPr>
          <a:xfrm>
            <a:off x="215900" y="625634"/>
            <a:ext cx="2895600" cy="369332"/>
          </a:xfrm>
        </p:spPr>
        <p:txBody>
          <a:bodyPr/>
          <a:lstStyle/>
          <a:p>
            <a:r>
              <a:rPr lang="ru-RU" sz="2400" dirty="0" smtClean="0"/>
              <a:t>   </a:t>
            </a:r>
            <a:endParaRPr lang="ru-RU" sz="2400" dirty="0"/>
          </a:p>
        </p:txBody>
      </p:sp>
      <p:sp>
        <p:nvSpPr>
          <p:cNvPr id="4" name="Объект 3"/>
          <p:cNvSpPr>
            <a:spLocks noGrp="1"/>
          </p:cNvSpPr>
          <p:nvPr>
            <p:ph sz="half" idx="3"/>
          </p:nvPr>
        </p:nvSpPr>
        <p:spPr>
          <a:xfrm>
            <a:off x="215900" y="618936"/>
            <a:ext cx="5410200" cy="2831544"/>
          </a:xfrm>
        </p:spPr>
        <p:txBody>
          <a:bodyPr/>
          <a:lstStyle/>
          <a:p>
            <a:r>
              <a:rPr lang="ru-RU" b="1" dirty="0"/>
              <a:t>Прочитайте текст. Найдите прилагательные в превосходной степени сравнения. Расскажите, из каких тканей сделана ваша одежда.</a:t>
            </a:r>
          </a:p>
          <a:p>
            <a:r>
              <a:rPr lang="ru-RU" sz="1600" dirty="0"/>
              <a:t>Все виды тканей можно разделить на три большие группы: натуральные, искусственные и синтетические. Первая группа - ткани из хлопка, льна, шерсти и </a:t>
            </a:r>
            <a:r>
              <a:rPr lang="ru-RU" sz="1600" dirty="0" smtClean="0"/>
              <a:t>шёлка</a:t>
            </a:r>
            <a:r>
              <a:rPr lang="ru-RU" sz="1600" dirty="0"/>
              <a:t>. Искусственные ткани получаются из самых привычных природных веществ (целлюлозы) и стекла, металла. Это вискоза, ацетат, ткани с металлическими нитями. Самые дешёвые синтетические ткани изготавливают из полимерных нитей. </a:t>
            </a:r>
          </a:p>
          <a:p>
            <a:endParaRPr lang="ru-RU" sz="3200" dirty="0"/>
          </a:p>
        </p:txBody>
      </p:sp>
    </p:spTree>
    <p:extLst>
      <p:ext uri="{BB962C8B-B14F-4D97-AF65-F5344CB8AC3E}">
        <p14:creationId xmlns:p14="http://schemas.microsoft.com/office/powerpoint/2010/main" val="2546280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25463" y="1273846"/>
            <a:ext cx="1388735" cy="26699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ru-RU" sz="1135" dirty="0" smtClean="0">
                <a:latin typeface="Arial" panose="020B0604020202020204" pitchFamily="34" charset="0"/>
                <a:cs typeface="Arial" panose="020B0604020202020204" pitchFamily="34" charset="0"/>
              </a:rPr>
              <a:t>полиэстер</a:t>
            </a:r>
            <a:endParaRPr lang="ru-RU" sz="1135" dirty="0">
              <a:latin typeface="Arial" panose="020B0604020202020204" pitchFamily="34" charset="0"/>
              <a:cs typeface="Arial" panose="020B0604020202020204" pitchFamily="34" charset="0"/>
            </a:endParaRPr>
          </a:p>
        </p:txBody>
      </p:sp>
      <p:sp>
        <p:nvSpPr>
          <p:cNvPr id="4" name="Прямоугольник с двумя скругленными противолежащими углами 3"/>
          <p:cNvSpPr/>
          <p:nvPr/>
        </p:nvSpPr>
        <p:spPr>
          <a:xfrm>
            <a:off x="204068" y="684644"/>
            <a:ext cx="1499241" cy="432647"/>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514" dirty="0" smtClean="0"/>
              <a:t>натуральные</a:t>
            </a:r>
            <a:endParaRPr lang="ru-RU" sz="1514" dirty="0"/>
          </a:p>
        </p:txBody>
      </p:sp>
      <p:sp>
        <p:nvSpPr>
          <p:cNvPr id="5" name="Прямоугольник с двумя скругленными противолежащими углами 4"/>
          <p:cNvSpPr/>
          <p:nvPr/>
        </p:nvSpPr>
        <p:spPr>
          <a:xfrm>
            <a:off x="1929194" y="1183953"/>
            <a:ext cx="1635945" cy="432647"/>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514" dirty="0" smtClean="0"/>
              <a:t>искусственные</a:t>
            </a:r>
            <a:endParaRPr lang="ru-RU" sz="1514" dirty="0"/>
          </a:p>
        </p:txBody>
      </p:sp>
      <p:sp>
        <p:nvSpPr>
          <p:cNvPr id="6" name="Прямоугольник с двумя скругленными противолежащими углами 5"/>
          <p:cNvSpPr/>
          <p:nvPr/>
        </p:nvSpPr>
        <p:spPr>
          <a:xfrm>
            <a:off x="3899927" y="684644"/>
            <a:ext cx="1639809" cy="432647"/>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514" dirty="0" smtClean="0"/>
              <a:t>синтетические</a:t>
            </a:r>
            <a:endParaRPr lang="ru-RU" sz="1514" dirty="0"/>
          </a:p>
        </p:txBody>
      </p:sp>
      <p:sp>
        <p:nvSpPr>
          <p:cNvPr id="7" name="TextBox 6"/>
          <p:cNvSpPr txBox="1"/>
          <p:nvPr/>
        </p:nvSpPr>
        <p:spPr>
          <a:xfrm>
            <a:off x="204068" y="1266778"/>
            <a:ext cx="1456280" cy="7909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ru-RU" sz="1135" dirty="0" smtClean="0">
                <a:latin typeface="Arial" panose="020B0604020202020204" pitchFamily="34" charset="0"/>
                <a:cs typeface="Arial" panose="020B0604020202020204" pitchFamily="34" charset="0"/>
              </a:rPr>
              <a:t>Хлопок</a:t>
            </a:r>
          </a:p>
          <a:p>
            <a:pPr algn="ctr">
              <a:defRPr/>
            </a:pPr>
            <a:r>
              <a:rPr lang="ru-RU" sz="1135" dirty="0" smtClean="0">
                <a:latin typeface="Arial" panose="020B0604020202020204" pitchFamily="34" charset="0"/>
                <a:cs typeface="Arial" panose="020B0604020202020204" pitchFamily="34" charset="0"/>
              </a:rPr>
              <a:t>Лён</a:t>
            </a:r>
          </a:p>
          <a:p>
            <a:pPr algn="ctr">
              <a:defRPr/>
            </a:pPr>
            <a:r>
              <a:rPr lang="ru-RU" sz="1135" dirty="0" smtClean="0">
                <a:latin typeface="Arial" panose="020B0604020202020204" pitchFamily="34" charset="0"/>
                <a:cs typeface="Arial" panose="020B0604020202020204" pitchFamily="34" charset="0"/>
              </a:rPr>
              <a:t>Шерсть</a:t>
            </a:r>
          </a:p>
          <a:p>
            <a:pPr algn="ctr">
              <a:defRPr/>
            </a:pPr>
            <a:r>
              <a:rPr lang="ru-RU" sz="1135" dirty="0" smtClean="0">
                <a:latin typeface="Arial" panose="020B0604020202020204" pitchFamily="34" charset="0"/>
                <a:cs typeface="Arial" panose="020B0604020202020204" pitchFamily="34" charset="0"/>
              </a:rPr>
              <a:t>Шёлк </a:t>
            </a:r>
            <a:endParaRPr lang="ru-RU" sz="1135" dirty="0">
              <a:latin typeface="Arial" panose="020B0604020202020204" pitchFamily="34" charset="0"/>
              <a:cs typeface="Arial" panose="020B0604020202020204" pitchFamily="34" charset="0"/>
            </a:endParaRPr>
          </a:p>
        </p:txBody>
      </p:sp>
      <p:sp>
        <p:nvSpPr>
          <p:cNvPr id="9" name="TextBox 8"/>
          <p:cNvSpPr txBox="1"/>
          <p:nvPr/>
        </p:nvSpPr>
        <p:spPr>
          <a:xfrm>
            <a:off x="2041713" y="1834373"/>
            <a:ext cx="1410906" cy="7909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ru-RU" sz="1135" dirty="0" smtClean="0">
                <a:latin typeface="Arial" panose="020B0604020202020204" pitchFamily="34" charset="0"/>
                <a:cs typeface="Arial" panose="020B0604020202020204" pitchFamily="34" charset="0"/>
              </a:rPr>
              <a:t>Целлюлоза</a:t>
            </a:r>
          </a:p>
          <a:p>
            <a:pPr algn="ctr">
              <a:defRPr/>
            </a:pPr>
            <a:r>
              <a:rPr lang="ru-RU" sz="1135" dirty="0" smtClean="0">
                <a:latin typeface="Arial" panose="020B0604020202020204" pitchFamily="34" charset="0"/>
                <a:cs typeface="Arial" panose="020B0604020202020204" pitchFamily="34" charset="0"/>
              </a:rPr>
              <a:t>Вискоза</a:t>
            </a:r>
          </a:p>
          <a:p>
            <a:pPr algn="ctr">
              <a:defRPr/>
            </a:pPr>
            <a:r>
              <a:rPr lang="ru-RU" sz="1135" dirty="0" smtClean="0">
                <a:latin typeface="Arial" panose="020B0604020202020204" pitchFamily="34" charset="0"/>
                <a:cs typeface="Arial" panose="020B0604020202020204" pitchFamily="34" charset="0"/>
              </a:rPr>
              <a:t>Стекло </a:t>
            </a:r>
          </a:p>
          <a:p>
            <a:pPr algn="ctr">
              <a:defRPr/>
            </a:pPr>
            <a:r>
              <a:rPr lang="ru-RU" sz="1135" dirty="0" smtClean="0">
                <a:latin typeface="Arial" panose="020B0604020202020204" pitchFamily="34" charset="0"/>
                <a:cs typeface="Arial" panose="020B0604020202020204" pitchFamily="34" charset="0"/>
              </a:rPr>
              <a:t>Металл </a:t>
            </a:r>
            <a:endParaRPr lang="ru-RU" sz="1135" dirty="0">
              <a:latin typeface="Arial" panose="020B0604020202020204" pitchFamily="34" charset="0"/>
              <a:cs typeface="Arial" panose="020B0604020202020204" pitchFamily="34" charset="0"/>
            </a:endParaRPr>
          </a:p>
        </p:txBody>
      </p:sp>
      <p:cxnSp>
        <p:nvCxnSpPr>
          <p:cNvPr id="13" name="Прямая со стрелкой 12"/>
          <p:cNvCxnSpPr/>
          <p:nvPr/>
        </p:nvCxnSpPr>
        <p:spPr>
          <a:xfrm>
            <a:off x="2878224" y="640328"/>
            <a:ext cx="912802" cy="328615"/>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2747167" y="640328"/>
            <a:ext cx="0" cy="476963"/>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1744021" y="668499"/>
            <a:ext cx="720532" cy="300444"/>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p:nvPr>
        </p:nvSpPr>
        <p:spPr>
          <a:xfrm>
            <a:off x="63500" y="124679"/>
            <a:ext cx="5367335" cy="315471"/>
          </a:xfrm>
        </p:spPr>
        <p:txBody>
          <a:bodyPr/>
          <a:lstStyle/>
          <a:p>
            <a:pPr algn="ctr"/>
            <a:r>
              <a:rPr lang="ru-RU" dirty="0" smtClean="0"/>
              <a:t>Виды тканей</a:t>
            </a:r>
            <a:endParaRPr lang="ru-RU" dirty="0"/>
          </a:p>
        </p:txBody>
      </p:sp>
      <p:pic>
        <p:nvPicPr>
          <p:cNvPr id="12" name="Picture 2" descr="Картинки по запросу &quot;ученики&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026" y="1721742"/>
            <a:ext cx="134362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775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5500" y="102424"/>
            <a:ext cx="4639547" cy="315471"/>
          </a:xfrm>
        </p:spPr>
        <p:txBody>
          <a:bodyPr/>
          <a:lstStyle/>
          <a:p>
            <a:r>
              <a:rPr lang="ru-RU" dirty="0" smtClean="0"/>
              <a:t>Хлопок                          Шерсть</a:t>
            </a:r>
            <a:endParaRPr lang="ru-RU" dirty="0"/>
          </a:p>
        </p:txBody>
      </p:sp>
      <p:pic>
        <p:nvPicPr>
          <p:cNvPr id="9218" name="Picture 2" descr="Натуральные ткани: список, состав волокон, применение (фото)"/>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8925" y="741234"/>
            <a:ext cx="2508250" cy="214668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Шерстяная ткань с глянцем: как называется материя из шерсти с блеском?"/>
          <p:cNvPicPr>
            <a:picLocks noGrp="1" noChangeAspect="1" noChangeArrowheads="1"/>
          </p:cNvPicPr>
          <p:nvPr>
            <p:ph sz="half" idx="3"/>
          </p:nvPr>
        </p:nvPicPr>
        <p:blipFill>
          <a:blip r:embed="rId3" cstate="print">
            <a:extLst>
              <a:ext uri="{28A0092B-C50C-407E-A947-70E740481C1C}">
                <a14:useLocalDpi xmlns:a14="http://schemas.microsoft.com/office/drawing/2010/main" val="0"/>
              </a:ext>
            </a:extLst>
          </a:blip>
          <a:srcRect/>
          <a:stretch>
            <a:fillRect/>
          </a:stretch>
        </p:blipFill>
        <p:spPr bwMode="auto">
          <a:xfrm>
            <a:off x="2968625" y="741234"/>
            <a:ext cx="2508250" cy="214668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Шерстяная ткань: что такое шерсть, каковы ее свойства, какой вид материала  из нее самый плотны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24" y="708025"/>
            <a:ext cx="2548167" cy="217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5500" y="102424"/>
            <a:ext cx="4639547" cy="315471"/>
          </a:xfrm>
        </p:spPr>
        <p:txBody>
          <a:bodyPr/>
          <a:lstStyle/>
          <a:p>
            <a:r>
              <a:rPr lang="ru-RU" dirty="0" smtClean="0"/>
              <a:t>Атлас, </a:t>
            </a:r>
            <a:r>
              <a:rPr lang="ru-RU" dirty="0" err="1" smtClean="0"/>
              <a:t>адрас</a:t>
            </a:r>
            <a:r>
              <a:rPr lang="ru-RU" dirty="0" smtClean="0"/>
              <a:t>, бекасам, </a:t>
            </a:r>
            <a:r>
              <a:rPr lang="ru-RU" dirty="0" err="1" smtClean="0"/>
              <a:t>икат</a:t>
            </a:r>
            <a:endParaRPr lang="ru-RU" dirty="0"/>
          </a:p>
        </p:txBody>
      </p:sp>
      <p:pic>
        <p:nvPicPr>
          <p:cNvPr id="10242" name="Picture 2" descr="Успешная ферма: производство шелка | Новые бизнес идеи, новые идеи бизнеса,  идеи бизнеса, идеи для бизнеса, бизнес-идеи, идеи малого бизнеса"/>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68625" y="741234"/>
            <a:ext cx="2508250" cy="214668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Шелковичные черви смогли сплести шелк из углеродных нанотруб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4" y="747032"/>
            <a:ext cx="2522216" cy="213831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uzbekistan.travel/storage/app/media/nargiza/cropped-images/Milliy%20Dress%20code_%D0%A1%D1%82%D1%80%D0%B0%D0%BD%D0%B8%D1%86%D0%B0_125_%D0%98%D0%B7%D0%BE%D0%B1%D1%80%D0%B0%D0%B6%D0%B5%D0%BD%D0%B8%D0%B5_0001-0-0-0-0-1594377297.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243614" y="743806"/>
            <a:ext cx="2567526" cy="214153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 cocoon process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4050" y="775695"/>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uzbekistan.travel/storage/app/media/uploaded-files/159437781468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8625" y="741234"/>
            <a:ext cx="2486885" cy="214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1000"/>
                                        <p:tgtEl>
                                          <p:spTgt spid="10246"/>
                                        </p:tgtEl>
                                      </p:cBhvr>
                                    </p:animEffect>
                                    <p:anim calcmode="lin" valueType="num">
                                      <p:cBhvr>
                                        <p:cTn id="8" dur="1000" fill="hold"/>
                                        <p:tgtEl>
                                          <p:spTgt spid="10246"/>
                                        </p:tgtEl>
                                        <p:attrNameLst>
                                          <p:attrName>ppt_x</p:attrName>
                                        </p:attrNameLst>
                                      </p:cBhvr>
                                      <p:tavLst>
                                        <p:tav tm="0">
                                          <p:val>
                                            <p:strVal val="#ppt_x"/>
                                          </p:val>
                                        </p:tav>
                                        <p:tav tm="100000">
                                          <p:val>
                                            <p:strVal val="#ppt_x"/>
                                          </p:val>
                                        </p:tav>
                                      </p:tavLst>
                                    </p:anim>
                                    <p:anim calcmode="lin" valueType="num">
                                      <p:cBhvr>
                                        <p:cTn id="9"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fade">
                                      <p:cBhvr>
                                        <p:cTn id="14" dur="1000"/>
                                        <p:tgtEl>
                                          <p:spTgt spid="10248"/>
                                        </p:tgtEl>
                                      </p:cBhvr>
                                    </p:animEffect>
                                    <p:anim calcmode="lin" valueType="num">
                                      <p:cBhvr>
                                        <p:cTn id="15" dur="1000" fill="hold"/>
                                        <p:tgtEl>
                                          <p:spTgt spid="10248"/>
                                        </p:tgtEl>
                                        <p:attrNameLst>
                                          <p:attrName>ppt_x</p:attrName>
                                        </p:attrNameLst>
                                      </p:cBhvr>
                                      <p:tavLst>
                                        <p:tav tm="0">
                                          <p:val>
                                            <p:strVal val="#ppt_x"/>
                                          </p:val>
                                        </p:tav>
                                        <p:tav tm="100000">
                                          <p:val>
                                            <p:strVal val="#ppt_x"/>
                                          </p:val>
                                        </p:tav>
                                      </p:tavLst>
                                    </p:anim>
                                    <p:anim calcmode="lin" valueType="num">
                                      <p:cBhvr>
                                        <p:cTn id="16" dur="10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50"/>
                                        </p:tgtEl>
                                        <p:attrNameLst>
                                          <p:attrName>style.visibility</p:attrName>
                                        </p:attrNameLst>
                                      </p:cBhvr>
                                      <p:to>
                                        <p:strVal val="visible"/>
                                      </p:to>
                                    </p:set>
                                    <p:animEffect transition="in" filter="fade">
                                      <p:cBhvr>
                                        <p:cTn id="21" dur="1000"/>
                                        <p:tgtEl>
                                          <p:spTgt spid="10250"/>
                                        </p:tgtEl>
                                      </p:cBhvr>
                                    </p:animEffect>
                                    <p:anim calcmode="lin" valueType="num">
                                      <p:cBhvr>
                                        <p:cTn id="22" dur="1000" fill="hold"/>
                                        <p:tgtEl>
                                          <p:spTgt spid="10250"/>
                                        </p:tgtEl>
                                        <p:attrNameLst>
                                          <p:attrName>ppt_x</p:attrName>
                                        </p:attrNameLst>
                                      </p:cBhvr>
                                      <p:tavLst>
                                        <p:tav tm="0">
                                          <p:val>
                                            <p:strVal val="#ppt_x"/>
                                          </p:val>
                                        </p:tav>
                                        <p:tav tm="100000">
                                          <p:val>
                                            <p:strVal val="#ppt_x"/>
                                          </p:val>
                                        </p:tav>
                                      </p:tavLst>
                                    </p:anim>
                                    <p:anim calcmode="lin" valueType="num">
                                      <p:cBhvr>
                                        <p:cTn id="23"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Сегодня на уроке мы</a:t>
            </a:r>
            <a:endParaRPr lang="ru-RU" dirty="0"/>
          </a:p>
        </p:txBody>
      </p:sp>
      <p:sp>
        <p:nvSpPr>
          <p:cNvPr id="3" name="Текст 2"/>
          <p:cNvSpPr>
            <a:spLocks noGrp="1"/>
          </p:cNvSpPr>
          <p:nvPr>
            <p:ph type="body" idx="1"/>
          </p:nvPr>
        </p:nvSpPr>
        <p:spPr>
          <a:xfrm>
            <a:off x="204354" y="631825"/>
            <a:ext cx="5296484" cy="1969770"/>
          </a:xfrm>
        </p:spPr>
        <p:txBody>
          <a:bodyPr/>
          <a:lstStyle/>
          <a:p>
            <a:pPr marL="285750" indent="-285750">
              <a:buFont typeface="Wingdings" panose="05000000000000000000" pitchFamily="2" charset="2"/>
              <a:buChar char="§"/>
            </a:pPr>
            <a:r>
              <a:rPr lang="ru-RU" sz="1600" dirty="0" smtClean="0"/>
              <a:t>закрепим имена прилагательные</a:t>
            </a:r>
          </a:p>
          <a:p>
            <a:pPr marL="171450" indent="-171450">
              <a:buFont typeface="Wingdings" panose="05000000000000000000" pitchFamily="2" charset="2"/>
              <a:buChar char="§"/>
            </a:pPr>
            <a:r>
              <a:rPr lang="ru-RU" sz="1600" dirty="0" smtClean="0"/>
              <a:t>  научимся сравнивать предметы с помощью слов     более и менее</a:t>
            </a:r>
          </a:p>
          <a:p>
            <a:pPr marL="171450" indent="-171450">
              <a:buFont typeface="Wingdings" panose="05000000000000000000" pitchFamily="2" charset="2"/>
              <a:buChar char="§"/>
            </a:pPr>
            <a:r>
              <a:rPr lang="ru-RU" sz="1600" dirty="0" smtClean="0"/>
              <a:t>  вспомним сказку Пушкина и сравним героев</a:t>
            </a:r>
          </a:p>
          <a:p>
            <a:pPr marL="171450" indent="-171450">
              <a:buFont typeface="Wingdings" panose="05000000000000000000" pitchFamily="2" charset="2"/>
              <a:buChar char="§"/>
            </a:pPr>
            <a:r>
              <a:rPr lang="ru-RU" sz="1600" dirty="0" smtClean="0"/>
              <a:t> узнаем о видах тканей, из чего они сделаны</a:t>
            </a:r>
          </a:p>
          <a:p>
            <a:pPr marL="171450" indent="-171450">
              <a:buFont typeface="Wingdings" panose="05000000000000000000" pitchFamily="2" charset="2"/>
              <a:buChar char="§"/>
            </a:pPr>
            <a:r>
              <a:rPr lang="ru-RU" sz="1600" dirty="0" smtClean="0"/>
              <a:t> научимся различать натуральные и синтетические ткани</a:t>
            </a:r>
          </a:p>
          <a:p>
            <a:pPr marL="171450" indent="-171450">
              <a:buFont typeface="Wingdings" panose="05000000000000000000" pitchFamily="2" charset="2"/>
              <a:buChar char="§"/>
            </a:pPr>
            <a:endParaRPr lang="ru-RU" sz="1600" dirty="0"/>
          </a:p>
        </p:txBody>
      </p:sp>
    </p:spTree>
    <p:extLst>
      <p:ext uri="{BB962C8B-B14F-4D97-AF65-F5344CB8AC3E}">
        <p14:creationId xmlns:p14="http://schemas.microsoft.com/office/powerpoint/2010/main" val="50124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p:txBody>
          <a:bodyPr/>
          <a:lstStyle/>
          <a:p>
            <a:endParaRPr lang="ru-RU"/>
          </a:p>
        </p:txBody>
      </p:sp>
      <p:pic>
        <p:nvPicPr>
          <p:cNvPr id="11266" name="Picture 2" descr="Полисахариды. Крахмал и целлюлоза - online presentation"/>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14554" y="-579"/>
            <a:ext cx="5687746" cy="322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51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139700" y="555625"/>
            <a:ext cx="2819400" cy="2708434"/>
          </a:xfrm>
        </p:spPr>
        <p:txBody>
          <a:bodyPr/>
          <a:lstStyle/>
          <a:p>
            <a:r>
              <a:rPr lang="ru-RU" sz="1600" b="1" dirty="0"/>
              <a:t>Вискоза</a:t>
            </a:r>
            <a:r>
              <a:rPr lang="ru-RU" sz="1600" dirty="0"/>
              <a:t> – это достаточно интересный материал, получаемый из натурального сырья искусственным путем. Интересна ткань тем, что она может быть похожа на шелк, шерсть или лен. Все зависит от того, каким способом материал был обработан.</a:t>
            </a:r>
          </a:p>
        </p:txBody>
      </p:sp>
      <p:pic>
        <p:nvPicPr>
          <p:cNvPr id="12290" name="Picture 2" descr="Что такое вискоза. Что лучше хлопок или вискоза"/>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111500" y="631825"/>
            <a:ext cx="2508250" cy="189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683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7500" y="102424"/>
            <a:ext cx="3877547" cy="315471"/>
          </a:xfrm>
        </p:spPr>
        <p:txBody>
          <a:bodyPr/>
          <a:lstStyle/>
          <a:p>
            <a:r>
              <a:rPr lang="ru-RU" dirty="0" smtClean="0"/>
              <a:t>Полимерные нити</a:t>
            </a:r>
            <a:endParaRPr lang="ru-RU" dirty="0"/>
          </a:p>
        </p:txBody>
      </p:sp>
      <p:pic>
        <p:nvPicPr>
          <p:cNvPr id="7170" name="Picture 2" descr="ГК &quot;Алеко&quot; запустила производство мультифиламентной ПП нити"/>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2959100" y="860425"/>
            <a:ext cx="250594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Отходы пластмасс. Что с ними делать? - Виды отходов Пластиковые отходы -  Статьи - Отходы.Ру"/>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88925" y="741234"/>
            <a:ext cx="2508250" cy="202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173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2"/>
          </p:nvPr>
        </p:nvSpPr>
        <p:spPr>
          <a:xfrm>
            <a:off x="300752" y="860425"/>
            <a:ext cx="2508123" cy="1938992"/>
          </a:xfrm>
        </p:spPr>
        <p:txBody>
          <a:bodyPr/>
          <a:lstStyle/>
          <a:p>
            <a:r>
              <a:rPr lang="ru-RU" sz="1800" dirty="0"/>
              <a:t>Особенности различных видов тканей зависят от способа переплетения нитей. Самые простые – полотняные ткани</a:t>
            </a:r>
            <a:r>
              <a:rPr lang="ru-RU" sz="1800" dirty="0" smtClean="0"/>
              <a:t>. </a:t>
            </a:r>
            <a:endParaRPr lang="ru-RU" sz="1800" dirty="0"/>
          </a:p>
          <a:p>
            <a:endParaRPr lang="ru-RU" sz="1800" dirty="0"/>
          </a:p>
        </p:txBody>
      </p:sp>
      <p:pic>
        <p:nvPicPr>
          <p:cNvPr id="13314" name="Picture 2" descr="Виды плетения ткани: полотняное, саржевое, сатиновое. Все начиналось с  миткали | Постелеон | Яндекс Дзен"/>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2959100" y="784225"/>
            <a:ext cx="2508250" cy="19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58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477328"/>
          </a:xfrm>
        </p:spPr>
        <p:txBody>
          <a:bodyPr/>
          <a:lstStyle/>
          <a:p>
            <a:r>
              <a:rPr lang="ru-RU" sz="1600" dirty="0" smtClean="0"/>
              <a:t>   Нежнейший </a:t>
            </a:r>
            <a:r>
              <a:rPr lang="ru-RU" sz="1600" dirty="0"/>
              <a:t>атлас создаётся сатиновым переплетением.  </a:t>
            </a:r>
            <a:endParaRPr lang="ru-RU" sz="1600" dirty="0" smtClean="0"/>
          </a:p>
          <a:p>
            <a:r>
              <a:rPr lang="ru-RU" sz="1600" dirty="0"/>
              <a:t> </a:t>
            </a:r>
            <a:r>
              <a:rPr lang="ru-RU" sz="1600" dirty="0" smtClean="0"/>
              <a:t>  Ткани </a:t>
            </a:r>
            <a:r>
              <a:rPr lang="ru-RU" sz="1600" dirty="0"/>
              <a:t>в клетку имеют комбинированное переплетение.</a:t>
            </a:r>
          </a:p>
        </p:txBody>
      </p:sp>
      <p:pic>
        <p:nvPicPr>
          <p:cNvPr id="14340" name="Picture 4" descr="Виды переплетения тканей | Новости интернет-магазина Тессутиде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919" y="751222"/>
            <a:ext cx="2514128" cy="2136693"/>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sz="half" idx="3"/>
          </p:nvPr>
        </p:nvSpPr>
        <p:spPr/>
        <p:txBody>
          <a:bodyPr/>
          <a:lstStyle/>
          <a:p>
            <a:endParaRPr lang="ru-RU"/>
          </a:p>
        </p:txBody>
      </p:sp>
    </p:spTree>
    <p:extLst>
      <p:ext uri="{BB962C8B-B14F-4D97-AF65-F5344CB8AC3E}">
        <p14:creationId xmlns:p14="http://schemas.microsoft.com/office/powerpoint/2010/main" val="1959569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969770"/>
          </a:xfrm>
        </p:spPr>
        <p:txBody>
          <a:bodyPr/>
          <a:lstStyle/>
          <a:p>
            <a:r>
              <a:rPr lang="ru-RU" sz="1600" dirty="0"/>
              <a:t>Для жаккардовых тканей сложнейшие узоры делают компьютерные программы. Многоцветные бархатные и велюровые ткани – дороже всех. </a:t>
            </a:r>
          </a:p>
          <a:p>
            <a:endParaRPr lang="ru-RU" sz="1600" dirty="0"/>
          </a:p>
        </p:txBody>
      </p:sp>
      <p:pic>
        <p:nvPicPr>
          <p:cNvPr id="15362" name="Picture 2" descr="цветочная ткань"/>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2968625" y="741235"/>
            <a:ext cx="2508250" cy="191054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Чем отличается бархат от велюра — в что лучше и в чем разниц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413" y="741233"/>
            <a:ext cx="2878542" cy="191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p:txBody>
          <a:bodyPr/>
          <a:lstStyle/>
          <a:p>
            <a:endParaRPr lang="ru-RU"/>
          </a:p>
        </p:txBody>
      </p:sp>
      <p:pic>
        <p:nvPicPr>
          <p:cNvPr id="8194" name="Picture 2" descr="https://tkan.club/wp-content/uploads/2019/09/Kak-ponjat-sintetika-ili-hlopok-foto.jpg"/>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139700" y="102424"/>
            <a:ext cx="5562600" cy="296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21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630942"/>
          </a:xfrm>
        </p:spPr>
        <p:txBody>
          <a:bodyPr/>
          <a:lstStyle/>
          <a:p>
            <a:pPr algn="ctr"/>
            <a:r>
              <a:rPr lang="ru-RU" dirty="0"/>
              <a:t>Какая пословица к какому рисунку?</a:t>
            </a:r>
            <a:br>
              <a:rPr lang="ru-RU" dirty="0"/>
            </a:br>
            <a:endParaRPr lang="ru-RU" dirty="0"/>
          </a:p>
        </p:txBody>
      </p:sp>
      <p:pic>
        <p:nvPicPr>
          <p:cNvPr id="5" name="Объект 4" descr="C:\Users\Маманя\AppData\Local\Microsoft\Windows\Temporary Internet Files\Content.Word\img923.jpg"/>
          <p:cNvPicPr>
            <a:picLocks noGrp="1"/>
          </p:cNvPicPr>
          <p:nvPr>
            <p:ph sz="half" idx="2"/>
          </p:nvPr>
        </p:nvPicPr>
        <p:blipFill>
          <a:blip r:embed="rId2" cstate="print"/>
          <a:srcRect/>
          <a:stretch>
            <a:fillRect/>
          </a:stretch>
        </p:blipFill>
        <p:spPr bwMode="auto">
          <a:xfrm>
            <a:off x="226042" y="680192"/>
            <a:ext cx="2679947" cy="1524000"/>
          </a:xfrm>
          <a:prstGeom prst="roundRect">
            <a:avLst/>
          </a:prstGeom>
          <a:noFill/>
          <a:ln w="19050">
            <a:solidFill>
              <a:schemeClr val="accent1"/>
            </a:solidFill>
            <a:miter lim="800000"/>
            <a:headEnd/>
            <a:tailEnd/>
          </a:ln>
        </p:spPr>
      </p:pic>
      <p:pic>
        <p:nvPicPr>
          <p:cNvPr id="6" name="Рисунок 5" descr="C:\Users\Маманя\AppData\Local\Microsoft\Windows\Temporary Internet Files\Content.Word\img922.jpg"/>
          <p:cNvPicPr/>
          <p:nvPr/>
        </p:nvPicPr>
        <p:blipFill>
          <a:blip r:embed="rId3" cstate="print"/>
          <a:srcRect/>
          <a:stretch>
            <a:fillRect/>
          </a:stretch>
        </p:blipFill>
        <p:spPr bwMode="auto">
          <a:xfrm>
            <a:off x="3329957" y="672938"/>
            <a:ext cx="2209800" cy="1502930"/>
          </a:xfrm>
          <a:prstGeom prst="roundRect">
            <a:avLst/>
          </a:prstGeom>
          <a:noFill/>
          <a:ln w="19050">
            <a:solidFill>
              <a:schemeClr val="accent1"/>
            </a:solidFill>
            <a:miter lim="800000"/>
            <a:headEnd/>
            <a:tailEnd/>
          </a:ln>
        </p:spPr>
      </p:pic>
      <p:sp>
        <p:nvSpPr>
          <p:cNvPr id="7" name="Скругленный прямоугольник 6"/>
          <p:cNvSpPr/>
          <p:nvPr/>
        </p:nvSpPr>
        <p:spPr>
          <a:xfrm>
            <a:off x="1854198" y="2282551"/>
            <a:ext cx="2057400" cy="814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solidFill>
                  <a:schemeClr val="tx1"/>
                </a:solidFill>
              </a:rPr>
              <a:t> </a:t>
            </a:r>
            <a:endParaRPr lang="ru-RU" dirty="0">
              <a:solidFill>
                <a:srgbClr val="FF0000"/>
              </a:solidFill>
            </a:endParaRPr>
          </a:p>
        </p:txBody>
      </p:sp>
      <p:sp>
        <p:nvSpPr>
          <p:cNvPr id="8" name="TextBox 14"/>
          <p:cNvSpPr txBox="1"/>
          <p:nvPr/>
        </p:nvSpPr>
        <p:spPr>
          <a:xfrm>
            <a:off x="740702" y="2282551"/>
            <a:ext cx="4284393" cy="738664"/>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400" dirty="0" smtClean="0">
                <a:latin typeface="Arial" panose="020B0604020202020204" pitchFamily="34" charset="0"/>
                <a:cs typeface="Arial" panose="020B0604020202020204" pitchFamily="34" charset="0"/>
              </a:rPr>
              <a:t>На воре и шапка горит.</a:t>
            </a:r>
          </a:p>
          <a:p>
            <a:pPr algn="ctr"/>
            <a:r>
              <a:rPr lang="ru-RU" sz="1400" dirty="0" smtClean="0">
                <a:latin typeface="Arial" panose="020B0604020202020204" pitchFamily="34" charset="0"/>
                <a:cs typeface="Arial" panose="020B0604020202020204" pitchFamily="34" charset="0"/>
              </a:rPr>
              <a:t>На вкус и цвет</a:t>
            </a:r>
          </a:p>
          <a:p>
            <a:pPr algn="ctr"/>
            <a:r>
              <a:rPr lang="ru-RU" sz="1400" dirty="0" smtClean="0">
                <a:latin typeface="Arial" panose="020B0604020202020204" pitchFamily="34" charset="0"/>
                <a:cs typeface="Arial" panose="020B0604020202020204" pitchFamily="34" charset="0"/>
              </a:rPr>
              <a:t>товарищей нет.</a:t>
            </a:r>
          </a:p>
        </p:txBody>
      </p:sp>
    </p:spTree>
    <p:extLst>
      <p:ext uri="{BB962C8B-B14F-4D97-AF65-F5344CB8AC3E}">
        <p14:creationId xmlns:p14="http://schemas.microsoft.com/office/powerpoint/2010/main" val="3084222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258" y="174625"/>
            <a:ext cx="5399642" cy="630942"/>
          </a:xfrm>
        </p:spPr>
        <p:txBody>
          <a:bodyPr/>
          <a:lstStyle/>
          <a:p>
            <a:pPr algn="ctr"/>
            <a:r>
              <a:rPr lang="ru-RU" dirty="0" smtClean="0"/>
              <a:t>Смешинка </a:t>
            </a:r>
            <a:r>
              <a:rPr lang="ru-RU" dirty="0"/>
              <a:t/>
            </a:r>
            <a:br>
              <a:rPr lang="ru-RU" dirty="0"/>
            </a:br>
            <a:endParaRPr lang="ru-RU" dirty="0"/>
          </a:p>
        </p:txBody>
      </p:sp>
      <p:sp>
        <p:nvSpPr>
          <p:cNvPr id="3" name="Объект 2"/>
          <p:cNvSpPr>
            <a:spLocks noGrp="1"/>
          </p:cNvSpPr>
          <p:nvPr>
            <p:ph sz="half" idx="2"/>
          </p:nvPr>
        </p:nvSpPr>
        <p:spPr>
          <a:xfrm>
            <a:off x="215899" y="1089025"/>
            <a:ext cx="3803523" cy="1477328"/>
          </a:xfrm>
        </p:spPr>
        <p:txBody>
          <a:bodyPr/>
          <a:lstStyle/>
          <a:p>
            <a:r>
              <a:rPr lang="ru-RU" sz="1600" dirty="0"/>
              <a:t>Под шапку сунул вор перо Жар-птицы – </a:t>
            </a:r>
          </a:p>
          <a:p>
            <a:r>
              <a:rPr lang="ru-RU" sz="1600" dirty="0"/>
              <a:t>Пылает шапка, голова дымится…</a:t>
            </a:r>
          </a:p>
          <a:p>
            <a:r>
              <a:rPr lang="ru-RU" sz="1600" dirty="0"/>
              <a:t>А если бы убрал перо в карман – </a:t>
            </a:r>
          </a:p>
          <a:p>
            <a:r>
              <a:rPr lang="ru-RU" sz="1600" dirty="0"/>
              <a:t>На воре загорелся бы кафтан!  </a:t>
            </a:r>
            <a:endParaRPr lang="ru-RU" sz="1600" dirty="0" smtClean="0"/>
          </a:p>
          <a:p>
            <a:r>
              <a:rPr lang="ru-RU" sz="1600" dirty="0"/>
              <a:t> </a:t>
            </a:r>
            <a:r>
              <a:rPr lang="ru-RU" sz="1600" dirty="0" smtClean="0"/>
              <a:t>                                          (</a:t>
            </a:r>
            <a:r>
              <a:rPr lang="ru-RU" sz="1600" dirty="0" err="1"/>
              <a:t>А.Усачёв</a:t>
            </a:r>
            <a:r>
              <a:rPr lang="ru-RU" dirty="0"/>
              <a:t>)</a:t>
            </a:r>
          </a:p>
          <a:p>
            <a:endParaRPr lang="ru-RU" sz="1600" dirty="0"/>
          </a:p>
        </p:txBody>
      </p:sp>
      <p:pic>
        <p:nvPicPr>
          <p:cNvPr id="16386" name="Picture 2" descr="Схема вышивки гладью - Перо Жар-птицы - вышивание на trend-city.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100" y="708025"/>
            <a:ext cx="1524000" cy="196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65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1" y="98425"/>
            <a:ext cx="5337810" cy="315471"/>
          </a:xfrm>
        </p:spPr>
        <p:txBody>
          <a:bodyPr/>
          <a:lstStyle/>
          <a:p>
            <a:pPr algn="ctr"/>
            <a:r>
              <a:rPr lang="ru-RU" dirty="0" smtClean="0"/>
              <a:t>Выполните самостоятельно</a:t>
            </a:r>
            <a:endParaRPr lang="ru-RU" dirty="0"/>
          </a:p>
        </p:txBody>
      </p:sp>
      <p:sp>
        <p:nvSpPr>
          <p:cNvPr id="3" name="Объект 2"/>
          <p:cNvSpPr>
            <a:spLocks noGrp="1"/>
          </p:cNvSpPr>
          <p:nvPr>
            <p:ph sz="half" idx="2"/>
          </p:nvPr>
        </p:nvSpPr>
        <p:spPr>
          <a:xfrm>
            <a:off x="307975" y="676228"/>
            <a:ext cx="4860925" cy="738664"/>
          </a:xfrm>
        </p:spPr>
        <p:txBody>
          <a:bodyPr/>
          <a:lstStyle/>
          <a:p>
            <a:pPr algn="ctr"/>
            <a:r>
              <a:rPr lang="ru-RU" sz="1600" dirty="0" smtClean="0"/>
              <a:t>У</a:t>
            </a:r>
            <a:r>
              <a:rPr lang="ru-RU" sz="1600" dirty="0" smtClean="0"/>
              <a:t>пражнение </a:t>
            </a:r>
            <a:r>
              <a:rPr lang="ru-RU" sz="1600" dirty="0" smtClean="0"/>
              <a:t>11 на странице 103.</a:t>
            </a:r>
          </a:p>
          <a:p>
            <a:pPr algn="ctr"/>
            <a:r>
              <a:rPr lang="ru-RU" sz="1600" dirty="0" smtClean="0"/>
              <a:t>Найти лоскутки разных материалов и уметь различать натуральные и синтетические ткани.</a:t>
            </a:r>
          </a:p>
        </p:txBody>
      </p:sp>
      <p:sp>
        <p:nvSpPr>
          <p:cNvPr id="4" name="AutoShape 2" descr="Поздравление городского руководства с праздником Навруз — Официальный  Интернет-портал органов местного самоуправления городского округа Са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Поздравление городского руководства с праздником Навруз — Официальный  Интернет-портал органов местного самоуправления городского округа Сак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Стихи про Навруз праздник Весны - Навруз Муборак картинка - Красивые  картинки на праздник Навруз Байрам с надписями и пожеланиями - Прикольные  поздравления с Наврузом на русском язык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410" name="Picture 2" descr="Что символизирует жар птица. Тайны жар-птиц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100" y="1546225"/>
            <a:ext cx="2133600" cy="148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65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Ответьте на вопросы</a:t>
            </a:r>
            <a:endParaRPr lang="ru-RU" dirty="0"/>
          </a:p>
        </p:txBody>
      </p:sp>
      <p:sp>
        <p:nvSpPr>
          <p:cNvPr id="3" name="Текст 2"/>
          <p:cNvSpPr>
            <a:spLocks noGrp="1"/>
          </p:cNvSpPr>
          <p:nvPr>
            <p:ph type="body" idx="1"/>
          </p:nvPr>
        </p:nvSpPr>
        <p:spPr>
          <a:xfrm>
            <a:off x="415277" y="708025"/>
            <a:ext cx="4935243" cy="2339102"/>
          </a:xfrm>
        </p:spPr>
        <p:txBody>
          <a:bodyPr/>
          <a:lstStyle/>
          <a:p>
            <a:r>
              <a:rPr lang="ru-RU" sz="2000" dirty="0"/>
              <a:t>Что такое имя </a:t>
            </a:r>
            <a:r>
              <a:rPr lang="ru-RU" sz="2000" dirty="0" smtClean="0"/>
              <a:t>прилагательное</a:t>
            </a:r>
            <a:r>
              <a:rPr lang="ru-RU" sz="2000" dirty="0"/>
              <a:t>? </a:t>
            </a:r>
            <a:endParaRPr lang="ru-RU" sz="2000" dirty="0" smtClean="0"/>
          </a:p>
          <a:p>
            <a:r>
              <a:rPr lang="ru-RU" sz="2000" dirty="0" smtClean="0"/>
              <a:t>На </a:t>
            </a:r>
            <a:r>
              <a:rPr lang="ru-RU" sz="2000" dirty="0"/>
              <a:t>какие вопросы оно отвечает? </a:t>
            </a:r>
            <a:endParaRPr lang="ru-RU" sz="2000" dirty="0" smtClean="0"/>
          </a:p>
          <a:p>
            <a:r>
              <a:rPr lang="ru-RU" sz="2000" dirty="0" smtClean="0"/>
              <a:t>Какие </a:t>
            </a:r>
            <a:r>
              <a:rPr lang="ru-RU" sz="2000" dirty="0"/>
              <a:t>бывают </a:t>
            </a:r>
            <a:r>
              <a:rPr lang="ru-RU" sz="2000" dirty="0" smtClean="0"/>
              <a:t>имена прилагательные? </a:t>
            </a:r>
          </a:p>
          <a:p>
            <a:r>
              <a:rPr lang="ru-RU" sz="2000" dirty="0" smtClean="0"/>
              <a:t>Что они обозначают? </a:t>
            </a:r>
          </a:p>
          <a:p>
            <a:r>
              <a:rPr lang="ru-RU" sz="2000" dirty="0" smtClean="0"/>
              <a:t>Какие прилагательные можно сравнивать?</a:t>
            </a:r>
          </a:p>
          <a:p>
            <a:endParaRPr lang="ru-RU" sz="2000" dirty="0"/>
          </a:p>
          <a:p>
            <a:endParaRPr lang="ru-RU" dirty="0"/>
          </a:p>
        </p:txBody>
      </p:sp>
      <p:pic>
        <p:nvPicPr>
          <p:cNvPr id="4" name="Picture 2" descr="Картинки по запросу &quot;ученики&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5120" y="1698625"/>
            <a:ext cx="1295400" cy="124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03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25463" y="1273846"/>
            <a:ext cx="1388735" cy="114031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ru-RU" sz="1135" dirty="0" smtClean="0">
                <a:latin typeface="Arial" panose="020B0604020202020204" pitchFamily="34" charset="0"/>
                <a:cs typeface="Arial" panose="020B0604020202020204" pitchFamily="34" charset="0"/>
              </a:rPr>
              <a:t>Обозначают принадлежность к кому-либо, отвечают на вопросы чей, чья, чьё, чьи?</a:t>
            </a:r>
            <a:endParaRPr lang="ru-RU" sz="1135" dirty="0">
              <a:latin typeface="Arial" panose="020B0604020202020204" pitchFamily="34" charset="0"/>
              <a:cs typeface="Arial" panose="020B0604020202020204" pitchFamily="34" charset="0"/>
            </a:endParaRPr>
          </a:p>
        </p:txBody>
      </p:sp>
      <p:sp>
        <p:nvSpPr>
          <p:cNvPr id="4" name="Прямоугольник с двумя скругленными противолежащими углами 3"/>
          <p:cNvSpPr/>
          <p:nvPr/>
        </p:nvSpPr>
        <p:spPr>
          <a:xfrm>
            <a:off x="204068" y="684644"/>
            <a:ext cx="1499241" cy="432647"/>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514" dirty="0" smtClean="0"/>
              <a:t>качественные</a:t>
            </a:r>
            <a:endParaRPr lang="ru-RU" sz="1514" dirty="0"/>
          </a:p>
        </p:txBody>
      </p:sp>
      <p:sp>
        <p:nvSpPr>
          <p:cNvPr id="5" name="Прямоугольник с двумя скругленными противолежащими углами 4"/>
          <p:cNvSpPr/>
          <p:nvPr/>
        </p:nvSpPr>
        <p:spPr>
          <a:xfrm>
            <a:off x="1929194" y="1183953"/>
            <a:ext cx="1635945" cy="432647"/>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514" dirty="0" smtClean="0"/>
              <a:t>относительные</a:t>
            </a:r>
            <a:endParaRPr lang="ru-RU" sz="1514" dirty="0"/>
          </a:p>
        </p:txBody>
      </p:sp>
      <p:sp>
        <p:nvSpPr>
          <p:cNvPr id="6" name="Прямоугольник с двумя скругленными противолежащими углами 5"/>
          <p:cNvSpPr/>
          <p:nvPr/>
        </p:nvSpPr>
        <p:spPr>
          <a:xfrm>
            <a:off x="3899927" y="684644"/>
            <a:ext cx="1639809" cy="432647"/>
          </a:xfrm>
          <a:prstGeom prst="round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1514" dirty="0" err="1" smtClean="0"/>
              <a:t>притяжятельные</a:t>
            </a:r>
            <a:endParaRPr lang="ru-RU" sz="1514" dirty="0"/>
          </a:p>
        </p:txBody>
      </p:sp>
      <p:sp>
        <p:nvSpPr>
          <p:cNvPr id="7" name="TextBox 6"/>
          <p:cNvSpPr txBox="1"/>
          <p:nvPr/>
        </p:nvSpPr>
        <p:spPr>
          <a:xfrm>
            <a:off x="204068" y="1266778"/>
            <a:ext cx="1456280" cy="13149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ru-RU" sz="1135" dirty="0" smtClean="0">
                <a:latin typeface="Arial" panose="020B0604020202020204" pitchFamily="34" charset="0"/>
                <a:cs typeface="Arial" panose="020B0604020202020204" pitchFamily="34" charset="0"/>
              </a:rPr>
              <a:t>Имеют степени сравнения.</a:t>
            </a:r>
          </a:p>
          <a:p>
            <a:pPr>
              <a:defRPr/>
            </a:pPr>
            <a:r>
              <a:rPr lang="ru-RU" sz="1135" dirty="0" smtClean="0">
                <a:latin typeface="Arial" panose="020B0604020202020204" pitchFamily="34" charset="0"/>
                <a:cs typeface="Arial" panose="020B0604020202020204" pitchFamily="34" charset="0"/>
              </a:rPr>
              <a:t>Имеют краткую форму.</a:t>
            </a:r>
          </a:p>
          <a:p>
            <a:pPr>
              <a:defRPr/>
            </a:pPr>
            <a:r>
              <a:rPr lang="ru-RU" sz="1135" dirty="0" smtClean="0">
                <a:latin typeface="Arial" panose="020B0604020202020204" pitchFamily="34" charset="0"/>
                <a:cs typeface="Arial" panose="020B0604020202020204" pitchFamily="34" charset="0"/>
              </a:rPr>
              <a:t>Обозначают цвет,</a:t>
            </a:r>
          </a:p>
          <a:p>
            <a:pPr>
              <a:defRPr/>
            </a:pPr>
            <a:r>
              <a:rPr lang="ru-RU" sz="1135" dirty="0">
                <a:latin typeface="Arial" panose="020B0604020202020204" pitchFamily="34" charset="0"/>
                <a:cs typeface="Arial" panose="020B0604020202020204" pitchFamily="34" charset="0"/>
              </a:rPr>
              <a:t>р</a:t>
            </a:r>
            <a:r>
              <a:rPr lang="ru-RU" sz="1135" dirty="0" smtClean="0">
                <a:latin typeface="Arial" panose="020B0604020202020204" pitchFamily="34" charset="0"/>
                <a:cs typeface="Arial" panose="020B0604020202020204" pitchFamily="34" charset="0"/>
              </a:rPr>
              <a:t>азмер, форму, вкус, качества.</a:t>
            </a:r>
            <a:endParaRPr lang="ru-RU" sz="1135" dirty="0">
              <a:latin typeface="Arial" panose="020B0604020202020204" pitchFamily="34" charset="0"/>
              <a:cs typeface="Arial" panose="020B0604020202020204" pitchFamily="34" charset="0"/>
            </a:endParaRPr>
          </a:p>
        </p:txBody>
      </p:sp>
      <p:sp>
        <p:nvSpPr>
          <p:cNvPr id="9" name="TextBox 8"/>
          <p:cNvSpPr txBox="1"/>
          <p:nvPr/>
        </p:nvSpPr>
        <p:spPr>
          <a:xfrm>
            <a:off x="1929194" y="1831610"/>
            <a:ext cx="1752600" cy="96564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ru-RU" sz="1135" dirty="0" smtClean="0">
                <a:latin typeface="Arial" panose="020B0604020202020204" pitchFamily="34" charset="0"/>
                <a:cs typeface="Arial" panose="020B0604020202020204" pitchFamily="34" charset="0"/>
              </a:rPr>
              <a:t>Не имеют степеней сравнения.</a:t>
            </a:r>
          </a:p>
          <a:p>
            <a:pPr>
              <a:defRPr/>
            </a:pPr>
            <a:r>
              <a:rPr lang="ru-RU" sz="1135" dirty="0" smtClean="0">
                <a:latin typeface="Arial" panose="020B0604020202020204" pitchFamily="34" charset="0"/>
                <a:cs typeface="Arial" panose="020B0604020202020204" pitchFamily="34" charset="0"/>
              </a:rPr>
              <a:t>Обозначают время, место, материал, назначение. </a:t>
            </a:r>
            <a:endParaRPr lang="ru-RU" sz="1135" dirty="0">
              <a:latin typeface="Arial" panose="020B0604020202020204" pitchFamily="34" charset="0"/>
              <a:cs typeface="Arial" panose="020B0604020202020204" pitchFamily="34" charset="0"/>
            </a:endParaRPr>
          </a:p>
        </p:txBody>
      </p:sp>
      <p:cxnSp>
        <p:nvCxnSpPr>
          <p:cNvPr id="13" name="Прямая со стрелкой 12"/>
          <p:cNvCxnSpPr/>
          <p:nvPr/>
        </p:nvCxnSpPr>
        <p:spPr>
          <a:xfrm>
            <a:off x="2878224" y="640328"/>
            <a:ext cx="912802" cy="328615"/>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2747167" y="640328"/>
            <a:ext cx="0" cy="476963"/>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1744021" y="668499"/>
            <a:ext cx="720532" cy="300444"/>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p:nvPr>
        </p:nvSpPr>
        <p:spPr>
          <a:xfrm>
            <a:off x="63500" y="124679"/>
            <a:ext cx="5367335" cy="315471"/>
          </a:xfrm>
        </p:spPr>
        <p:txBody>
          <a:bodyPr/>
          <a:lstStyle/>
          <a:p>
            <a:pPr algn="ctr"/>
            <a:r>
              <a:rPr lang="ru-RU" dirty="0" smtClean="0"/>
              <a:t>Разряды прилагательных</a:t>
            </a:r>
            <a:endParaRPr lang="ru-RU" dirty="0"/>
          </a:p>
        </p:txBody>
      </p:sp>
    </p:spTree>
    <p:extLst>
      <p:ext uri="{BB962C8B-B14F-4D97-AF65-F5344CB8AC3E}">
        <p14:creationId xmlns:p14="http://schemas.microsoft.com/office/powerpoint/2010/main" val="352227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6" name="videoplayback (1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9698" y="102424"/>
            <a:ext cx="5486401" cy="2791649"/>
          </a:xfrm>
          <a:prstGeom prst="rect">
            <a:avLst/>
          </a:prstGeom>
        </p:spPr>
      </p:pic>
    </p:spTree>
    <p:extLst>
      <p:ext uri="{BB962C8B-B14F-4D97-AF65-F5344CB8AC3E}">
        <p14:creationId xmlns:p14="http://schemas.microsoft.com/office/powerpoint/2010/main" val="39443232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02618" y="555625"/>
            <a:ext cx="5560561" cy="2590800"/>
          </a:xfrm>
          <a:prstGeom prst="rect">
            <a:avLst/>
          </a:prstGeom>
        </p:spPr>
      </p:pic>
    </p:spTree>
    <p:extLst>
      <p:ext uri="{BB962C8B-B14F-4D97-AF65-F5344CB8AC3E}">
        <p14:creationId xmlns:p14="http://schemas.microsoft.com/office/powerpoint/2010/main" val="2909347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64541" y="555625"/>
            <a:ext cx="5537759" cy="2562225"/>
          </a:xfrm>
          <a:prstGeom prst="rect">
            <a:avLst/>
          </a:prstGeom>
        </p:spPr>
      </p:pic>
    </p:spTree>
    <p:extLst>
      <p:ext uri="{BB962C8B-B14F-4D97-AF65-F5344CB8AC3E}">
        <p14:creationId xmlns:p14="http://schemas.microsoft.com/office/powerpoint/2010/main" val="2006797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215900" y="631825"/>
            <a:ext cx="5410201" cy="2447479"/>
          </a:xfrm>
          <a:prstGeom prst="rect">
            <a:avLst/>
          </a:prstGeom>
        </p:spPr>
      </p:pic>
    </p:spTree>
    <p:extLst>
      <p:ext uri="{BB962C8B-B14F-4D97-AF65-F5344CB8AC3E}">
        <p14:creationId xmlns:p14="http://schemas.microsoft.com/office/powerpoint/2010/main" val="212615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01" y="98425"/>
            <a:ext cx="5465048" cy="630942"/>
          </a:xfrm>
        </p:spPr>
        <p:txBody>
          <a:bodyPr/>
          <a:lstStyle/>
          <a:p>
            <a:r>
              <a:rPr lang="ru-RU" dirty="0" smtClean="0"/>
              <a:t>Сравнительная степень прилагательных</a:t>
            </a:r>
            <a:endParaRPr lang="ru-RU" dirty="0"/>
          </a:p>
        </p:txBody>
      </p:sp>
      <p:sp>
        <p:nvSpPr>
          <p:cNvPr id="3" name="Текст 2"/>
          <p:cNvSpPr>
            <a:spLocks noGrp="1"/>
          </p:cNvSpPr>
          <p:nvPr>
            <p:ph type="body" idx="1"/>
          </p:nvPr>
        </p:nvSpPr>
        <p:spPr>
          <a:xfrm>
            <a:off x="475603" y="2345747"/>
            <a:ext cx="2555359" cy="892962"/>
          </a:xfrm>
        </p:spPr>
        <p:txBody>
          <a:bodyPr/>
          <a:lstStyle/>
          <a:p>
            <a:endParaRPr lang="ru-RU" dirty="0"/>
          </a:p>
        </p:txBody>
      </p:sp>
      <p:pic>
        <p:nvPicPr>
          <p:cNvPr id="6146" name="Picture 2" descr="Степени сравнения имен прилагательных в русском языке"/>
          <p:cNvPicPr>
            <a:picLocks noChangeAspect="1" noChangeArrowheads="1"/>
          </p:cNvPicPr>
          <p:nvPr/>
        </p:nvPicPr>
        <p:blipFill rotWithShape="1">
          <a:blip r:embed="rId2">
            <a:extLst>
              <a:ext uri="{28A0092B-C50C-407E-A947-70E740481C1C}">
                <a14:useLocalDpi xmlns:a14="http://schemas.microsoft.com/office/drawing/2010/main" val="0"/>
              </a:ext>
            </a:extLst>
          </a:blip>
          <a:srcRect l="10639" t="19030"/>
          <a:stretch/>
        </p:blipFill>
        <p:spPr bwMode="auto">
          <a:xfrm>
            <a:off x="300752" y="631825"/>
            <a:ext cx="524914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822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5996</TotalTime>
  <Words>503</Words>
  <Application>Microsoft Office PowerPoint</Application>
  <PresentationFormat>Произвольный</PresentationFormat>
  <Paragraphs>82</Paragraphs>
  <Slides>29</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Times New Roman</vt:lpstr>
      <vt:lpstr>Wingdings</vt:lpstr>
      <vt:lpstr>Office Theme</vt:lpstr>
      <vt:lpstr> Русский язык</vt:lpstr>
      <vt:lpstr>Сегодня на уроке мы</vt:lpstr>
      <vt:lpstr>Ответьте на вопросы</vt:lpstr>
      <vt:lpstr>Разряды прилагательных</vt:lpstr>
      <vt:lpstr>Презентация PowerPoint</vt:lpstr>
      <vt:lpstr>Презентация PowerPoint</vt:lpstr>
      <vt:lpstr>Презентация PowerPoint</vt:lpstr>
      <vt:lpstr>Презентация PowerPoint</vt:lpstr>
      <vt:lpstr>Сравнительная степень прилагательных</vt:lpstr>
      <vt:lpstr>Презентация PowerPoint</vt:lpstr>
      <vt:lpstr>       шёлк              ситец                 ткани</vt:lpstr>
      <vt:lpstr>удобный - qulay</vt:lpstr>
      <vt:lpstr>Презентация PowerPoint</vt:lpstr>
      <vt:lpstr>  </vt:lpstr>
      <vt:lpstr>Презентация PowerPoint</vt:lpstr>
      <vt:lpstr>Упражнение 10</vt:lpstr>
      <vt:lpstr>Виды тканей</vt:lpstr>
      <vt:lpstr>Хлопок                          Шерсть</vt:lpstr>
      <vt:lpstr>Атлас, адрас, бекасам, икат</vt:lpstr>
      <vt:lpstr>Презентация PowerPoint</vt:lpstr>
      <vt:lpstr>Презентация PowerPoint</vt:lpstr>
      <vt:lpstr>Полимерные нити</vt:lpstr>
      <vt:lpstr>Презентация PowerPoint</vt:lpstr>
      <vt:lpstr>Презентация PowerPoint</vt:lpstr>
      <vt:lpstr>Презентация PowerPoint</vt:lpstr>
      <vt:lpstr>Презентация PowerPoint</vt:lpstr>
      <vt:lpstr>Какая пословица к какому рисунку? </vt:lpstr>
      <vt:lpstr>Смешинка  </vt:lpstr>
      <vt:lpstr>Выполните самостоятельно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cp:lastModifiedBy>Пользователь</cp:lastModifiedBy>
  <cp:revision>371</cp:revision>
  <dcterms:created xsi:type="dcterms:W3CDTF">2020-04-13T08:06:06Z</dcterms:created>
  <dcterms:modified xsi:type="dcterms:W3CDTF">2021-02-27T10:07:23Z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