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3"/>
  </p:notesMasterIdLst>
  <p:sldIdLst>
    <p:sldId id="605" r:id="rId2"/>
    <p:sldId id="606" r:id="rId3"/>
    <p:sldId id="767" r:id="rId4"/>
    <p:sldId id="737" r:id="rId5"/>
    <p:sldId id="738" r:id="rId6"/>
    <p:sldId id="770" r:id="rId7"/>
    <p:sldId id="772" r:id="rId8"/>
    <p:sldId id="769" r:id="rId9"/>
    <p:sldId id="771" r:id="rId10"/>
    <p:sldId id="768" r:id="rId11"/>
    <p:sldId id="701" r:id="rId12"/>
    <p:sldId id="734" r:id="rId13"/>
    <p:sldId id="744" r:id="rId14"/>
    <p:sldId id="745" r:id="rId15"/>
    <p:sldId id="746" r:id="rId16"/>
    <p:sldId id="747" r:id="rId17"/>
    <p:sldId id="748" r:id="rId18"/>
    <p:sldId id="749" r:id="rId19"/>
    <p:sldId id="750" r:id="rId20"/>
    <p:sldId id="751" r:id="rId21"/>
    <p:sldId id="787" r:id="rId22"/>
    <p:sldId id="784" r:id="rId23"/>
    <p:sldId id="740" r:id="rId24"/>
    <p:sldId id="742" r:id="rId25"/>
    <p:sldId id="752" r:id="rId26"/>
    <p:sldId id="739" r:id="rId27"/>
    <p:sldId id="733" r:id="rId28"/>
    <p:sldId id="753" r:id="rId29"/>
    <p:sldId id="754" r:id="rId30"/>
    <p:sldId id="709" r:id="rId31"/>
    <p:sldId id="755" r:id="rId32"/>
    <p:sldId id="756" r:id="rId33"/>
    <p:sldId id="757" r:id="rId34"/>
    <p:sldId id="758" r:id="rId35"/>
    <p:sldId id="735" r:id="rId36"/>
    <p:sldId id="736" r:id="rId37"/>
    <p:sldId id="706" r:id="rId38"/>
    <p:sldId id="773" r:id="rId39"/>
    <p:sldId id="761" r:id="rId40"/>
    <p:sldId id="774" r:id="rId41"/>
    <p:sldId id="775" r:id="rId42"/>
    <p:sldId id="777" r:id="rId43"/>
    <p:sldId id="776" r:id="rId44"/>
    <p:sldId id="266" r:id="rId45"/>
    <p:sldId id="432" r:id="rId46"/>
    <p:sldId id="788" r:id="rId47"/>
    <p:sldId id="779" r:id="rId48"/>
    <p:sldId id="815" r:id="rId49"/>
    <p:sldId id="816" r:id="rId50"/>
    <p:sldId id="780" r:id="rId51"/>
    <p:sldId id="781" r:id="rId52"/>
    <p:sldId id="782" r:id="rId53"/>
    <p:sldId id="789" r:id="rId54"/>
    <p:sldId id="778" r:id="rId55"/>
    <p:sldId id="783" r:id="rId56"/>
    <p:sldId id="785" r:id="rId57"/>
    <p:sldId id="786" r:id="rId58"/>
    <p:sldId id="790" r:id="rId59"/>
    <p:sldId id="791" r:id="rId60"/>
    <p:sldId id="762" r:id="rId61"/>
    <p:sldId id="763" r:id="rId62"/>
    <p:sldId id="764" r:id="rId63"/>
    <p:sldId id="766" r:id="rId64"/>
    <p:sldId id="765" r:id="rId65"/>
    <p:sldId id="729" r:id="rId66"/>
    <p:sldId id="503" r:id="rId67"/>
    <p:sldId id="800" r:id="rId68"/>
    <p:sldId id="794" r:id="rId69"/>
    <p:sldId id="795" r:id="rId70"/>
    <p:sldId id="793" r:id="rId71"/>
    <p:sldId id="818" r:id="rId72"/>
    <p:sldId id="819" r:id="rId73"/>
    <p:sldId id="796" r:id="rId74"/>
    <p:sldId id="798" r:id="rId75"/>
    <p:sldId id="797" r:id="rId76"/>
    <p:sldId id="799" r:id="rId77"/>
    <p:sldId id="814" r:id="rId78"/>
    <p:sldId id="813" r:id="rId79"/>
    <p:sldId id="817" r:id="rId80"/>
    <p:sldId id="732" r:id="rId81"/>
    <p:sldId id="801" r:id="rId82"/>
    <p:sldId id="812" r:id="rId83"/>
    <p:sldId id="802" r:id="rId84"/>
    <p:sldId id="803" r:id="rId85"/>
    <p:sldId id="804" r:id="rId86"/>
    <p:sldId id="807" r:id="rId87"/>
    <p:sldId id="808" r:id="rId88"/>
    <p:sldId id="811" r:id="rId89"/>
    <p:sldId id="805" r:id="rId90"/>
    <p:sldId id="806" r:id="rId91"/>
    <p:sldId id="633" r:id="rId92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>
      <p:cViewPr>
        <p:scale>
          <a:sx n="136" d="100"/>
          <a:sy n="136" d="100"/>
        </p:scale>
        <p:origin x="648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16E61-EEBF-449A-A58D-8D6DCDCACF84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97E1B-5357-4524-B5C4-778DC9B50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9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7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1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699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85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392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587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2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465B7319-8752-43DC-9251-6FF6EC4E5500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01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435" y="1008007"/>
            <a:ext cx="4900930" cy="3154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4870" y="1838749"/>
            <a:ext cx="4036060" cy="1846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1F4203FD-6B6C-4C5C-BA2B-A0EA7CDDAFBB}" type="datetimeFigureOut">
              <a:rPr lang="ru-RU" smtClean="0"/>
              <a:t>27.02.2021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10471423-9472-45FA-BF97-658D00F4A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7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f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3" y="-17185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795" y="832381"/>
            <a:ext cx="2539481" cy="1860759"/>
          </a:xfrm>
          <a:prstGeom prst="rect">
            <a:avLst/>
          </a:prstGeom>
        </p:spPr>
        <p:txBody>
          <a:bodyPr vert="horz" wrap="square" lIns="0" tIns="13963" rIns="0" bIns="0" rtlCol="0">
            <a:spAutoFit/>
          </a:bodyPr>
          <a:lstStyle/>
          <a:p>
            <a:pPr algn="ctr"/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(повторение)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Спряжение </a:t>
            </a:r>
          </a:p>
        </p:txBody>
      </p:sp>
      <p:sp>
        <p:nvSpPr>
          <p:cNvPr id="5" name="object 5"/>
          <p:cNvSpPr/>
          <p:nvPr/>
        </p:nvSpPr>
        <p:spPr>
          <a:xfrm>
            <a:off x="206850" y="1213295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64100" y="249697"/>
            <a:ext cx="245692" cy="385354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1110" y="556605"/>
            <a:ext cx="589811" cy="227620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206849" y="2074141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Русский язык: марта 2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165225"/>
            <a:ext cx="2057143" cy="15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1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Тест. Изменение личных местоимений 1-го и 2-го лица по падеж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555625"/>
            <a:ext cx="3489781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0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Ответьте на вопросы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555625"/>
            <a:ext cx="5295676" cy="1846659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ru-RU" sz="2400" dirty="0" smtClean="0"/>
              <a:t>Что </a:t>
            </a:r>
            <a:r>
              <a:rPr lang="ru-RU" sz="2400" dirty="0"/>
              <a:t>такое глагол? </a:t>
            </a:r>
            <a:endParaRPr lang="ru-RU" sz="2400" dirty="0" smtClean="0"/>
          </a:p>
          <a:p>
            <a:pPr marL="171450" indent="-171450">
              <a:buFontTx/>
              <a:buChar char="-"/>
            </a:pPr>
            <a:r>
              <a:rPr lang="ru-RU" sz="2400" dirty="0" smtClean="0"/>
              <a:t>На </a:t>
            </a:r>
            <a:r>
              <a:rPr lang="ru-RU" sz="2400" dirty="0"/>
              <a:t>какие вопросы отвечает глагол? </a:t>
            </a:r>
            <a:endParaRPr lang="ru-RU" sz="2400" dirty="0" smtClean="0"/>
          </a:p>
          <a:p>
            <a:pPr marL="171450" indent="-171450">
              <a:buFontTx/>
              <a:buChar char="-"/>
            </a:pPr>
            <a:r>
              <a:rPr lang="ru-RU" sz="2400" dirty="0" smtClean="0"/>
              <a:t>Как </a:t>
            </a:r>
            <a:r>
              <a:rPr lang="ru-RU" sz="2400" dirty="0"/>
              <a:t>изменяется глагол?</a:t>
            </a:r>
          </a:p>
          <a:p>
            <a:endParaRPr lang="ru-RU" sz="2400" dirty="0"/>
          </a:p>
        </p:txBody>
      </p:sp>
      <p:pic>
        <p:nvPicPr>
          <p:cNvPr id="20482" name="Picture 2" descr="Глагол как часть реч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694949"/>
            <a:ext cx="3124200" cy="141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3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732" y="686321"/>
            <a:ext cx="4127251" cy="2173890"/>
          </a:xfrm>
        </p:spPr>
        <p:txBody>
          <a:bodyPr>
            <a:noAutofit/>
          </a:bodyPr>
          <a:lstStyle/>
          <a:p>
            <a:pPr algn="l"/>
            <a:r>
              <a:rPr lang="ru-RU" sz="2555" dirty="0">
                <a:solidFill>
                  <a:srgbClr val="C00000"/>
                </a:solidFill>
                <a:cs typeface="Aharoni" pitchFamily="2" charset="-79"/>
              </a:rPr>
              <a:t> </a:t>
            </a:r>
            <a:r>
              <a:rPr lang="ru-RU" sz="2555" dirty="0" smtClean="0">
                <a:solidFill>
                  <a:srgbClr val="C00000"/>
                </a:solidFill>
                <a:cs typeface="Aharoni" pitchFamily="2" charset="-79"/>
              </a:rPr>
              <a:t>Глагол </a:t>
            </a:r>
            <a:r>
              <a:rPr lang="ru-RU" sz="1798" dirty="0" smtClean="0">
                <a:solidFill>
                  <a:srgbClr val="7030A0"/>
                </a:solidFill>
                <a:cs typeface="Aharoni" pitchFamily="2" charset="-79"/>
              </a:rPr>
              <a:t>– это самостоятельная </a:t>
            </a:r>
            <a:r>
              <a:rPr lang="ru-RU" sz="1798" dirty="0">
                <a:solidFill>
                  <a:srgbClr val="7030A0"/>
                </a:solidFill>
                <a:cs typeface="Aharoni" pitchFamily="2" charset="-79"/>
              </a:rPr>
              <a:t/>
            </a:r>
            <a:br>
              <a:rPr lang="ru-RU" sz="1798" dirty="0">
                <a:solidFill>
                  <a:srgbClr val="7030A0"/>
                </a:solidFill>
                <a:cs typeface="Aharoni" pitchFamily="2" charset="-79"/>
              </a:rPr>
            </a:br>
            <a:r>
              <a:rPr lang="ru-RU" sz="1798" dirty="0" smtClean="0">
                <a:solidFill>
                  <a:srgbClr val="7030A0"/>
                </a:solidFill>
                <a:cs typeface="Aharoni" pitchFamily="2" charset="-79"/>
              </a:rPr>
              <a:t>часть речи,</a:t>
            </a:r>
            <a:r>
              <a:rPr lang="ru-RU" sz="1798" dirty="0">
                <a:solidFill>
                  <a:srgbClr val="7030A0"/>
                </a:solidFill>
                <a:cs typeface="Aharoni" pitchFamily="2" charset="-79"/>
              </a:rPr>
              <a:t> </a:t>
            </a:r>
            <a:r>
              <a:rPr lang="ru-RU" sz="1798" dirty="0" smtClean="0">
                <a:solidFill>
                  <a:srgbClr val="7030A0"/>
                </a:solidFill>
                <a:cs typeface="Aharoni" pitchFamily="2" charset="-79"/>
              </a:rPr>
              <a:t>  которая </a:t>
            </a:r>
            <a:r>
              <a:rPr lang="ru-RU" sz="1798" dirty="0">
                <a:solidFill>
                  <a:srgbClr val="7030A0"/>
                </a:solidFill>
                <a:cs typeface="Aharoni" pitchFamily="2" charset="-79"/>
              </a:rPr>
              <a:t>обозначает</a:t>
            </a:r>
            <a:br>
              <a:rPr lang="ru-RU" sz="1798" dirty="0">
                <a:solidFill>
                  <a:srgbClr val="7030A0"/>
                </a:solidFill>
                <a:cs typeface="Aharoni" pitchFamily="2" charset="-79"/>
              </a:rPr>
            </a:br>
            <a:r>
              <a:rPr lang="ru-RU" sz="1798" dirty="0" smtClean="0">
                <a:solidFill>
                  <a:srgbClr val="7030A0"/>
                </a:solidFill>
                <a:cs typeface="Aharoni" pitchFamily="2" charset="-79"/>
              </a:rPr>
              <a:t>действие предмета</a:t>
            </a:r>
            <a:r>
              <a:rPr lang="ru-RU" sz="1798" dirty="0">
                <a:solidFill>
                  <a:srgbClr val="7030A0"/>
                </a:solidFill>
                <a:cs typeface="Aharoni" pitchFamily="2" charset="-79"/>
              </a:rPr>
              <a:t> </a:t>
            </a:r>
            <a:r>
              <a:rPr lang="ru-RU" sz="1798" dirty="0" smtClean="0">
                <a:solidFill>
                  <a:srgbClr val="7030A0"/>
                </a:solidFill>
                <a:cs typeface="Aharoni" pitchFamily="2" charset="-79"/>
              </a:rPr>
              <a:t>и </a:t>
            </a:r>
            <a:r>
              <a:rPr lang="ru-RU" sz="1798" dirty="0">
                <a:solidFill>
                  <a:srgbClr val="7030A0"/>
                </a:solidFill>
                <a:cs typeface="Aharoni" pitchFamily="2" charset="-79"/>
              </a:rPr>
              <a:t>отвечает на </a:t>
            </a:r>
            <a:r>
              <a:rPr lang="ru-RU" sz="1798" dirty="0" smtClean="0">
                <a:solidFill>
                  <a:srgbClr val="7030A0"/>
                </a:solidFill>
                <a:cs typeface="Aharoni" pitchFamily="2" charset="-79"/>
              </a:rPr>
              <a:t>                вопросы </a:t>
            </a:r>
            <a:r>
              <a:rPr lang="ru-RU" sz="1798" dirty="0">
                <a:solidFill>
                  <a:srgbClr val="C00000"/>
                </a:solidFill>
                <a:cs typeface="Aharoni" pitchFamily="2" charset="-79"/>
              </a:rPr>
              <a:t/>
            </a:r>
            <a:br>
              <a:rPr lang="ru-RU" sz="1798" dirty="0">
                <a:solidFill>
                  <a:srgbClr val="C00000"/>
                </a:solidFill>
                <a:cs typeface="Aharoni" pitchFamily="2" charset="-79"/>
              </a:rPr>
            </a:br>
            <a:r>
              <a:rPr lang="ru-RU" sz="1798" dirty="0">
                <a:solidFill>
                  <a:srgbClr val="C00000"/>
                </a:solidFill>
                <a:cs typeface="Aharoni" pitchFamily="2" charset="-79"/>
              </a:rPr>
              <a:t>       Что делать? Что сделать? </a:t>
            </a:r>
            <a:br>
              <a:rPr lang="ru-RU" sz="1798" dirty="0">
                <a:solidFill>
                  <a:srgbClr val="C00000"/>
                </a:solidFill>
                <a:cs typeface="Aharoni" pitchFamily="2" charset="-79"/>
              </a:rPr>
            </a:br>
            <a:r>
              <a:rPr lang="ru-RU" sz="1798" dirty="0">
                <a:solidFill>
                  <a:srgbClr val="C00000"/>
                </a:solidFill>
                <a:cs typeface="Aharoni" pitchFamily="2" charset="-79"/>
              </a:rPr>
              <a:t>       </a:t>
            </a:r>
            <a:r>
              <a:rPr lang="ru-RU" sz="1798" dirty="0" smtClean="0">
                <a:solidFill>
                  <a:srgbClr val="C00000"/>
                </a:solidFill>
                <a:cs typeface="Aharoni" pitchFamily="2" charset="-79"/>
              </a:rPr>
              <a:t>Что </a:t>
            </a:r>
            <a:r>
              <a:rPr lang="ru-RU" sz="1798" dirty="0">
                <a:solidFill>
                  <a:srgbClr val="C00000"/>
                </a:solidFill>
                <a:cs typeface="Aharoni" pitchFamily="2" charset="-79"/>
              </a:rPr>
              <a:t>делает? Что сделает?</a:t>
            </a:r>
          </a:p>
        </p:txBody>
      </p:sp>
      <p:pic>
        <p:nvPicPr>
          <p:cNvPr id="2050" name="Picture 2" descr="https://veterinar-balakovo.ru/wp-content/uploads/2016/12/FewGhBHRjes-768x106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4" y="758329"/>
            <a:ext cx="946932" cy="13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0" r="1102"/>
          <a:stretch/>
        </p:blipFill>
        <p:spPr>
          <a:xfrm>
            <a:off x="63500" y="98425"/>
            <a:ext cx="5702300" cy="3069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1519" y="461854"/>
            <a:ext cx="2802761" cy="1373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62" dirty="0">
                <a:solidFill>
                  <a:schemeClr val="bg1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</a:effectLst>
                <a:latin typeface="Nautilus Pompilius" panose="02000000000000000000" pitchFamily="2" charset="-52"/>
                <a:ea typeface="Theano Didot" panose="02060603060706020203" pitchFamily="18" charset="0"/>
              </a:rPr>
              <a:t>Спряжение глаголов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6"/>
          <a:stretch/>
        </p:blipFill>
        <p:spPr>
          <a:xfrm>
            <a:off x="2372149" y="1742756"/>
            <a:ext cx="1021500" cy="15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65100" y="566515"/>
            <a:ext cx="6171543" cy="397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2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Глаголы</a:t>
            </a:r>
            <a:r>
              <a:rPr lang="ru-RU" sz="2522" dirty="0">
                <a:solidFill>
                  <a:schemeClr val="tx1"/>
                </a:solidFill>
                <a:latin typeface="Nautilus Pompilius" panose="02000000000000000000" pitchFamily="2" charset="-52"/>
                <a:cs typeface="Arial" pitchFamily="34" charset="0"/>
              </a:rPr>
              <a:t> изменяются </a:t>
            </a:r>
            <a:r>
              <a:rPr lang="ru-RU" sz="2522" dirty="0">
                <a:solidFill>
                  <a:srgbClr val="C00000"/>
                </a:solidFill>
                <a:latin typeface="Nautilus Pompilius" panose="02000000000000000000" pitchFamily="2" charset="-52"/>
                <a:cs typeface="Arial" pitchFamily="34" charset="0"/>
              </a:rPr>
              <a:t>по </a:t>
            </a:r>
            <a:r>
              <a:rPr lang="ru-RU" sz="2522" dirty="0" smtClean="0">
                <a:solidFill>
                  <a:srgbClr val="C00000"/>
                </a:solidFill>
                <a:latin typeface="Nautilus Pompilius" panose="02000000000000000000" pitchFamily="2" charset="-52"/>
                <a:cs typeface="Arial" pitchFamily="34" charset="0"/>
              </a:rPr>
              <a:t>временам</a:t>
            </a:r>
            <a:endParaRPr lang="ru-RU" sz="1009" dirty="0">
              <a:solidFill>
                <a:schemeClr val="tx1"/>
              </a:solidFill>
              <a:latin typeface="Nautilus Pompilius" panose="020000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5BC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978" y="1065217"/>
            <a:ext cx="551609" cy="3513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49250" y="1555976"/>
            <a:ext cx="1643050" cy="55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18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Прошедшее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5BC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5529" y="1061128"/>
            <a:ext cx="551609" cy="35133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168076" y="1546307"/>
            <a:ext cx="1724322" cy="55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18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Настоящее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5BC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4156" y="1065217"/>
            <a:ext cx="551610" cy="35133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130312" y="1550325"/>
            <a:ext cx="1434970" cy="55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18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25774" y="2162631"/>
            <a:ext cx="1208400" cy="377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454379" y="2162631"/>
            <a:ext cx="1438019" cy="377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Лицо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469867" y="2162631"/>
            <a:ext cx="1666592" cy="377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28267" y="2662199"/>
            <a:ext cx="1208400" cy="377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54379" y="2646242"/>
            <a:ext cx="1438019" cy="377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469867" y="2646242"/>
            <a:ext cx="1438019" cy="377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8387" y="107601"/>
            <a:ext cx="136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вспомним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04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2" grpId="0"/>
      <p:bldP spid="23" grpId="0"/>
      <p:bldP spid="27" grpId="0"/>
      <p:bldP spid="28" grpId="0"/>
      <p:bldP spid="16" grpId="0"/>
      <p:bldP spid="19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3350" y="1524064"/>
            <a:ext cx="1073059" cy="1401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8606" y="1247873"/>
            <a:ext cx="1285123" cy="11364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8227" y="1777085"/>
            <a:ext cx="1349730" cy="11935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92100" y="300384"/>
            <a:ext cx="5101172" cy="397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2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глаголов по лицам и </a:t>
            </a:r>
            <a:r>
              <a:rPr lang="ru-RU" sz="252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числам называется </a:t>
            </a:r>
            <a:r>
              <a:rPr lang="ru-RU" sz="2522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спряжением</a:t>
            </a:r>
            <a:r>
              <a:rPr lang="ru-RU" sz="2522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9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1" y="918237"/>
            <a:ext cx="1153366" cy="2188549"/>
          </a:xfrm>
          <a:prstGeom prst="rect">
            <a:avLst/>
          </a:prstGeom>
        </p:spPr>
      </p:pic>
      <p:sp>
        <p:nvSpPr>
          <p:cNvPr id="26" name="Скругленная прямоугольная выноска 25"/>
          <p:cNvSpPr/>
          <p:nvPr/>
        </p:nvSpPr>
        <p:spPr>
          <a:xfrm>
            <a:off x="1273147" y="918237"/>
            <a:ext cx="1882101" cy="2208133"/>
          </a:xfrm>
          <a:prstGeom prst="wedgeRoundRectCallout">
            <a:avLst>
              <a:gd name="adj1" fmla="val -72291"/>
              <a:gd name="adj2" fmla="val -33309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8009" indent="-8009" algn="ctr">
              <a:lnSpc>
                <a:spcPct val="15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Слово «спрягать» произошло от древнеславянского корня, который обозначал «стягивать, соединять». 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 rot="204852">
            <a:off x="3674433" y="1651740"/>
            <a:ext cx="1169010" cy="671312"/>
          </a:xfrm>
          <a:custGeom>
            <a:avLst/>
            <a:gdLst>
              <a:gd name="connsiteX0" fmla="*/ 0 w 1726163"/>
              <a:gd name="connsiteY0" fmla="*/ 0 h 1051302"/>
              <a:gd name="connsiteX1" fmla="*/ 550506 w 1726163"/>
              <a:gd name="connsiteY1" fmla="*/ 233265 h 1051302"/>
              <a:gd name="connsiteX2" fmla="*/ 662473 w 1726163"/>
              <a:gd name="connsiteY2" fmla="*/ 298579 h 1051302"/>
              <a:gd name="connsiteX3" fmla="*/ 1352939 w 1726163"/>
              <a:gd name="connsiteY3" fmla="*/ 961053 h 1051302"/>
              <a:gd name="connsiteX4" fmla="*/ 1726163 w 1726163"/>
              <a:gd name="connsiteY4" fmla="*/ 1045028 h 1051302"/>
              <a:gd name="connsiteX5" fmla="*/ 1726163 w 1726163"/>
              <a:gd name="connsiteY5" fmla="*/ 1045028 h 105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6163" h="1051302">
                <a:moveTo>
                  <a:pt x="0" y="0"/>
                </a:moveTo>
                <a:lnTo>
                  <a:pt x="550506" y="233265"/>
                </a:lnTo>
                <a:cubicBezTo>
                  <a:pt x="660918" y="283028"/>
                  <a:pt x="528734" y="177281"/>
                  <a:pt x="662473" y="298579"/>
                </a:cubicBezTo>
                <a:cubicBezTo>
                  <a:pt x="796212" y="419877"/>
                  <a:pt x="1175657" y="836645"/>
                  <a:pt x="1352939" y="961053"/>
                </a:cubicBezTo>
                <a:cubicBezTo>
                  <a:pt x="1530221" y="1085461"/>
                  <a:pt x="1726163" y="1045028"/>
                  <a:pt x="1726163" y="1045028"/>
                </a:cubicBezTo>
                <a:lnTo>
                  <a:pt x="1726163" y="1045028"/>
                </a:lnTo>
              </a:path>
            </a:pathLst>
          </a:custGeom>
          <a:noFill/>
          <a:ln w="28575">
            <a:solidFill>
              <a:srgbClr val="6C6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35"/>
          </a:p>
        </p:txBody>
      </p:sp>
      <p:sp>
        <p:nvSpPr>
          <p:cNvPr id="8" name="Полилиния 7"/>
          <p:cNvSpPr/>
          <p:nvPr/>
        </p:nvSpPr>
        <p:spPr>
          <a:xfrm>
            <a:off x="3722207" y="2163112"/>
            <a:ext cx="1100209" cy="194154"/>
          </a:xfrm>
          <a:custGeom>
            <a:avLst/>
            <a:gdLst>
              <a:gd name="connsiteX0" fmla="*/ 0 w 1744825"/>
              <a:gd name="connsiteY0" fmla="*/ 0 h 307910"/>
              <a:gd name="connsiteX1" fmla="*/ 513184 w 1744825"/>
              <a:gd name="connsiteY1" fmla="*/ 223935 h 307910"/>
              <a:gd name="connsiteX2" fmla="*/ 1184988 w 1744825"/>
              <a:gd name="connsiteY2" fmla="*/ 279918 h 307910"/>
              <a:gd name="connsiteX3" fmla="*/ 1744825 w 1744825"/>
              <a:gd name="connsiteY3" fmla="*/ 307910 h 307910"/>
              <a:gd name="connsiteX4" fmla="*/ 1744825 w 1744825"/>
              <a:gd name="connsiteY4" fmla="*/ 307910 h 30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825" h="307910">
                <a:moveTo>
                  <a:pt x="0" y="0"/>
                </a:moveTo>
                <a:cubicBezTo>
                  <a:pt x="157843" y="88641"/>
                  <a:pt x="315686" y="177282"/>
                  <a:pt x="513184" y="223935"/>
                </a:cubicBezTo>
                <a:cubicBezTo>
                  <a:pt x="710682" y="270588"/>
                  <a:pt x="979715" y="265922"/>
                  <a:pt x="1184988" y="279918"/>
                </a:cubicBezTo>
                <a:cubicBezTo>
                  <a:pt x="1390262" y="293914"/>
                  <a:pt x="1744825" y="307910"/>
                  <a:pt x="1744825" y="307910"/>
                </a:cubicBezTo>
                <a:lnTo>
                  <a:pt x="1744825" y="307910"/>
                </a:lnTo>
              </a:path>
            </a:pathLst>
          </a:custGeom>
          <a:noFill/>
          <a:ln>
            <a:solidFill>
              <a:srgbClr val="6C6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35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96603" y="1721386"/>
            <a:ext cx="734148" cy="321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13" dirty="0">
                <a:solidFill>
                  <a:schemeClr val="tx1"/>
                </a:solidFill>
              </a:rPr>
              <a:t>Лицо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696603" y="2306912"/>
            <a:ext cx="734148" cy="2974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13" dirty="0">
                <a:solidFill>
                  <a:schemeClr val="tx1"/>
                </a:solidFill>
              </a:rPr>
              <a:t>Число</a:t>
            </a: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4076606" y="979721"/>
            <a:ext cx="1409417" cy="488644"/>
          </a:xfrm>
          <a:prstGeom prst="wedgeRoundRectCallout">
            <a:avLst>
              <a:gd name="adj1" fmla="val 7727"/>
              <a:gd name="adj2" fmla="val 71693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8009" indent="-8009" algn="ctr"/>
            <a:r>
              <a:rPr lang="ru-RU" sz="1135" dirty="0"/>
              <a:t>Теперь они в одной упряжке! </a:t>
            </a:r>
          </a:p>
        </p:txBody>
      </p:sp>
    </p:spTree>
    <p:extLst>
      <p:ext uri="{BB962C8B-B14F-4D97-AF65-F5344CB8AC3E}">
        <p14:creationId xmlns:p14="http://schemas.microsoft.com/office/powerpoint/2010/main" val="18342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7" grpId="0" animBg="1"/>
      <p:bldP spid="8" grpId="0" animBg="1"/>
      <p:bldP spid="27" grpId="0" animBg="1"/>
      <p:bldP spid="1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476071"/>
              </p:ext>
            </p:extLst>
          </p:nvPr>
        </p:nvGraphicFramePr>
        <p:xfrm>
          <a:off x="497321" y="1226549"/>
          <a:ext cx="4947769" cy="1922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2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726"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+mj-lt"/>
                      </a:endParaRPr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+mj-lt"/>
                        </a:rPr>
                        <a:t>Единственное</a:t>
                      </a:r>
                      <a:r>
                        <a:rPr lang="ru-RU" sz="1500" baseline="0" dirty="0" smtClean="0">
                          <a:latin typeface="+mj-lt"/>
                        </a:rPr>
                        <a:t> число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4013" indent="0"/>
                      <a:r>
                        <a:rPr lang="ru-RU" sz="1500" dirty="0" smtClean="0">
                          <a:latin typeface="+mj-lt"/>
                        </a:rPr>
                        <a:t>Множественное число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370"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370"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370"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7658" marR="57658" marT="28829" marB="288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15" y="2971261"/>
            <a:ext cx="830171" cy="1816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97321" y="302828"/>
            <a:ext cx="4744680" cy="466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22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При спряжении у глаголов </a:t>
            </a:r>
            <a:r>
              <a:rPr lang="ru-RU" sz="2522" dirty="0">
                <a:solidFill>
                  <a:srgbClr val="005BCB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изменяются окончания. 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449837" y="2136041"/>
            <a:ext cx="1221616" cy="297262"/>
          </a:xfrm>
          <a:prstGeom prst="homePlate">
            <a:avLst>
              <a:gd name="adj" fmla="val 40740"/>
            </a:avLst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61" dirty="0"/>
              <a:t>2-е лицо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449836" y="2606434"/>
            <a:ext cx="1221616" cy="297262"/>
          </a:xfrm>
          <a:prstGeom prst="homePlate">
            <a:avLst>
              <a:gd name="adj" fmla="val 40740"/>
            </a:avLst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61" dirty="0"/>
              <a:t>3-е лицо</a:t>
            </a:r>
          </a:p>
        </p:txBody>
      </p:sp>
      <p:sp>
        <p:nvSpPr>
          <p:cNvPr id="33" name="Пятиугольник 32"/>
          <p:cNvSpPr/>
          <p:nvPr/>
        </p:nvSpPr>
        <p:spPr>
          <a:xfrm>
            <a:off x="449837" y="1656651"/>
            <a:ext cx="1221616" cy="297262"/>
          </a:xfrm>
          <a:prstGeom prst="homePlate">
            <a:avLst>
              <a:gd name="adj" fmla="val 40740"/>
            </a:avLst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61" dirty="0"/>
              <a:t>1-е лицо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889141" y="1761273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</a:t>
            </a:r>
            <a:r>
              <a:rPr lang="ru-RU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89141" y="2188033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</a:t>
            </a:r>
            <a:r>
              <a:rPr lang="ru-RU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ешь</a:t>
            </a:r>
            <a:endParaRPr lang="ru-RU" sz="1387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89141" y="2657434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</a:t>
            </a:r>
            <a:r>
              <a:rPr lang="ru-RU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</a:t>
            </a:r>
            <a:endParaRPr lang="ru-RU" sz="1387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714977" y="1761273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</a:t>
            </a:r>
            <a:r>
              <a:rPr lang="ru-RU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</a:t>
            </a:r>
            <a:endParaRPr lang="ru-RU" sz="1400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714977" y="2188033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</a:t>
            </a:r>
            <a:r>
              <a:rPr lang="ru-RU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</a:t>
            </a:r>
            <a:endParaRPr lang="ru-RU" sz="1387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714977" y="2654921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</a:t>
            </a:r>
            <a:r>
              <a:rPr lang="ru-RU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ют</a:t>
            </a:r>
            <a:endParaRPr lang="ru-RU" sz="1387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0211" y="1246599"/>
            <a:ext cx="876185" cy="2279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26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читать</a:t>
            </a:r>
          </a:p>
        </p:txBody>
      </p:sp>
    </p:spTree>
    <p:extLst>
      <p:ext uri="{BB962C8B-B14F-4D97-AF65-F5344CB8AC3E}">
        <p14:creationId xmlns:p14="http://schemas.microsoft.com/office/powerpoint/2010/main" val="35996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/>
      <p:bldP spid="33" grpId="0"/>
      <p:bldP spid="25" grpId="0"/>
      <p:bldP spid="28" grpId="0"/>
      <p:bldP spid="29" grpId="0"/>
      <p:bldP spid="30" grpId="0"/>
      <p:bldP spid="38" grpId="0"/>
      <p:bldP spid="4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61" y="2994025"/>
            <a:ext cx="830171" cy="18160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547709" y="976139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</a:t>
            </a:r>
            <a:r>
              <a:rPr lang="ru-RU" sz="2000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endParaRPr lang="ru-RU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47709" y="1335839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чита</a:t>
            </a:r>
            <a:r>
              <a:rPr lang="ru-RU" sz="2000" i="1" dirty="0">
                <a:solidFill>
                  <a:srgbClr val="005BCB"/>
                </a:solidFill>
              </a:rPr>
              <a:t>ешь</a:t>
            </a:r>
            <a:endParaRPr lang="ru-RU" i="1" dirty="0">
              <a:solidFill>
                <a:srgbClr val="005BCB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47708" y="1695539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чита</a:t>
            </a:r>
            <a:r>
              <a:rPr lang="ru-RU" sz="2000" i="1" dirty="0">
                <a:solidFill>
                  <a:srgbClr val="005BCB"/>
                </a:solidFill>
              </a:rPr>
              <a:t>ет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47708" y="2055238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чита</a:t>
            </a:r>
            <a:r>
              <a:rPr lang="ru-RU" sz="2000" i="1" dirty="0">
                <a:solidFill>
                  <a:srgbClr val="005BCB"/>
                </a:solidFill>
              </a:rPr>
              <a:t>ем</a:t>
            </a:r>
            <a:endParaRPr lang="ru-RU" sz="1387" i="1" dirty="0">
              <a:solidFill>
                <a:srgbClr val="005BCB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47708" y="2377832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чита</a:t>
            </a:r>
            <a:r>
              <a:rPr lang="ru-RU" sz="2000" i="1" dirty="0">
                <a:solidFill>
                  <a:srgbClr val="005BCB"/>
                </a:solidFill>
              </a:rPr>
              <a:t>ете</a:t>
            </a:r>
            <a:endParaRPr lang="ru-RU" sz="1387" i="1" dirty="0">
              <a:solidFill>
                <a:srgbClr val="005BCB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47707" y="2700425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чита</a:t>
            </a:r>
            <a:r>
              <a:rPr lang="ru-RU" sz="2000" i="1" dirty="0">
                <a:solidFill>
                  <a:srgbClr val="005BCB"/>
                </a:solidFill>
              </a:rPr>
              <a:t>ют</a:t>
            </a:r>
            <a:endParaRPr lang="ru-RU" sz="1387" i="1" dirty="0">
              <a:solidFill>
                <a:srgbClr val="005BCB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8300" y="90319"/>
            <a:ext cx="5041963" cy="466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22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Глаголы спрягаются </a:t>
            </a:r>
            <a:r>
              <a:rPr lang="ru-RU" sz="2522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по-разному </a:t>
            </a:r>
            <a:endParaRPr lang="ru-RU" sz="2522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22644" y="976139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хож</a:t>
            </a:r>
            <a:r>
              <a:rPr lang="ru-RU" sz="2000" i="1" dirty="0">
                <a:solidFill>
                  <a:srgbClr val="005BCB"/>
                </a:solidFill>
              </a:rPr>
              <a:t>у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22643" y="1335839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ход</a:t>
            </a:r>
            <a:r>
              <a:rPr lang="ru-RU" sz="2000" i="1" dirty="0">
                <a:solidFill>
                  <a:srgbClr val="005BCB"/>
                </a:solidFill>
              </a:rPr>
              <a:t>ишь</a:t>
            </a:r>
            <a:endParaRPr lang="ru-RU" sz="1387" i="1" dirty="0">
              <a:solidFill>
                <a:srgbClr val="005BCB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22643" y="1695539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ход</a:t>
            </a:r>
            <a:r>
              <a:rPr lang="ru-RU" sz="2000" i="1" dirty="0">
                <a:solidFill>
                  <a:srgbClr val="005BCB"/>
                </a:solidFill>
              </a:rPr>
              <a:t>ит</a:t>
            </a:r>
            <a:endParaRPr lang="ru-RU" sz="1387" i="1" dirty="0">
              <a:solidFill>
                <a:srgbClr val="005BCB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22643" y="2055238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ход</a:t>
            </a:r>
            <a:r>
              <a:rPr lang="ru-RU" sz="2000" i="1" dirty="0">
                <a:solidFill>
                  <a:srgbClr val="005BCB"/>
                </a:solidFill>
              </a:rPr>
              <a:t>им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22642" y="2377832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ход</a:t>
            </a:r>
            <a:r>
              <a:rPr lang="ru-RU" sz="2000" i="1" dirty="0">
                <a:solidFill>
                  <a:srgbClr val="005BCB"/>
                </a:solidFill>
              </a:rPr>
              <a:t>ите</a:t>
            </a:r>
            <a:endParaRPr lang="ru-RU" sz="1387" i="1" dirty="0">
              <a:solidFill>
                <a:srgbClr val="005BCB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22642" y="2700425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chemeClr val="tx1"/>
                </a:solidFill>
              </a:rPr>
              <a:t>ход</a:t>
            </a:r>
            <a:r>
              <a:rPr lang="ru-RU" sz="2000" i="1" dirty="0">
                <a:solidFill>
                  <a:srgbClr val="005BCB"/>
                </a:solidFill>
              </a:rPr>
              <a:t>ят</a:t>
            </a:r>
            <a:endParaRPr lang="ru-RU" sz="1387" i="1" dirty="0">
              <a:solidFill>
                <a:srgbClr val="005BCB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 flipH="1">
            <a:off x="4621541" y="1207871"/>
            <a:ext cx="998424" cy="1850484"/>
            <a:chOff x="4240098" y="1876425"/>
            <a:chExt cx="1577904" cy="2962862"/>
          </a:xfrm>
        </p:grpSpPr>
        <p:sp>
          <p:nvSpPr>
            <p:cNvPr id="24" name="Овал 23"/>
            <p:cNvSpPr/>
            <p:nvPr/>
          </p:nvSpPr>
          <p:spPr>
            <a:xfrm>
              <a:off x="4537890" y="4561070"/>
              <a:ext cx="1133762" cy="278217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35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098" y="1876425"/>
              <a:ext cx="1577904" cy="2894863"/>
            </a:xfrm>
            <a:prstGeom prst="rect">
              <a:avLst/>
            </a:prstGeom>
          </p:spPr>
        </p:pic>
      </p:grpSp>
      <p:sp>
        <p:nvSpPr>
          <p:cNvPr id="27" name="Скругленная прямоугольная выноска 26"/>
          <p:cNvSpPr/>
          <p:nvPr/>
        </p:nvSpPr>
        <p:spPr>
          <a:xfrm>
            <a:off x="2959100" y="664445"/>
            <a:ext cx="1662440" cy="1055608"/>
          </a:xfrm>
          <a:prstGeom prst="wedgeRoundRectCallout">
            <a:avLst>
              <a:gd name="adj1" fmla="val 60631"/>
              <a:gd name="adj2" fmla="val 82205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8009" indent="-8009"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Окончания очень похожи. Но различаются буквы </a:t>
            </a:r>
            <a:r>
              <a:rPr lang="ru-RU" sz="1400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i="1" dirty="0" err="1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58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38" grpId="0"/>
      <p:bldP spid="40" grpId="0"/>
      <p:bldP spid="15" grpId="0"/>
      <p:bldP spid="16" grpId="0"/>
      <p:bldP spid="17" grpId="0"/>
      <p:bldP spid="19" grpId="0"/>
      <p:bldP spid="20" grpId="0"/>
      <p:bldP spid="22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80" y="2956972"/>
            <a:ext cx="830171" cy="18160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1801426" y="867753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400" i="1" dirty="0">
                <a:solidFill>
                  <a:srgbClr val="005800"/>
                </a:solidFill>
              </a:rPr>
              <a:t>-ю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86778" y="1223137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rgbClr val="005800"/>
                </a:solidFill>
              </a:rPr>
              <a:t>-</a:t>
            </a:r>
            <a:r>
              <a:rPr lang="ru-RU" sz="2000" i="1" dirty="0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ешь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938173" y="1612351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rgbClr val="005800"/>
                </a:solidFill>
              </a:rPr>
              <a:t>-</a:t>
            </a:r>
            <a:r>
              <a:rPr lang="ru-RU" sz="2000" i="1" dirty="0" err="1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</a:t>
            </a:r>
            <a:endParaRPr lang="ru-RU" sz="2000" i="1" dirty="0">
              <a:solidFill>
                <a:srgbClr val="005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934521" y="1964516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rgbClr val="005800"/>
                </a:solidFill>
              </a:rPr>
              <a:t>-</a:t>
            </a:r>
            <a:r>
              <a:rPr lang="ru-RU" sz="2000" i="1" dirty="0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914909" y="2362793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i="1" dirty="0" err="1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</a:t>
            </a:r>
            <a:endParaRPr lang="ru-RU" i="1" dirty="0">
              <a:solidFill>
                <a:srgbClr val="005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978060" y="2739499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rgbClr val="005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-ют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86127" y="864445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-у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28213" y="1240207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387" i="1" dirty="0">
                <a:solidFill>
                  <a:srgbClr val="005BCB"/>
                </a:solidFill>
              </a:rPr>
              <a:t>-</a:t>
            </a:r>
            <a:r>
              <a:rPr lang="ru-RU" sz="2000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ишь</a:t>
            </a:r>
            <a:endParaRPr lang="ru-RU" sz="1387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68634" y="1591166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387" i="1" dirty="0">
                <a:solidFill>
                  <a:srgbClr val="005BCB"/>
                </a:solidFill>
              </a:rPr>
              <a:t>-</a:t>
            </a:r>
            <a:r>
              <a:rPr lang="ru-RU" sz="2000" i="1" dirty="0" err="1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</a:t>
            </a:r>
            <a:endParaRPr lang="ru-RU" sz="1387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086127" y="1979260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i="1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</a:t>
            </a:r>
            <a:endParaRPr lang="ru-RU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68634" y="2323719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387" i="1" dirty="0">
                <a:solidFill>
                  <a:srgbClr val="005BCB"/>
                </a:solidFill>
              </a:rPr>
              <a:t>-</a:t>
            </a:r>
            <a:r>
              <a:rPr lang="ru-RU" i="1" dirty="0" err="1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ите</a:t>
            </a:r>
            <a:endParaRPr lang="ru-RU" sz="1387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86129" y="2700425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rgbClr val="005BCB"/>
                </a:solidFill>
              </a:rPr>
              <a:t>-</a:t>
            </a:r>
            <a:r>
              <a:rPr lang="ru-RU" sz="2000" i="1" dirty="0" err="1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ят</a:t>
            </a:r>
            <a:endParaRPr lang="ru-RU" i="1" dirty="0">
              <a:solidFill>
                <a:srgbClr val="005B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370">
            <a:off x="-482870" y="402705"/>
            <a:ext cx="953073" cy="2252826"/>
          </a:xfrm>
          <a:prstGeom prst="rect">
            <a:avLst/>
          </a:prstGeom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215900" y="1733199"/>
            <a:ext cx="1699009" cy="1123712"/>
          </a:xfrm>
          <a:prstGeom prst="wedgeRoundRectCallout">
            <a:avLst>
              <a:gd name="adj1" fmla="val -40170"/>
              <a:gd name="adj2" fmla="val -78045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8009" indent="-8009"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Кажется, глаголы </a:t>
            </a:r>
          </a:p>
          <a:p>
            <a:pPr marL="8009" indent="-8009"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по-разному спрягаются. У них разные окончания. </a:t>
            </a:r>
          </a:p>
          <a:p>
            <a:pPr marL="8009" indent="-8009"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Что делать?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243">
            <a:off x="5289641" y="530575"/>
            <a:ext cx="1051973" cy="2405247"/>
          </a:xfrm>
          <a:prstGeom prst="rect">
            <a:avLst/>
          </a:prstGeom>
        </p:spPr>
      </p:pic>
      <p:sp>
        <p:nvSpPr>
          <p:cNvPr id="31" name="Скругленная прямоугольная выноска 30"/>
          <p:cNvSpPr/>
          <p:nvPr/>
        </p:nvSpPr>
        <p:spPr>
          <a:xfrm>
            <a:off x="3783397" y="1712426"/>
            <a:ext cx="1730054" cy="1123712"/>
          </a:xfrm>
          <a:prstGeom prst="wedgeRoundRectCallout">
            <a:avLst>
              <a:gd name="adj1" fmla="val 40767"/>
              <a:gd name="adj2" fmla="val -76934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8009" indent="-8009"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Давай скажем, что есть </a:t>
            </a:r>
            <a:r>
              <a:rPr lang="ru-RU" sz="1200" dirty="0">
                <a:solidFill>
                  <a:srgbClr val="005B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типа спряжения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8009" indent="-8009"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поделим все глаголы!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246882" y="218586"/>
            <a:ext cx="1647371" cy="55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18" b="1" i="1" dirty="0">
                <a:solidFill>
                  <a:schemeClr val="bg1"/>
                </a:solidFill>
                <a:latin typeface="Constantia" panose="02030602050306030303" pitchFamily="18" charset="0"/>
              </a:rPr>
              <a:t>I</a:t>
            </a:r>
            <a:r>
              <a:rPr lang="en-US" sz="2018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endParaRPr lang="ru-RU" sz="2018" b="1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2018" b="1" dirty="0">
                <a:solidFill>
                  <a:srgbClr val="005800"/>
                </a:solidFill>
                <a:latin typeface="+mj-lt"/>
              </a:rPr>
              <a:t>спряжение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840237" y="202887"/>
            <a:ext cx="1647371" cy="55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18" b="1" i="1" dirty="0">
                <a:solidFill>
                  <a:schemeClr val="bg1"/>
                </a:solidFill>
                <a:latin typeface="Constantia" panose="02030602050306030303" pitchFamily="18" charset="0"/>
              </a:rPr>
              <a:t>II</a:t>
            </a:r>
            <a:r>
              <a:rPr lang="en-US" sz="2018" b="1" dirty="0">
                <a:solidFill>
                  <a:srgbClr val="005BCB"/>
                </a:solidFill>
                <a:latin typeface="Constantia" panose="02030602050306030303" pitchFamily="18" charset="0"/>
              </a:rPr>
              <a:t> </a:t>
            </a:r>
            <a:endParaRPr lang="ru-RU" sz="2018" b="1" dirty="0">
              <a:solidFill>
                <a:srgbClr val="005BCB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2018" b="1" dirty="0">
                <a:solidFill>
                  <a:srgbClr val="005BCB"/>
                </a:solidFill>
                <a:latin typeface="+mj-lt"/>
              </a:rPr>
              <a:t>спряжение</a:t>
            </a:r>
          </a:p>
        </p:txBody>
      </p:sp>
    </p:spTree>
    <p:extLst>
      <p:ext uri="{BB962C8B-B14F-4D97-AF65-F5344CB8AC3E}">
        <p14:creationId xmlns:p14="http://schemas.microsoft.com/office/powerpoint/2010/main" val="7272989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910278" y="859763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по</a:t>
            </a:r>
            <a:r>
              <a:rPr lang="ru-RU" sz="1513" i="1" dirty="0">
                <a:solidFill>
                  <a:srgbClr val="005800"/>
                </a:solidFill>
              </a:rPr>
              <a:t>ё</a:t>
            </a:r>
            <a:r>
              <a:rPr lang="ru-RU" sz="1513" i="1" dirty="0">
                <a:solidFill>
                  <a:schemeClr val="tx1"/>
                </a:solidFill>
              </a:rPr>
              <a:t>шь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910278" y="1293055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бега</a:t>
            </a:r>
            <a:r>
              <a:rPr lang="ru-RU" sz="1513" i="1" dirty="0">
                <a:solidFill>
                  <a:srgbClr val="005800"/>
                </a:solidFill>
              </a:rPr>
              <a:t>е</a:t>
            </a:r>
            <a:r>
              <a:rPr lang="ru-RU" sz="1513" i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10278" y="1692769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узна</a:t>
            </a:r>
            <a:r>
              <a:rPr lang="ru-RU" sz="1513" i="1" dirty="0">
                <a:solidFill>
                  <a:srgbClr val="005800"/>
                </a:solidFill>
              </a:rPr>
              <a:t>ё</a:t>
            </a:r>
            <a:r>
              <a:rPr lang="ru-RU" sz="1513" i="1" dirty="0">
                <a:solidFill>
                  <a:schemeClr val="tx1"/>
                </a:solidFill>
              </a:rPr>
              <a:t>те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34839" y="15424"/>
            <a:ext cx="4047826" cy="55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5" dirty="0">
                <a:solidFill>
                  <a:schemeClr val="bg1"/>
                </a:solidFill>
                <a:latin typeface="+mj-lt"/>
              </a:rPr>
              <a:t>Глаголы</a:t>
            </a:r>
            <a:r>
              <a:rPr lang="ru-RU" sz="3405" i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US" sz="3405" i="1" dirty="0">
                <a:solidFill>
                  <a:schemeClr val="bg1"/>
                </a:solidFill>
                <a:latin typeface="Constantia" panose="02030602050306030303" pitchFamily="18" charset="0"/>
              </a:rPr>
              <a:t>I</a:t>
            </a:r>
            <a:r>
              <a:rPr lang="ru-RU" sz="3405" i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3405" dirty="0">
                <a:solidFill>
                  <a:schemeClr val="bg1"/>
                </a:solidFill>
                <a:latin typeface="+mj-lt"/>
              </a:rPr>
              <a:t>спряжения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86650" y="1112640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18" i="1" dirty="0">
                <a:solidFill>
                  <a:srgbClr val="005800"/>
                </a:solidFill>
              </a:rPr>
              <a:t>-ешь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86650" y="1547291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18" i="1" dirty="0">
                <a:solidFill>
                  <a:srgbClr val="005800"/>
                </a:solidFill>
              </a:rPr>
              <a:t>-</a:t>
            </a:r>
            <a:r>
              <a:rPr lang="ru-RU" sz="2018" i="1" dirty="0" err="1">
                <a:solidFill>
                  <a:srgbClr val="005800"/>
                </a:solidFill>
              </a:rPr>
              <a:t>ет</a:t>
            </a:r>
            <a:endParaRPr lang="ru-RU" sz="2018" i="1" dirty="0">
              <a:solidFill>
                <a:srgbClr val="0058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86649" y="1981942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18" i="1" dirty="0">
                <a:solidFill>
                  <a:srgbClr val="005800"/>
                </a:solidFill>
              </a:rPr>
              <a:t>-ем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86649" y="2416593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18" i="1" dirty="0">
                <a:solidFill>
                  <a:srgbClr val="005800"/>
                </a:solidFill>
              </a:rPr>
              <a:t>-</a:t>
            </a:r>
            <a:r>
              <a:rPr lang="ru-RU" sz="2018" i="1" dirty="0" err="1">
                <a:solidFill>
                  <a:srgbClr val="005800"/>
                </a:solidFill>
              </a:rPr>
              <a:t>ете</a:t>
            </a:r>
            <a:endParaRPr lang="ru-RU" sz="2018" i="1" dirty="0">
              <a:solidFill>
                <a:srgbClr val="0058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83374" y="943508"/>
            <a:ext cx="750756" cy="861766"/>
          </a:xfrm>
          <a:prstGeom prst="ellipse">
            <a:avLst/>
          </a:prstGeom>
          <a:solidFill>
            <a:schemeClr val="bg1"/>
          </a:solidFill>
          <a:ln>
            <a:solidFill>
              <a:srgbClr val="0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40" b="1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15" name="Овал 14"/>
          <p:cNvSpPr/>
          <p:nvPr/>
        </p:nvSpPr>
        <p:spPr>
          <a:xfrm>
            <a:off x="2483374" y="2107981"/>
            <a:ext cx="750756" cy="861766"/>
          </a:xfrm>
          <a:prstGeom prst="ellipse">
            <a:avLst/>
          </a:prstGeom>
          <a:solidFill>
            <a:schemeClr val="bg1"/>
          </a:solidFill>
          <a:ln>
            <a:solidFill>
              <a:srgbClr val="0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40" b="1" dirty="0">
                <a:solidFill>
                  <a:schemeClr val="tx1"/>
                </a:solidFill>
              </a:rPr>
              <a:t>ё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10278" y="2119631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утеша</a:t>
            </a:r>
            <a:r>
              <a:rPr lang="ru-RU" sz="1513" i="1" dirty="0">
                <a:solidFill>
                  <a:srgbClr val="005800"/>
                </a:solidFill>
              </a:rPr>
              <a:t>е</a:t>
            </a:r>
            <a:r>
              <a:rPr lang="ru-RU" sz="1513" i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10278" y="2550399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взросле</a:t>
            </a:r>
            <a:r>
              <a:rPr lang="ru-RU" sz="1513" i="1" dirty="0">
                <a:solidFill>
                  <a:srgbClr val="005800"/>
                </a:solidFill>
              </a:rPr>
              <a:t>е</a:t>
            </a:r>
            <a:r>
              <a:rPr lang="ru-RU" sz="1513" i="1" dirty="0">
                <a:solidFill>
                  <a:schemeClr val="tx1"/>
                </a:solidFill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13316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8" grpId="0"/>
      <p:bldP spid="30" grpId="0"/>
      <p:bldP spid="32" grpId="0"/>
      <p:bldP spid="33" grpId="0"/>
      <p:bldP spid="34" grpId="0"/>
      <p:bldP spid="35" grpId="0"/>
      <p:bldP spid="2" grpId="0" animBg="1"/>
      <p:bldP spid="15" grpId="0" animBg="1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4657" y="784225"/>
            <a:ext cx="5296484" cy="193899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Повторим личные и возвратные местоимения.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Послушаем  и споём песню весёлых друзей.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Проверим выполнение упражнения.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Вспомним самостоятельную часть речи Глагол.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Больше узнаем о спряжении глагола.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8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01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910278" y="859763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хран</a:t>
            </a:r>
            <a:r>
              <a:rPr lang="ru-RU" sz="1513" i="1" dirty="0">
                <a:solidFill>
                  <a:srgbClr val="005BCB"/>
                </a:solidFill>
              </a:rPr>
              <a:t>и</a:t>
            </a:r>
            <a:r>
              <a:rPr lang="ru-RU" sz="1513" i="1" dirty="0">
                <a:solidFill>
                  <a:schemeClr val="tx1"/>
                </a:solidFill>
              </a:rPr>
              <a:t>шь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910278" y="1262001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пил</a:t>
            </a:r>
            <a:r>
              <a:rPr lang="ru-RU" sz="1513" i="1" dirty="0">
                <a:solidFill>
                  <a:srgbClr val="005BCB"/>
                </a:solidFill>
              </a:rPr>
              <a:t>и</a:t>
            </a:r>
            <a:r>
              <a:rPr lang="ru-RU" sz="1513" i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10278" y="1692769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звон</a:t>
            </a:r>
            <a:r>
              <a:rPr lang="ru-RU" sz="1513" i="1" dirty="0">
                <a:solidFill>
                  <a:srgbClr val="005BCB"/>
                </a:solidFill>
              </a:rPr>
              <a:t>и</a:t>
            </a:r>
            <a:r>
              <a:rPr lang="ru-RU" sz="1513" i="1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16568" y="6896"/>
            <a:ext cx="4219061" cy="55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5" dirty="0">
                <a:solidFill>
                  <a:schemeClr val="bg1"/>
                </a:solidFill>
                <a:latin typeface="+mj-lt"/>
              </a:rPr>
              <a:t>Глаголы</a:t>
            </a:r>
            <a:r>
              <a:rPr lang="ru-RU" sz="3405" i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US" sz="3405" i="1" dirty="0">
                <a:solidFill>
                  <a:schemeClr val="bg1"/>
                </a:solidFill>
                <a:latin typeface="Constantia" panose="02030602050306030303" pitchFamily="18" charset="0"/>
              </a:rPr>
              <a:t>II</a:t>
            </a:r>
            <a:r>
              <a:rPr lang="ru-RU" sz="3405" i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3405" dirty="0">
                <a:solidFill>
                  <a:schemeClr val="bg1"/>
                </a:solidFill>
                <a:latin typeface="+mj-lt"/>
              </a:rPr>
              <a:t>спряжения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86649" y="1063957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18" i="1" dirty="0">
                <a:solidFill>
                  <a:srgbClr val="005BCB"/>
                </a:solidFill>
              </a:rPr>
              <a:t>-ишь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86649" y="1544330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18" i="1" dirty="0">
                <a:solidFill>
                  <a:srgbClr val="005BCB"/>
                </a:solidFill>
              </a:rPr>
              <a:t>-</a:t>
            </a:r>
            <a:r>
              <a:rPr lang="ru-RU" sz="2018" i="1" dirty="0" err="1">
                <a:solidFill>
                  <a:srgbClr val="005BCB"/>
                </a:solidFill>
              </a:rPr>
              <a:t>ит</a:t>
            </a:r>
            <a:endParaRPr lang="ru-RU" sz="2018" i="1" dirty="0">
              <a:solidFill>
                <a:srgbClr val="005BCB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86651" y="2022992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18" i="1" dirty="0">
                <a:solidFill>
                  <a:srgbClr val="005BCB"/>
                </a:solidFill>
              </a:rPr>
              <a:t>-им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86649" y="2501654"/>
            <a:ext cx="1271418" cy="193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18" i="1" dirty="0">
                <a:solidFill>
                  <a:srgbClr val="005BCB"/>
                </a:solidFill>
              </a:rPr>
              <a:t>-</a:t>
            </a:r>
            <a:r>
              <a:rPr lang="ru-RU" sz="2018" i="1" dirty="0" err="1">
                <a:solidFill>
                  <a:srgbClr val="005BCB"/>
                </a:solidFill>
              </a:rPr>
              <a:t>ите</a:t>
            </a:r>
            <a:endParaRPr lang="ru-RU" sz="2018" i="1" dirty="0">
              <a:solidFill>
                <a:srgbClr val="005BCB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95141" y="1496871"/>
            <a:ext cx="750756" cy="861766"/>
          </a:xfrm>
          <a:prstGeom prst="ellipse">
            <a:avLst/>
          </a:prstGeom>
          <a:solidFill>
            <a:schemeClr val="bg1"/>
          </a:solidFill>
          <a:ln>
            <a:solidFill>
              <a:srgbClr val="005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40" b="1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10278" y="2119631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кле</a:t>
            </a:r>
            <a:r>
              <a:rPr lang="ru-RU" sz="1513" i="1" dirty="0">
                <a:solidFill>
                  <a:srgbClr val="005BCB"/>
                </a:solidFill>
              </a:rPr>
              <a:t>и</a:t>
            </a:r>
            <a:r>
              <a:rPr lang="ru-RU" sz="1513" i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10278" y="2550399"/>
            <a:ext cx="1304282" cy="3302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513" i="1" dirty="0">
                <a:solidFill>
                  <a:schemeClr val="tx1"/>
                </a:solidFill>
              </a:rPr>
              <a:t>сто</a:t>
            </a:r>
            <a:r>
              <a:rPr lang="ru-RU" sz="1513" i="1" dirty="0">
                <a:solidFill>
                  <a:srgbClr val="005BCB"/>
                </a:solidFill>
              </a:rPr>
              <a:t>и</a:t>
            </a:r>
            <a:r>
              <a:rPr lang="ru-RU" sz="1513" i="1" dirty="0">
                <a:solidFill>
                  <a:schemeClr val="tx1"/>
                </a:solidFill>
              </a:rPr>
              <a:t>те</a:t>
            </a:r>
          </a:p>
        </p:txBody>
      </p:sp>
    </p:spTree>
    <p:extLst>
      <p:ext uri="{BB962C8B-B14F-4D97-AF65-F5344CB8AC3E}">
        <p14:creationId xmlns:p14="http://schemas.microsoft.com/office/powerpoint/2010/main" val="11276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8" grpId="0"/>
      <p:bldP spid="30" grpId="0"/>
      <p:bldP spid="32" grpId="0"/>
      <p:bldP spid="33" grpId="0"/>
      <p:bldP spid="34" grpId="0"/>
      <p:bldP spid="35" grpId="0"/>
      <p:bldP spid="2" grpId="0" animBg="1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План-конспект урока русского языка по теме «Глаголы-исключения». 4-й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1" y="16741"/>
            <a:ext cx="5702300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Спряжение глагола. Тест | Стать грамотны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193375"/>
            <a:ext cx="190500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8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Определяем спряжение глагола | Стать грамотны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3478"/>
            <a:ext cx="5702300" cy="31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7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0942"/>
          </a:xfrm>
        </p:spPr>
        <p:txBody>
          <a:bodyPr/>
          <a:lstStyle/>
          <a:p>
            <a:r>
              <a:rPr lang="ru-RU" dirty="0"/>
              <a:t>Интервью Анвара в  спортивном клубе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5900" y="708025"/>
            <a:ext cx="371170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Ваши спортсмены никогда не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болеют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Занятия спортом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помогают сохранить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здоровье?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Что нужно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делать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здоровья?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Необходимо каждый день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делать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зарядку,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заниматься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спортом.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http://uza.uz/upload/resize_cache/iblock/be9/660_550_1/9_2_.jpg"/>
          <p:cNvPicPr/>
          <p:nvPr/>
        </p:nvPicPr>
        <p:blipFill>
          <a:blip r:embed="rId2" cstate="print"/>
          <a:srcRect b="5420"/>
          <a:stretch>
            <a:fillRect/>
          </a:stretch>
        </p:blipFill>
        <p:spPr bwMode="auto">
          <a:xfrm>
            <a:off x="4030582" y="936625"/>
            <a:ext cx="1434465" cy="166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334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69332"/>
          </a:xfrm>
        </p:spPr>
        <p:txBody>
          <a:bodyPr/>
          <a:lstStyle/>
          <a:p>
            <a:pPr algn="ctr"/>
            <a:r>
              <a:rPr lang="ru-RU" altLang="ru-RU" sz="2400" b="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А.Усачёв</a:t>
            </a:r>
            <a:r>
              <a:rPr lang="ru-RU" altLang="ru-RU" sz="2400" b="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24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«Защитник</a:t>
            </a:r>
            <a:r>
              <a:rPr lang="ru-RU" altLang="ru-RU" sz="2400" b="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sz="half" idx="2"/>
          </p:nvPr>
        </p:nvSpPr>
        <p:spPr bwMode="auto">
          <a:xfrm>
            <a:off x="139700" y="571758"/>
            <a:ext cx="56261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какие вопросы отвечают выделенные глаголы? Определите их время.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Каждый мальчик может стать солдатом,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небу лететь, по морю плыть.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Охранять границу с автоматом,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Чтоб свою Отчизну </a:t>
            </a: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защитить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5" name="Picture 7" descr="Краткое содержание приставкин солдат и мальчик за 2 минуты пересказ сюжета  - КИЦ г.Севастополь | Культурно-информационный цент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99" y="1774825"/>
            <a:ext cx="1981200" cy="1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РОДИНА ОТЧИЗНА ОТЕЧЕСТВ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68" y="1089025"/>
            <a:ext cx="1462603" cy="10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sz="half" idx="2"/>
          </p:nvPr>
        </p:nvSpPr>
        <p:spPr bwMode="auto">
          <a:xfrm>
            <a:off x="1130300" y="494070"/>
            <a:ext cx="3505199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 сначала на футбольном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поле</a:t>
            </a:r>
          </a:p>
          <a:p>
            <a:pPr lvl="0" algn="just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Защитит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ворота он собой.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за друга во дворе и в школе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Примет он неравный трудный бой.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Где проходил знаменитый матч с картины Сергея Григорьева | Картины с  историей | Яндекс Дзе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99" y="1622425"/>
            <a:ext cx="2362200" cy="14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41729"/>
            <a:ext cx="5164295" cy="3154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05221" y="587020"/>
            <a:ext cx="3785652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пустить чужих собак к котёнку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Потруднее, чем играть в войну.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Если ты не 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защитил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сестрёнку,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ты 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защитишь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свою страну?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Взаимоотношения между братом и младшей сестрой — Megaboo - Маркетплейс  детских игруше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774825"/>
            <a:ext cx="1981418" cy="13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2</a:t>
            </a:r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700" y="715875"/>
            <a:ext cx="5257800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Спросите у одноклассника, будет ли он что-то делать. Определите время глаголов.</a:t>
            </a:r>
            <a:endParaRPr kumimoji="0" lang="ru-RU" alt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Образец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- Мы уже п</a:t>
            </a: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осмотрели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новый фильм. А ты </a:t>
            </a: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будешь смотреть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ru-RU" alt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- Я </a:t>
            </a: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посмотрю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завтра.</a:t>
            </a:r>
            <a:endParaRPr kumimoji="0" lang="ru-RU" alt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Ребята сделали зарядку. </a:t>
            </a:r>
            <a:r>
              <a:rPr kumimoji="0" lang="ru-RU" alt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Хафиза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выполнила упражнения с лентой.</a:t>
            </a:r>
            <a:r>
              <a:rPr kumimoji="0" lang="ru-RU" alt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Спортсмены пробежали эстафету. Соседи посадили цветы. Брат почистил свою обувь.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2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7247" y="479425"/>
            <a:ext cx="5257800" cy="281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Ребята сделали зарядку. А ты будешь делать зарядку?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-Я сделаю зарядку потом.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kumimoji="0" lang="ru-RU" alt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Хафиза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выполнила упражнения с лентой.</a:t>
            </a:r>
            <a:r>
              <a:rPr kumimoji="0" lang="ru-RU" alt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 ты будешь выполнять упражнения с лентой?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-Я выполню упражнения с лентой сейчас.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Спортсмены пробежали эстафету. А ты когда пробежишь эстафету?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-Я пробегу эстафету после Анвара.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6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2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754696"/>
            <a:ext cx="3505200" cy="1661993"/>
          </a:xfrm>
        </p:spPr>
        <p:txBody>
          <a:bodyPr/>
          <a:lstStyle/>
          <a:p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-Соседи 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посадили </a:t>
            </a:r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цветы. А ты будешь сажать цветы?</a:t>
            </a:r>
          </a:p>
          <a:p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Да, я буду сажать цветы.</a:t>
            </a:r>
          </a:p>
          <a:p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-Брат 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почистил свою обувь</a:t>
            </a:r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ты почистишь обувь? </a:t>
            </a:r>
          </a:p>
          <a:p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alt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Да, я почищу обувь вечером.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Сонник Сажать цветы в землю пересаживать в горшок видеть во сне к чему  снится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012825"/>
            <a:ext cx="1962528" cy="131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Обобщение знаний о местоимении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335329" y="631825"/>
            <a:ext cx="4935243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/>
              <a:t>В словах спрятаны местоимения. Найди их и запиши. </a:t>
            </a:r>
            <a:endParaRPr lang="ru-RU" dirty="0" smtClean="0"/>
          </a:p>
          <a:p>
            <a:r>
              <a:rPr lang="ru-RU" sz="1800" b="1" i="1" dirty="0" smtClean="0"/>
              <a:t>Тыква</a:t>
            </a:r>
            <a:r>
              <a:rPr lang="ru-RU" sz="1800" b="1" i="1" dirty="0"/>
              <a:t>, короны, </a:t>
            </a:r>
            <a:r>
              <a:rPr lang="ru-RU" sz="1800" b="1" i="1" dirty="0" smtClean="0"/>
              <a:t>агроном</a:t>
            </a:r>
            <a:r>
              <a:rPr lang="ru-RU" sz="1800" b="1" i="1" dirty="0"/>
              <a:t>, выставка, ягода, пластырь, выбор, мыло, понимание.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8300" y="1744284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ква, кор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ы,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агр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ом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ставка,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года, плас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рь,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бор,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ло, п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мание.</a:t>
            </a:r>
          </a:p>
        </p:txBody>
      </p:sp>
    </p:spTree>
    <p:extLst>
      <p:ext uri="{BB962C8B-B14F-4D97-AF65-F5344CB8AC3E}">
        <p14:creationId xmlns:p14="http://schemas.microsoft.com/office/powerpoint/2010/main" val="19881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1673" y="555625"/>
            <a:ext cx="5302451" cy="1692771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Придумайте диалог по образцу. Какого времени глаголы вы использовали?</a:t>
            </a:r>
          </a:p>
          <a:p>
            <a:r>
              <a:rPr lang="ru-RU" sz="1800" dirty="0"/>
              <a:t>- Что ты делаешь?</a:t>
            </a:r>
          </a:p>
          <a:p>
            <a:r>
              <a:rPr lang="ru-RU" sz="1800" dirty="0"/>
              <a:t>- Я </a:t>
            </a:r>
            <a:r>
              <a:rPr lang="ru-RU" sz="1800" b="1" i="1" dirty="0"/>
              <a:t>делаю </a:t>
            </a:r>
            <a:r>
              <a:rPr lang="ru-RU" sz="1800" dirty="0"/>
              <a:t>упражнения со скакалкой.</a:t>
            </a:r>
          </a:p>
          <a:p>
            <a:r>
              <a:rPr lang="ru-RU" sz="1800" dirty="0"/>
              <a:t>- А я уже </a:t>
            </a:r>
            <a:r>
              <a:rPr lang="ru-RU" sz="1800" b="1" i="1" dirty="0"/>
              <a:t>сделала</a:t>
            </a:r>
            <a:r>
              <a:rPr lang="ru-RU" sz="1800" dirty="0"/>
              <a:t>!</a:t>
            </a:r>
          </a:p>
          <a:p>
            <a:r>
              <a:rPr lang="ru-RU" sz="1400" i="1" dirty="0"/>
              <a:t>Слова для справок</a:t>
            </a:r>
            <a:r>
              <a:rPr lang="ru-RU" sz="1400" dirty="0"/>
              <a:t>: рисовать – нарисовать, готовить – приготовить, учить – выучить, объяснять – объяснить. </a:t>
            </a:r>
          </a:p>
        </p:txBody>
      </p:sp>
    </p:spTree>
    <p:extLst>
      <p:ext uri="{BB962C8B-B14F-4D97-AF65-F5344CB8AC3E}">
        <p14:creationId xmlns:p14="http://schemas.microsoft.com/office/powerpoint/2010/main" val="31143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1673" y="555625"/>
            <a:ext cx="5302451" cy="141577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Придумайте диалог по образцу. Какого времени глаголы вы использовали?</a:t>
            </a:r>
          </a:p>
          <a:p>
            <a:r>
              <a:rPr lang="ru-RU" sz="1800" dirty="0"/>
              <a:t>- Что </a:t>
            </a:r>
            <a:r>
              <a:rPr lang="ru-RU" sz="1800" dirty="0" smtClean="0"/>
              <a:t>ты рисуешь?</a:t>
            </a:r>
            <a:endParaRPr lang="ru-RU" sz="1800" dirty="0"/>
          </a:p>
          <a:p>
            <a:r>
              <a:rPr lang="ru-RU" sz="1800" dirty="0"/>
              <a:t>- </a:t>
            </a:r>
            <a:r>
              <a:rPr lang="ru-RU" sz="1800" dirty="0" smtClean="0"/>
              <a:t>Я рисую мир.</a:t>
            </a:r>
            <a:endParaRPr lang="ru-RU" sz="1800" dirty="0"/>
          </a:p>
          <a:p>
            <a:r>
              <a:rPr lang="ru-RU" sz="1800" dirty="0"/>
              <a:t>- А я уже </a:t>
            </a:r>
            <a:r>
              <a:rPr lang="ru-RU" sz="1800" b="1" i="1" dirty="0" smtClean="0"/>
              <a:t>нарисовал</a:t>
            </a:r>
            <a:r>
              <a:rPr lang="ru-RU" sz="1800" dirty="0" smtClean="0"/>
              <a:t>!</a:t>
            </a:r>
            <a:endParaRPr lang="ru-RU" sz="1800" dirty="0"/>
          </a:p>
          <a:p>
            <a:endParaRPr lang="ru-RU" sz="1400" i="1" dirty="0" smtClean="0"/>
          </a:p>
        </p:txBody>
      </p:sp>
      <p:pic>
        <p:nvPicPr>
          <p:cNvPr id="1026" name="Picture 2" descr="Я рисую мир!» 2020, Лебедянский район — дата и место проведения, программа  мероприятия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860425"/>
            <a:ext cx="2514600" cy="178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5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1673" y="555625"/>
            <a:ext cx="5302451" cy="1200329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Придумайте диалог по образцу. Какого времени глаголы вы использовали?</a:t>
            </a:r>
          </a:p>
          <a:p>
            <a:r>
              <a:rPr lang="ru-RU" sz="1800" dirty="0"/>
              <a:t>- Что </a:t>
            </a:r>
            <a:r>
              <a:rPr lang="ru-RU" sz="1800" dirty="0" smtClean="0"/>
              <a:t>ты готовишь?</a:t>
            </a:r>
            <a:endParaRPr lang="ru-RU" sz="1800" dirty="0"/>
          </a:p>
          <a:p>
            <a:r>
              <a:rPr lang="ru-RU" sz="1800" dirty="0"/>
              <a:t>- Я </a:t>
            </a:r>
            <a:r>
              <a:rPr lang="ru-RU" sz="1800" dirty="0" smtClean="0"/>
              <a:t>готовлю уроки на завтра.</a:t>
            </a:r>
            <a:endParaRPr lang="ru-RU" sz="1800" dirty="0"/>
          </a:p>
          <a:p>
            <a:r>
              <a:rPr lang="ru-RU" sz="1800" dirty="0"/>
              <a:t>- А я </a:t>
            </a:r>
            <a:r>
              <a:rPr lang="ru-RU" sz="1800" dirty="0" smtClean="0"/>
              <a:t>уже приготовил!</a:t>
            </a:r>
            <a:endParaRPr lang="ru-RU" sz="1800" dirty="0"/>
          </a:p>
        </p:txBody>
      </p:sp>
      <p:pic>
        <p:nvPicPr>
          <p:cNvPr id="2050" name="Picture 2" descr="Презентация на тему: &quot;Кто что делает?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1" t="13965" r="2242"/>
          <a:stretch/>
        </p:blipFill>
        <p:spPr bwMode="auto">
          <a:xfrm>
            <a:off x="3626884" y="886334"/>
            <a:ext cx="1828800" cy="17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1089025"/>
            <a:ext cx="2498827" cy="1107996"/>
          </a:xfrm>
        </p:spPr>
        <p:txBody>
          <a:bodyPr/>
          <a:lstStyle/>
          <a:p>
            <a:r>
              <a:rPr lang="ru-RU" sz="1800" dirty="0" smtClean="0"/>
              <a:t>- </a:t>
            </a:r>
            <a:r>
              <a:rPr lang="ru-RU" sz="1800" dirty="0"/>
              <a:t>Что ты </a:t>
            </a:r>
            <a:r>
              <a:rPr lang="ru-RU" sz="1800" dirty="0" smtClean="0"/>
              <a:t>учишь?</a:t>
            </a:r>
            <a:endParaRPr lang="ru-RU" sz="1800" dirty="0"/>
          </a:p>
          <a:p>
            <a:r>
              <a:rPr lang="ru-RU" sz="1800" dirty="0"/>
              <a:t>- </a:t>
            </a:r>
            <a:r>
              <a:rPr lang="ru-RU" sz="1800" dirty="0" smtClean="0"/>
              <a:t>Я учу стих ко дню памяти и почестей .</a:t>
            </a:r>
            <a:endParaRPr lang="ru-RU" sz="1800" dirty="0"/>
          </a:p>
          <a:p>
            <a:r>
              <a:rPr lang="ru-RU" sz="1800" dirty="0"/>
              <a:t>- А я </a:t>
            </a:r>
            <a:r>
              <a:rPr lang="ru-RU" sz="1800" dirty="0" smtClean="0"/>
              <a:t>уже выучил!</a:t>
            </a:r>
            <a:endParaRPr lang="ru-RU" sz="1800" dirty="0"/>
          </a:p>
        </p:txBody>
      </p:sp>
      <p:pic>
        <p:nvPicPr>
          <p:cNvPr id="3074" name="Picture 2" descr="Вечер, посвященный Дню Памяти и Почест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63182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1673" y="555625"/>
            <a:ext cx="5302451" cy="1107996"/>
          </a:xfrm>
        </p:spPr>
        <p:txBody>
          <a:bodyPr/>
          <a:lstStyle/>
          <a:p>
            <a:r>
              <a:rPr lang="ru-RU" sz="1800" dirty="0" smtClean="0"/>
              <a:t>- </a:t>
            </a:r>
            <a:r>
              <a:rPr lang="ru-RU" sz="1800" dirty="0"/>
              <a:t>Что ты делаешь?</a:t>
            </a:r>
          </a:p>
          <a:p>
            <a:r>
              <a:rPr lang="ru-RU" sz="1800" dirty="0"/>
              <a:t>- Я </a:t>
            </a:r>
            <a:r>
              <a:rPr lang="ru-RU" sz="1800" dirty="0" smtClean="0"/>
              <a:t>объясняю решение задачи.</a:t>
            </a:r>
            <a:endParaRPr lang="ru-RU" sz="1800" dirty="0"/>
          </a:p>
          <a:p>
            <a:r>
              <a:rPr lang="ru-RU" sz="1800" dirty="0" smtClean="0"/>
              <a:t>- А </a:t>
            </a:r>
            <a:r>
              <a:rPr lang="ru-RU" sz="1800" dirty="0"/>
              <a:t>я </a:t>
            </a:r>
            <a:r>
              <a:rPr lang="ru-RU" sz="1800" dirty="0" smtClean="0"/>
              <a:t>уже объяснил!</a:t>
            </a:r>
          </a:p>
          <a:p>
            <a:pPr marL="285750" indent="-285750">
              <a:buFontTx/>
              <a:buChar char="-"/>
            </a:pPr>
            <a:endParaRPr lang="ru-RU" sz="1800" dirty="0"/>
          </a:p>
        </p:txBody>
      </p:sp>
      <p:pic>
        <p:nvPicPr>
          <p:cNvPr id="5122" name="Picture 2" descr="Значение имени Яков (Яша), его происхождение, характер и судьба человека,  формы обращения, совместимость и проче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470025"/>
            <a:ext cx="2439960" cy="162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43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ГЛАГОЛ - это... Что такое глагол в русском языке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" y="47659"/>
            <a:ext cx="5616624" cy="31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40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292" y="2259584"/>
            <a:ext cx="4474116" cy="9541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Совершенный и несовершенный вид глагола - как определить, таблица, приме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" y="31080"/>
            <a:ext cx="5691212" cy="313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4710" y="2723978"/>
            <a:ext cx="801442" cy="44134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84666"/>
          </a:xfrm>
        </p:spPr>
        <p:txBody>
          <a:bodyPr/>
          <a:lstStyle/>
          <a:p>
            <a:r>
              <a:rPr lang="ru-RU" dirty="0" smtClean="0"/>
              <a:t>   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33105" y="631825"/>
            <a:ext cx="5216795" cy="252376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Вместо точек вставьте глаголы нужного вида.</a:t>
            </a:r>
          </a:p>
          <a:p>
            <a:r>
              <a:rPr lang="ru-RU" sz="1400" dirty="0"/>
              <a:t>1. Обычно я … упражнения долго, но сегодня упражнения были лёгкие, и я … их быстро. (делать – сделать) 2. Каждый день я … </a:t>
            </a:r>
            <a:r>
              <a:rPr lang="ru-RU" sz="1400" dirty="0" err="1"/>
              <a:t>Азизу</a:t>
            </a:r>
            <a:r>
              <a:rPr lang="ru-RU" sz="1400" dirty="0"/>
              <a:t> на стадионе, а вчера я не … её там. (встречать – встретить) 3. </a:t>
            </a:r>
            <a:r>
              <a:rPr lang="ru-RU" sz="1400" dirty="0" err="1"/>
              <a:t>Замира</a:t>
            </a:r>
            <a:r>
              <a:rPr lang="ru-RU" sz="1400" dirty="0"/>
              <a:t> часто … мне домой, но сегодня утром она … на работу. (звонить – позвонить) 4. Иногда я … летом в горах, а в прошлом году я хорошо … на море. (отдыхать – отдохнуть) 5. Каждый день </a:t>
            </a:r>
            <a:r>
              <a:rPr lang="ru-RU" sz="1400" dirty="0" err="1"/>
              <a:t>Ойбек</a:t>
            </a:r>
            <a:r>
              <a:rPr lang="ru-RU" sz="1400" dirty="0"/>
              <a:t> … на урок книги и тетради, но сегодня он … только тетрадь. (брать – взять) 7. Я … ручку в карман, но обычно я … её в сумку. (класть – положить)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1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84666"/>
          </a:xfrm>
        </p:spPr>
        <p:txBody>
          <a:bodyPr/>
          <a:lstStyle/>
          <a:p>
            <a:r>
              <a:rPr lang="ru-RU" dirty="0" smtClean="0"/>
              <a:t>   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15901" y="631825"/>
            <a:ext cx="5334000" cy="2677656"/>
          </a:xfrm>
        </p:spPr>
        <p:txBody>
          <a:bodyPr/>
          <a:lstStyle/>
          <a:p>
            <a:r>
              <a:rPr lang="ru-RU" sz="1600" dirty="0" smtClean="0"/>
              <a:t>1.Обычно </a:t>
            </a:r>
            <a:r>
              <a:rPr lang="ru-RU" sz="1600" dirty="0"/>
              <a:t>я</a:t>
            </a:r>
            <a:r>
              <a:rPr lang="ru-RU" sz="1600" b="1" dirty="0"/>
              <a:t> </a:t>
            </a:r>
            <a:r>
              <a:rPr lang="ru-RU" sz="1600" b="1" dirty="0" smtClean="0"/>
              <a:t>делаю </a:t>
            </a:r>
            <a:r>
              <a:rPr lang="ru-RU" sz="1600" dirty="0"/>
              <a:t>упражнения долго, но сегодня упражнения были лёгкие, и я </a:t>
            </a:r>
            <a:r>
              <a:rPr lang="ru-RU" sz="1600" b="1" dirty="0" smtClean="0"/>
              <a:t>сделал</a:t>
            </a:r>
            <a:r>
              <a:rPr lang="ru-RU" sz="1600" dirty="0" smtClean="0"/>
              <a:t> </a:t>
            </a:r>
            <a:r>
              <a:rPr lang="ru-RU" sz="1600" dirty="0"/>
              <a:t>их быстро. </a:t>
            </a:r>
            <a:endParaRPr lang="ru-RU" sz="1600" dirty="0" smtClean="0"/>
          </a:p>
          <a:p>
            <a:r>
              <a:rPr lang="ru-RU" sz="1600" dirty="0" smtClean="0"/>
              <a:t>2</a:t>
            </a:r>
            <a:r>
              <a:rPr lang="ru-RU" sz="1600" dirty="0"/>
              <a:t>. Каждый день я </a:t>
            </a:r>
            <a:r>
              <a:rPr lang="ru-RU" sz="1600" b="1" dirty="0" smtClean="0"/>
              <a:t>встречаю </a:t>
            </a:r>
            <a:r>
              <a:rPr lang="ru-RU" sz="1600" dirty="0" smtClean="0"/>
              <a:t> </a:t>
            </a:r>
            <a:r>
              <a:rPr lang="ru-RU" sz="1600" dirty="0" err="1"/>
              <a:t>Азизу</a:t>
            </a:r>
            <a:r>
              <a:rPr lang="ru-RU" sz="1600" dirty="0"/>
              <a:t> на стадионе, а вчера я не</a:t>
            </a:r>
            <a:r>
              <a:rPr lang="ru-RU" sz="1600" b="1" dirty="0"/>
              <a:t> </a:t>
            </a:r>
            <a:r>
              <a:rPr lang="ru-RU" sz="1600" b="1" dirty="0" smtClean="0"/>
              <a:t>встретил </a:t>
            </a:r>
            <a:r>
              <a:rPr lang="ru-RU" sz="1600" dirty="0" smtClean="0"/>
              <a:t>её </a:t>
            </a:r>
            <a:r>
              <a:rPr lang="ru-RU" sz="1600" dirty="0"/>
              <a:t>там. </a:t>
            </a:r>
            <a:r>
              <a:rPr lang="ru-RU" sz="1600" dirty="0" smtClean="0"/>
              <a:t>3</a:t>
            </a:r>
            <a:r>
              <a:rPr lang="ru-RU" sz="1600" dirty="0"/>
              <a:t>. </a:t>
            </a:r>
            <a:r>
              <a:rPr lang="ru-RU" sz="1600" dirty="0" err="1"/>
              <a:t>Замира</a:t>
            </a:r>
            <a:r>
              <a:rPr lang="ru-RU" sz="1600" dirty="0"/>
              <a:t> часто </a:t>
            </a:r>
            <a:r>
              <a:rPr lang="ru-RU" sz="1600" b="1" dirty="0" smtClean="0"/>
              <a:t>звонит</a:t>
            </a:r>
            <a:r>
              <a:rPr lang="ru-RU" sz="1600" dirty="0" smtClean="0"/>
              <a:t> </a:t>
            </a:r>
            <a:r>
              <a:rPr lang="ru-RU" sz="1600" dirty="0"/>
              <a:t>мне домой, но сегодня утром она </a:t>
            </a:r>
            <a:r>
              <a:rPr lang="ru-RU" sz="1600" dirty="0" smtClean="0"/>
              <a:t>не</a:t>
            </a:r>
            <a:r>
              <a:rPr lang="ru-RU" sz="1600" b="1" dirty="0" smtClean="0"/>
              <a:t> позвонила </a:t>
            </a:r>
            <a:r>
              <a:rPr lang="ru-RU" sz="1600" dirty="0"/>
              <a:t>на работу. </a:t>
            </a:r>
            <a:r>
              <a:rPr lang="ru-RU" sz="1600" dirty="0" smtClean="0"/>
              <a:t>4</a:t>
            </a:r>
            <a:r>
              <a:rPr lang="ru-RU" sz="1600" dirty="0"/>
              <a:t>. Иногда я </a:t>
            </a:r>
            <a:r>
              <a:rPr lang="ru-RU" sz="1600" b="1" dirty="0" smtClean="0"/>
              <a:t>отдыхаю</a:t>
            </a:r>
            <a:r>
              <a:rPr lang="ru-RU" sz="1600" dirty="0" smtClean="0"/>
              <a:t> </a:t>
            </a:r>
            <a:r>
              <a:rPr lang="ru-RU" sz="1600" dirty="0"/>
              <a:t>летом в горах, а в прошлом году я хорошо </a:t>
            </a:r>
            <a:r>
              <a:rPr lang="ru-RU" sz="1600" b="1" dirty="0" smtClean="0"/>
              <a:t>отдохнул</a:t>
            </a:r>
            <a:r>
              <a:rPr lang="ru-RU" sz="1600" dirty="0" smtClean="0"/>
              <a:t> </a:t>
            </a:r>
            <a:r>
              <a:rPr lang="ru-RU" sz="1600" dirty="0"/>
              <a:t>на море. </a:t>
            </a:r>
            <a:r>
              <a:rPr lang="ru-RU" sz="1600" dirty="0" smtClean="0"/>
              <a:t>5</a:t>
            </a:r>
            <a:r>
              <a:rPr lang="ru-RU" sz="1600" dirty="0"/>
              <a:t>. Каждый день </a:t>
            </a:r>
            <a:r>
              <a:rPr lang="ru-RU" sz="1600" dirty="0" err="1"/>
              <a:t>Ойбек</a:t>
            </a:r>
            <a:r>
              <a:rPr lang="ru-RU" sz="1600" dirty="0"/>
              <a:t> </a:t>
            </a:r>
            <a:r>
              <a:rPr lang="ru-RU" sz="1600" b="1" dirty="0" smtClean="0"/>
              <a:t>берёт</a:t>
            </a:r>
            <a:r>
              <a:rPr lang="ru-RU" sz="1600" dirty="0" smtClean="0"/>
              <a:t> </a:t>
            </a:r>
            <a:r>
              <a:rPr lang="ru-RU" sz="1600" dirty="0"/>
              <a:t>на урок книги и тетради, но сегодня он </a:t>
            </a:r>
            <a:r>
              <a:rPr lang="ru-RU" sz="1600" b="1" dirty="0" smtClean="0"/>
              <a:t>взял</a:t>
            </a:r>
            <a:r>
              <a:rPr lang="ru-RU" sz="1600" dirty="0" smtClean="0"/>
              <a:t> </a:t>
            </a:r>
            <a:r>
              <a:rPr lang="ru-RU" sz="1600" dirty="0"/>
              <a:t>только тетрадь</a:t>
            </a:r>
            <a:r>
              <a:rPr lang="ru-RU" sz="1600" dirty="0" smtClean="0"/>
              <a:t>. </a:t>
            </a:r>
            <a:r>
              <a:rPr lang="ru-RU" sz="1600" dirty="0"/>
              <a:t>7. Я </a:t>
            </a:r>
            <a:r>
              <a:rPr lang="ru-RU" sz="1600" b="1" dirty="0" smtClean="0"/>
              <a:t>положил</a:t>
            </a:r>
            <a:r>
              <a:rPr lang="ru-RU" sz="1600" dirty="0" smtClean="0"/>
              <a:t> ручку </a:t>
            </a:r>
            <a:r>
              <a:rPr lang="ru-RU" sz="1600" dirty="0"/>
              <a:t>в карман, но обычно я </a:t>
            </a:r>
            <a:r>
              <a:rPr lang="ru-RU" sz="1600" b="1" dirty="0" smtClean="0"/>
              <a:t>кладу</a:t>
            </a:r>
            <a:r>
              <a:rPr lang="ru-RU" sz="1600" dirty="0" smtClean="0"/>
              <a:t> </a:t>
            </a:r>
            <a:r>
              <a:rPr lang="ru-RU" sz="1600" dirty="0"/>
              <a:t>её в сумку. 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917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err="1" smtClean="0"/>
              <a:t>Раима</a:t>
            </a:r>
            <a:r>
              <a:rPr lang="ru-RU" dirty="0" smtClean="0"/>
              <a:t> </a:t>
            </a:r>
            <a:r>
              <a:rPr lang="ru-RU" dirty="0" err="1"/>
              <a:t>Фархади</a:t>
            </a:r>
            <a:r>
              <a:rPr lang="ru-RU" dirty="0"/>
              <a:t> «Простуда».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846659"/>
          </a:xfrm>
        </p:spPr>
        <p:txBody>
          <a:bodyPr/>
          <a:lstStyle/>
          <a:p>
            <a:r>
              <a:rPr lang="ru-RU" dirty="0" smtClean="0"/>
              <a:t>Расскажите</a:t>
            </a:r>
            <a:r>
              <a:rPr lang="ru-RU" dirty="0"/>
              <a:t>, почему нужно заниматься физкультурой.</a:t>
            </a:r>
          </a:p>
          <a:p>
            <a:r>
              <a:rPr lang="ru-RU" sz="1600" dirty="0"/>
              <a:t>Откуда, откуда </a:t>
            </a:r>
          </a:p>
          <a:p>
            <a:r>
              <a:rPr lang="ru-RU" sz="1600" dirty="0"/>
              <a:t>Берётся простуда? </a:t>
            </a:r>
          </a:p>
          <a:p>
            <a:r>
              <a:rPr lang="ru-RU" sz="1600" dirty="0"/>
              <a:t>Её не привозят </a:t>
            </a:r>
          </a:p>
          <a:p>
            <a:r>
              <a:rPr lang="ru-RU" sz="1600" dirty="0"/>
              <a:t>Четыре верблюда! </a:t>
            </a:r>
          </a:p>
          <a:p>
            <a:r>
              <a:rPr lang="ru-RU" sz="1600" dirty="0"/>
              <a:t>Лишь дверь приоткроешь, </a:t>
            </a:r>
          </a:p>
          <a:p>
            <a:r>
              <a:rPr lang="ru-RU" sz="1600" dirty="0"/>
              <a:t>Влетит сквозняками. </a:t>
            </a:r>
          </a:p>
        </p:txBody>
      </p:sp>
      <p:pic>
        <p:nvPicPr>
          <p:cNvPr id="1026" name="Picture 2" descr="Иммунолог рассказал, как простуда спасает от коронавируса :: Новости :: ТВ  Цент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87" y="712362"/>
            <a:ext cx="2580513" cy="188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3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Проверим упражнение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555625"/>
            <a:ext cx="4935243" cy="2339102"/>
          </a:xfrm>
        </p:spPr>
        <p:txBody>
          <a:bodyPr/>
          <a:lstStyle/>
          <a:p>
            <a:r>
              <a:rPr lang="ru-RU" dirty="0"/>
              <a:t>К выделенным словам поставьте вопросы.</a:t>
            </a:r>
          </a:p>
          <a:p>
            <a:r>
              <a:rPr lang="ru-RU" i="1" dirty="0"/>
              <a:t>Образец</a:t>
            </a:r>
            <a:r>
              <a:rPr lang="ru-RU" dirty="0"/>
              <a:t>: Мой брат купил (кому?) </a:t>
            </a:r>
            <a:r>
              <a:rPr lang="ru-RU" b="1" i="1" dirty="0"/>
              <a:t>себе</a:t>
            </a:r>
            <a:r>
              <a:rPr lang="ru-RU" dirty="0"/>
              <a:t> словарь.  </a:t>
            </a:r>
          </a:p>
          <a:p>
            <a:r>
              <a:rPr lang="ru-RU" sz="1600" dirty="0"/>
              <a:t>Посмотри </a:t>
            </a:r>
            <a:r>
              <a:rPr lang="ru-RU" sz="1600" b="1" i="1" dirty="0"/>
              <a:t>на себя</a:t>
            </a:r>
            <a:r>
              <a:rPr lang="ru-RU" sz="1600" dirty="0"/>
              <a:t> в зеркало! Ты доволен </a:t>
            </a:r>
            <a:r>
              <a:rPr lang="ru-RU" sz="1600" b="1" i="1" dirty="0"/>
              <a:t>собой</a:t>
            </a:r>
            <a:r>
              <a:rPr lang="ru-RU" sz="1600" dirty="0"/>
              <a:t>?  Он знает </a:t>
            </a:r>
            <a:r>
              <a:rPr lang="ru-RU" sz="1600" b="1" i="1" dirty="0"/>
              <a:t>себя</a:t>
            </a:r>
            <a:r>
              <a:rPr lang="ru-RU" sz="1600" dirty="0"/>
              <a:t> очень хорошо. В трудную минуту герой думал не </a:t>
            </a:r>
            <a:r>
              <a:rPr lang="ru-RU" sz="1600" b="1" i="1" dirty="0"/>
              <a:t>о себе</a:t>
            </a:r>
            <a:r>
              <a:rPr lang="ru-RU" sz="1600" dirty="0"/>
              <a:t>, а о товарищах. Надо приучать </a:t>
            </a:r>
            <a:r>
              <a:rPr lang="ru-RU" sz="1600" b="1" i="1" dirty="0"/>
              <a:t>себя</a:t>
            </a:r>
            <a:r>
              <a:rPr lang="ru-RU" sz="1600" dirty="0"/>
              <a:t> к труду. Положите учебники </a:t>
            </a:r>
            <a:r>
              <a:rPr lang="ru-RU" sz="1600" b="1" i="1" dirty="0"/>
              <a:t>перед собой</a:t>
            </a:r>
            <a:r>
              <a:rPr lang="ru-RU" sz="1600" dirty="0"/>
              <a:t>! На урок берите </a:t>
            </a:r>
            <a:r>
              <a:rPr lang="ru-RU" sz="1600" b="1" i="1" dirty="0"/>
              <a:t>с собой</a:t>
            </a:r>
            <a:r>
              <a:rPr lang="ru-RU" sz="1600" dirty="0"/>
              <a:t> словарь. Мой друг всегда требователен </a:t>
            </a:r>
            <a:r>
              <a:rPr lang="ru-RU" sz="1600" b="1" i="1" dirty="0"/>
              <a:t>к себе</a:t>
            </a:r>
            <a:r>
              <a:rPr lang="ru-RU" sz="1600" dirty="0"/>
              <a:t>. Они говорят только </a:t>
            </a:r>
            <a:r>
              <a:rPr lang="ru-RU" sz="1600" b="1" i="1" dirty="0"/>
              <a:t>о себе</a:t>
            </a:r>
            <a:r>
              <a:rPr lang="ru-RU" sz="1600" dirty="0"/>
              <a:t>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839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585323"/>
          </a:xfrm>
        </p:spPr>
        <p:txBody>
          <a:bodyPr/>
          <a:lstStyle/>
          <a:p>
            <a:r>
              <a:rPr lang="ru-RU" sz="1400" dirty="0"/>
              <a:t>Её не прогонишь </a:t>
            </a:r>
          </a:p>
          <a:p>
            <a:r>
              <a:rPr lang="ru-RU" sz="1400" dirty="0"/>
              <a:t>Шарфами, платками! </a:t>
            </a:r>
          </a:p>
          <a:p>
            <a:r>
              <a:rPr lang="ru-RU" sz="1400" dirty="0"/>
              <a:t>Мы прячемся в шапки </a:t>
            </a:r>
          </a:p>
          <a:p>
            <a:r>
              <a:rPr lang="ru-RU" sz="1400" dirty="0"/>
              <a:t>И в тёплые шубы. – </a:t>
            </a:r>
          </a:p>
          <a:p>
            <a:r>
              <a:rPr lang="ru-RU" sz="1400" dirty="0" err="1"/>
              <a:t>Просту</a:t>
            </a:r>
            <a:r>
              <a:rPr lang="ru-RU" sz="1400" dirty="0"/>
              <a:t>-у-у-уда! – </a:t>
            </a:r>
          </a:p>
          <a:p>
            <a:r>
              <a:rPr lang="ru-RU" sz="1400" dirty="0"/>
              <a:t>Поют водосточные трубы. </a:t>
            </a:r>
          </a:p>
          <a:p>
            <a:r>
              <a:rPr lang="ru-RU" sz="1400" dirty="0"/>
              <a:t>Простуда за нами </a:t>
            </a:r>
          </a:p>
          <a:p>
            <a:r>
              <a:rPr lang="ru-RU" sz="1400" dirty="0"/>
              <a:t>Плетётся в тумане... </a:t>
            </a:r>
          </a:p>
          <a:p>
            <a:r>
              <a:rPr lang="ru-RU" sz="1400" dirty="0"/>
              <a:t>Под дождь попадёшь, </a:t>
            </a:r>
          </a:p>
          <a:p>
            <a:r>
              <a:rPr lang="ru-RU" sz="1400" dirty="0"/>
              <a:t>И простуда - в кармане! </a:t>
            </a:r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2050" name="Picture 2" descr="Врачи рассказали, можно ли парить ноги с горчицей во время простуды.  Politeka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03" y="708025"/>
            <a:ext cx="243840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646878"/>
          </a:xfrm>
        </p:spPr>
        <p:txBody>
          <a:bodyPr/>
          <a:lstStyle/>
          <a:p>
            <a:r>
              <a:rPr lang="ru-RU" sz="1600" dirty="0"/>
              <a:t>Она запирает нас дома, </a:t>
            </a:r>
          </a:p>
          <a:p>
            <a:r>
              <a:rPr lang="ru-RU" sz="1600" dirty="0"/>
              <a:t>Как в клетке, </a:t>
            </a:r>
          </a:p>
          <a:p>
            <a:r>
              <a:rPr lang="ru-RU" sz="1600" dirty="0"/>
              <a:t>И горькие пить </a:t>
            </a:r>
          </a:p>
          <a:p>
            <a:r>
              <a:rPr lang="ru-RU" sz="1600" dirty="0"/>
              <a:t>Заставляет таблетки. </a:t>
            </a:r>
          </a:p>
          <a:p>
            <a:r>
              <a:rPr lang="ru-RU" sz="1600" dirty="0"/>
              <a:t>Как быть с ней, </a:t>
            </a:r>
          </a:p>
          <a:p>
            <a:r>
              <a:rPr lang="ru-RU" sz="1600" dirty="0"/>
              <a:t>Назойливой, вредной и хмурой? </a:t>
            </a:r>
          </a:p>
          <a:p>
            <a:r>
              <a:rPr lang="ru-RU" sz="1600" dirty="0"/>
              <a:t>Гоните, </a:t>
            </a:r>
          </a:p>
          <a:p>
            <a:r>
              <a:rPr lang="ru-RU" sz="1600" dirty="0"/>
              <a:t>Гоните её физкультурой!</a:t>
            </a:r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3074" name="Picture 2" descr="https://media.online47.ru/media/photo/article/__100366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70" y="784225"/>
            <a:ext cx="2508250" cy="170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32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Выполните самостоятельно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5109210" cy="1107996"/>
          </a:xfrm>
        </p:spPr>
        <p:txBody>
          <a:bodyPr/>
          <a:lstStyle/>
          <a:p>
            <a:pPr algn="ctr"/>
            <a:r>
              <a:rPr lang="ru-RU" sz="1800" dirty="0" smtClean="0"/>
              <a:t>Проспрягайте глаголы писать, думать, говорить, молчать.</a:t>
            </a:r>
          </a:p>
          <a:p>
            <a:pPr algn="ctr"/>
            <a:endParaRPr lang="ru-RU" sz="1800" dirty="0"/>
          </a:p>
        </p:txBody>
      </p:sp>
      <p:pic>
        <p:nvPicPr>
          <p:cNvPr id="23554" name="Picture 2" descr="Конспект &quot;Спряжение глагола&quot; - УчительPRO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" y="1382631"/>
            <a:ext cx="4343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8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Pin by Olga Korshunova on здоровья | Heal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5170"/>
            <a:ext cx="5702300" cy="31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7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3" y="2328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6362" y="1326544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64100" y="249697"/>
            <a:ext cx="245692" cy="385354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1110" y="556605"/>
            <a:ext cx="589811" cy="227620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320893" y="2079625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8755" y="1289657"/>
            <a:ext cx="2218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Глагол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глагола</a:t>
            </a:r>
            <a:r>
              <a:rPr lang="ru-RU" sz="2400" dirty="0" smtClean="0">
                <a:latin typeface="Aharoni"/>
              </a:rPr>
              <a:t> </a:t>
            </a:r>
            <a:endParaRPr lang="ru-RU" sz="2400" dirty="0">
              <a:latin typeface="Aharoni"/>
            </a:endParaRPr>
          </a:p>
        </p:txBody>
      </p:sp>
      <p:pic>
        <p:nvPicPr>
          <p:cNvPr id="28" name="Picture 2" descr="ГЛАГОЛ - это... Что такое глагол в русском языке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1326544"/>
            <a:ext cx="1893912" cy="12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102424"/>
            <a:ext cx="5172947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5410200" cy="221599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sz="1800" dirty="0"/>
              <a:t>узнаем  о национальном виде спорта </a:t>
            </a:r>
            <a:r>
              <a:rPr lang="ru-RU" sz="1800" dirty="0" err="1"/>
              <a:t>Кураше</a:t>
            </a:r>
            <a:endParaRPr lang="ru-RU" sz="1800" dirty="0"/>
          </a:p>
          <a:p>
            <a:pPr marL="285750" indent="-285750">
              <a:buFontTx/>
              <a:buChar char="-"/>
            </a:pPr>
            <a:r>
              <a:rPr lang="ru-RU" sz="1800" dirty="0"/>
              <a:t>п</a:t>
            </a:r>
            <a:r>
              <a:rPr lang="ru-RU" sz="1800" dirty="0" smtClean="0"/>
              <a:t>овторим и закрепим самостоятельную часть речи Глагол, спряжение глаголов  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научимся правильно спрягать глаголы 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у</a:t>
            </a:r>
            <a:r>
              <a:rPr lang="ru-RU" sz="1800" dirty="0" smtClean="0"/>
              <a:t>знаем глаголы исключения и разноспрягаемые глаголы</a:t>
            </a:r>
          </a:p>
          <a:p>
            <a:pPr marL="285750" indent="-285750">
              <a:buFontTx/>
              <a:buChar char="-"/>
            </a:pPr>
            <a:endParaRPr lang="ru-RU" sz="1800" dirty="0" smtClean="0"/>
          </a:p>
          <a:p>
            <a:pPr marL="285750" indent="-285750">
              <a:buFontTx/>
              <a:buChar char="-"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068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mklguo.ru/wp-content/uploads/spr-glagolov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2424"/>
            <a:ext cx="5562600" cy="318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Запомните!</a:t>
            </a:r>
            <a:endParaRPr lang="ru-RU" dirty="0"/>
          </a:p>
        </p:txBody>
      </p:sp>
      <p:pic>
        <p:nvPicPr>
          <p:cNvPr id="6146" name="Picture 2" descr="спряжение глаголов | интернет проект BeginnerSchool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2" y="555625"/>
            <a:ext cx="5362456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Единственное число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83378"/>
              </p:ext>
            </p:extLst>
          </p:nvPr>
        </p:nvGraphicFramePr>
        <p:xfrm>
          <a:off x="139699" y="631825"/>
          <a:ext cx="54864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1">
                  <a:extLst>
                    <a:ext uri="{9D8B030D-6E8A-4147-A177-3AD203B41FA5}">
                      <a16:colId xmlns:a16="http://schemas.microsoft.com/office/drawing/2014/main" val="239494333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274993080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665486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писать, думать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говорить, молчать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24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 пишу, думаю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 говорю, молчу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08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 пиш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шь, дума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 говор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шь,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молч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97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он(она) пиш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т, дума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 (она) говор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т,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молч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22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9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Множественное число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355579"/>
              </p:ext>
            </p:extLst>
          </p:nvPr>
        </p:nvGraphicFramePr>
        <p:xfrm>
          <a:off x="139699" y="631825"/>
          <a:ext cx="548640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563">
                  <a:extLst>
                    <a:ext uri="{9D8B030D-6E8A-4147-A177-3AD203B41FA5}">
                      <a16:colId xmlns:a16="http://schemas.microsoft.com/office/drawing/2014/main" val="2394943330"/>
                    </a:ext>
                  </a:extLst>
                </a:gridCol>
                <a:gridCol w="2104373">
                  <a:extLst>
                    <a:ext uri="{9D8B030D-6E8A-4147-A177-3AD203B41FA5}">
                      <a16:colId xmlns:a16="http://schemas.microsoft.com/office/drawing/2014/main" val="1274993080"/>
                    </a:ext>
                  </a:extLst>
                </a:gridCol>
                <a:gridCol w="2630466">
                  <a:extLst>
                    <a:ext uri="{9D8B030D-6E8A-4147-A177-3AD203B41FA5}">
                      <a16:colId xmlns:a16="http://schemas.microsoft.com/office/drawing/2014/main" val="2665486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писать, думать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говорить, молчать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24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 пиш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м, дума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 говор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м, </a:t>
                      </a:r>
                    </a:p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молч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08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 пиш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дума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 говор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молч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97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Они пиш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т, дума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Они говор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т,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молч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22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0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Проверим упражнение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555625"/>
            <a:ext cx="4935243" cy="2215991"/>
          </a:xfrm>
        </p:spPr>
        <p:txBody>
          <a:bodyPr/>
          <a:lstStyle/>
          <a:p>
            <a:pPr algn="l"/>
            <a:r>
              <a:rPr lang="ru-RU" sz="1600" dirty="0" smtClean="0"/>
              <a:t>Посмотри (на кого?) </a:t>
            </a:r>
            <a:r>
              <a:rPr lang="ru-RU" sz="1600" b="1" i="1" dirty="0"/>
              <a:t>на себя</a:t>
            </a:r>
            <a:r>
              <a:rPr lang="ru-RU" sz="1600" dirty="0"/>
              <a:t> в зеркало! Ты доволен </a:t>
            </a:r>
            <a:r>
              <a:rPr lang="ru-RU" sz="1600" dirty="0" smtClean="0"/>
              <a:t>(кем?) </a:t>
            </a:r>
            <a:r>
              <a:rPr lang="ru-RU" sz="1600" b="1" i="1" dirty="0" smtClean="0"/>
              <a:t>собой</a:t>
            </a:r>
            <a:r>
              <a:rPr lang="ru-RU" sz="1600" dirty="0"/>
              <a:t>?  Он </a:t>
            </a:r>
            <a:r>
              <a:rPr lang="ru-RU" sz="1600" dirty="0" smtClean="0"/>
              <a:t>знает (кого?) </a:t>
            </a:r>
            <a:r>
              <a:rPr lang="ru-RU" sz="1600" b="1" i="1" dirty="0"/>
              <a:t>себя</a:t>
            </a:r>
            <a:r>
              <a:rPr lang="ru-RU" sz="1600" dirty="0"/>
              <a:t> очень хорошо. В трудную минуту герой думал </a:t>
            </a:r>
            <a:r>
              <a:rPr lang="ru-RU" sz="1600" dirty="0" smtClean="0"/>
              <a:t>не (о ком?) </a:t>
            </a:r>
            <a:r>
              <a:rPr lang="ru-RU" sz="1600" b="1" i="1" dirty="0"/>
              <a:t>о себе</a:t>
            </a:r>
            <a:r>
              <a:rPr lang="ru-RU" sz="1600" dirty="0"/>
              <a:t>, а о товарищах. Надо </a:t>
            </a:r>
            <a:r>
              <a:rPr lang="ru-RU" sz="1600" dirty="0" smtClean="0"/>
              <a:t>приучать (кого?) </a:t>
            </a:r>
            <a:r>
              <a:rPr lang="ru-RU" sz="1600" b="1" i="1" dirty="0"/>
              <a:t>себя</a:t>
            </a:r>
            <a:r>
              <a:rPr lang="ru-RU" sz="1600" dirty="0"/>
              <a:t> к труду. Положите учебники </a:t>
            </a:r>
            <a:r>
              <a:rPr lang="ru-RU" sz="1600" b="1" i="1" dirty="0"/>
              <a:t>перед </a:t>
            </a:r>
            <a:r>
              <a:rPr lang="ru-RU" sz="1600" dirty="0" smtClean="0"/>
              <a:t>(кем?)</a:t>
            </a:r>
            <a:r>
              <a:rPr lang="ru-RU" sz="1600" b="1" i="1" dirty="0" smtClean="0"/>
              <a:t>собой</a:t>
            </a:r>
            <a:r>
              <a:rPr lang="ru-RU" sz="1600" dirty="0"/>
              <a:t>! На урок берите </a:t>
            </a:r>
            <a:r>
              <a:rPr lang="ru-RU" sz="1600" dirty="0" smtClean="0"/>
              <a:t>(с кем?) </a:t>
            </a:r>
            <a:r>
              <a:rPr lang="ru-RU" sz="1600" b="1" i="1" dirty="0" smtClean="0"/>
              <a:t>с </a:t>
            </a:r>
            <a:r>
              <a:rPr lang="ru-RU" sz="1600" b="1" i="1" dirty="0"/>
              <a:t>собой</a:t>
            </a:r>
            <a:r>
              <a:rPr lang="ru-RU" sz="1600" dirty="0"/>
              <a:t> словарь. Мой друг всегда </a:t>
            </a:r>
            <a:r>
              <a:rPr lang="ru-RU" sz="1600" dirty="0" smtClean="0"/>
              <a:t>требователен (к кому?) </a:t>
            </a:r>
            <a:r>
              <a:rPr lang="ru-RU" sz="1600" b="1" i="1" dirty="0"/>
              <a:t>к себе</a:t>
            </a:r>
            <a:r>
              <a:rPr lang="ru-RU" sz="1600" dirty="0"/>
              <a:t>. Они говорят только </a:t>
            </a:r>
            <a:r>
              <a:rPr lang="ru-RU" sz="1600" dirty="0" smtClean="0"/>
              <a:t>(о ком?) </a:t>
            </a:r>
            <a:r>
              <a:rPr lang="ru-RU" sz="1600" b="1" i="1" dirty="0" smtClean="0"/>
              <a:t>о </a:t>
            </a:r>
            <a:r>
              <a:rPr lang="ru-RU" sz="1600" b="1" i="1" dirty="0"/>
              <a:t>себе</a:t>
            </a:r>
            <a:r>
              <a:rPr lang="ru-RU" sz="1600" dirty="0"/>
              <a:t>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9818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Дистанционный урок по русскому языку в 5 классе. &amp;quot;Как определить  спряжение глагола с безударным личным окончанием&amp;quot; (2) Закрепление. |  Консультация (5 класс): | Образовательная социальная се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5638800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3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Как определить спряжение глаго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" y="84046"/>
            <a:ext cx="5628403" cy="31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Спряжение глагола прави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3883"/>
            <a:ext cx="5568023" cy="323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mklguo.ru/wp-content/uploads/spr-glagolov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87940"/>
            <a:ext cx="5638800" cy="305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9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9317" y="2690864"/>
            <a:ext cx="4577679" cy="10496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Что такое спряжение глагола и как его определить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53975"/>
            <a:ext cx="5638800" cy="32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3767" y="3064829"/>
            <a:ext cx="4604254" cy="10133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Разноспрягаемые глагол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62"/>
          <a:stretch/>
        </p:blipFill>
        <p:spPr bwMode="auto">
          <a:xfrm>
            <a:off x="48203" y="102424"/>
            <a:ext cx="5669391" cy="30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ПриЙти&quot; или &quot;приДти&quot;, как правильно пишется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6118"/>
            <a:ext cx="5702300" cy="319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111500" y="1851025"/>
            <a:ext cx="2438400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2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Спряжение глагола «прийти» - Русский язык и грамотност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21883" r="10240" b="22116"/>
          <a:stretch/>
        </p:blipFill>
        <p:spPr bwMode="auto">
          <a:xfrm>
            <a:off x="177799" y="741234"/>
            <a:ext cx="5410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0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125" y="3405219"/>
            <a:ext cx="5171086" cy="146258"/>
          </a:xfrm>
          <a:prstGeom prst="flowChartProcess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Ответы Mail.ru: что такое вид глаго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2423"/>
            <a:ext cx="5638800" cy="3044001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7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Вид глагола в русском языке: образование и правильное употребление.  Пылесосю или пылесошу? Победю или побежу? | ВКонтак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5486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1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Презентация. Смотр знаний в первом классе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5702300" cy="320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Расскажите о древней борьбе </a:t>
            </a:r>
            <a:r>
              <a:rPr lang="ru-RU" dirty="0" err="1" smtClean="0"/>
              <a:t>Кураш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723549"/>
          </a:xfrm>
        </p:spPr>
        <p:txBody>
          <a:bodyPr/>
          <a:lstStyle/>
          <a:p>
            <a:r>
              <a:rPr lang="ru-RU" sz="1600" dirty="0" err="1" smtClean="0"/>
              <a:t>Кураш</a:t>
            </a:r>
            <a:r>
              <a:rPr lang="ru-RU" sz="1600" dirty="0" smtClean="0"/>
              <a:t> </a:t>
            </a:r>
            <a:r>
              <a:rPr lang="ru-RU" sz="1600" dirty="0"/>
              <a:t>– вид национальной борьбы на поясах.  Этот вид единоборства </a:t>
            </a:r>
            <a:r>
              <a:rPr lang="ru-RU" sz="1600" b="1" i="1" dirty="0" smtClean="0"/>
              <a:t>появился</a:t>
            </a:r>
            <a:r>
              <a:rPr lang="ru-RU" sz="1600" dirty="0" smtClean="0"/>
              <a:t> у </a:t>
            </a:r>
            <a:r>
              <a:rPr lang="ru-RU" sz="1600" dirty="0"/>
              <a:t>нас около трёх с половиной тысяч лет </a:t>
            </a:r>
            <a:r>
              <a:rPr lang="ru-RU" sz="1600" dirty="0" smtClean="0"/>
              <a:t>назад.</a:t>
            </a:r>
            <a:endParaRPr lang="ru-RU" sz="1600" dirty="0"/>
          </a:p>
        </p:txBody>
      </p:sp>
      <p:pic>
        <p:nvPicPr>
          <p:cNvPr id="19458" name="Picture 2" descr="Мнение депутат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97" y="746315"/>
            <a:ext cx="2508250" cy="19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984885"/>
          </a:xfrm>
        </p:spPr>
        <p:txBody>
          <a:bodyPr/>
          <a:lstStyle/>
          <a:p>
            <a:r>
              <a:rPr lang="ru-RU" sz="1600" dirty="0"/>
              <a:t>О </a:t>
            </a:r>
            <a:r>
              <a:rPr lang="ru-RU" sz="1600" dirty="0" err="1"/>
              <a:t>кураше</a:t>
            </a:r>
            <a:r>
              <a:rPr lang="ru-RU" sz="1600" dirty="0"/>
              <a:t> </a:t>
            </a:r>
            <a:r>
              <a:rPr lang="ru-RU" sz="1600" dirty="0" smtClean="0"/>
              <a:t>рассказывал </a:t>
            </a:r>
            <a:r>
              <a:rPr lang="ru-RU" sz="1600" dirty="0"/>
              <a:t>легендарный эпос «</a:t>
            </a:r>
            <a:r>
              <a:rPr lang="ru-RU" sz="1600" dirty="0" err="1"/>
              <a:t>Алпамыш</a:t>
            </a:r>
            <a:r>
              <a:rPr lang="ru-RU" sz="1600" dirty="0"/>
              <a:t>». О нём </a:t>
            </a:r>
            <a:r>
              <a:rPr lang="ru-RU" sz="1600" dirty="0" smtClean="0"/>
              <a:t>писал  </a:t>
            </a:r>
            <a:r>
              <a:rPr lang="ru-RU" sz="1600" dirty="0"/>
              <a:t>историк Геродот.</a:t>
            </a:r>
          </a:p>
        </p:txBody>
      </p:sp>
      <p:pic>
        <p:nvPicPr>
          <p:cNvPr id="20482" name="Picture 2" descr="ЛЕГЕНДА ОБ АЛПАМЫШЕ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60425"/>
            <a:ext cx="22860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Достижения геродота – Геродот — Википедия - Управленческое образование -  ЕГЭ, ОГЭ, общеобразовательные предме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" y="0"/>
            <a:ext cx="5680837" cy="31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1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6 (стр.118)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477328"/>
          </a:xfrm>
        </p:spPr>
        <p:txBody>
          <a:bodyPr/>
          <a:lstStyle/>
          <a:p>
            <a:r>
              <a:rPr lang="ru-RU" sz="1600" dirty="0"/>
              <a:t>Авиценна </a:t>
            </a:r>
            <a:r>
              <a:rPr lang="ru-RU" sz="1600" dirty="0" smtClean="0"/>
              <a:t>считал </a:t>
            </a:r>
            <a:r>
              <a:rPr lang="ru-RU" sz="1600" dirty="0" err="1"/>
              <a:t>кураш</a:t>
            </a:r>
            <a:r>
              <a:rPr lang="ru-RU" sz="1600" dirty="0"/>
              <a:t> полезным для здоровья. Тимур </a:t>
            </a:r>
            <a:r>
              <a:rPr lang="ru-RU" sz="1600" dirty="0" smtClean="0"/>
              <a:t>ввел </a:t>
            </a:r>
            <a:r>
              <a:rPr lang="ru-RU" sz="1600" dirty="0" err="1"/>
              <a:t>кураш</a:t>
            </a:r>
            <a:r>
              <a:rPr lang="ru-RU" sz="1600" dirty="0"/>
              <a:t> в программу физической подготовки для своих </a:t>
            </a:r>
            <a:r>
              <a:rPr lang="ru-RU" sz="1600" dirty="0" smtClean="0"/>
              <a:t>солдат.</a:t>
            </a:r>
            <a:endParaRPr lang="ru-RU" sz="1600" dirty="0"/>
          </a:p>
        </p:txBody>
      </p:sp>
      <p:pic>
        <p:nvPicPr>
          <p:cNvPr id="22530" name="Picture 2" descr="Авиценна - судьба врача | Ника Батхен | Яндекс Дзен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746125"/>
            <a:ext cx="2285999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Тамерлан (Тимур) - как Железный Хромец завоевавал пол мира | Биограф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99" y="631825"/>
            <a:ext cx="27432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9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6 (стр.118)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723549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1600" dirty="0" err="1"/>
              <a:t>Кураш</a:t>
            </a:r>
            <a:r>
              <a:rPr lang="ru-RU" sz="1600" dirty="0"/>
              <a:t> </a:t>
            </a:r>
            <a:r>
              <a:rPr lang="ru-RU" sz="1600" dirty="0" smtClean="0"/>
              <a:t>считается </a:t>
            </a:r>
            <a:r>
              <a:rPr lang="ru-RU" sz="1600" dirty="0"/>
              <a:t>лучшим развлечением на праздниках. </a:t>
            </a:r>
          </a:p>
          <a:p>
            <a:r>
              <a:rPr lang="ru-RU" sz="1600" dirty="0"/>
              <a:t>Традиции борьбы </a:t>
            </a:r>
            <a:r>
              <a:rPr lang="ru-RU" sz="1600" dirty="0" err="1"/>
              <a:t>кураш</a:t>
            </a:r>
            <a:r>
              <a:rPr lang="ru-RU" sz="1600" dirty="0"/>
              <a:t> </a:t>
            </a:r>
            <a:r>
              <a:rPr lang="ru-RU" sz="1600" dirty="0" smtClean="0"/>
              <a:t>передавались </a:t>
            </a:r>
            <a:r>
              <a:rPr lang="ru-RU" sz="1600" dirty="0"/>
              <a:t>из поколения в поколение. </a:t>
            </a:r>
          </a:p>
          <a:p>
            <a:endParaRPr lang="ru-RU" sz="1600" dirty="0"/>
          </a:p>
        </p:txBody>
      </p:sp>
      <p:pic>
        <p:nvPicPr>
          <p:cNvPr id="21506" name="Picture 2" descr="Народные состязания в Узбекистане - кураш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4"/>
            <a:ext cx="2508250" cy="19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5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6 (</a:t>
            </a:r>
            <a:r>
              <a:rPr lang="ru-RU" dirty="0" smtClean="0"/>
              <a:t>стр.119)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215991"/>
          </a:xfrm>
        </p:spPr>
        <p:txBody>
          <a:bodyPr/>
          <a:lstStyle/>
          <a:p>
            <a:r>
              <a:rPr lang="ru-RU" dirty="0"/>
              <a:t>В 1980 году </a:t>
            </a:r>
            <a:r>
              <a:rPr lang="ru-RU" dirty="0" err="1"/>
              <a:t>Комил</a:t>
            </a:r>
            <a:r>
              <a:rPr lang="ru-RU" dirty="0"/>
              <a:t> Юсупов, мастер по </a:t>
            </a:r>
            <a:r>
              <a:rPr lang="ru-RU" dirty="0" err="1"/>
              <a:t>курашу</a:t>
            </a:r>
            <a:r>
              <a:rPr lang="ru-RU" dirty="0"/>
              <a:t>, дзюдо и самбо </a:t>
            </a:r>
            <a:r>
              <a:rPr lang="ru-RU" dirty="0" smtClean="0"/>
              <a:t>созда</a:t>
            </a:r>
            <a:r>
              <a:rPr lang="ru-RU" dirty="0"/>
              <a:t>л</a:t>
            </a:r>
            <a:r>
              <a:rPr lang="ru-RU" dirty="0" smtClean="0"/>
              <a:t> </a:t>
            </a:r>
            <a:r>
              <a:rPr lang="ru-RU" dirty="0"/>
              <a:t>универсальные правила </a:t>
            </a:r>
            <a:r>
              <a:rPr lang="ru-RU" dirty="0" err="1"/>
              <a:t>кураша</a:t>
            </a:r>
            <a:r>
              <a:rPr lang="ru-RU" dirty="0"/>
              <a:t>. Мастер точно </a:t>
            </a:r>
            <a:r>
              <a:rPr lang="ru-RU" dirty="0" smtClean="0"/>
              <a:t>определил </a:t>
            </a:r>
            <a:r>
              <a:rPr lang="ru-RU" dirty="0"/>
              <a:t>весовые категории и термины. Борцы точно </a:t>
            </a:r>
            <a:r>
              <a:rPr lang="ru-RU" dirty="0" smtClean="0"/>
              <a:t>узнали </a:t>
            </a:r>
            <a:r>
              <a:rPr lang="ru-RU" dirty="0"/>
              <a:t>теперь свои жесты,  продолжительность поединка. Древняя народная забава </a:t>
            </a:r>
            <a:r>
              <a:rPr lang="ru-RU" dirty="0" smtClean="0"/>
              <a:t>превратилась в </a:t>
            </a:r>
            <a:r>
              <a:rPr lang="ru-RU" dirty="0"/>
              <a:t>современный вид спорта.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3554" name="Picture 2" descr="Кураш - общенациональный вид единоборства, жемчужина мирового спорт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741234"/>
            <a:ext cx="2508250" cy="17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1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59325" y="1851025"/>
            <a:ext cx="5176757" cy="184666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9700" y="532702"/>
            <a:ext cx="576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текст, чтобы получился совет для ребят.</a:t>
            </a:r>
            <a:endParaRPr kumimoji="0" lang="ru-RU" alt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Образец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не леж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вставай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5900" y="866140"/>
            <a:ext cx="548640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Итак, вы проснулись. Не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леж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  в постели. Решительно сбрось …   с себя одеяло.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Быстро встань …  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Откро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  форточку. Не бой …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сь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свежего воздуха 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Подним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  руки вверх,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приподним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kumimoji="0" lang="ru-RU" alt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сь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носках.  После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упражнения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плавно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переход …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спокойную ходьбу.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0025" y="1573505"/>
            <a:ext cx="390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4371" y="1589741"/>
            <a:ext cx="506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йте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7571" y="1554943"/>
            <a:ext cx="390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0971" y="1297190"/>
            <a:ext cx="390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4621" y="1081909"/>
            <a:ext cx="506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ите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900" y="2048618"/>
            <a:ext cx="506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ите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700" y="2081695"/>
            <a:ext cx="506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ите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8700" y="2301146"/>
            <a:ext cx="506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ите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27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98425"/>
            <a:ext cx="5337810" cy="315471"/>
          </a:xfrm>
        </p:spPr>
        <p:txBody>
          <a:bodyPr/>
          <a:lstStyle/>
          <a:p>
            <a:pPr algn="ctr"/>
            <a:r>
              <a:rPr lang="ru-RU" dirty="0" smtClean="0"/>
              <a:t>Выполните самостоятельно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7975" y="676228"/>
            <a:ext cx="5013325" cy="1384995"/>
          </a:xfrm>
        </p:spPr>
        <p:txBody>
          <a:bodyPr/>
          <a:lstStyle/>
          <a:p>
            <a:pPr algn="ctr"/>
            <a:r>
              <a:rPr lang="ru-RU" sz="1800" dirty="0" smtClean="0"/>
              <a:t>Упражнение 8 на странице 119</a:t>
            </a:r>
          </a:p>
          <a:p>
            <a:pPr algn="ctr"/>
            <a:r>
              <a:rPr lang="ru-RU" sz="1800" dirty="0" smtClean="0"/>
              <a:t>Выучите стихотворение на странице 117</a:t>
            </a:r>
          </a:p>
          <a:p>
            <a:pPr algn="ctr"/>
            <a:r>
              <a:rPr lang="ru-RU" sz="1800" dirty="0" smtClean="0"/>
              <a:t>Найдите в интернете информацию о наших чемпионах по </a:t>
            </a:r>
            <a:r>
              <a:rPr lang="ru-RU" sz="1800" dirty="0" err="1" smtClean="0"/>
              <a:t>Курашу</a:t>
            </a:r>
            <a:r>
              <a:rPr lang="ru-RU" sz="1800" dirty="0" smtClean="0"/>
              <a:t>.</a:t>
            </a:r>
          </a:p>
          <a:p>
            <a:pPr algn="ctr"/>
            <a:r>
              <a:rPr lang="ru-RU" sz="1800" dirty="0" smtClean="0"/>
              <a:t>Запишите их имена в тетрадь.</a:t>
            </a:r>
          </a:p>
        </p:txBody>
      </p:sp>
      <p:sp>
        <p:nvSpPr>
          <p:cNvPr id="4" name="AutoShape 2" descr="Поздравление городского руководства с праздником Навруз — Официальный  Интернет-портал органов местного самоуправления городского округа С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оздравление городского руководства с праздником Навруз — Официальный  Интернет-портал органов местного самоуправления городского округа Са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Стихи про Навруз праздник Весны - Навруз Муборак картинка - Красивые  картинки на праздник Навруз Байрам с надписями и пожеланиями - Прикольные  поздравления с Наврузом на русском язык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6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3" y="2328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6362" y="1326544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64100" y="249697"/>
            <a:ext cx="245692" cy="385354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1110" y="556605"/>
            <a:ext cx="589811" cy="227620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320893" y="2079625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862" y="1289657"/>
            <a:ext cx="36515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Глагол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глагола (урок 2)</a:t>
            </a:r>
            <a:r>
              <a:rPr lang="ru-RU" sz="2400" dirty="0" smtClean="0">
                <a:latin typeface="Aharoni"/>
              </a:rPr>
              <a:t> </a:t>
            </a:r>
            <a:endParaRPr lang="ru-RU" sz="2400" dirty="0">
              <a:latin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5408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Закаливание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06290" y="631825"/>
            <a:ext cx="3813810" cy="2031325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Придумайте название к тексту. Запишите, вставляя –</a:t>
            </a:r>
            <a:r>
              <a:rPr lang="ru-RU" dirty="0" err="1"/>
              <a:t>ться</a:t>
            </a:r>
            <a:r>
              <a:rPr lang="ru-RU" dirty="0"/>
              <a:t> или –</a:t>
            </a:r>
            <a:r>
              <a:rPr lang="ru-RU" dirty="0" err="1"/>
              <a:t>тся</a:t>
            </a:r>
            <a:r>
              <a:rPr lang="ru-RU" dirty="0"/>
              <a:t>. Как вы думаете, с чего можно начать закаливание?</a:t>
            </a:r>
          </a:p>
          <a:p>
            <a:r>
              <a:rPr lang="ru-RU" sz="1600" dirty="0"/>
              <a:t>Закаливание укрепляет организм, укрепляет иммунитет, улучшает настроение. Меньше станови… опасность простуди…. </a:t>
            </a:r>
            <a:r>
              <a:rPr lang="ru-RU" sz="1600" dirty="0" smtClean="0"/>
              <a:t>    Начинать </a:t>
            </a:r>
            <a:r>
              <a:rPr lang="ru-RU" sz="1600" dirty="0" err="1"/>
              <a:t>закалива</a:t>
            </a:r>
            <a:r>
              <a:rPr lang="ru-RU" sz="1600" dirty="0"/>
              <a:t>… </a:t>
            </a:r>
            <a:r>
              <a:rPr lang="ru-RU" sz="1600" dirty="0"/>
              <a:t> </a:t>
            </a:r>
            <a:r>
              <a:rPr lang="ru-RU" sz="1600" dirty="0" smtClean="0"/>
              <a:t>   </a:t>
            </a:r>
            <a:r>
              <a:rPr lang="ru-RU" sz="1600" dirty="0" smtClean="0"/>
              <a:t>можно </a:t>
            </a:r>
            <a:r>
              <a:rPr lang="ru-RU" sz="1600" dirty="0"/>
              <a:t>с любого возраста. </a:t>
            </a:r>
            <a:endParaRPr lang="ru-RU" dirty="0"/>
          </a:p>
        </p:txBody>
      </p:sp>
      <p:pic>
        <p:nvPicPr>
          <p:cNvPr id="2050" name="Picture 2" descr="О закаливании детского организм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1012825"/>
            <a:ext cx="1527175" cy="15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9100" y="1622425"/>
            <a:ext cx="547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тся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4700" y="1851025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ься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900" y="2079625"/>
            <a:ext cx="65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ться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Закаливание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08025"/>
            <a:ext cx="2508250" cy="217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ой опыт закаливания детей, читать, скачать | Азбука здоровь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6" y="746125"/>
            <a:ext cx="2203228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Мы едем едем еде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552767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–</a:t>
            </a:r>
            <a:r>
              <a:rPr lang="ru-RU" dirty="0" err="1" smtClean="0"/>
              <a:t>тся</a:t>
            </a:r>
            <a:r>
              <a:rPr lang="ru-RU" dirty="0" smtClean="0"/>
              <a:t> или –</a:t>
            </a:r>
            <a:r>
              <a:rPr lang="ru-RU" dirty="0" err="1" smtClean="0"/>
              <a:t>т</a:t>
            </a:r>
            <a:r>
              <a:rPr lang="ru-RU" dirty="0" err="1" smtClean="0">
                <a:solidFill>
                  <a:srgbClr val="FF0000"/>
                </a:solidFill>
              </a:rPr>
              <a:t>ь</a:t>
            </a:r>
            <a:r>
              <a:rPr lang="ru-RU" dirty="0" err="1" smtClean="0"/>
              <a:t>ся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746315"/>
            <a:ext cx="3276600" cy="2462213"/>
          </a:xfrm>
        </p:spPr>
        <p:txBody>
          <a:bodyPr/>
          <a:lstStyle/>
          <a:p>
            <a:r>
              <a:rPr lang="ru-RU" sz="1600" dirty="0"/>
              <a:t>Сперва нужно </a:t>
            </a:r>
            <a:r>
              <a:rPr lang="ru-RU" sz="1600" dirty="0" err="1" smtClean="0"/>
              <a:t>посоветова</a:t>
            </a:r>
            <a:r>
              <a:rPr lang="ru-RU" sz="1600" dirty="0" smtClean="0"/>
              <a:t> …   </a:t>
            </a:r>
          </a:p>
          <a:p>
            <a:r>
              <a:rPr lang="ru-RU" sz="1600" dirty="0" smtClean="0"/>
              <a:t>с </a:t>
            </a:r>
            <a:r>
              <a:rPr lang="ru-RU" sz="1600" dirty="0"/>
              <a:t>врачом. Он проверит состояние здоровья. </a:t>
            </a:r>
            <a:r>
              <a:rPr lang="ru-RU" sz="1600" dirty="0" err="1" smtClean="0"/>
              <a:t>Закаля</a:t>
            </a:r>
            <a:r>
              <a:rPr lang="ru-RU" sz="1600" dirty="0" smtClean="0"/>
              <a:t>…      можно </a:t>
            </a:r>
            <a:r>
              <a:rPr lang="ru-RU" sz="1600" dirty="0"/>
              <a:t>только тогда, когда человек полностью здоров. Самый простой способ закаливания – </a:t>
            </a:r>
            <a:r>
              <a:rPr lang="ru-RU" sz="1600" dirty="0" err="1" smtClean="0"/>
              <a:t>пробежа</a:t>
            </a:r>
            <a:r>
              <a:rPr lang="ru-RU" sz="1600" dirty="0" smtClean="0"/>
              <a:t> …     босиком</a:t>
            </a:r>
            <a:r>
              <a:rPr lang="ru-RU" sz="1600" dirty="0"/>
              <a:t>.</a:t>
            </a:r>
          </a:p>
          <a:p>
            <a:endParaRPr lang="ru-RU" sz="1600" dirty="0" smtClean="0"/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Что сделат</a:t>
            </a:r>
            <a:r>
              <a:rPr lang="ru-RU" sz="1600" dirty="0" smtClean="0">
                <a:solidFill>
                  <a:srgbClr val="FF0000"/>
                </a:solidFill>
              </a:rPr>
              <a:t>ь</a:t>
            </a:r>
            <a:r>
              <a:rPr lang="ru-RU" sz="1600" dirty="0" smtClean="0">
                <a:solidFill>
                  <a:schemeClr val="tx1"/>
                </a:solidFill>
              </a:rPr>
              <a:t>? Что делат</a:t>
            </a:r>
            <a:r>
              <a:rPr lang="ru-RU" sz="1600" dirty="0" smtClean="0">
                <a:solidFill>
                  <a:srgbClr val="FF0000"/>
                </a:solidFill>
              </a:rPr>
              <a:t>ь</a:t>
            </a:r>
            <a:r>
              <a:rPr lang="ru-RU" sz="1600" dirty="0" smtClean="0">
                <a:solidFill>
                  <a:schemeClr val="tx1"/>
                </a:solidFill>
              </a:rPr>
              <a:t>?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 smtClean="0"/>
              <a:t>  </a:t>
            </a:r>
            <a:endParaRPr lang="ru-RU" sz="1600" dirty="0"/>
          </a:p>
        </p:txBody>
      </p:sp>
      <p:pic>
        <p:nvPicPr>
          <p:cNvPr id="3074" name="Picture 2" descr="Закаливание организма: ходьба босиком | Human, Jack frost, Aesthetic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860425"/>
            <a:ext cx="17557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6100" y="1165225"/>
            <a:ext cx="599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ться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0265" y="691148"/>
            <a:ext cx="599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ться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7900" y="2155825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ться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8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Чемпионы по </a:t>
            </a:r>
            <a:r>
              <a:rPr lang="ru-RU" dirty="0" err="1" smtClean="0"/>
              <a:t>курашу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21100" y="566419"/>
            <a:ext cx="1828800" cy="738664"/>
          </a:xfrm>
        </p:spPr>
        <p:txBody>
          <a:bodyPr/>
          <a:lstStyle/>
          <a:p>
            <a:r>
              <a:rPr lang="ru-RU" dirty="0" err="1"/>
              <a:t>Маруф</a:t>
            </a:r>
            <a:r>
              <a:rPr lang="ru-RU" dirty="0"/>
              <a:t> </a:t>
            </a:r>
            <a:r>
              <a:rPr lang="ru-RU" dirty="0" err="1" smtClean="0"/>
              <a:t>Гайбуллаев</a:t>
            </a:r>
            <a:endParaRPr lang="ru-RU" dirty="0" smtClean="0"/>
          </a:p>
          <a:p>
            <a:r>
              <a:rPr lang="ru-RU" dirty="0" smtClean="0"/>
              <a:t>Руслан </a:t>
            </a:r>
            <a:r>
              <a:rPr lang="ru-RU" dirty="0" err="1"/>
              <a:t>Буриев</a:t>
            </a:r>
            <a:endParaRPr lang="ru-RU" dirty="0" smtClean="0"/>
          </a:p>
          <a:p>
            <a:r>
              <a:rPr lang="ru-RU" dirty="0" err="1" smtClean="0"/>
              <a:t>Мухсин</a:t>
            </a:r>
            <a:r>
              <a:rPr lang="ru-RU" dirty="0" smtClean="0"/>
              <a:t> </a:t>
            </a:r>
            <a:r>
              <a:rPr lang="ru-RU" dirty="0" err="1" smtClean="0"/>
              <a:t>Хисомиддинов</a:t>
            </a:r>
            <a:endParaRPr lang="ru-RU" dirty="0" smtClean="0"/>
          </a:p>
          <a:p>
            <a:r>
              <a:rPr lang="ru-RU" dirty="0" err="1"/>
              <a:t>Нурбек</a:t>
            </a:r>
            <a:r>
              <a:rPr lang="ru-RU" dirty="0"/>
              <a:t> Тураев </a:t>
            </a:r>
          </a:p>
        </p:txBody>
      </p:sp>
      <p:pic>
        <p:nvPicPr>
          <p:cNvPr id="24578" name="Picture 2" descr="https://www.gazeta.uz/media/img/2018/08/WIjBFV15354649611707_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2072640" cy="13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www.gazeta.uz/media/img/2018/08/eQytDp15354649025500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44" y="1851025"/>
            <a:ext cx="1863555" cy="127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87700" y="1289480"/>
            <a:ext cx="2609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dirty="0">
                <a:solidFill>
                  <a:srgbClr val="222222"/>
                </a:solidFill>
                <a:latin typeface="Open Sans"/>
              </a:rPr>
              <a:t>Девочки: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22222"/>
                </a:solidFill>
                <a:latin typeface="inherit"/>
              </a:rPr>
              <a:t>Гульсевар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ru-RU" sz="1200" dirty="0" err="1">
                <a:solidFill>
                  <a:srgbClr val="222222"/>
                </a:solidFill>
                <a:latin typeface="inherit"/>
              </a:rPr>
              <a:t>Авазбекова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(36 кг);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22222"/>
                </a:solidFill>
                <a:latin typeface="inherit"/>
              </a:rPr>
              <a:t>Мафтуна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ru-RU" sz="1200" dirty="0" err="1">
                <a:solidFill>
                  <a:srgbClr val="222222"/>
                </a:solidFill>
                <a:latin typeface="inherit"/>
              </a:rPr>
              <a:t>Холматова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(40 кг);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22222"/>
                </a:solidFill>
                <a:latin typeface="inherit"/>
              </a:rPr>
              <a:t>Ульболсин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Хакимова (44 кг).</a:t>
            </a:r>
          </a:p>
          <a:p>
            <a:pPr fontAlgn="base"/>
            <a:r>
              <a:rPr lang="ru-RU" sz="1200" dirty="0">
                <a:solidFill>
                  <a:srgbClr val="222222"/>
                </a:solidFill>
                <a:latin typeface="Open Sans"/>
              </a:rPr>
              <a:t>Мальчики</a:t>
            </a:r>
            <a:r>
              <a:rPr lang="ru-RU" sz="1200" dirty="0" smtClean="0">
                <a:solidFill>
                  <a:srgbClr val="222222"/>
                </a:solidFill>
                <a:latin typeface="Open Sans"/>
              </a:rPr>
              <a:t>:</a:t>
            </a:r>
          </a:p>
          <a:p>
            <a:pPr fontAlgn="base"/>
            <a:r>
              <a:rPr lang="ru-RU" sz="1400" dirty="0" smtClean="0"/>
              <a:t> </a:t>
            </a:r>
            <a:r>
              <a:rPr lang="ru-RU" sz="1400" dirty="0" err="1" smtClean="0"/>
              <a:t>Болтабек</a:t>
            </a:r>
            <a:r>
              <a:rPr lang="ru-RU" sz="1400" dirty="0" smtClean="0"/>
              <a:t> </a:t>
            </a:r>
            <a:r>
              <a:rPr lang="ru-RU" sz="1400" dirty="0" err="1"/>
              <a:t>Болтаев</a:t>
            </a:r>
            <a:r>
              <a:rPr lang="ru-RU" sz="1400" dirty="0" smtClean="0"/>
              <a:t>,</a:t>
            </a:r>
            <a:endParaRPr lang="ru-RU" sz="1050" dirty="0">
              <a:solidFill>
                <a:srgbClr val="222222"/>
              </a:solidFill>
              <a:latin typeface="Open 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22222"/>
                </a:solidFill>
                <a:latin typeface="inherit"/>
              </a:rPr>
              <a:t>Джавохир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ru-RU" sz="1200" dirty="0" err="1">
                <a:solidFill>
                  <a:srgbClr val="222222"/>
                </a:solidFill>
                <a:latin typeface="inherit"/>
              </a:rPr>
              <a:t>Умиров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(42 кг);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22222"/>
                </a:solidFill>
                <a:latin typeface="inherit"/>
              </a:rPr>
              <a:t>Дильшод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ru-RU" sz="1200" dirty="0" err="1">
                <a:solidFill>
                  <a:srgbClr val="222222"/>
                </a:solidFill>
                <a:latin typeface="inherit"/>
              </a:rPr>
              <a:t>Хамроев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(46 кг);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22222"/>
                </a:solidFill>
                <a:latin typeface="inherit"/>
              </a:rPr>
              <a:t>Джавохир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ru-RU" sz="1200" dirty="0" err="1">
                <a:solidFill>
                  <a:srgbClr val="222222"/>
                </a:solidFill>
                <a:latin typeface="inherit"/>
              </a:rPr>
              <a:t>Мавлонов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(50 кг);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22222"/>
                </a:solidFill>
                <a:latin typeface="inherit"/>
              </a:rPr>
              <a:t>Жонибек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ru-RU" sz="1200" dirty="0" err="1">
                <a:solidFill>
                  <a:srgbClr val="222222"/>
                </a:solidFill>
                <a:latin typeface="inherit"/>
              </a:rPr>
              <a:t>Мамашукуров</a:t>
            </a:r>
            <a:r>
              <a:rPr lang="ru-RU" sz="1200" dirty="0">
                <a:solidFill>
                  <a:srgbClr val="222222"/>
                </a:solidFill>
                <a:latin typeface="inherit"/>
              </a:rPr>
              <a:t> (55 кг).</a:t>
            </a:r>
          </a:p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24582" name="Picture 6" descr="https://cdn1.img.sputniknews-uz.com/images/07e4/0b/07/153459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6" y="605986"/>
            <a:ext cx="3020004" cy="252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Международный турнир на кубок Президента Республики Узбекистан по курашу в Термез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215747"/>
            <a:ext cx="3057363" cy="18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3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40837"/>
            <a:ext cx="5284428" cy="276999"/>
          </a:xfrm>
        </p:spPr>
        <p:txBody>
          <a:bodyPr/>
          <a:lstStyle/>
          <a:p>
            <a:r>
              <a:rPr lang="ru-RU" sz="1800" dirty="0" smtClean="0"/>
              <a:t>Международный турнир на кубок президента</a:t>
            </a:r>
            <a:endParaRPr lang="ru-RU" sz="1800" dirty="0"/>
          </a:p>
        </p:txBody>
      </p:sp>
      <p:pic>
        <p:nvPicPr>
          <p:cNvPr id="25602" name="Picture 2" descr="Международный турнир на Кубок президента Республики Узбекистан по курашу в Термез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78" y="754714"/>
            <a:ext cx="2508250" cy="18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Международный турнир на Кубок президента Республики Узбекистан по курашу в Термезе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94752"/>
            <a:ext cx="2508250" cy="17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4258547" cy="2277547"/>
          </a:xfrm>
        </p:spPr>
        <p:txBody>
          <a:bodyPr/>
          <a:lstStyle/>
          <a:p>
            <a:r>
              <a:rPr lang="ru-RU" b="1" dirty="0"/>
              <a:t>Прочитайте рассказ Анвара, правильно вставляя глаголы совершенного и несовершенного вида.</a:t>
            </a:r>
          </a:p>
          <a:p>
            <a:r>
              <a:rPr lang="ru-RU" sz="1600" dirty="0"/>
              <a:t>Каждое утро я … своего двоюродного брата на нашей автобусной остановке. Вчера я его … возле школы и … ему: «Привет, </a:t>
            </a:r>
            <a:r>
              <a:rPr lang="ru-RU" sz="1600" dirty="0" err="1"/>
              <a:t>Даврон</a:t>
            </a:r>
            <a:r>
              <a:rPr lang="ru-RU" sz="1600" dirty="0" smtClean="0"/>
              <a:t>!».</a:t>
            </a:r>
          </a:p>
          <a:p>
            <a:r>
              <a:rPr lang="ru-RU" sz="1600" dirty="0" smtClean="0"/>
              <a:t> </a:t>
            </a:r>
            <a:r>
              <a:rPr lang="ru-RU" sz="1400" i="1" dirty="0" smtClean="0"/>
              <a:t>Слова </a:t>
            </a:r>
            <a:r>
              <a:rPr lang="ru-RU" sz="1400" i="1" dirty="0"/>
              <a:t>для справок</a:t>
            </a:r>
            <a:r>
              <a:rPr lang="ru-RU" sz="1400" dirty="0"/>
              <a:t>: обедаем – пообедали; встречаю – встретил; делаем – сделали; берём – взяли; говорит - сказал; ходим – пошли;</a:t>
            </a:r>
          </a:p>
          <a:p>
            <a:endParaRPr lang="ru-RU" sz="1600" dirty="0"/>
          </a:p>
        </p:txBody>
      </p:sp>
      <p:pic>
        <p:nvPicPr>
          <p:cNvPr id="4098" name="Picture 2" descr="Благодаря ОД «Мир Луганщине» в Луганске установили две остановки  общественного транспорта | ЛНР Сегодня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47" y="1012825"/>
            <a:ext cx="1151653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4258547" cy="2277547"/>
          </a:xfrm>
        </p:spPr>
        <p:txBody>
          <a:bodyPr/>
          <a:lstStyle/>
          <a:p>
            <a:r>
              <a:rPr lang="ru-RU" b="1" dirty="0"/>
              <a:t>Прочитайте рассказ Анвара, правильно вставляя глаголы совершенного и несовершенного вида.</a:t>
            </a:r>
          </a:p>
          <a:p>
            <a:r>
              <a:rPr lang="ru-RU" sz="1600" dirty="0"/>
              <a:t>Каждое утро я </a:t>
            </a:r>
            <a:r>
              <a:rPr lang="ru-RU" sz="1600" b="1" i="1" dirty="0" smtClean="0"/>
              <a:t>встречаю</a:t>
            </a:r>
            <a:r>
              <a:rPr lang="ru-RU" sz="1600" dirty="0" smtClean="0"/>
              <a:t> </a:t>
            </a:r>
            <a:r>
              <a:rPr lang="ru-RU" sz="1600" dirty="0"/>
              <a:t>своего двоюродного брата на нашей автобусной остановке. Вчера я его </a:t>
            </a:r>
            <a:r>
              <a:rPr lang="ru-RU" sz="1600" b="1" i="1" dirty="0" smtClean="0"/>
              <a:t>встретил</a:t>
            </a:r>
            <a:r>
              <a:rPr lang="ru-RU" sz="1600" dirty="0" smtClean="0"/>
              <a:t> </a:t>
            </a:r>
            <a:r>
              <a:rPr lang="ru-RU" sz="1600" dirty="0"/>
              <a:t>возле школы и </a:t>
            </a:r>
            <a:r>
              <a:rPr lang="ru-RU" sz="1600" dirty="0" smtClean="0"/>
              <a:t>сказал ему</a:t>
            </a:r>
            <a:r>
              <a:rPr lang="ru-RU" sz="1600" dirty="0"/>
              <a:t>: «Привет, </a:t>
            </a:r>
            <a:r>
              <a:rPr lang="ru-RU" sz="1600" dirty="0" err="1"/>
              <a:t>Даврон</a:t>
            </a:r>
            <a:r>
              <a:rPr lang="ru-RU" sz="1600" dirty="0" smtClean="0"/>
              <a:t>!».</a:t>
            </a:r>
          </a:p>
          <a:p>
            <a:r>
              <a:rPr lang="ru-RU" sz="1600" dirty="0" smtClean="0"/>
              <a:t> </a:t>
            </a:r>
            <a:r>
              <a:rPr lang="ru-RU" sz="1400" i="1" dirty="0" smtClean="0"/>
              <a:t>Слова </a:t>
            </a:r>
            <a:r>
              <a:rPr lang="ru-RU" sz="1400" i="1" dirty="0"/>
              <a:t>для справок</a:t>
            </a:r>
            <a:r>
              <a:rPr lang="ru-RU" sz="1400" dirty="0"/>
              <a:t>: обедаем – пообедали; встречаю – встретил; делаем – сделали; берём – взяли; говорит - сказал; ходим – пошли;</a:t>
            </a:r>
          </a:p>
          <a:p>
            <a:endParaRPr lang="ru-RU" sz="1600" dirty="0"/>
          </a:p>
        </p:txBody>
      </p:sp>
      <p:pic>
        <p:nvPicPr>
          <p:cNvPr id="4098" name="Picture 2" descr="Благодаря ОД «Мир Луганщине» в Луганске установили две остановки  общественного транспорта | ЛНР Сегодня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47" y="1012825"/>
            <a:ext cx="1151653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07764" y="555625"/>
            <a:ext cx="3589536" cy="2954655"/>
          </a:xfrm>
        </p:spPr>
        <p:txBody>
          <a:bodyPr/>
          <a:lstStyle/>
          <a:p>
            <a:r>
              <a:rPr lang="ru-RU" sz="1600" dirty="0"/>
              <a:t>Обычно он … мне: «Здорово, Анвар!». Мы часто … книги в библиотеке, и сегодня мы тоже … новый словарь. Иногда мы … в школьном буфете, а сегодня мы … дома. Каждую субботу мы … в спортзал, но сегодня мы не …, потому что были в театре. Мы всегда … уроки вместе. И сегодня мы тоже … задание по математике вдвоём.</a:t>
            </a:r>
          </a:p>
          <a:p>
            <a:endParaRPr lang="ru-RU" sz="1600" dirty="0"/>
          </a:p>
        </p:txBody>
      </p:sp>
      <p:pic>
        <p:nvPicPr>
          <p:cNvPr id="7170" name="Picture 2" descr="Словари и энциклопедии: 1949 - Толковый словарь Ожегов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41" y="746125"/>
            <a:ext cx="1427692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07764" y="555625"/>
            <a:ext cx="4275336" cy="2708434"/>
          </a:xfrm>
        </p:spPr>
        <p:txBody>
          <a:bodyPr/>
          <a:lstStyle/>
          <a:p>
            <a:r>
              <a:rPr lang="ru-RU" sz="1600" dirty="0"/>
              <a:t>Обычно он </a:t>
            </a:r>
            <a:r>
              <a:rPr lang="ru-RU" sz="1600" b="1" i="1" dirty="0" smtClean="0"/>
              <a:t>говорит</a:t>
            </a:r>
            <a:r>
              <a:rPr lang="ru-RU" sz="1600" dirty="0" smtClean="0"/>
              <a:t> </a:t>
            </a:r>
            <a:r>
              <a:rPr lang="ru-RU" sz="1600" dirty="0"/>
              <a:t>мне: «Здорово, Анвар!». Мы часто </a:t>
            </a:r>
            <a:r>
              <a:rPr lang="ru-RU" sz="1600" b="1" i="1" dirty="0" smtClean="0"/>
              <a:t>берём</a:t>
            </a:r>
            <a:r>
              <a:rPr lang="ru-RU" sz="1600" dirty="0" smtClean="0"/>
              <a:t> </a:t>
            </a:r>
            <a:r>
              <a:rPr lang="ru-RU" sz="1600" dirty="0"/>
              <a:t>книги в библиотеке, и сегодня мы тоже </a:t>
            </a:r>
            <a:r>
              <a:rPr lang="ru-RU" sz="1600" b="1" i="1" dirty="0" smtClean="0"/>
              <a:t>взяли</a:t>
            </a:r>
            <a:r>
              <a:rPr lang="ru-RU" sz="1600" dirty="0" smtClean="0"/>
              <a:t> </a:t>
            </a:r>
            <a:r>
              <a:rPr lang="ru-RU" sz="1600" dirty="0"/>
              <a:t>новый словарь. Иногда мы </a:t>
            </a:r>
            <a:r>
              <a:rPr lang="ru-RU" sz="1600" b="1" i="1" dirty="0" smtClean="0"/>
              <a:t>обедаем</a:t>
            </a:r>
            <a:r>
              <a:rPr lang="ru-RU" sz="1600" dirty="0" smtClean="0"/>
              <a:t> </a:t>
            </a:r>
            <a:r>
              <a:rPr lang="ru-RU" sz="1600" dirty="0"/>
              <a:t>в школьном буфете, а сегодня мы </a:t>
            </a:r>
            <a:r>
              <a:rPr lang="ru-RU" sz="1600" b="1" i="1" dirty="0" smtClean="0"/>
              <a:t>пообедали </a:t>
            </a:r>
            <a:r>
              <a:rPr lang="ru-RU" sz="1600" dirty="0"/>
              <a:t>дома. Каждую субботу мы </a:t>
            </a:r>
            <a:r>
              <a:rPr lang="ru-RU" sz="1600" b="1" i="1" dirty="0" smtClean="0"/>
              <a:t>ходим</a:t>
            </a:r>
            <a:r>
              <a:rPr lang="ru-RU" sz="1600" dirty="0" smtClean="0"/>
              <a:t> </a:t>
            </a:r>
            <a:r>
              <a:rPr lang="ru-RU" sz="1600" dirty="0"/>
              <a:t>в спортзал, но сегодня мы не </a:t>
            </a:r>
            <a:r>
              <a:rPr lang="ru-RU" sz="1600" b="1" i="1" dirty="0" smtClean="0"/>
              <a:t>пошли</a:t>
            </a:r>
            <a:r>
              <a:rPr lang="ru-RU" sz="1600" dirty="0" smtClean="0"/>
              <a:t>, </a:t>
            </a:r>
            <a:r>
              <a:rPr lang="ru-RU" sz="1600" dirty="0"/>
              <a:t>потому что были в театре. Мы всегда </a:t>
            </a:r>
            <a:r>
              <a:rPr lang="ru-RU" sz="1600" b="1" i="1" dirty="0" smtClean="0"/>
              <a:t>делаем</a:t>
            </a:r>
            <a:r>
              <a:rPr lang="ru-RU" sz="1600" dirty="0" smtClean="0"/>
              <a:t> </a:t>
            </a:r>
            <a:r>
              <a:rPr lang="ru-RU" sz="1600" dirty="0"/>
              <a:t>уроки вместе. И сегодня мы тоже </a:t>
            </a:r>
            <a:r>
              <a:rPr lang="ru-RU" sz="1600" b="1" i="1" dirty="0" smtClean="0"/>
              <a:t>сделали</a:t>
            </a:r>
            <a:r>
              <a:rPr lang="ru-RU" sz="1600" dirty="0" smtClean="0"/>
              <a:t> </a:t>
            </a:r>
            <a:r>
              <a:rPr lang="ru-RU" sz="1600" dirty="0"/>
              <a:t>задание по математике вдвоём.</a:t>
            </a:r>
          </a:p>
          <a:p>
            <a:endParaRPr lang="ru-RU" sz="1600" dirty="0"/>
          </a:p>
        </p:txBody>
      </p:sp>
      <p:pic>
        <p:nvPicPr>
          <p:cNvPr id="5122" name="Picture 2" descr="Книга Большой орфографический словарь русского языка - скачать бесплатно в  pdf, Анна Александровна Медведев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63" y="758453"/>
            <a:ext cx="922338" cy="13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3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Знакомьтесь</a:t>
            </a:r>
            <a:r>
              <a:rPr lang="ru-RU" dirty="0" smtClean="0"/>
              <a:t>! Владимир </a:t>
            </a:r>
            <a:r>
              <a:rPr lang="ru-RU" dirty="0" err="1" smtClean="0"/>
              <a:t>Неймер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59100" y="710661"/>
            <a:ext cx="2590799" cy="2251646"/>
          </a:xfrm>
        </p:spPr>
        <p:txBody>
          <a:bodyPr/>
          <a:lstStyle/>
          <a:p>
            <a:r>
              <a:rPr lang="ru-RU" dirty="0"/>
              <a:t>Профессор Государственной консерватории Узбекистана,</a:t>
            </a:r>
            <a:br>
              <a:rPr lang="ru-RU" dirty="0"/>
            </a:br>
            <a:r>
              <a:rPr lang="ru-RU" dirty="0"/>
              <a:t>дирижер Национального симфонического оркестра Узбекистана,</a:t>
            </a:r>
            <a:br>
              <a:rPr lang="ru-RU" dirty="0"/>
            </a:br>
            <a:r>
              <a:rPr lang="ru-RU" dirty="0"/>
              <a:t>дирижер Молодежного оркестра ГКУ и юношеского оркестра Республиканского музыкального академического лицея им. Успенского.</a:t>
            </a:r>
            <a:br>
              <a:rPr lang="ru-RU" dirty="0"/>
            </a:br>
            <a:r>
              <a:rPr lang="ru-RU" dirty="0"/>
              <a:t>Заслуженный наставник Республики Узбекистан.</a:t>
            </a:r>
          </a:p>
        </p:txBody>
      </p:sp>
      <p:pic>
        <p:nvPicPr>
          <p:cNvPr id="18434" name="Picture 2" descr="https://msotlt.ru/wp-content/uploads/2019/01/%D0%9D%D0%B5%D0%B9%D0%BC%D0%B5%D1%80-1-150x1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8208"/>
            <a:ext cx="2362200" cy="21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Поздравляем с юбилеем мэтра оперного и... - Государственная филармония  Узбекистана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Фабрика вундеркиндов» Владимира Неймера потрясла публику в Ташкенте, но  вызвала серьезные споры в среде профессиональных музыкант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Фабрика вундеркиндов» Владимира Неймера потрясла публику в Ташкенте, но  вызвала серьезные споры в среде профессиональных музыканто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50" y="2003425"/>
            <a:ext cx="1079649" cy="1144428"/>
          </a:xfrm>
          <a:prstGeom prst="rect">
            <a:avLst/>
          </a:prstGeom>
        </p:spPr>
      </p:pic>
      <p:sp>
        <p:nvSpPr>
          <p:cNvPr id="9" name="AutoShape 10" descr="Поздравляем с юбилеем мэтра оперного и... - Государственная филармония  Узбекистана |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7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700" y="102424"/>
            <a:ext cx="4944347" cy="315471"/>
          </a:xfrm>
        </p:spPr>
        <p:txBody>
          <a:bodyPr/>
          <a:lstStyle/>
          <a:p>
            <a:r>
              <a:rPr lang="ru-RU" dirty="0" smtClean="0"/>
              <a:t>Знакомьтесь!  </a:t>
            </a:r>
            <a:r>
              <a:rPr lang="ru-RU" dirty="0" err="1" smtClean="0"/>
              <a:t>Асадбек</a:t>
            </a:r>
            <a:r>
              <a:rPr lang="ru-RU" dirty="0" smtClean="0"/>
              <a:t> </a:t>
            </a:r>
            <a:r>
              <a:rPr lang="ru-RU" dirty="0" err="1" smtClean="0"/>
              <a:t>Аюбджанов</a:t>
            </a:r>
            <a:endParaRPr lang="ru-RU" dirty="0"/>
          </a:p>
        </p:txBody>
      </p:sp>
      <p:pic>
        <p:nvPicPr>
          <p:cNvPr id="17410" name="Picture 2" descr="Tchaikovsky : Nutcracker - Pas de deux: Asadbek Ayubjonov - YouTub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709" y="848757"/>
            <a:ext cx="2508250" cy="209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AESTRI | Тольяттинская филармония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41" y="833994"/>
            <a:ext cx="2508250" cy="209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3100" y="479425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Roboto"/>
              </a:rPr>
              <a:t>самый юный дирижер в </a:t>
            </a:r>
            <a:r>
              <a:rPr lang="ru-RU" b="1" dirty="0" smtClean="0">
                <a:solidFill>
                  <a:srgbClr val="212529"/>
                </a:solidFill>
                <a:latin typeface="Roboto"/>
              </a:rPr>
              <a:t>Узбекистане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11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Асадбек_Аюбжонов_Определение_музыкального_произведения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5" y="88841"/>
            <a:ext cx="5664385" cy="3129844"/>
          </a:xfrm>
        </p:spPr>
      </p:pic>
    </p:spTree>
    <p:extLst>
      <p:ext uri="{BB962C8B-B14F-4D97-AF65-F5344CB8AC3E}">
        <p14:creationId xmlns:p14="http://schemas.microsoft.com/office/powerpoint/2010/main" val="29896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Новости - Филиал ГАУК ТОНБ «Детская библиотека имени Константина Яковлевича  Лагун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8484"/>
            <a:ext cx="5638800" cy="313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0942"/>
          </a:xfrm>
        </p:spPr>
        <p:txBody>
          <a:bodyPr/>
          <a:lstStyle/>
          <a:p>
            <a:pPr algn="ctr"/>
            <a:r>
              <a:rPr lang="ru-RU" dirty="0"/>
              <a:t>Учим пословицы и поговорки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 descr="F:\Учебник2 6 класс\пословицы\3d3566471a08e416feeb4f01dfc5d98fbc5f6c138945968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752" y="639457"/>
            <a:ext cx="1552335" cy="240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 descr="F:\Учебник2 6 класс\пословицы\9ff3bcecc1947412f52525808fb0e777bc5f6c138945969.jpg"/>
          <p:cNvPicPr>
            <a:picLocks noGrp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467" y="639457"/>
            <a:ext cx="1532475" cy="240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ПОСЛОВИЦЫ И ПОГОВОРКИ В КАРТИНКАХ... - Славянская культура.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5" y="639457"/>
            <a:ext cx="1613480" cy="24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F:\Учебник2 6 класс\пословицы\329ded7c3cd568a30348c7e20ebed5cfbc5f6c138948635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691302"/>
            <a:ext cx="1524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F:\Учебник2 6 класс\пословицы\bc2745b8137af7571e09a6070f2bad6fbc5f6c138948635.jpg"/>
          <p:cNvPicPr>
            <a:picLocks noGrp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0787" y="682912"/>
            <a:ext cx="16764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Коллекция картинок: «Азбука в пословицах»_Художник Сергей Ефошкин |  Иллюстрации, Художники, Пословиц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75" y="670652"/>
            <a:ext cx="1626972" cy="22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Пословицы о книге</a:t>
            </a:r>
            <a:endParaRPr lang="ru-RU" dirty="0"/>
          </a:p>
        </p:txBody>
      </p:sp>
      <p:pic>
        <p:nvPicPr>
          <p:cNvPr id="14338" name="Picture 2" descr="Пословицы о чтении книг ✍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4"/>
            <a:ext cx="250825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5900" y="658894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книге ищут не буквы, а мысли.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Книга – мост в мир знаний.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Книгу читаешь – на крыльях летаешь.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98425"/>
            <a:ext cx="5132942" cy="217046"/>
          </a:xfrm>
        </p:spPr>
        <p:txBody>
          <a:bodyPr/>
          <a:lstStyle/>
          <a:p>
            <a:pPr algn="ctr"/>
            <a:r>
              <a:rPr lang="ru-RU" dirty="0" smtClean="0"/>
              <a:t>Упражнение 10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89" y="555625"/>
            <a:ext cx="5261610" cy="1846659"/>
          </a:xfrm>
        </p:spPr>
        <p:txBody>
          <a:bodyPr/>
          <a:lstStyle/>
          <a:p>
            <a:r>
              <a:rPr lang="ru-RU" dirty="0"/>
              <a:t>Прочитайте стихотворение Н. </a:t>
            </a:r>
            <a:r>
              <a:rPr lang="ru-RU" dirty="0" err="1"/>
              <a:t>Пикулевой</a:t>
            </a:r>
            <a:r>
              <a:rPr lang="ru-RU" dirty="0"/>
              <a:t>. Что советует поэтесса детям? Где можно найти интересные книжки? Расскажите, чем вы будете заниматься летом.</a:t>
            </a:r>
          </a:p>
          <a:p>
            <a:r>
              <a:rPr lang="ru-RU" sz="1800" dirty="0"/>
              <a:t>Читайте, мальчишки! </a:t>
            </a:r>
          </a:p>
          <a:p>
            <a:r>
              <a:rPr lang="ru-RU" sz="1800" dirty="0"/>
              <a:t>Девчонки, читайте! </a:t>
            </a:r>
          </a:p>
          <a:p>
            <a:r>
              <a:rPr lang="ru-RU" sz="1800" dirty="0"/>
              <a:t>Любимые книжки </a:t>
            </a:r>
          </a:p>
          <a:p>
            <a:r>
              <a:rPr lang="ru-RU" sz="1800" dirty="0"/>
              <a:t>Ищите на сайте!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9094" y="1012825"/>
            <a:ext cx="28829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метро, в электричке 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автомобиле, 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гостях или дома, 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даче, на вилле – 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Читайте, девчонки!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87500" y="2232025"/>
            <a:ext cx="28829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Читайте, мальчишки! 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Плохому не учат 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Любимые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книжки.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Топ 10 самых интересных книг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59527"/>
            <a:ext cx="2286001" cy="1477328"/>
          </a:xfrm>
        </p:spPr>
        <p:txBody>
          <a:bodyPr/>
          <a:lstStyle/>
          <a:p>
            <a:r>
              <a:rPr lang="ru-RU" sz="1600" dirty="0" smtClean="0"/>
              <a:t>«Приключения </a:t>
            </a:r>
            <a:r>
              <a:rPr lang="ru-RU" sz="1600" dirty="0" err="1"/>
              <a:t>Гекльберри</a:t>
            </a:r>
            <a:r>
              <a:rPr lang="ru-RU" sz="1600" dirty="0"/>
              <a:t> </a:t>
            </a:r>
            <a:r>
              <a:rPr lang="ru-RU" sz="1600" dirty="0" smtClean="0"/>
              <a:t>Финна» </a:t>
            </a:r>
            <a:r>
              <a:rPr lang="ru-RU" sz="1600" dirty="0"/>
              <a:t>Марк Твен </a:t>
            </a:r>
            <a:r>
              <a:rPr lang="ru-RU" sz="1600" dirty="0" smtClean="0"/>
              <a:t>«Приключения </a:t>
            </a:r>
            <a:r>
              <a:rPr lang="ru-RU" sz="1600" dirty="0"/>
              <a:t>Тома </a:t>
            </a:r>
            <a:r>
              <a:rPr lang="ru-RU" sz="1600" dirty="0" err="1" smtClean="0"/>
              <a:t>Сойера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Марк </a:t>
            </a:r>
            <a:r>
              <a:rPr lang="ru-RU" sz="1600" dirty="0" smtClean="0"/>
              <a:t>Твен</a:t>
            </a:r>
            <a:endParaRPr lang="ru-RU" sz="1600" dirty="0"/>
          </a:p>
        </p:txBody>
      </p:sp>
      <p:pic>
        <p:nvPicPr>
          <p:cNvPr id="11266" name="Picture 2" descr="Книга «Приключения Тома Сойера» Марк Твен купить на YAKABOO.ua |  978-5-9781-0467-7#978-5-9781-0318-2#978-5-9781-0073-0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89" y="936625"/>
            <a:ext cx="1508552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Приключения Гекльберри Финна&quot; китоби, Mark T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06" y="663397"/>
            <a:ext cx="1429197" cy="205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Гарриет </a:t>
            </a:r>
            <a:r>
              <a:rPr lang="ru-RU" dirty="0" err="1" smtClean="0"/>
              <a:t>Бичер-Стоу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31436" y="632144"/>
            <a:ext cx="3008664" cy="2369880"/>
          </a:xfrm>
        </p:spPr>
        <p:txBody>
          <a:bodyPr/>
          <a:lstStyle/>
          <a:p>
            <a:r>
              <a:rPr lang="ru-RU" sz="1400" dirty="0" smtClean="0"/>
              <a:t>Мировая известность пришла к американской писательнице Гарриет </a:t>
            </a:r>
            <a:r>
              <a:rPr lang="ru-RU" sz="1400" dirty="0" err="1" smtClean="0"/>
              <a:t>Бичер-Стоу</a:t>
            </a:r>
            <a:r>
              <a:rPr lang="ru-RU" sz="1400" dirty="0" smtClean="0"/>
              <a:t> после опубликования романа «Хижина дяди Тома». Этот роман был издан в 1852 году, он потряс читателей. Это необыкновенно пронзительная книга об ужасах рабства и о вере человека в Бога, о настоящей любви и человеческих трагедиях. </a:t>
            </a:r>
            <a:endParaRPr lang="ru-RU" sz="1400" dirty="0"/>
          </a:p>
        </p:txBody>
      </p:sp>
      <p:pic>
        <p:nvPicPr>
          <p:cNvPr id="10242" name="Picture 2" descr="Хижина дяди Том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746315"/>
            <a:ext cx="150519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5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89738"/>
            <a:ext cx="5392895" cy="1054135"/>
          </a:xfrm>
        </p:spPr>
        <p:txBody>
          <a:bodyPr/>
          <a:lstStyle/>
          <a:p>
            <a:r>
              <a:rPr lang="ru-RU" sz="2400" dirty="0" smtClean="0"/>
              <a:t>«Уроки французского» В. </a:t>
            </a:r>
            <a:r>
              <a:rPr lang="ru-RU" sz="2400" dirty="0"/>
              <a:t>Распутин ...</a:t>
            </a:r>
            <a:br>
              <a:rPr lang="ru-RU" sz="2400" dirty="0"/>
            </a:br>
            <a:endParaRPr lang="ru-RU" dirty="0"/>
          </a:p>
        </p:txBody>
      </p:sp>
      <p:pic>
        <p:nvPicPr>
          <p:cNvPr id="12290" name="Picture 2" descr="Уроки французского&quot; Валентина Распутина: отвага и упорство маленького  человек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5" y="701317"/>
            <a:ext cx="1583796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473" y="479425"/>
            <a:ext cx="36458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4"/>
                </a:solidFill>
                <a:latin typeface="arial" panose="020B0604020202020204" pitchFamily="34" charset="0"/>
              </a:rPr>
              <a:t>Рассказ Валентина Распутина </a:t>
            </a:r>
            <a:r>
              <a:rPr lang="ru-RU" dirty="0" smtClean="0">
                <a:solidFill>
                  <a:srgbClr val="202124"/>
                </a:solidFill>
                <a:latin typeface="arial" panose="020B0604020202020204" pitchFamily="34" charset="0"/>
              </a:rPr>
              <a:t>посвящён </a:t>
            </a:r>
            <a:r>
              <a:rPr lang="ru-RU" dirty="0">
                <a:solidFill>
                  <a:srgbClr val="202124"/>
                </a:solidFill>
                <a:latin typeface="arial" panose="020B0604020202020204" pitchFamily="34" charset="0"/>
              </a:rPr>
              <a:t>теме послевоенного детства. В центре произведения – герой-мальчик, который верит в то, что ему надо учиться, чтобы состояться в жизни. Его мать, оставшаяся с тремя детьми, тоже готова отдать все силы, чтобы выучить сына.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5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120000"/>
            <a:ext cx="5164295" cy="315471"/>
          </a:xfrm>
        </p:spPr>
        <p:txBody>
          <a:bodyPr/>
          <a:lstStyle/>
          <a:p>
            <a:r>
              <a:rPr lang="ru-RU" dirty="0" smtClean="0"/>
              <a:t>«Дети</a:t>
            </a:r>
            <a:r>
              <a:rPr lang="ru-RU" dirty="0"/>
              <a:t> капитана </a:t>
            </a:r>
            <a:r>
              <a:rPr lang="ru-RU" dirty="0" smtClean="0"/>
              <a:t>Гранта» </a:t>
            </a:r>
            <a:r>
              <a:rPr lang="ru-RU" dirty="0"/>
              <a:t>Жюль Верн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36933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3314" name="Picture 2" descr="Дети капитана Грант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150108"/>
            <a:ext cx="1179961" cy="165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✓ Книжки Жюль Верна для детей — купить по низким ценам в интернет-магазине  детских книг «Книжный Лис» с доставкой по России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530573"/>
            <a:ext cx="1395001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9700" y="555625"/>
            <a:ext cx="32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02124"/>
                </a:solidFill>
                <a:latin typeface="arial" panose="020B0604020202020204" pitchFamily="34" charset="0"/>
              </a:rPr>
              <a:t>Книга учит тому, что никогда нельзя сдаваться, и что выход есть всегда, кроме единственного случая: </a:t>
            </a:r>
            <a:r>
              <a:rPr lang="ru-RU" sz="1600" dirty="0" err="1">
                <a:solidFill>
                  <a:srgbClr val="202124"/>
                </a:solidFill>
                <a:latin typeface="arial" panose="020B0604020202020204" pitchFamily="34" charset="0"/>
              </a:rPr>
              <a:t>безвыходна</a:t>
            </a:r>
            <a:r>
              <a:rPr lang="ru-RU" sz="1600" dirty="0">
                <a:solidFill>
                  <a:srgbClr val="202124"/>
                </a:solidFill>
                <a:latin typeface="arial" panose="020B0604020202020204" pitchFamily="34" charset="0"/>
              </a:rPr>
              <a:t> только смерть! То есть, пока человек жив, он всегда может найти решение даже в самой, казалось бы, безвыходной ситуации.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590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Буктрейлер _Дети капитана Гранта_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99" y="102424"/>
            <a:ext cx="5638800" cy="3044001"/>
          </a:xfrm>
        </p:spPr>
      </p:pic>
    </p:spTree>
    <p:extLst>
      <p:ext uri="{BB962C8B-B14F-4D97-AF65-F5344CB8AC3E}">
        <p14:creationId xmlns:p14="http://schemas.microsoft.com/office/powerpoint/2010/main" val="16059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b="0" dirty="0"/>
              <a:t>Дж. К. Роулинг</a:t>
            </a:r>
            <a:endParaRPr lang="ru-RU" dirty="0"/>
          </a:p>
        </p:txBody>
      </p:sp>
      <p:pic>
        <p:nvPicPr>
          <p:cNvPr id="8196" name="Picture 4" descr="Дж.К. Роулинг – все книги, биография, отзывы, цитаты | Азбука-Аттикус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746378"/>
            <a:ext cx="1743787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Джоан Роулинг (Joanne Rowling) - биография, информация, личная жиз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78" y="631825"/>
            <a:ext cx="2301595" cy="225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Гарри Поттер и философский камень (фильм) — Википед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3" y="614003"/>
            <a:ext cx="116004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Гарри Поттер и тайная комната (Harry Potter and the Chamber of Secrets,  2002) смотреть онлайн в хорошем HD качестве, отзывы, кадры из фильма,  актеры - Кино Mail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32" y="1241425"/>
            <a:ext cx="1155914" cy="17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Найдите возвратное местоимение</a:t>
            </a:r>
            <a:endParaRPr lang="ru-RU" dirty="0"/>
          </a:p>
        </p:txBody>
      </p:sp>
      <p:pic>
        <p:nvPicPr>
          <p:cNvPr id="9218" name="Picture 2" descr="Презентация. Смотр знаний в первом классе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t="57837" r="47884" b="4067"/>
          <a:stretch/>
        </p:blipFill>
        <p:spPr bwMode="auto">
          <a:xfrm>
            <a:off x="300752" y="741234"/>
            <a:ext cx="2708870" cy="21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Мы едем, едем, едем в далекие края — Сергей Михалков — Стихи, картинки и  любовь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1" y="708025"/>
            <a:ext cx="2286000" cy="198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Толкин и его читател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44" y="746315"/>
            <a:ext cx="2514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b="0" dirty="0"/>
              <a:t>Джон Рональд </a:t>
            </a:r>
            <a:r>
              <a:rPr lang="ru-RU" b="0" dirty="0" err="1"/>
              <a:t>Руэл</a:t>
            </a:r>
            <a:r>
              <a:rPr lang="ru-RU" b="0" dirty="0"/>
              <a:t> </a:t>
            </a:r>
            <a:r>
              <a:rPr lang="ru-RU" b="0" dirty="0" err="1"/>
              <a:t>Толкин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18466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Джон Рональд </a:t>
            </a:r>
            <a:r>
              <a:rPr lang="ru-RU" dirty="0" err="1">
                <a:solidFill>
                  <a:schemeClr val="bg1"/>
                </a:solidFill>
              </a:rPr>
              <a:t>Руэл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Толкин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Властелин колец: Братство Кольца (2001) - Lord of the Rings: The Fellowship  of the Ring, The - фильм - информация о фильме - голливудские фильмы -  Кино-Театр.РУ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2" y="631825"/>
            <a:ext cx="197254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8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02424"/>
            <a:ext cx="5249147" cy="553998"/>
          </a:xfrm>
        </p:spPr>
        <p:txBody>
          <a:bodyPr/>
          <a:lstStyle/>
          <a:p>
            <a:r>
              <a:rPr lang="ru-RU" sz="1800" dirty="0" smtClean="0"/>
              <a:t>Задание  для самостоятельного выполнения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851" y="656422"/>
            <a:ext cx="4935243" cy="1846659"/>
          </a:xfrm>
        </p:spPr>
        <p:txBody>
          <a:bodyPr/>
          <a:lstStyle/>
          <a:p>
            <a:pPr algn="ctr"/>
            <a:r>
              <a:rPr lang="ru-RU" sz="2000" dirty="0" smtClean="0"/>
              <a:t>Выполнить упражнение 11 </a:t>
            </a:r>
          </a:p>
          <a:p>
            <a:pPr algn="ctr"/>
            <a:r>
              <a:rPr lang="ru-RU" sz="2000" dirty="0" smtClean="0"/>
              <a:t>на странице 120</a:t>
            </a:r>
          </a:p>
          <a:p>
            <a:pPr algn="ctr"/>
            <a:r>
              <a:rPr lang="ru-RU" sz="2000" dirty="0" smtClean="0"/>
              <a:t>Выучить стихотворение </a:t>
            </a:r>
            <a:r>
              <a:rPr lang="ru-RU" sz="2000" dirty="0" err="1" smtClean="0"/>
              <a:t>Пикулевой</a:t>
            </a:r>
            <a:r>
              <a:rPr lang="ru-RU" sz="2000" dirty="0"/>
              <a:t> </a:t>
            </a:r>
            <a:r>
              <a:rPr lang="ru-RU" sz="2000" dirty="0" smtClean="0"/>
              <a:t>«Читайте, мальчишки!</a:t>
            </a:r>
          </a:p>
          <a:p>
            <a:pPr algn="ctr"/>
            <a:r>
              <a:rPr lang="ru-RU" sz="2000" dirty="0" smtClean="0"/>
              <a:t>Девчонки, читайте!»</a:t>
            </a:r>
          </a:p>
          <a:p>
            <a:pPr algn="ctr"/>
            <a:r>
              <a:rPr lang="ru-RU" sz="2000" dirty="0"/>
              <a:t>у</a:t>
            </a:r>
            <a:r>
              <a:rPr lang="ru-RU" sz="2000" dirty="0" smtClean="0"/>
              <a:t>знать значение пословиц.</a:t>
            </a:r>
          </a:p>
        </p:txBody>
      </p:sp>
    </p:spTree>
    <p:extLst>
      <p:ext uri="{BB962C8B-B14F-4D97-AF65-F5344CB8AC3E}">
        <p14:creationId xmlns:p14="http://schemas.microsoft.com/office/powerpoint/2010/main" val="22827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8283</TotalTime>
  <Words>2384</Words>
  <Application>Microsoft Office PowerPoint</Application>
  <PresentationFormat>Произвольный</PresentationFormat>
  <Paragraphs>379</Paragraphs>
  <Slides>91</Slides>
  <Notes>7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4" baseType="lpstr">
      <vt:lpstr>Aharoni</vt:lpstr>
      <vt:lpstr>Arial</vt:lpstr>
      <vt:lpstr>Arial</vt:lpstr>
      <vt:lpstr>Calibri</vt:lpstr>
      <vt:lpstr>Constantia</vt:lpstr>
      <vt:lpstr>inherit</vt:lpstr>
      <vt:lpstr>Nautilus Pompilius</vt:lpstr>
      <vt:lpstr>Open Sans</vt:lpstr>
      <vt:lpstr>Roboto</vt:lpstr>
      <vt:lpstr>Theano Didot</vt:lpstr>
      <vt:lpstr>Times New Roman</vt:lpstr>
      <vt:lpstr>Wingdings</vt:lpstr>
      <vt:lpstr>Office Theme</vt:lpstr>
      <vt:lpstr> Русский язык</vt:lpstr>
      <vt:lpstr>Сегодня на уроке мы</vt:lpstr>
      <vt:lpstr>Презентация PowerPoint</vt:lpstr>
      <vt:lpstr>Проверим упражнение </vt:lpstr>
      <vt:lpstr>Проверим упражнение </vt:lpstr>
      <vt:lpstr>Презентация PowerPoint</vt:lpstr>
      <vt:lpstr>Презентация PowerPoint</vt:lpstr>
      <vt:lpstr>Презентация PowerPoint</vt:lpstr>
      <vt:lpstr>Найдите возвратное местоимение</vt:lpstr>
      <vt:lpstr>Презентация PowerPoint</vt:lpstr>
      <vt:lpstr>Ответьте на вопросы</vt:lpstr>
      <vt:lpstr> Глагол – это самостоятельная  часть речи,   которая обозначает действие предмета и отвечает на                 вопросы         Что делать? Что сделать?         Что делает? Что сделает?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Интервью Анвара в  спортивном клубе </vt:lpstr>
      <vt:lpstr>А.Усачёв «Защитник»</vt:lpstr>
      <vt:lpstr>Презентация PowerPoint</vt:lpstr>
      <vt:lpstr>Презентация PowerPoint</vt:lpstr>
      <vt:lpstr>Упражнение 2</vt:lpstr>
      <vt:lpstr>Упражнение 2</vt:lpstr>
      <vt:lpstr>Упражнение 2</vt:lpstr>
      <vt:lpstr>Упражнение 3</vt:lpstr>
      <vt:lpstr>Упражнение 3</vt:lpstr>
      <vt:lpstr>Упражнение 3</vt:lpstr>
      <vt:lpstr>Упражнение 3</vt:lpstr>
      <vt:lpstr>Упражнение 3</vt:lpstr>
      <vt:lpstr>Презентация PowerPoint</vt:lpstr>
      <vt:lpstr>Презентация PowerPoint</vt:lpstr>
      <vt:lpstr>Упражнение 4</vt:lpstr>
      <vt:lpstr>Упражнение 4</vt:lpstr>
      <vt:lpstr>Раима Фархади «Простуда».</vt:lpstr>
      <vt:lpstr>Презентация PowerPoint</vt:lpstr>
      <vt:lpstr>Презентация PowerPoint</vt:lpstr>
      <vt:lpstr>Выполните самостоятельно</vt:lpstr>
      <vt:lpstr>Презентация PowerPoint</vt:lpstr>
      <vt:lpstr> Русский язык</vt:lpstr>
      <vt:lpstr>Сегодня на уроке мы</vt:lpstr>
      <vt:lpstr>Презентация PowerPoint</vt:lpstr>
      <vt:lpstr>Запомните!</vt:lpstr>
      <vt:lpstr>Единственное число</vt:lpstr>
      <vt:lpstr>Множественное число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Расскажите о древней борьбе Кураш </vt:lpstr>
      <vt:lpstr>Презентация PowerPoint</vt:lpstr>
      <vt:lpstr>Упражнение 6 (стр.118)</vt:lpstr>
      <vt:lpstr>Упражнение 6 (стр.118)</vt:lpstr>
      <vt:lpstr>Упражнение 6 (стр.119)</vt:lpstr>
      <vt:lpstr>Упражнение 7</vt:lpstr>
      <vt:lpstr>Выполните самостоятельно</vt:lpstr>
      <vt:lpstr> Русский язык</vt:lpstr>
      <vt:lpstr>Закаливание</vt:lpstr>
      <vt:lpstr>Презентация PowerPoint</vt:lpstr>
      <vt:lpstr>–тся или –ться?</vt:lpstr>
      <vt:lpstr>Чемпионы по курашу</vt:lpstr>
      <vt:lpstr>Международный турнир на кубок президента</vt:lpstr>
      <vt:lpstr>Упражнение 9</vt:lpstr>
      <vt:lpstr>Презентация PowerPoint</vt:lpstr>
      <vt:lpstr>Презентация PowerPoint</vt:lpstr>
      <vt:lpstr>Презентация PowerPoint</vt:lpstr>
      <vt:lpstr>Знакомьтесь! Владимир Неймер</vt:lpstr>
      <vt:lpstr>Знакомьтесь!  Асадбек Аюбджанов</vt:lpstr>
      <vt:lpstr>Презентация PowerPoint</vt:lpstr>
      <vt:lpstr>Учим пословицы и поговорки </vt:lpstr>
      <vt:lpstr>Презентация PowerPoint</vt:lpstr>
      <vt:lpstr>Пословицы о книге</vt:lpstr>
      <vt:lpstr>Упражнение 10</vt:lpstr>
      <vt:lpstr>Топ 10 самых интересных книг</vt:lpstr>
      <vt:lpstr>Гарриет Бичер-Стоу</vt:lpstr>
      <vt:lpstr>«Уроки французского» В. Распутин ... </vt:lpstr>
      <vt:lpstr>«Дети капитана Гранта» Жюль Верн</vt:lpstr>
      <vt:lpstr>Презентация PowerPoint</vt:lpstr>
      <vt:lpstr>Дж. К. Роулинг</vt:lpstr>
      <vt:lpstr>Джон Рональд Руэл Толкин</vt:lpstr>
      <vt:lpstr>Задание 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Пользователь</cp:lastModifiedBy>
  <cp:revision>482</cp:revision>
  <dcterms:created xsi:type="dcterms:W3CDTF">2020-04-13T08:06:06Z</dcterms:created>
  <dcterms:modified xsi:type="dcterms:W3CDTF">2021-02-27T10:59:06Z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