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87" r:id="rId3"/>
    <p:sldId id="269" r:id="rId4"/>
    <p:sldId id="295" r:id="rId5"/>
    <p:sldId id="298" r:id="rId6"/>
    <p:sldId id="296" r:id="rId7"/>
    <p:sldId id="297" r:id="rId8"/>
    <p:sldId id="304" r:id="rId9"/>
    <p:sldId id="302" r:id="rId10"/>
    <p:sldId id="310" r:id="rId11"/>
    <p:sldId id="313" r:id="rId12"/>
    <p:sldId id="311" r:id="rId13"/>
    <p:sldId id="312" r:id="rId14"/>
    <p:sldId id="292" r:id="rId15"/>
    <p:sldId id="294" r:id="rId16"/>
    <p:sldId id="291" r:id="rId17"/>
    <p:sldId id="293" r:id="rId18"/>
    <p:sldId id="314" r:id="rId19"/>
    <p:sldId id="305" r:id="rId20"/>
    <p:sldId id="288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5819" autoAdjust="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-375996" y="1748899"/>
            <a:ext cx="11436441" cy="180978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AIMEZ-VOUS </a:t>
            </a:r>
            <a:r>
              <a:rPr lang="fr-FR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 </a:t>
            </a:r>
          </a:p>
          <a:p>
            <a:pPr marL="38918" algn="ctr">
              <a:spcBef>
                <a:spcPts val="233"/>
              </a:spcBef>
            </a:pP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AVENTURES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179939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3962043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8" y="2996447"/>
            <a:ext cx="3716834" cy="37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4297"/>
            <a:ext cx="11754130" cy="28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7338" y="1388640"/>
            <a:ext cx="61262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 VOYAGE!</a:t>
            </a:r>
          </a:p>
        </p:txBody>
      </p:sp>
    </p:spTree>
    <p:extLst>
      <p:ext uri="{BB962C8B-B14F-4D97-AF65-F5344CB8AC3E}">
        <p14:creationId xmlns:p14="http://schemas.microsoft.com/office/powerpoint/2010/main" val="42778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919"/>
            <a:ext cx="11903090" cy="28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7" y="1968314"/>
            <a:ext cx="11919417" cy="28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862" y="1156447"/>
            <a:ext cx="9898903" cy="1120028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TRAIN OU EN AVION?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6128" y="2474311"/>
            <a:ext cx="10802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Lisez le dialogue et relevez les mots qui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signiﬁent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moyens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transport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3740" y="3560036"/>
            <a:ext cx="10493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Nicole</a:t>
            </a:r>
            <a:r>
              <a:rPr lang="fr-FR" sz="2400" dirty="0"/>
              <a:t>:  Frédéric, où iras-tu, en vacances, cette année?</a:t>
            </a:r>
          </a:p>
          <a:p>
            <a:r>
              <a:rPr lang="fr-FR" sz="2400" b="1" dirty="0"/>
              <a:t>Frédéric</a:t>
            </a:r>
            <a:r>
              <a:rPr lang="fr-FR" sz="2400" dirty="0"/>
              <a:t>:  Je reste à Paris. Mon ami allemand viendra chez moi. Et </a:t>
            </a:r>
            <a:r>
              <a:rPr lang="fr-FR" sz="2400" dirty="0" smtClean="0"/>
              <a:t> toi</a:t>
            </a:r>
            <a:r>
              <a:rPr lang="fr-FR" sz="2400" dirty="0"/>
              <a:t>?</a:t>
            </a:r>
          </a:p>
          <a:p>
            <a:r>
              <a:rPr lang="fr-FR" sz="2400" b="1" dirty="0"/>
              <a:t>Nicole</a:t>
            </a:r>
            <a:r>
              <a:rPr lang="fr-FR" sz="2400" dirty="0"/>
              <a:t>:  Moi, j’irai en Corse.</a:t>
            </a:r>
          </a:p>
          <a:p>
            <a:r>
              <a:rPr lang="fr-FR" sz="2400" b="1" dirty="0"/>
              <a:t>Frédéric</a:t>
            </a:r>
            <a:r>
              <a:rPr lang="fr-FR" sz="2400" dirty="0"/>
              <a:t>:  Comment veux-tu y aller?  </a:t>
            </a:r>
            <a:r>
              <a:rPr lang="fr-FR" sz="2400" b="1" dirty="0"/>
              <a:t>En train? En avion? En </a:t>
            </a:r>
            <a:r>
              <a:rPr lang="fr-FR" sz="2400" b="1" dirty="0" smtClean="0"/>
              <a:t>voiture</a:t>
            </a:r>
            <a:r>
              <a:rPr lang="fr-FR" sz="2400" b="1" dirty="0"/>
              <a:t>?</a:t>
            </a:r>
          </a:p>
          <a:p>
            <a:r>
              <a:rPr lang="fr-FR" sz="2400" b="1" dirty="0"/>
              <a:t>Nicole</a:t>
            </a:r>
            <a:r>
              <a:rPr lang="fr-FR" sz="2400" dirty="0"/>
              <a:t>:  Je préfère le train. Mais on ne peut pas aller </a:t>
            </a:r>
            <a:r>
              <a:rPr lang="fr-FR" sz="2400" b="1" dirty="0"/>
              <a:t>en Corse </a:t>
            </a:r>
            <a:r>
              <a:rPr lang="fr-FR" sz="2400" b="1" dirty="0" smtClean="0"/>
              <a:t> </a:t>
            </a:r>
            <a:r>
              <a:rPr lang="fr-FR" sz="2400" dirty="0" smtClean="0"/>
              <a:t>directement </a:t>
            </a:r>
            <a:r>
              <a:rPr lang="fr-FR" sz="2400" dirty="0"/>
              <a:t>en train. Je prendrai le train Paris–Marseille, et après, je </a:t>
            </a:r>
            <a:r>
              <a:rPr lang="fr-FR" sz="2400" dirty="0" smtClean="0"/>
              <a:t> prendrai  </a:t>
            </a:r>
            <a:r>
              <a:rPr lang="fr-FR" sz="2400" b="1" dirty="0"/>
              <a:t>le  Ferry  </a:t>
            </a:r>
            <a:r>
              <a:rPr lang="fr-FR" sz="2400" dirty="0"/>
              <a:t>de Marseille  jusqu’à Ajaccio, et je serai  en Corse. </a:t>
            </a:r>
          </a:p>
          <a:p>
            <a:r>
              <a:rPr lang="fr-FR" sz="2400" dirty="0"/>
              <a:t>J’ai déjà réservé une place. Et ton ami, comment arrivera-t-il à Paris?</a:t>
            </a:r>
          </a:p>
        </p:txBody>
      </p:sp>
    </p:spTree>
    <p:extLst>
      <p:ext uri="{BB962C8B-B14F-4D97-AF65-F5344CB8AC3E}">
        <p14:creationId xmlns:p14="http://schemas.microsoft.com/office/powerpoint/2010/main" val="3542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293" y="1224606"/>
            <a:ext cx="109234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Frédéric: 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Il arrivera en avion, car en été il y a toujours beaucoup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touristes. C’est plus commode et plus rapide. Quand il sera là,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je lui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montrerai toutes les curiosités de Paris. Nous ferons un voyage en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bateau-mouche»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sur la Seine.</a:t>
            </a:r>
          </a:p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Nicole: 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C’est chouette! Et moi, je préfère le calme. Je me reposerai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bord de la mer, sur une plage ensoleillée et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tranquille.</a:t>
            </a:r>
          </a:p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Frédéric: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te souhaite de bonnes vacances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27" y="2339788"/>
            <a:ext cx="10772962" cy="2608729"/>
          </a:xfrm>
        </p:spPr>
        <p:txBody>
          <a:bodyPr numCol="2">
            <a:normAutofit fontScale="90000"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Le voyage en train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Le voyage en voiture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Le voyage en bateau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Le voyage en </a:t>
            </a:r>
            <a:r>
              <a:rPr lang="fr-FR" sz="4400" dirty="0" smtClean="0">
                <a:solidFill>
                  <a:srgbClr val="002060"/>
                </a:solidFill>
              </a:rPr>
              <a:t>avion</a:t>
            </a:r>
            <a:br>
              <a:rPr lang="fr-FR" sz="4400" dirty="0" smtClean="0">
                <a:solidFill>
                  <a:srgbClr val="002060"/>
                </a:solidFill>
              </a:rPr>
            </a:br>
            <a:r>
              <a:rPr lang="fr-FR" sz="4400" dirty="0" smtClean="0">
                <a:solidFill>
                  <a:srgbClr val="002060"/>
                </a:solidFill>
              </a:rPr>
              <a:t/>
            </a:r>
            <a:br>
              <a:rPr lang="fr-FR" sz="4400" dirty="0" smtClean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bateau-mouche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ferry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TGV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en ballon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4060" y="1332307"/>
            <a:ext cx="5298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Boîte aux mots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3765" y="45949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admirer</a:t>
            </a:r>
          </a:p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aller simple</a:t>
            </a:r>
          </a:p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aller-retour</a:t>
            </a:r>
          </a:p>
          <a:p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réserver la place</a:t>
            </a:r>
          </a:p>
        </p:txBody>
      </p:sp>
    </p:spTree>
    <p:extLst>
      <p:ext uri="{BB962C8B-B14F-4D97-AF65-F5344CB8AC3E}">
        <p14:creationId xmlns:p14="http://schemas.microsoft.com/office/powerpoint/2010/main" val="10960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1149" y="1136739"/>
            <a:ext cx="682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COMMENT S’EXPRIMER AU FUTUR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824" y="1997839"/>
            <a:ext cx="107038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Observez et lisez ces phrases.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Demain</a:t>
            </a:r>
            <a:r>
              <a:rPr lang="fr-FR" sz="3200" dirty="0"/>
              <a:t>, Marc et Claude  parleront  de leur voyage.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Bientôt</a:t>
            </a:r>
            <a:r>
              <a:rPr lang="fr-FR" sz="3200" dirty="0"/>
              <a:t>, Nicolas  partira  en France.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L’année </a:t>
            </a:r>
            <a:r>
              <a:rPr lang="fr-FR" sz="3200" b="1" dirty="0"/>
              <a:t>prochaine, </a:t>
            </a:r>
            <a:r>
              <a:rPr lang="fr-FR" sz="3200" dirty="0"/>
              <a:t>nous  ferons  un voyage en Asie Centrale.</a:t>
            </a:r>
          </a:p>
          <a:p>
            <a:r>
              <a:rPr lang="fr-FR" sz="3200" dirty="0" smtClean="0"/>
              <a:t>–</a:t>
            </a:r>
            <a:r>
              <a:rPr lang="fr-FR" sz="3200" b="1" dirty="0" smtClean="0"/>
              <a:t>Dans </a:t>
            </a:r>
            <a:r>
              <a:rPr lang="fr-FR" sz="3200" b="1" dirty="0"/>
              <a:t>une semaine, </a:t>
            </a:r>
            <a:r>
              <a:rPr lang="fr-FR" sz="3200" dirty="0"/>
              <a:t>mon ami  arrivera  chez moi pour passer </a:t>
            </a:r>
            <a:r>
              <a:rPr lang="fr-FR" sz="3200" dirty="0" smtClean="0"/>
              <a:t>les vacances</a:t>
            </a:r>
            <a:r>
              <a:rPr lang="fr-FR" sz="3200" dirty="0"/>
              <a:t>.</a:t>
            </a:r>
          </a:p>
          <a:p>
            <a:r>
              <a:rPr lang="fr-FR" sz="3200" dirty="0"/>
              <a:t>– </a:t>
            </a:r>
            <a:r>
              <a:rPr lang="fr-FR" sz="3200" dirty="0" smtClean="0"/>
              <a:t>Iras-tu </a:t>
            </a:r>
            <a:r>
              <a:rPr lang="fr-FR" sz="3200" dirty="0"/>
              <a:t>à l’exposition </a:t>
            </a:r>
            <a:r>
              <a:rPr lang="fr-FR" sz="3200" b="1" dirty="0"/>
              <a:t>demain</a:t>
            </a:r>
            <a:r>
              <a:rPr lang="fr-FR" sz="3200" dirty="0" smtClean="0"/>
              <a:t>? </a:t>
            </a:r>
            <a:r>
              <a:rPr lang="fr-FR" sz="3200" dirty="0"/>
              <a:t>– Je ne  pourrai  pas. J’ai d’autres </a:t>
            </a:r>
            <a:r>
              <a:rPr lang="fr-FR" sz="3200" dirty="0" smtClean="0"/>
              <a:t>projets </a:t>
            </a:r>
            <a:r>
              <a:rPr lang="fr-FR" sz="3200" dirty="0"/>
              <a:t>pour demain</a:t>
            </a:r>
          </a:p>
        </p:txBody>
      </p:sp>
    </p:spTree>
    <p:extLst>
      <p:ext uri="{BB962C8B-B14F-4D97-AF65-F5344CB8AC3E}">
        <p14:creationId xmlns:p14="http://schemas.microsoft.com/office/powerpoint/2010/main" val="2589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87" y="1264022"/>
            <a:ext cx="106500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Lisez la lettre de Valérie et dites quel moyen de transports elle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préfère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964" y="2875529"/>
            <a:ext cx="10533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Gill Sans MT Condensed" pitchFamily="34" charset="0"/>
              </a:rPr>
              <a:t>Avignon,  le 15  juin</a:t>
            </a:r>
          </a:p>
          <a:p>
            <a:r>
              <a:rPr lang="fr-FR" sz="3200" dirty="0">
                <a:latin typeface="Gill Sans MT Condensed" pitchFamily="34" charset="0"/>
              </a:rPr>
              <a:t>Chère Alice.</a:t>
            </a:r>
          </a:p>
          <a:p>
            <a:r>
              <a:rPr lang="fr-FR" sz="3200" dirty="0">
                <a:latin typeface="Gill Sans MT Condensed" pitchFamily="34" charset="0"/>
              </a:rPr>
              <a:t>Je  suis  très heureuse,  parce que  les  vacances  </a:t>
            </a:r>
            <a:r>
              <a:rPr lang="fr-FR" sz="3200" dirty="0" smtClean="0">
                <a:latin typeface="Gill Sans MT Condensed" pitchFamily="34" charset="0"/>
              </a:rPr>
              <a:t>d’été approchent  </a:t>
            </a:r>
            <a:r>
              <a:rPr lang="fr-FR" sz="3200" dirty="0" smtClean="0">
                <a:latin typeface="Gill Sans MT Condensed" pitchFamily="34" charset="0"/>
              </a:rPr>
              <a:t>et  </a:t>
            </a:r>
            <a:r>
              <a:rPr lang="fr-FR" sz="3200" dirty="0">
                <a:latin typeface="Gill Sans MT Condensed" pitchFamily="34" charset="0"/>
              </a:rPr>
              <a:t>parce que  tu  m’as invitée à  </a:t>
            </a:r>
            <a:r>
              <a:rPr lang="fr-FR" sz="3200" dirty="0" smtClean="0">
                <a:latin typeface="Gill Sans MT Condensed" pitchFamily="34" charset="0"/>
              </a:rPr>
              <a:t>la Rochelle</a:t>
            </a:r>
            <a:r>
              <a:rPr lang="fr-FR" sz="3200" dirty="0">
                <a:latin typeface="Gill Sans MT Condensed" pitchFamily="34" charset="0"/>
              </a:rPr>
              <a:t>.</a:t>
            </a:r>
          </a:p>
          <a:p>
            <a:r>
              <a:rPr lang="fr-FR" sz="3200" dirty="0">
                <a:latin typeface="Gill Sans MT Condensed" pitchFamily="34" charset="0"/>
              </a:rPr>
              <a:t>Je  pense que  je  pourrai y  aller au  début  des  vacances. </a:t>
            </a:r>
            <a:r>
              <a:rPr lang="fr-FR" sz="3200" dirty="0" smtClean="0">
                <a:latin typeface="Gill Sans MT Condensed" pitchFamily="34" charset="0"/>
              </a:rPr>
              <a:t> J’ai  </a:t>
            </a:r>
            <a:r>
              <a:rPr lang="fr-FR" sz="3200" dirty="0">
                <a:latin typeface="Gill Sans MT Condensed" pitchFamily="34" charset="0"/>
              </a:rPr>
              <a:t>demandé à  mes  parents. Ils  sont  d’accord. Papa  </a:t>
            </a:r>
            <a:r>
              <a:rPr lang="fr-FR" sz="3200" dirty="0" smtClean="0">
                <a:latin typeface="Gill Sans MT Condensed" pitchFamily="34" charset="0"/>
              </a:rPr>
              <a:t>m’achètera  </a:t>
            </a:r>
            <a:r>
              <a:rPr lang="fr-FR" sz="3200" dirty="0">
                <a:latin typeface="Gill Sans MT Condensed" pitchFamily="34" charset="0"/>
              </a:rPr>
              <a:t>un  billet  en  train  aller-retour.</a:t>
            </a:r>
          </a:p>
        </p:txBody>
      </p:sp>
    </p:spTree>
    <p:extLst>
      <p:ext uri="{BB962C8B-B14F-4D97-AF65-F5344CB8AC3E}">
        <p14:creationId xmlns:p14="http://schemas.microsoft.com/office/powerpoint/2010/main" val="2257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298" y="1216988"/>
            <a:ext cx="10515600" cy="4360769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Gill Sans MT Condensed" pitchFamily="34" charset="0"/>
              </a:rPr>
              <a:t>J’aime  </a:t>
            </a:r>
            <a:r>
              <a:rPr lang="fr-FR" sz="3600" dirty="0">
                <a:latin typeface="Gill Sans MT Condensed" pitchFamily="34" charset="0"/>
              </a:rPr>
              <a:t>voyager  en  train,  parce qu’ on  peut  admirer  le </a:t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paysage  par  la  fenêtre.</a:t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Ecris-moi  pour  me dire quels vêtements  je  dois  </a:t>
            </a:r>
            <a:r>
              <a:rPr lang="fr-FR" sz="3600" dirty="0" smtClean="0">
                <a:latin typeface="Gill Sans MT Condensed" pitchFamily="34" charset="0"/>
              </a:rPr>
              <a:t>met</a:t>
            </a:r>
            <a:r>
              <a:rPr lang="uz-Latn-UZ" sz="3600" dirty="0" smtClean="0">
                <a:latin typeface="Gill Sans MT Condensed" pitchFamily="34" charset="0"/>
              </a:rPr>
              <a:t>t</a:t>
            </a:r>
            <a:r>
              <a:rPr lang="fr-FR" sz="3600" dirty="0" smtClean="0">
                <a:latin typeface="Gill Sans MT Condensed" pitchFamily="34" charset="0"/>
              </a:rPr>
              <a:t>re </a:t>
            </a:r>
            <a:r>
              <a:rPr lang="fr-FR" sz="3600" dirty="0">
                <a:latin typeface="Gill Sans MT Condensed" pitchFamily="34" charset="0"/>
              </a:rPr>
              <a:t/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dans  ma  valise  parce que  je ne  suis  pas au  courant  de </a:t>
            </a:r>
            <a:r>
              <a:rPr lang="fr-FR" sz="3600" dirty="0" smtClean="0">
                <a:latin typeface="Gill Sans MT Condensed" pitchFamily="34" charset="0"/>
              </a:rPr>
              <a:t>temps </a:t>
            </a:r>
            <a:r>
              <a:rPr lang="fr-FR" sz="3600" dirty="0">
                <a:latin typeface="Gill Sans MT Condensed" pitchFamily="34" charset="0"/>
              </a:rPr>
              <a:t>qu’il  fait à  la Rochelle.</a:t>
            </a:r>
            <a:br>
              <a:rPr lang="fr-FR" sz="3600" dirty="0">
                <a:latin typeface="Gill Sans MT Condensed" pitchFamily="34" charset="0"/>
              </a:rPr>
            </a:br>
            <a:r>
              <a:rPr lang="fr-FR" sz="3600" dirty="0">
                <a:latin typeface="Gill Sans MT Condensed" pitchFamily="34" charset="0"/>
              </a:rPr>
              <a:t>A  bientôt. Je </a:t>
            </a:r>
            <a:r>
              <a:rPr lang="fr-FR" sz="3600" dirty="0" smtClean="0">
                <a:latin typeface="Gill Sans MT Condensed" pitchFamily="34" charset="0"/>
              </a:rPr>
              <a:t>t’embrasse</a:t>
            </a:r>
            <a:r>
              <a:rPr lang="fr-FR" sz="3600" dirty="0">
                <a:latin typeface="Gill Sans MT Condensed" pitchFamily="34" charset="0"/>
              </a:rPr>
              <a:t>.</a:t>
            </a:r>
            <a:br>
              <a:rPr lang="fr-FR" sz="3600" dirty="0">
                <a:latin typeface="Gill Sans MT Condensed" pitchFamily="34" charset="0"/>
              </a:rPr>
            </a:br>
            <a:endParaRPr lang="fr-FR" sz="3600" dirty="0">
              <a:latin typeface="Gill Sans M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99681" y="5340954"/>
            <a:ext cx="1231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Gill Sans MT Condensed" pitchFamily="34" charset="0"/>
                <a:ea typeface="+mj-ea"/>
                <a:cs typeface="+mj-cs"/>
              </a:rPr>
              <a:t>Valérie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6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765" y="1119699"/>
            <a:ext cx="10434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Abou-Ali-Ibn-Sino  (Avicenne 980 – 1037)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2018958"/>
            <a:ext cx="64545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Abou-Ali-Ibn-Sino est né non loin de Boukhara. Il s’intéressait à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tout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et à l’âge de 17 il était déjà connu comme savant et médecin.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Ibn-Sino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a guéri l’emir de Boukhara et celui-ci lui permet de prendre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des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livres à la bibliothèque de Samanide à Boukhara. C’est pourquoi il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pu élargir et approfondir ses connaissances dans la médecine et la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phylosophie.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Abou-Ali-Ibn-S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93" y="1892111"/>
            <a:ext cx="3219636" cy="46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1636" y="1098676"/>
            <a:ext cx="11132637" cy="259770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Racontez de votre dérnière voyage.</a:t>
            </a:r>
            <a:b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109" y="2849645"/>
            <a:ext cx="9681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Apprenez 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les mots </a:t>
            </a: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nouveaux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le devoi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24" y="3929904"/>
            <a:ext cx="2741763" cy="29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541" y="1223680"/>
            <a:ext cx="1132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Il vivait et travaillait à l’époque de la réaction féodale et dans ses </a:t>
            </a:r>
            <a:r>
              <a:rPr lang="fr-FR" sz="3200" dirty="0" smtClean="0"/>
              <a:t>oeuvres </a:t>
            </a:r>
            <a:r>
              <a:rPr lang="fr-FR" sz="3200" dirty="0"/>
              <a:t>il exprimait les espoirs du peuple.</a:t>
            </a:r>
          </a:p>
          <a:p>
            <a:r>
              <a:rPr lang="fr-FR" sz="3200" dirty="0"/>
              <a:t>Dans ses oeuvres «Le canon de la science médicale», «Le livre </a:t>
            </a:r>
            <a:r>
              <a:rPr lang="fr-FR" sz="3200" dirty="0" smtClean="0"/>
              <a:t>de </a:t>
            </a:r>
            <a:r>
              <a:rPr lang="fr-FR" sz="3200" dirty="0"/>
              <a:t>la guérison», «Le livre des connaissances» il montre ses </a:t>
            </a:r>
            <a:r>
              <a:rPr lang="fr-FR" sz="3200" dirty="0" smtClean="0"/>
              <a:t>idées phylosophique</a:t>
            </a:r>
            <a:r>
              <a:rPr lang="fr-FR" sz="3200" dirty="0"/>
              <a:t>.</a:t>
            </a:r>
          </a:p>
        </p:txBody>
      </p:sp>
      <p:pic>
        <p:nvPicPr>
          <p:cNvPr id="2050" name="Picture 2" descr="Картинки по запросу &quot;Abou-Ali-Ibn-S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8" y="3547970"/>
            <a:ext cx="6433484" cy="29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0583" y="1161015"/>
            <a:ext cx="11268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En 1000 Ibn-Sino est arrivé à Gourgandj, aujourd’hui Ourgantch, où </a:t>
            </a:r>
          </a:p>
          <a:p>
            <a:r>
              <a:rPr lang="fr-FR" sz="3200" dirty="0"/>
              <a:t>il a passé douze ans. Ici il a fait connaissance avec le grand savant </a:t>
            </a:r>
          </a:p>
          <a:p>
            <a:r>
              <a:rPr lang="fr-FR" sz="3200" dirty="0" smtClean="0"/>
              <a:t>Birouni. Il </a:t>
            </a:r>
            <a:r>
              <a:rPr lang="fr-FR" sz="3200" dirty="0"/>
              <a:t>était le grand savant et médecin de l’époque. Il a écrit plus de </a:t>
            </a:r>
            <a:r>
              <a:rPr lang="fr-FR" sz="3200" dirty="0" smtClean="0"/>
              <a:t>250 </a:t>
            </a:r>
            <a:r>
              <a:rPr lang="fr-FR" sz="3200" dirty="0"/>
              <a:t>oeuvres. Mais aujourd’hui sont connues seulement 160. Ses oeuvres </a:t>
            </a:r>
            <a:r>
              <a:rPr lang="fr-FR" sz="3200" dirty="0" smtClean="0"/>
              <a:t>sont </a:t>
            </a:r>
            <a:r>
              <a:rPr lang="fr-FR" sz="3200" dirty="0"/>
              <a:t>traduites en plusieurs langues et connues presque dans tous les </a:t>
            </a:r>
            <a:r>
              <a:rPr lang="fr-FR" sz="3200" dirty="0" smtClean="0"/>
              <a:t>pays </a:t>
            </a:r>
            <a:r>
              <a:rPr lang="fr-FR" sz="3200" dirty="0"/>
              <a:t>du monde.</a:t>
            </a:r>
          </a:p>
        </p:txBody>
      </p:sp>
      <p:pic>
        <p:nvPicPr>
          <p:cNvPr id="3074" name="Picture 2" descr="Картинки по запросу &quot;Abou-Ali-Ibn-Sin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10" y="3678086"/>
            <a:ext cx="3730626" cy="31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9608" y="1091496"/>
            <a:ext cx="4960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La fête des voisins.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5105" y="1922493"/>
            <a:ext cx="10425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Qu’est-ce que c’est? </a:t>
            </a:r>
            <a:endParaRPr lang="fr-FR" sz="3600" b="1" dirty="0" smtClean="0"/>
          </a:p>
          <a:p>
            <a:r>
              <a:rPr lang="fr-FR" sz="3600" dirty="0" smtClean="0"/>
              <a:t>La </a:t>
            </a:r>
            <a:r>
              <a:rPr lang="fr-FR" sz="3600" dirty="0"/>
              <a:t>fête des voisins permet aux </a:t>
            </a:r>
          </a:p>
          <a:p>
            <a:r>
              <a:rPr lang="fr-FR" sz="3600" dirty="0"/>
              <a:t>voisins de se rencontrer de façon convivale pour  rompre </a:t>
            </a:r>
            <a:r>
              <a:rPr lang="fr-FR" sz="3600" dirty="0" smtClean="0"/>
              <a:t>l’isolement </a:t>
            </a:r>
            <a:r>
              <a:rPr lang="fr-FR" sz="3600" dirty="0"/>
              <a:t>qui, selon ses organisateurs, gagne de plus </a:t>
            </a:r>
            <a:r>
              <a:rPr lang="fr-FR" sz="3600" dirty="0" smtClean="0"/>
              <a:t>en </a:t>
            </a:r>
            <a:r>
              <a:rPr lang="fr-FR" sz="3600" dirty="0"/>
              <a:t>plus les habitants des villes.</a:t>
            </a:r>
            <a:endParaRPr lang="fr-FR" sz="3600" b="1" dirty="0"/>
          </a:p>
        </p:txBody>
      </p:sp>
      <p:sp>
        <p:nvSpPr>
          <p:cNvPr id="2" name="AutoShape 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91" y="4695148"/>
            <a:ext cx="5704915" cy="216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72" y="1759109"/>
            <a:ext cx="7467598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L’idée est de créer un </a:t>
            </a:r>
            <a:r>
              <a:rPr lang="fr-FR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sentiment </a:t>
            </a:r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d’appartenance à son quartier, à sa rue ou son </a:t>
            </a:r>
            <a:r>
              <a:rPr lang="fr-FR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immeuble</a:t>
            </a:r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en passant quelques heures ensemble dans une </a:t>
            </a:r>
            <a:r>
              <a:rPr lang="fr-FR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ambiance </a:t>
            </a:r>
            <a:r>
              <a:rPr lang="fr-FR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fête.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&quot;La fête des voisins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0" y="1223682"/>
            <a:ext cx="3941250" cy="54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223" y="1331258"/>
            <a:ext cx="10932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Date: </a:t>
            </a:r>
            <a:r>
              <a:rPr lang="fr-FR" sz="4000" dirty="0">
                <a:solidFill>
                  <a:srgbClr val="002060"/>
                </a:solidFill>
              </a:rPr>
              <a:t>entre la dernière semaine de mai et la première </a:t>
            </a:r>
            <a:r>
              <a:rPr lang="fr-FR" sz="4000" dirty="0" smtClean="0">
                <a:solidFill>
                  <a:srgbClr val="002060"/>
                </a:solidFill>
              </a:rPr>
              <a:t>semaine </a:t>
            </a:r>
            <a:r>
              <a:rPr lang="fr-FR" sz="4000" dirty="0">
                <a:solidFill>
                  <a:srgbClr val="002060"/>
                </a:solidFill>
              </a:rPr>
              <a:t>de </a:t>
            </a:r>
            <a:r>
              <a:rPr lang="fr-FR" sz="4000" dirty="0" smtClean="0">
                <a:solidFill>
                  <a:srgbClr val="002060"/>
                </a:solidFill>
              </a:rPr>
              <a:t>juin.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682" y="3013301"/>
            <a:ext cx="1066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rial" pitchFamily="34" charset="0"/>
                <a:cs typeface="Arial" pitchFamily="34" charset="0"/>
              </a:rPr>
              <a:t>Dites: Quand a lieu la fête des voisins? </a:t>
            </a: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Comment expliquez-vous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cette fête? </a:t>
            </a:r>
            <a:endParaRPr lang="fr-F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Est-ce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qu’il y a la fête pareille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votre pays?</a:t>
            </a:r>
          </a:p>
        </p:txBody>
      </p:sp>
    </p:spTree>
    <p:extLst>
      <p:ext uri="{BB962C8B-B14F-4D97-AF65-F5344CB8AC3E}">
        <p14:creationId xmlns:p14="http://schemas.microsoft.com/office/powerpoint/2010/main" val="31521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13647" y="883041"/>
            <a:ext cx="1122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14 juillet.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611" y="1922928"/>
            <a:ext cx="62797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En France, le 14 juillet commémore la prise de la Bastille, qui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eu lieu le 14 juillet 1789. Cet événement historique marque le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début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de la Révolution française. La Bastille, située à l’est de Paris,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fut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construite sous Charles V. On y enfermait les personnes qui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s’opposaient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à la politique du roi. La prise et la destruction de la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Bastille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par les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évolutionnaires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sont le symbole de la liberté.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31" y="1225404"/>
            <a:ext cx="3896206" cy="55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7060</TotalTime>
  <Words>810</Words>
  <Application>Microsoft Office PowerPoint</Application>
  <PresentationFormat>Широкоэкранный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Gill Sans MT Condensed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 TRAIN OU EN AVION?</vt:lpstr>
      <vt:lpstr>Презентация PowerPoint</vt:lpstr>
      <vt:lpstr>Le voyage en train Le voyage en voiture Le voyage en bateau Le voyage en avion  en bateau-mouche en ferry en TGV en ballon</vt:lpstr>
      <vt:lpstr>Презентация PowerPoint</vt:lpstr>
      <vt:lpstr>Презентация PowerPoint</vt:lpstr>
      <vt:lpstr>J’aime  voyager  en  train,  parce qu’ on  peut  admirer  le  paysage  par  la  fenêtre. Ecris-moi  pour  me dire quels vêtements  je  dois  mettre  dans  ma  valise  parce que  je ne  suis  pas au  courant  de temps qu’il  fait à  la Rochelle. A  bientôt. Je t’embrasse. </vt:lpstr>
      <vt:lpstr>Презентация PowerPoint</vt:lpstr>
      <vt:lpstr>Racontez de votre dérnière voyage.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298</cp:revision>
  <dcterms:created xsi:type="dcterms:W3CDTF">2020-09-27T12:11:07Z</dcterms:created>
  <dcterms:modified xsi:type="dcterms:W3CDTF">2021-02-27T06:41:02Z</dcterms:modified>
</cp:coreProperties>
</file>