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56" r:id="rId2"/>
    <p:sldId id="368" r:id="rId3"/>
    <p:sldId id="369" r:id="rId4"/>
    <p:sldId id="390" r:id="rId5"/>
    <p:sldId id="401" r:id="rId6"/>
    <p:sldId id="371" r:id="rId7"/>
    <p:sldId id="372" r:id="rId8"/>
    <p:sldId id="341" r:id="rId9"/>
    <p:sldId id="373" r:id="rId10"/>
    <p:sldId id="374" r:id="rId11"/>
    <p:sldId id="392" r:id="rId12"/>
    <p:sldId id="393" r:id="rId13"/>
    <p:sldId id="394" r:id="rId14"/>
    <p:sldId id="395" r:id="rId15"/>
    <p:sldId id="396" r:id="rId16"/>
    <p:sldId id="397" r:id="rId17"/>
    <p:sldId id="398" r:id="rId18"/>
    <p:sldId id="399" r:id="rId19"/>
    <p:sldId id="400" r:id="rId20"/>
    <p:sldId id="286" r:id="rId21"/>
    <p:sldId id="287" r:id="rId22"/>
  </p:sldIdLst>
  <p:sldSz cx="5765800" cy="3244850"/>
  <p:notesSz cx="5765800" cy="3244850"/>
  <p:defaultTextStyle>
    <a:defPPr>
      <a:defRPr lang="ru-RU"/>
    </a:defPPr>
    <a:lvl1pPr marL="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003300"/>
    <a:srgbClr val="0000CC"/>
    <a:srgbClr val="18AC3F"/>
    <a:srgbClr val="53E77A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81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906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8914"/>
          </a:xfrm>
        </p:spPr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1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8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8725" y="222930"/>
            <a:ext cx="3168352" cy="537965"/>
          </a:xfrm>
          <a:prstGeom prst="rect">
            <a:avLst/>
          </a:prstGeom>
        </p:spPr>
        <p:txBody>
          <a:bodyPr vert="horz" wrap="square" lIns="0" tIns="14602" rIns="0" bIns="0" rtlCol="0">
            <a:spAutoFit/>
          </a:bodyPr>
          <a:lstStyle/>
          <a:p>
            <a:pPr marL="12698">
              <a:spcBef>
                <a:spcPts val="114"/>
              </a:spcBef>
            </a:pPr>
            <a:r>
              <a:rPr sz="3400" spc="-5" dirty="0" err="1"/>
              <a:t>Русский</a:t>
            </a:r>
            <a:r>
              <a:rPr sz="3400" spc="-55" dirty="0"/>
              <a:t> </a:t>
            </a:r>
            <a:r>
              <a:rPr lang="ru-RU" sz="3400" spc="-55" dirty="0" smtClean="0"/>
              <a:t> </a:t>
            </a:r>
            <a:r>
              <a:rPr sz="3400" spc="10" dirty="0" err="1" smtClean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454009" y="831993"/>
            <a:ext cx="4857784" cy="796370"/>
          </a:xfrm>
          <a:prstGeom prst="rect">
            <a:avLst/>
          </a:prstGeom>
        </p:spPr>
        <p:txBody>
          <a:bodyPr vert="horz" wrap="square" lIns="0" tIns="13968" rIns="0" bIns="0" rtlCol="0">
            <a:spAutoFit/>
          </a:bodyPr>
          <a:lstStyle/>
          <a:p>
            <a:pPr marL="18413">
              <a:lnSpc>
                <a:spcPts val="1950"/>
              </a:lnSpc>
              <a:spcBef>
                <a:spcPts val="110"/>
              </a:spcBef>
            </a:pPr>
            <a:endParaRPr lang="ru-RU" b="1" spc="-10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2000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Тема: </a:t>
            </a:r>
            <a:r>
              <a:rPr lang="ru-RU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Как сказать об обобщённом субъекте </a:t>
            </a:r>
            <a:r>
              <a:rPr lang="ru-RU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действия</a:t>
            </a:r>
            <a:endParaRPr lang="ru-RU" sz="2000" b="1" spc="-1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5791" y="1122359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4592" y="2169848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9"/>
            <a:ext cx="696471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5"/>
            <a:ext cx="173355" cy="372745"/>
          </a:xfrm>
          <a:prstGeom prst="rect">
            <a:avLst/>
          </a:prstGeom>
        </p:spPr>
        <p:txBody>
          <a:bodyPr vert="horz" wrap="square" lIns="0" tIns="15873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300" dirty="0" smtClean="0">
                <a:solidFill>
                  <a:schemeClr val="bg1"/>
                </a:solidFill>
                <a:latin typeface="Arial"/>
                <a:cs typeface="Arial"/>
              </a:rPr>
              <a:t>8</a:t>
            </a:r>
            <a:endParaRPr sz="230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584934" cy="212236"/>
          </a:xfrm>
          <a:prstGeom prst="rect">
            <a:avLst/>
          </a:prstGeom>
        </p:spPr>
        <p:txBody>
          <a:bodyPr vert="horz" wrap="square" lIns="0" tIns="12063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b="1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3" y="289011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AutoShape 4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0" name="AutoShape 8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2" name="AutoShape 10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4582" name="Picture 6" descr="http://t0.gstatic.com/images?q=tbn:ANd9GcQJ6WzBvOe9XYoOTHp0Ell8vyC7u4yZ0qSuiHhEzrsecUpCMGSbx0nsHV6dMtQ&amp;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9760" y="1836739"/>
            <a:ext cx="1071570" cy="1047749"/>
          </a:xfrm>
          <a:prstGeom prst="rect">
            <a:avLst/>
          </a:prstGeom>
          <a:noFill/>
        </p:spPr>
      </p:pic>
      <p:pic>
        <p:nvPicPr>
          <p:cNvPr id="24586" name="Picture 10" descr="http://t0.gstatic.com/images?q=tbn:ANd9GcQx4P_h4P46LvTk-1UiMZe65VRUNADh_GLYN8BpuNGJlQwDivLHYyvab6NYSng&amp;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4470" y="1765301"/>
            <a:ext cx="1143008" cy="1143008"/>
          </a:xfrm>
          <a:prstGeom prst="rect">
            <a:avLst/>
          </a:prstGeom>
          <a:noFill/>
        </p:spPr>
      </p:pic>
      <p:pic>
        <p:nvPicPr>
          <p:cNvPr id="24588" name="Picture 12" descr="http://t0.gstatic.com/images?q=tbn:ANd9GcRIrah0dEb5dhpdvOoy_n4K_Ol1rCvRXoYaGJkw7ca4XtObD-_IeBAU9VxIG0Q&amp;s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68520" y="1765301"/>
            <a:ext cx="1543050" cy="1028699"/>
          </a:xfrm>
          <a:prstGeom prst="rect">
            <a:avLst/>
          </a:prstGeom>
          <a:noFill/>
        </p:spPr>
      </p:pic>
      <p:sp>
        <p:nvSpPr>
          <p:cNvPr id="34" name="Прямоугольник 33"/>
          <p:cNvSpPr/>
          <p:nvPr/>
        </p:nvSpPr>
        <p:spPr>
          <a:xfrm>
            <a:off x="1441450" y="2693995"/>
            <a:ext cx="28829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Дарёному коню </a:t>
            </a:r>
          </a:p>
          <a:p>
            <a:r>
              <a:rPr lang="ru-RU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в зубы не смотрят.</a:t>
            </a:r>
            <a:endParaRPr lang="ru-RU" sz="1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2227"/>
            <a:ext cx="5811858" cy="215444"/>
          </a:xfrm>
        </p:spPr>
        <p:txBody>
          <a:bodyPr/>
          <a:lstStyle/>
          <a:p>
            <a:r>
              <a:rPr lang="ru-RU" sz="1400" dirty="0" smtClean="0"/>
              <a:t>    Грамматические признаки обобщённо-личных предложений</a:t>
            </a:r>
            <a:endParaRPr lang="ru-RU" sz="1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008" y="1908177"/>
            <a:ext cx="5214974" cy="738664"/>
          </a:xfrm>
        </p:spPr>
        <p:txBody>
          <a:bodyPr/>
          <a:lstStyle/>
          <a:p>
            <a:r>
              <a:rPr lang="ru-RU" sz="1600" i="0" dirty="0" smtClean="0">
                <a:solidFill>
                  <a:srgbClr val="0000FF"/>
                </a:solidFill>
              </a:rPr>
              <a:t>           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Поспешишь — людей насмешишь.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      </a:t>
            </a:r>
          </a:p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       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Отрезавши голову, по волосам не плачут.</a:t>
            </a:r>
            <a:endParaRPr lang="ru-RU" sz="1600" i="0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286412" cy="714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предложение можно вставить подлежащее в виде слов </a:t>
                      </a:r>
                      <a:r>
                        <a:rPr lang="ru-RU" sz="1600" b="1" i="1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«каждый», «любой», «все люди».</a:t>
                      </a:r>
                      <a:endParaRPr lang="ru-RU" sz="16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336673"/>
            <a:ext cx="642942" cy="285752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2227"/>
            <a:ext cx="5811858" cy="215444"/>
          </a:xfrm>
        </p:spPr>
        <p:txBody>
          <a:bodyPr/>
          <a:lstStyle/>
          <a:p>
            <a:r>
              <a:rPr lang="ru-RU" sz="1400" dirty="0" smtClean="0"/>
              <a:t>    Грамматические признаки обобщённо-личных предложений</a:t>
            </a:r>
            <a:endParaRPr lang="ru-RU" sz="1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1908177"/>
            <a:ext cx="5572164" cy="1477328"/>
          </a:xfrm>
        </p:spPr>
        <p:txBody>
          <a:bodyPr/>
          <a:lstStyle/>
          <a:p>
            <a:r>
              <a:rPr lang="ru-RU" sz="1600" i="0" dirty="0" smtClean="0"/>
              <a:t> </a:t>
            </a:r>
            <a:r>
              <a:rPr lang="ru-RU" sz="1600" i="0" dirty="0" smtClean="0">
                <a:solidFill>
                  <a:srgbClr val="0000FF"/>
                </a:solidFill>
              </a:rPr>
              <a:t>Обещанного три года ждут. –</a:t>
            </a:r>
          </a:p>
          <a:p>
            <a:r>
              <a:rPr lang="ru-RU" sz="1600" i="0" dirty="0" smtClean="0"/>
              <a:t>                                                 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В нашем районе сеют лён.</a:t>
            </a:r>
            <a:r>
              <a:rPr lang="ru-RU" sz="1600" b="0" dirty="0" smtClean="0"/>
              <a:t>     </a:t>
            </a:r>
          </a:p>
          <a:p>
            <a:r>
              <a:rPr lang="ru-RU" sz="1600" b="0" i="0" dirty="0" smtClean="0">
                <a:solidFill>
                  <a:srgbClr val="0000FF"/>
                </a:solidFill>
              </a:rPr>
              <a:t>  </a:t>
            </a:r>
            <a:r>
              <a:rPr lang="ru-RU" sz="1600" i="0" dirty="0" smtClean="0">
                <a:solidFill>
                  <a:srgbClr val="0000FF"/>
                </a:solidFill>
              </a:rPr>
              <a:t>Запомни эти слова! –  </a:t>
            </a:r>
          </a:p>
          <a:p>
            <a:r>
              <a:rPr lang="ru-RU" sz="1600" b="0" i="0" dirty="0" smtClean="0">
                <a:solidFill>
                  <a:srgbClr val="0000FF"/>
                </a:solidFill>
              </a:rPr>
              <a:t>                                 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Готовь сани летом, а телегу зимой.</a:t>
            </a:r>
          </a:p>
          <a:p>
            <a:r>
              <a:rPr lang="ru-RU" sz="1600" i="0" dirty="0" smtClean="0">
                <a:solidFill>
                  <a:srgbClr val="0000FF"/>
                </a:solidFill>
              </a:rPr>
              <a:t> </a:t>
            </a:r>
          </a:p>
          <a:p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               </a:t>
            </a:r>
            <a:endParaRPr lang="ru-RU" sz="1600" i="0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286412" cy="714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 структуре совпадает с определённо-личными или неопределённо-личными предложениями.</a:t>
                      </a:r>
                      <a:endParaRPr lang="ru-RU" sz="16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336673"/>
            <a:ext cx="642942" cy="285752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4597412" y="2408243"/>
            <a:ext cx="500066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597412" y="2479681"/>
            <a:ext cx="500066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382834" y="2193929"/>
            <a:ext cx="500066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382834" y="2265367"/>
            <a:ext cx="500066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39694" y="2622557"/>
            <a:ext cx="857256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39694" y="2693995"/>
            <a:ext cx="857256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954206" y="2836871"/>
            <a:ext cx="714380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954206" y="2908309"/>
            <a:ext cx="714380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5"/>
            <a:ext cx="6048672" cy="369332"/>
          </a:xfrm>
        </p:spPr>
        <p:txBody>
          <a:bodyPr/>
          <a:lstStyle/>
          <a:p>
            <a:r>
              <a:rPr lang="en-US" sz="1800" dirty="0" smtClean="0"/>
              <a:t>                     </a:t>
            </a:r>
            <a:r>
              <a:rPr lang="ru-RU" sz="2400" dirty="0" smtClean="0"/>
              <a:t>Внимание! Запомните!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622293"/>
            <a:ext cx="3000396" cy="2492990"/>
          </a:xfrm>
        </p:spPr>
        <p:txBody>
          <a:bodyPr/>
          <a:lstStyle/>
          <a:p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Обобщённо-личные односоставные </a:t>
            </a:r>
            <a:r>
              <a:rPr lang="ru-RU" sz="1800" i="0" dirty="0" smtClean="0">
                <a:solidFill>
                  <a:srgbClr val="0000FF"/>
                </a:solidFill>
              </a:rPr>
              <a:t>предложения являются пословицами, поговорками, афоризмами, общеизвестными истинами и нравоучениями.</a:t>
            </a:r>
            <a:endParaRPr lang="ru-RU" sz="1800" dirty="0">
              <a:solidFill>
                <a:srgbClr val="0000FF"/>
              </a:solidFill>
            </a:endParaRPr>
          </a:p>
        </p:txBody>
      </p:sp>
      <p:pic>
        <p:nvPicPr>
          <p:cNvPr id="5" name="Picture 2" descr="обои для рабочего стола, стрелка, компьютерные иконк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9794382">
            <a:off x="3345420" y="963044"/>
            <a:ext cx="2099373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«Технология соответствий»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97214" y="781128"/>
            <a:ext cx="2286016" cy="1508105"/>
          </a:xfrm>
        </p:spPr>
        <p:txBody>
          <a:bodyPr/>
          <a:lstStyle/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 началу пословиц, </a:t>
            </a:r>
            <a:b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данному в  левом столбце,  подберите соответствующее </a:t>
            </a:r>
            <a:b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продолжение </a:t>
            </a: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из правого столбца </a:t>
            </a: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(укажите стрелками).</a:t>
            </a:r>
            <a:endParaRPr lang="ru-RU" sz="1400" dirty="0">
              <a:solidFill>
                <a:srgbClr val="0000CC"/>
              </a:solidFill>
            </a:endParaRPr>
          </a:p>
        </p:txBody>
      </p:sp>
      <p:pic>
        <p:nvPicPr>
          <p:cNvPr id="5" name="Picture 10" descr="C:\Users\HOME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446" y="765169"/>
            <a:ext cx="22860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69180" y="6194457"/>
          <a:ext cx="7858180" cy="10304283"/>
        </p:xfrm>
        <a:graphic>
          <a:graphicData uri="http://schemas.openxmlformats.org/drawingml/2006/table">
            <a:tbl>
              <a:tblPr/>
              <a:tblGrid>
                <a:gridCol w="517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4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62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21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8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916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36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Group 195"/>
          <p:cNvGraphicFramePr>
            <a:graphicFrameLocks noGrp="1"/>
          </p:cNvGraphicFramePr>
          <p:nvPr/>
        </p:nvGraphicFramePr>
        <p:xfrm>
          <a:off x="-3760833" y="23196702"/>
          <a:ext cx="6775292" cy="12901182"/>
        </p:xfrm>
        <a:graphic>
          <a:graphicData uri="http://schemas.openxmlformats.org/drawingml/2006/table">
            <a:tbl>
              <a:tblPr/>
              <a:tblGrid>
                <a:gridCol w="4461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4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43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2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8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555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74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025512" y="50789"/>
            <a:ext cx="4332261" cy="400099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«Технология соответствий»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96818" y="479416"/>
          <a:ext cx="5572164" cy="2698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1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0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2330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плюй в колодец, …</a:t>
                      </a:r>
                      <a:endParaRPr lang="ru-RU" sz="14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что можно сделать сегодня.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963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Отрезавши голову, 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кормят.</a:t>
                      </a:r>
                      <a:endParaRPr lang="ru-RU" sz="1400" b="1" i="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963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откладывай на завтра то, …</a:t>
                      </a:r>
                      <a:endParaRPr lang="ru-RU" sz="14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того в суму не кладут.</a:t>
                      </a:r>
                      <a:endParaRPr lang="ru-RU" sz="1400" b="1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761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Соловья баснями ...</a:t>
                      </a:r>
                      <a:endParaRPr lang="ru-RU" sz="14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пригодится воды напиться.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761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зная броду, </a:t>
                      </a:r>
                      <a:endParaRPr lang="ru-RU" sz="14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по волосам не плачут.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5428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Чего не дают, …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суйся в воду.</a:t>
                      </a:r>
                      <a:endParaRPr lang="ru-RU" sz="1400" b="1" i="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69180" y="6194457"/>
          <a:ext cx="7858180" cy="10304283"/>
        </p:xfrm>
        <a:graphic>
          <a:graphicData uri="http://schemas.openxmlformats.org/drawingml/2006/table">
            <a:tbl>
              <a:tblPr/>
              <a:tblGrid>
                <a:gridCol w="517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4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62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21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8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916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36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Group 195"/>
          <p:cNvGraphicFramePr>
            <a:graphicFrameLocks noGrp="1"/>
          </p:cNvGraphicFramePr>
          <p:nvPr/>
        </p:nvGraphicFramePr>
        <p:xfrm>
          <a:off x="-3760833" y="23196702"/>
          <a:ext cx="6775292" cy="12901182"/>
        </p:xfrm>
        <a:graphic>
          <a:graphicData uri="http://schemas.openxmlformats.org/drawingml/2006/table">
            <a:tbl>
              <a:tblPr/>
              <a:tblGrid>
                <a:gridCol w="4461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4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43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2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8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555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74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96818" y="50789"/>
            <a:ext cx="5572164" cy="400099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«Технология соответствий». Проверьте!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96818" y="479416"/>
          <a:ext cx="5572164" cy="2698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1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0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2330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плюй в колодец, …</a:t>
                      </a:r>
                      <a:endParaRPr lang="ru-RU" sz="14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что можно сделать сегодня.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963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Отрезавши голову, 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кормят.</a:t>
                      </a:r>
                      <a:endParaRPr lang="ru-RU" sz="1400" b="1" i="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963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откладывай на завтра то, …</a:t>
                      </a:r>
                      <a:endParaRPr lang="ru-RU" sz="14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того в суму не кладут.</a:t>
                      </a:r>
                      <a:endParaRPr lang="ru-RU" sz="1400" b="1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761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Соловья баснями ...</a:t>
                      </a:r>
                      <a:endParaRPr lang="ru-RU" sz="14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пригодится воды напиться.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761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зная броду, </a:t>
                      </a:r>
                      <a:endParaRPr lang="ru-RU" sz="14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по волосам не плачут.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5428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Чего не дают, …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суйся в воду.</a:t>
                      </a:r>
                      <a:endParaRPr lang="ru-RU" sz="1400" b="1" i="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8520" y="622293"/>
            <a:ext cx="500066" cy="142876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0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5644" y="979483"/>
            <a:ext cx="642942" cy="142876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1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1198" y="622293"/>
            <a:ext cx="1857388" cy="10715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2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54206" y="979483"/>
            <a:ext cx="714380" cy="100013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3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5578" y="2408242"/>
            <a:ext cx="1143008" cy="42862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4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68454" y="1479547"/>
            <a:ext cx="1000132" cy="135732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407979"/>
            <a:ext cx="3357586" cy="2789756"/>
          </a:xfrm>
        </p:spPr>
        <p:txBody>
          <a:bodyPr/>
          <a:lstStyle/>
          <a:p>
            <a:pPr marL="342817" indent="-342817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</a:t>
            </a:r>
            <a:r>
              <a:rPr lang="ru-RU" sz="2000" i="0" dirty="0" smtClean="0">
                <a:solidFill>
                  <a:srgbClr val="7030A0"/>
                </a:solidFill>
              </a:rPr>
              <a:t>По данным иллюстрациям восстановите пословицы, в которых действующее лицо мыслится как обобщённое. </a:t>
            </a:r>
          </a:p>
          <a:p>
            <a:pPr marL="342817" indent="-342817" fontAlgn="base"/>
            <a:r>
              <a:rPr lang="ru-RU" sz="2000" i="0" dirty="0" smtClean="0">
                <a:solidFill>
                  <a:srgbClr val="7030A0"/>
                </a:solidFill>
              </a:rPr>
              <a:t>     Запишите их.</a:t>
            </a:r>
            <a:r>
              <a:rPr lang="ru-RU" sz="2000" i="0" dirty="0" smtClean="0">
                <a:solidFill>
                  <a:srgbClr val="008000"/>
                </a:solidFill>
              </a:rPr>
              <a:t> </a:t>
            </a:r>
            <a:endParaRPr lang="ru-RU" sz="2000" dirty="0">
              <a:solidFill>
                <a:srgbClr val="008000"/>
              </a:solidFill>
            </a:endParaRPr>
          </a:p>
        </p:txBody>
      </p:sp>
      <p:pic>
        <p:nvPicPr>
          <p:cNvPr id="6" name="Picture 2" descr="ᐈ Думающий человек рисунок векторные картинки, иллюстрации думающий человек  | скачать на Depositphotos®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8718" y="765169"/>
            <a:ext cx="1785950" cy="17065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Лингвистическая задача</a:t>
            </a:r>
            <a:endParaRPr lang="ru-RU" dirty="0"/>
          </a:p>
        </p:txBody>
      </p:sp>
      <p:pic>
        <p:nvPicPr>
          <p:cNvPr id="36866" name="Picture 2" descr="Иллюстрации  к  русским  пословицам  и  поговоркам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256" y="693731"/>
            <a:ext cx="1785950" cy="107157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6868" name="Picture 4" descr="Иллюстрации  к  русским  пословицам  и  поговоркам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97083" y="693730"/>
            <a:ext cx="1714512" cy="107157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80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6870" name="Picture 6" descr="Иллюстрации  к  русским  пословицам  и  поговоркам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4470" y="693731"/>
            <a:ext cx="1643074" cy="107157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6872" name="Picture 8" descr="Иллюстрации  к  русским  пословицам  и  поговоркам.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68520" y="1908177"/>
            <a:ext cx="1643074" cy="107157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6874" name="Picture 10" descr="Иллюстрации  к  русским  пословицам  и  поговоркам.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9694" y="1908177"/>
            <a:ext cx="1714512" cy="107157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6876" name="Picture 12" descr="Иллюстрации  к  русским  пословицам  и  поговоркам.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4470" y="1908177"/>
            <a:ext cx="1643074" cy="107157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80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Лингвистическая задача. Проверьте!</a:t>
            </a:r>
            <a:endParaRPr lang="ru-RU" dirty="0"/>
          </a:p>
        </p:txBody>
      </p:sp>
      <p:pic>
        <p:nvPicPr>
          <p:cNvPr id="36866" name="Picture 2" descr="Иллюстрации  к  русским  пословицам  и  поговоркам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1594" y="693731"/>
            <a:ext cx="1785950" cy="107157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6872" name="Picture 8" descr="Иллюстрации  к  русским  пословицам  и  поговоркам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68520" y="1908177"/>
            <a:ext cx="1643074" cy="107157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Прямоугольник 8"/>
          <p:cNvSpPr/>
          <p:nvPr/>
        </p:nvSpPr>
        <p:spPr>
          <a:xfrm>
            <a:off x="3883032" y="1836739"/>
            <a:ext cx="17145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Готовь сани летом, а телегу зимой.</a:t>
            </a: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025644" y="622294"/>
            <a:ext cx="18573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Слово не воробей,</a:t>
            </a:r>
          </a:p>
          <a:p>
            <a:r>
              <a:rPr lang="ru-RU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вылетит - не поймаешь!</a:t>
            </a:r>
            <a:endParaRPr lang="ru-RU" b="1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6818" y="1765300"/>
            <a:ext cx="20002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За двумя зайцами погонишься, ни одного не поймаешь.</a:t>
            </a:r>
            <a:endParaRPr lang="ru-RU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6" descr="Иллюстрации  к  русским  пословицам  и  поговоркам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9694" y="693731"/>
            <a:ext cx="1643074" cy="107157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Лингвистическая задача. Проверьте!</a:t>
            </a:r>
            <a:endParaRPr lang="ru-RU" dirty="0"/>
          </a:p>
        </p:txBody>
      </p:sp>
      <p:pic>
        <p:nvPicPr>
          <p:cNvPr id="36868" name="Picture 4" descr="Иллюстрации  к  русским  пословицам  и  поговоркам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694" y="693731"/>
            <a:ext cx="1643074" cy="107157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80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6874" name="Picture 10" descr="Иллюстрации  к  русским  пословицам  и  поговоркам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68520" y="1908177"/>
            <a:ext cx="1714512" cy="107157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6876" name="Picture 12" descr="Иллюстрации  к  русским  пословицам  и  поговоркам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83032" y="693731"/>
            <a:ext cx="1643074" cy="114300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80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Прямоугольник 8"/>
          <p:cNvSpPr/>
          <p:nvPr/>
        </p:nvSpPr>
        <p:spPr>
          <a:xfrm>
            <a:off x="168256" y="1765301"/>
            <a:ext cx="18573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Без труда </a:t>
            </a:r>
          </a:p>
          <a:p>
            <a:r>
              <a:rPr lang="ru-RU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не вытащишь и рыбку из пруда.</a:t>
            </a:r>
            <a:endParaRPr lang="ru-RU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54206" y="622293"/>
            <a:ext cx="20717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Любишь кататься, люби и саночки возить.</a:t>
            </a:r>
            <a:endParaRPr lang="ru-RU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025908" y="1908177"/>
            <a:ext cx="15716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Цыплят по осени считают.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4944655" cy="66300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    Виды простых предложений предложений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1666880" y="788221"/>
            <a:ext cx="2421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Обозначает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действие</a:t>
            </a:r>
            <a:r>
              <a:rPr sz="1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предмета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25511" y="765169"/>
            <a:ext cx="3357587" cy="642942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Простые предложения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8256" y="2051053"/>
            <a:ext cx="2571768" cy="954861"/>
          </a:xfrm>
          <a:prstGeom prst="roundRect">
            <a:avLst/>
          </a:prstGeom>
          <a:solidFill>
            <a:srgbClr val="FFC00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Двусоставные:</a:t>
            </a:r>
            <a:r>
              <a:rPr lang="ru-RU" i="1" dirty="0" smtClean="0"/>
              <a:t> 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Задремали звёзды 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золотые (С.Есенин).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882900" y="2051053"/>
            <a:ext cx="2286015" cy="954861"/>
          </a:xfrm>
          <a:prstGeom prst="roundRect">
            <a:avLst/>
          </a:prstGeom>
          <a:solidFill>
            <a:srgbClr val="008000"/>
          </a:solidFill>
          <a:ln w="5715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Односоставные:</a:t>
            </a:r>
            <a:r>
              <a:rPr lang="ru-RU" i="1" dirty="0" smtClean="0"/>
              <a:t>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Зима. Вечереет.</a:t>
            </a:r>
            <a:endPara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stCxn id="7" idx="0"/>
            <a:endCxn id="5" idx="2"/>
          </p:cNvCxnSpPr>
          <p:nvPr/>
        </p:nvCxnSpPr>
        <p:spPr>
          <a:xfrm rot="5400000" flipH="1" flipV="1">
            <a:off x="1757751" y="1104500"/>
            <a:ext cx="642942" cy="125016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9" idx="0"/>
            <a:endCxn id="5" idx="2"/>
          </p:cNvCxnSpPr>
          <p:nvPr/>
        </p:nvCxnSpPr>
        <p:spPr>
          <a:xfrm rot="16200000" flipV="1">
            <a:off x="3043636" y="1068780"/>
            <a:ext cx="642942" cy="1321603"/>
          </a:xfrm>
          <a:prstGeom prst="line">
            <a:avLst/>
          </a:prstGeom>
          <a:ln w="38100">
            <a:solidFill>
              <a:srgbClr val="18AC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11132" y="2693995"/>
            <a:ext cx="128588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311132" y="2622557"/>
            <a:ext cx="128588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1668454" y="2622557"/>
            <a:ext cx="78581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3097214" y="2693995"/>
            <a:ext cx="64294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3883032" y="2693995"/>
            <a:ext cx="100013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3883032" y="2765433"/>
            <a:ext cx="100013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5"/>
            <a:ext cx="5429288" cy="7540526"/>
          </a:xfrm>
        </p:spPr>
        <p:txBody>
          <a:bodyPr/>
          <a:lstStyle/>
          <a:p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14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Эквиваленты русских пословиц на узбекском языке:</a:t>
            </a:r>
          </a:p>
          <a:p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Готовь сани летом, а телегу зимой – </a:t>
            </a:r>
            <a:endParaRPr lang="en-US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                                        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Qish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g‘amini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yozda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ye.</a:t>
            </a:r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Цыплят по осени считают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Jo‘jani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kuzda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sanaydilar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Без труда не вытащишь и рыбку из пруда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–</a:t>
            </a:r>
          </a:p>
          <a:p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                        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Jondan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kechmaguncha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jonona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qayda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toqqa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                                               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chiqmaguncha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do‘lana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qayda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За двумя зайцами погонишься, ни одного не поймаешь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– </a:t>
            </a:r>
          </a:p>
          <a:p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                 </a:t>
            </a:r>
            <a:r>
              <a:rPr lang="en-US" sz="14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Ikki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kemaga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oyoq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qo‘ygan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g‘arq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bo‘lur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Дарёному коню в зубы не смотрят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– </a:t>
            </a:r>
          </a:p>
          <a:p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                                 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Uzumini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ye,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bog‘ini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surishtirma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en-US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en-US" sz="14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                </a:t>
            </a:r>
            <a:endParaRPr lang="ru-RU" sz="14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i="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en-US" sz="1400" dirty="0" smtClean="0">
              <a:solidFill>
                <a:srgbClr val="7030A0"/>
              </a:solidFill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i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380871"/>
          </a:xfrm>
          <a:prstGeom prst="rect">
            <a:avLst/>
          </a:prstGeom>
        </p:spPr>
        <p:txBody>
          <a:bodyPr vert="horz" wrap="square" lIns="0" tIns="16508" rIns="0" bIns="0" rtlCol="0">
            <a:spAutoFit/>
          </a:bodyPr>
          <a:lstStyle/>
          <a:p>
            <a:pPr marL="12698">
              <a:lnSpc>
                <a:spcPct val="15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59071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149548" y="550855"/>
            <a:ext cx="6915348" cy="196463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§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8. Как сказать об обобщённом субъекте     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действия. 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Упражнение 145 (стр. 64). 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Выписать из повести А.С.Пушкина 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«Капитанская дочка» 10 пословиц со </a:t>
            </a:r>
            <a:endParaRPr lang="en-US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значением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обобщённого лица.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ru-RU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7" descr="EnglishZoom. Стоит ли задавать домашнее задание по иностранному языку? |  EnglishZo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83296" y="5194325"/>
            <a:ext cx="2994004" cy="14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 descr="Ilustración De Elementos De Tarea Dispersos - Descargar Vect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39826" y="2265367"/>
            <a:ext cx="307183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5"/>
            <a:ext cx="5668982" cy="323165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en-US" dirty="0" smtClean="0"/>
              <a:t>     </a:t>
            </a:r>
            <a:r>
              <a:rPr lang="ru-RU" dirty="0" smtClean="0"/>
              <a:t>    Односоставное предложение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882636" y="622293"/>
            <a:ext cx="4143404" cy="418401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       </a:t>
            </a:r>
            <a:r>
              <a:rPr lang="ru-RU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простое предложение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596884" y="1193797"/>
            <a:ext cx="4714908" cy="571504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</a:t>
            </a:r>
            <a:r>
              <a:rPr lang="en-US" dirty="0" smtClean="0"/>
              <a:t>  </a:t>
            </a:r>
            <a:r>
              <a:rPr lang="ru-RU" dirty="0" smtClean="0"/>
              <a:t>  </a:t>
            </a:r>
            <a:r>
              <a:rPr lang="ru-RU" b="1" dirty="0" smtClean="0">
                <a:solidFill>
                  <a:srgbClr val="FFFF00"/>
                </a:solidFill>
              </a:rPr>
              <a:t>имеет один главный член предложения: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            или подлежащее, или сказуемое  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                         </a:t>
            </a:r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</a:t>
            </a:r>
          </a:p>
          <a:p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</a:t>
            </a:r>
            <a:endParaRPr b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9"/>
          <p:cNvSpPr/>
          <p:nvPr/>
        </p:nvSpPr>
        <p:spPr>
          <a:xfrm>
            <a:off x="811198" y="1908177"/>
            <a:ext cx="4214842" cy="571504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1"/>
          <p:cNvSpPr/>
          <p:nvPr/>
        </p:nvSpPr>
        <p:spPr>
          <a:xfrm>
            <a:off x="596884" y="2622557"/>
            <a:ext cx="4572032" cy="500067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7030A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sz="1600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Люблю грозу в начале мая. Ранняя весна.</a:t>
            </a:r>
            <a:r>
              <a:rPr lang="ru-RU" sz="1600" b="1" i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base"/>
            <a:r>
              <a:rPr lang="ru-RU" sz="1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                  </a:t>
            </a:r>
            <a:endParaRPr sz="1400" b="1" i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882900" y="2479681"/>
            <a:ext cx="428628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882900" y="979483"/>
            <a:ext cx="357190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3" name="object 15"/>
          <p:cNvSpPr/>
          <p:nvPr/>
        </p:nvSpPr>
        <p:spPr>
          <a:xfrm>
            <a:off x="2882900" y="1765301"/>
            <a:ext cx="357190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6885" y="1979615"/>
            <a:ext cx="4667476" cy="643756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второй главный член </a:t>
            </a:r>
            <a:r>
              <a:rPr lang="ru-RU" sz="1600" b="1" dirty="0" smtClean="0">
                <a:solidFill>
                  <a:srgbClr val="FFFF00"/>
                </a:solidFill>
              </a:rPr>
              <a:t>не нужен для понимания смысла предложения</a:t>
            </a:r>
            <a:endParaRPr lang="ru-RU" sz="1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383098" y="2979747"/>
            <a:ext cx="642942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39760" y="2979747"/>
            <a:ext cx="714380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739760" y="3051185"/>
            <a:ext cx="714380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4944655" cy="66300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Виды односоставных предложений предложений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1666880" y="788221"/>
            <a:ext cx="2421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Обозначает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действие</a:t>
            </a:r>
            <a:r>
              <a:rPr sz="1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предмета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11264" y="836607"/>
            <a:ext cx="3000396" cy="571504"/>
          </a:xfrm>
          <a:prstGeom prst="roundRect">
            <a:avLst/>
          </a:prstGeom>
          <a:solidFill>
            <a:srgbClr val="7030A0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Односоставные предложения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1132" y="2051053"/>
            <a:ext cx="2428892" cy="954861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Глагольные: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главным членом – сказуемым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882900" y="2051053"/>
            <a:ext cx="2500330" cy="954861"/>
          </a:xfrm>
          <a:prstGeom prst="roundRect">
            <a:avLst/>
          </a:prstGeom>
          <a:solidFill>
            <a:schemeClr val="bg2">
              <a:lumMod val="25000"/>
            </a:schemeClr>
          </a:solidFill>
          <a:ln w="5715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Назывные: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главным членом – подлежащим</a:t>
            </a:r>
          </a:p>
          <a:p>
            <a:pPr algn="ctr"/>
            <a:endPara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stCxn id="7" idx="0"/>
            <a:endCxn id="5" idx="2"/>
          </p:cNvCxnSpPr>
          <p:nvPr/>
        </p:nvCxnSpPr>
        <p:spPr>
          <a:xfrm rot="5400000" flipH="1" flipV="1">
            <a:off x="1847049" y="1086640"/>
            <a:ext cx="642942" cy="128588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9" idx="0"/>
            <a:endCxn id="5" idx="2"/>
          </p:cNvCxnSpPr>
          <p:nvPr/>
        </p:nvCxnSpPr>
        <p:spPr>
          <a:xfrm rot="16200000" flipV="1">
            <a:off x="3150793" y="1068780"/>
            <a:ext cx="642942" cy="1321603"/>
          </a:xfrm>
          <a:prstGeom prst="line">
            <a:avLst/>
          </a:prstGeom>
          <a:ln w="381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2227"/>
            <a:ext cx="5740420" cy="451783"/>
          </a:xfrm>
        </p:spPr>
        <p:txBody>
          <a:bodyPr/>
          <a:lstStyle/>
          <a:p>
            <a:r>
              <a:rPr lang="ru-RU" sz="1400" dirty="0" smtClean="0"/>
              <a:t>   </a:t>
            </a:r>
            <a:r>
              <a:rPr lang="ru-RU" sz="1800" dirty="0" smtClean="0"/>
              <a:t>Виды глагольных односоставных предложений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                      </a:t>
            </a:r>
            <a:endParaRPr lang="ru-RU" sz="1600" dirty="0"/>
          </a:p>
        </p:txBody>
      </p:sp>
      <p:sp>
        <p:nvSpPr>
          <p:cNvPr id="4" name="AutoShape 19"/>
          <p:cNvSpPr>
            <a:spLocks noChangeArrowheads="1"/>
          </p:cNvSpPr>
          <p:nvPr/>
        </p:nvSpPr>
        <p:spPr bwMode="auto">
          <a:xfrm>
            <a:off x="168256" y="622293"/>
            <a:ext cx="2643206" cy="1143008"/>
          </a:xfrm>
          <a:prstGeom prst="flowChartPunchedTape">
            <a:avLst/>
          </a:prstGeom>
          <a:solidFill>
            <a:schemeClr val="accent2">
              <a:lumMod val="40000"/>
              <a:lumOff val="60000"/>
            </a:schemeClr>
          </a:solidFill>
          <a:ln w="88900" cap="rnd">
            <a:solidFill>
              <a:schemeClr val="accent2">
                <a:lumMod val="60000"/>
                <a:lumOff val="40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3600" i="1" dirty="0"/>
              <a:t> </a:t>
            </a:r>
            <a:endParaRPr lang="ru-RU" sz="3600" i="1" dirty="0" smtClean="0"/>
          </a:p>
          <a:p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определённо-личные;</a:t>
            </a:r>
            <a:b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Говорите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громко. </a:t>
            </a:r>
          </a:p>
          <a:p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Иду 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 школу.</a:t>
            </a:r>
          </a:p>
          <a:p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endParaRPr lang="ru-RU" sz="1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i="1" dirty="0"/>
          </a:p>
        </p:txBody>
      </p:sp>
      <p:sp>
        <p:nvSpPr>
          <p:cNvPr id="6" name="AutoShape 19"/>
          <p:cNvSpPr>
            <a:spLocks noChangeArrowheads="1"/>
          </p:cNvSpPr>
          <p:nvPr/>
        </p:nvSpPr>
        <p:spPr bwMode="auto">
          <a:xfrm>
            <a:off x="2954338" y="622293"/>
            <a:ext cx="2649538" cy="1285884"/>
          </a:xfrm>
          <a:prstGeom prst="flowChartPunchedTape">
            <a:avLst/>
          </a:prstGeom>
          <a:solidFill>
            <a:schemeClr val="accent4">
              <a:lumMod val="40000"/>
              <a:lumOff val="60000"/>
            </a:schemeClr>
          </a:solidFill>
          <a:ln w="88900" cap="rnd">
            <a:solidFill>
              <a:schemeClr val="accent4">
                <a:lumMod val="60000"/>
                <a:lumOff val="40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lvl="0" fontAlgn="base"/>
            <a:endParaRPr lang="ru-RU" sz="1400" dirty="0" smtClean="0"/>
          </a:p>
          <a:p>
            <a:pPr lvl="0" fontAlgn="base"/>
            <a:endParaRPr lang="ru-RU" sz="1400" dirty="0" smtClean="0"/>
          </a:p>
          <a:p>
            <a:pPr fontAlgn="base"/>
            <a:endParaRPr lang="ru-RU" sz="1600" b="1" u="sng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600" b="1" u="sng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неопределённо-личные;</a:t>
            </a:r>
          </a:p>
          <a:p>
            <a:pPr fontAlgn="base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Его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окликнули; </a:t>
            </a:r>
          </a:p>
          <a:p>
            <a:pPr fontAlgn="base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Вас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просят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 телефону;</a:t>
            </a:r>
          </a:p>
          <a:p>
            <a:pPr lvl="0" fontAlgn="base"/>
            <a:r>
              <a:rPr lang="ru-RU" sz="1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200" b="1" dirty="0" smtClean="0">
                <a:latin typeface="Arial" pitchFamily="34" charset="0"/>
                <a:cs typeface="Arial" pitchFamily="34" charset="0"/>
              </a:rPr>
            </a:br>
            <a:endParaRPr lang="ru-RU" sz="1400" dirty="0" smtClean="0"/>
          </a:p>
          <a:p>
            <a:endParaRPr lang="ru-RU" sz="1400" i="1" dirty="0"/>
          </a:p>
        </p:txBody>
      </p:sp>
      <p:sp>
        <p:nvSpPr>
          <p:cNvPr id="7" name="AutoShape 19"/>
          <p:cNvSpPr>
            <a:spLocks noChangeArrowheads="1"/>
          </p:cNvSpPr>
          <p:nvPr/>
        </p:nvSpPr>
        <p:spPr bwMode="auto">
          <a:xfrm>
            <a:off x="168256" y="1765301"/>
            <a:ext cx="2786082" cy="1357322"/>
          </a:xfrm>
          <a:prstGeom prst="flowChartPunchedTape">
            <a:avLst/>
          </a:prstGeom>
          <a:solidFill>
            <a:schemeClr val="accent5">
              <a:lumMod val="40000"/>
              <a:lumOff val="60000"/>
            </a:schemeClr>
          </a:solidFill>
          <a:ln w="88900" cap="rnd">
            <a:solidFill>
              <a:schemeClr val="tx2">
                <a:lumMod val="40000"/>
                <a:lumOff val="60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lvl="0" fontAlgn="base"/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pPr lvl="0" fontAlgn="base"/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1600" b="1" u="sng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обобщённо-личные;</a:t>
            </a:r>
          </a:p>
          <a:p>
            <a:pPr fontAlgn="base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Цыплят по осени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считают.</a:t>
            </a:r>
            <a:r>
              <a:rPr lang="ru-RU" sz="1600" i="1" dirty="0" smtClean="0"/>
              <a:t> </a:t>
            </a:r>
          </a:p>
          <a:p>
            <a:pPr fontAlgn="base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лес дров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 возят.</a:t>
            </a:r>
          </a:p>
          <a:p>
            <a:pPr fontAlgn="base"/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pPr lvl="0" fontAlgn="base"/>
            <a:endParaRPr lang="ru-RU" sz="1200" i="1" dirty="0"/>
          </a:p>
        </p:txBody>
      </p:sp>
      <p:sp>
        <p:nvSpPr>
          <p:cNvPr id="8" name="AutoShape 19"/>
          <p:cNvSpPr>
            <a:spLocks noChangeArrowheads="1"/>
          </p:cNvSpPr>
          <p:nvPr/>
        </p:nvSpPr>
        <p:spPr bwMode="auto">
          <a:xfrm>
            <a:off x="3097214" y="1908177"/>
            <a:ext cx="2506662" cy="1143008"/>
          </a:xfrm>
          <a:prstGeom prst="flowChartPunchedTape">
            <a:avLst/>
          </a:prstGeom>
          <a:solidFill>
            <a:srgbClr val="53E77A"/>
          </a:solidFill>
          <a:ln w="88900" cap="rnd">
            <a:solidFill>
              <a:srgbClr val="18AC3F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3600" i="1" dirty="0"/>
              <a:t> 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              </a:t>
            </a:r>
          </a:p>
          <a:p>
            <a:r>
              <a:rPr lang="ru-RU" sz="1600" b="1" u="sng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безличные;</a:t>
            </a:r>
          </a:p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Мне 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 спится.</a:t>
            </a:r>
            <a:r>
              <a:rPr lang="ru-RU" sz="16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Лихорадит</a:t>
            </a:r>
            <a:r>
              <a:rPr lang="ru-RU" sz="1600" b="1" dirty="0" smtClean="0">
                <a:solidFill>
                  <a:srgbClr val="FF0000"/>
                </a:solidFill>
              </a:rPr>
              <a:t>.</a:t>
            </a:r>
            <a:endParaRPr lang="ru-RU" sz="1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3" presetClass="entr" presetSubtype="5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3" presetClass="entr" presetSubtype="5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500"/>
                            </p:stCondLst>
                            <p:childTnLst>
                              <p:par>
                                <p:cTn id="17" presetID="3" presetClass="entr" presetSubtype="5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6" grpId="0" animBg="1" autoUpdateAnimBg="0"/>
      <p:bldP spid="7" grpId="0" animBg="1" autoUpdateAnimBg="0"/>
      <p:bldP spid="8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5"/>
            <a:ext cx="6048672" cy="307777"/>
          </a:xfrm>
        </p:spPr>
        <p:txBody>
          <a:bodyPr/>
          <a:lstStyle/>
          <a:p>
            <a:r>
              <a:rPr lang="ru-RU" sz="1800" dirty="0" smtClean="0"/>
              <a:t>             Обобщ</a:t>
            </a:r>
            <a:r>
              <a:rPr lang="ru-RU" sz="2000" dirty="0" smtClean="0"/>
              <a:t>ённо-личные предложения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25710" y="622293"/>
            <a:ext cx="3071834" cy="1938992"/>
          </a:xfrm>
        </p:spPr>
        <p:txBody>
          <a:bodyPr/>
          <a:lstStyle/>
          <a:p>
            <a:r>
              <a:rPr lang="ru-RU" sz="18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Для того, чтобы </a:t>
            </a:r>
          </a:p>
          <a:p>
            <a:r>
              <a:rPr lang="ru-RU" sz="1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сказать об  обобщённом субъекте действия,</a:t>
            </a:r>
            <a:r>
              <a:rPr lang="ru-RU" sz="18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использу</a:t>
            </a:r>
            <a:r>
              <a:rPr lang="ru-RU" sz="1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ются </a:t>
            </a:r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обобщённо-личные односоставные</a:t>
            </a:r>
            <a:r>
              <a:rPr lang="ru-RU" sz="1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предложения.</a:t>
            </a:r>
            <a:endParaRPr lang="ru-RU" sz="1800" dirty="0">
              <a:solidFill>
                <a:srgbClr val="FF0000"/>
              </a:solidFill>
            </a:endParaRPr>
          </a:p>
        </p:txBody>
      </p:sp>
      <p:pic>
        <p:nvPicPr>
          <p:cNvPr id="7" name="Picture 12" descr="стрелка, рисунок, симво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6" y="908045"/>
            <a:ext cx="2214578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5"/>
            <a:ext cx="5668982" cy="369332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2000" dirty="0" smtClean="0"/>
              <a:t>        Обобщённо-личные предложения</a:t>
            </a:r>
            <a:r>
              <a:rPr lang="ru-RU" sz="2400" dirty="0" smtClean="0"/>
              <a:t> 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882636" y="622293"/>
            <a:ext cx="4143404" cy="418401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односоставные предложения 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454008" y="1765301"/>
            <a:ext cx="4857784" cy="1357322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                       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имеет форму глагола: 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1)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лица изъявительного или 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повелительного наклонения единственного 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числа; 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2)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III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лица множественного числа. </a:t>
            </a:r>
            <a:endParaRPr sz="16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740024" y="1550987"/>
            <a:ext cx="500066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740024" y="979483"/>
            <a:ext cx="500066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311264" y="1193797"/>
            <a:ext cx="3429024" cy="357190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7030A0"/>
          </a:solidFill>
        </p:spPr>
        <p:txBody>
          <a:bodyPr wrap="square" lIns="0" tIns="0" rIns="0" bIns="0" rtlCol="0"/>
          <a:lstStyle/>
          <a:p>
            <a:pPr marL="800045" lvl="1" indent="-342900" algn="just">
              <a:lnSpc>
                <a:spcPct val="150000"/>
              </a:lnSpc>
              <a:spcBef>
                <a:spcPts val="100"/>
              </a:spcBef>
            </a:pPr>
            <a:r>
              <a:rPr lang="ru-RU" sz="14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Главный член  – </a:t>
            </a:r>
            <a:r>
              <a:rPr lang="ru-RU" sz="1400" b="1" spc="-5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сказуемое</a:t>
            </a:r>
          </a:p>
          <a:p>
            <a:pPr lvl="1" algn="ctr">
              <a:lnSpc>
                <a:spcPts val="1370"/>
              </a:lnSpc>
              <a:spcBef>
                <a:spcPts val="100"/>
              </a:spcBef>
            </a:pP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base"/>
            <a:r>
              <a:rPr lang="ru-RU" sz="1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                  </a:t>
            </a:r>
            <a:endParaRPr sz="1400" b="1" i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008" y="1622425"/>
            <a:ext cx="5214974" cy="215444"/>
          </a:xfrm>
        </p:spPr>
        <p:txBody>
          <a:bodyPr/>
          <a:lstStyle/>
          <a:p>
            <a:r>
              <a:rPr lang="ru-RU" sz="1400" i="0" dirty="0" smtClean="0">
                <a:solidFill>
                  <a:srgbClr val="0000FF"/>
                </a:solidFill>
              </a:rPr>
              <a:t>в</a:t>
            </a:r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8256" y="622293"/>
          <a:ext cx="5429288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Особенность обобщённо-личных предложений состоит в том, что они не сообщают о конкретных действиях, а выражают общие суждения, часто назидательного характера, которые могут быть применимы к каждому лицу, к любому человеку: </a:t>
                      </a:r>
                      <a:endParaRPr lang="ru-RU" sz="16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908177"/>
            <a:ext cx="642942" cy="285752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68256" y="2122491"/>
            <a:ext cx="559754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Тише едешь — дальше будешь. 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Сам заварил кашу — сам её и расхлёбывай.                 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</a:t>
            </a:r>
            <a:endParaRPr kumimoji="0" lang="ru-RU" sz="1600" b="1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1239826" y="2408243"/>
            <a:ext cx="642942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239826" y="2479681"/>
            <a:ext cx="642942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025776" y="2408243"/>
            <a:ext cx="785818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025776" y="2479681"/>
            <a:ext cx="785818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311528" y="2979747"/>
            <a:ext cx="1357322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311528" y="2908309"/>
            <a:ext cx="1357322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739760" y="2979747"/>
            <a:ext cx="857256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739760" y="2908309"/>
            <a:ext cx="857256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4"/>
            <a:ext cx="5765800" cy="553998"/>
          </a:xfrm>
        </p:spPr>
        <p:txBody>
          <a:bodyPr/>
          <a:lstStyle/>
          <a:p>
            <a:r>
              <a:rPr lang="ru-RU" sz="1800" dirty="0" smtClean="0"/>
              <a:t>   </a:t>
            </a:r>
            <a:r>
              <a:rPr lang="ru-RU" sz="1400" dirty="0" smtClean="0"/>
              <a:t>Грамматические признаки обобщённо-личных предложений</a:t>
            </a:r>
            <a:r>
              <a:rPr lang="ru-RU" sz="1800" b="0" dirty="0" smtClean="0"/>
              <a:t/>
            </a:r>
            <a:br>
              <a:rPr lang="ru-RU" sz="1800" b="0" dirty="0" smtClean="0"/>
            </a:br>
            <a:r>
              <a:rPr lang="ru-RU" sz="1800" b="0" dirty="0" smtClean="0"/>
              <a:t> </a:t>
            </a:r>
            <a:endParaRPr lang="ru-RU" sz="1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286412" cy="714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</a:t>
                      </a:r>
                      <a:r>
                        <a:rPr lang="ru-RU" sz="18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еятель есть, но он не назван, а мыслится как некий обобщённый субъект.</a:t>
                      </a:r>
                      <a:endParaRPr lang="ru-RU" sz="18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336673"/>
            <a:ext cx="642942" cy="285752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68256" y="1693863"/>
            <a:ext cx="559754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/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  </a:t>
            </a:r>
            <a:r>
              <a:rPr lang="ru-RU" sz="16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    </a:t>
            </a:r>
            <a:r>
              <a:rPr lang="ru-RU" sz="1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  </a:t>
            </a: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Береги платье </a:t>
            </a:r>
            <a:r>
              <a:rPr lang="ru-RU" sz="1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снову</a:t>
            </a:r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а честь смолоду.</a:t>
            </a:r>
            <a:r>
              <a:rPr lang="ru-RU" sz="1600" dirty="0" smtClean="0"/>
              <a:t> </a:t>
            </a:r>
          </a:p>
          <a:p>
            <a:pPr fontAlgn="base"/>
            <a:endParaRPr lang="ru-RU" sz="1600" dirty="0" smtClean="0"/>
          </a:p>
          <a:p>
            <a:pPr fontAlgn="base"/>
            <a:r>
              <a:rPr lang="ru-RU" sz="1600" dirty="0" smtClean="0"/>
              <a:t>                   </a:t>
            </a:r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Дарёному коню в зубы не смотрят. </a:t>
            </a:r>
          </a:p>
          <a:p>
            <a:pPr fontAlgn="base"/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                  </a:t>
            </a:r>
            <a:endParaRPr kumimoji="0" lang="ru-RU" sz="1600" b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025512" y="1979615"/>
            <a:ext cx="714380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025512" y="2051053"/>
            <a:ext cx="714380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525842" y="2479681"/>
            <a:ext cx="1071570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525842" y="2551119"/>
            <a:ext cx="1071570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17137</TotalTime>
  <Words>953</Words>
  <Application>Microsoft Office PowerPoint</Application>
  <PresentationFormat>Произвольный</PresentationFormat>
  <Paragraphs>229</Paragraphs>
  <Slides>21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Office Theme</vt:lpstr>
      <vt:lpstr>Русский  язык</vt:lpstr>
      <vt:lpstr>        Виды простых предложений предложений</vt:lpstr>
      <vt:lpstr>            Односоставное предложение</vt:lpstr>
      <vt:lpstr>  Виды односоставных предложений предложений</vt:lpstr>
      <vt:lpstr>   Виды глагольных односоставных предложений                        </vt:lpstr>
      <vt:lpstr>             Обобщённо-личные предложения</vt:lpstr>
      <vt:lpstr>          Обобщённо-личные предложения </vt:lpstr>
      <vt:lpstr>              Внимание! Запомните!</vt:lpstr>
      <vt:lpstr>   Грамматические признаки обобщённо-личных предложений  </vt:lpstr>
      <vt:lpstr>    Грамматические признаки обобщённо-личных предложений</vt:lpstr>
      <vt:lpstr>    Грамматические признаки обобщённо-личных предложений</vt:lpstr>
      <vt:lpstr>                     Внимание! Запомните!</vt:lpstr>
      <vt:lpstr>          «Технология соответствий»</vt:lpstr>
      <vt:lpstr>Презентация PowerPoint</vt:lpstr>
      <vt:lpstr>Презентация PowerPoint</vt:lpstr>
      <vt:lpstr>           Лингвистическая задача</vt:lpstr>
      <vt:lpstr>           Лингвистическая задача</vt:lpstr>
      <vt:lpstr> Лингвистическая задача. Проверьте!</vt:lpstr>
      <vt:lpstr> Лингвистическая задача. Проверьте!</vt:lpstr>
      <vt:lpstr>   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830</cp:revision>
  <dcterms:created xsi:type="dcterms:W3CDTF">2020-04-13T08:05:42Z</dcterms:created>
  <dcterms:modified xsi:type="dcterms:W3CDTF">2021-02-25T12:08:45Z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