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  <p:sldMasterId id="2147483703" r:id="rId3"/>
  </p:sldMasterIdLst>
  <p:notesMasterIdLst>
    <p:notesMasterId r:id="rId16"/>
  </p:notesMasterIdLst>
  <p:sldIdLst>
    <p:sldId id="302" r:id="rId4"/>
    <p:sldId id="364" r:id="rId5"/>
    <p:sldId id="357" r:id="rId6"/>
    <p:sldId id="368" r:id="rId7"/>
    <p:sldId id="355" r:id="rId8"/>
    <p:sldId id="374" r:id="rId9"/>
    <p:sldId id="370" r:id="rId10"/>
    <p:sldId id="375" r:id="rId11"/>
    <p:sldId id="376" r:id="rId12"/>
    <p:sldId id="371" r:id="rId13"/>
    <p:sldId id="344" r:id="rId14"/>
    <p:sldId id="293" r:id="rId15"/>
  </p:sldIdLst>
  <p:sldSz cx="12185650" cy="7019925"/>
  <p:notesSz cx="5765800" cy="3244850"/>
  <p:custDataLst>
    <p:tags r:id="rId17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896" y="52"/>
      </p:cViewPr>
      <p:guideLst>
        <p:guide orient="horz" pos="6230"/>
        <p:guide pos="4566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615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6801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73239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723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10625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3924" y="2180727"/>
            <a:ext cx="10357803" cy="150473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7848" y="3977957"/>
            <a:ext cx="8529955" cy="17939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7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5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3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71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3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07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75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43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7446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0657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582" y="4510952"/>
            <a:ext cx="10357803" cy="1394235"/>
          </a:xfrm>
        </p:spPr>
        <p:txBody>
          <a:bodyPr anchor="t"/>
          <a:lstStyle>
            <a:lvl1pPr algn="l">
              <a:defRPr sz="4094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582" y="2975344"/>
            <a:ext cx="10357803" cy="1535608"/>
          </a:xfrm>
        </p:spPr>
        <p:txBody>
          <a:bodyPr anchor="b"/>
          <a:lstStyle>
            <a:lvl1pPr marL="0" indent="0">
              <a:buNone/>
              <a:defRPr sz="2047">
                <a:solidFill>
                  <a:schemeClr val="tx1">
                    <a:tint val="75000"/>
                  </a:schemeClr>
                </a:solidFill>
              </a:defRPr>
            </a:lvl1pPr>
            <a:lvl2pPr marL="467990" indent="0">
              <a:buNone/>
              <a:defRPr sz="1842">
                <a:solidFill>
                  <a:schemeClr val="tx1">
                    <a:tint val="75000"/>
                  </a:schemeClr>
                </a:solidFill>
              </a:defRPr>
            </a:lvl2pPr>
            <a:lvl3pPr marL="93598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3pPr>
            <a:lvl4pPr marL="140397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4pPr>
            <a:lvl5pPr marL="187196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5pPr>
            <a:lvl6pPr marL="233995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6pPr>
            <a:lvl7pPr marL="280794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7pPr>
            <a:lvl8pPr marL="327592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8pPr>
            <a:lvl9pPr marL="374391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8248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283" y="1637983"/>
            <a:ext cx="5381995" cy="4632826"/>
          </a:xfrm>
        </p:spPr>
        <p:txBody>
          <a:bodyPr/>
          <a:lstStyle>
            <a:lvl1pPr>
              <a:defRPr sz="2866"/>
            </a:lvl1pPr>
            <a:lvl2pPr>
              <a:defRPr sz="2457"/>
            </a:lvl2pPr>
            <a:lvl3pPr>
              <a:defRPr sz="2047"/>
            </a:lvl3pPr>
            <a:lvl4pPr>
              <a:defRPr sz="1842"/>
            </a:lvl4pPr>
            <a:lvl5pPr>
              <a:defRPr sz="1842"/>
            </a:lvl5pPr>
            <a:lvl6pPr>
              <a:defRPr sz="1842"/>
            </a:lvl6pPr>
            <a:lvl7pPr>
              <a:defRPr sz="1842"/>
            </a:lvl7pPr>
            <a:lvl8pPr>
              <a:defRPr sz="1842"/>
            </a:lvl8pPr>
            <a:lvl9pPr>
              <a:defRPr sz="18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4372" y="1637983"/>
            <a:ext cx="5381995" cy="4632826"/>
          </a:xfrm>
        </p:spPr>
        <p:txBody>
          <a:bodyPr/>
          <a:lstStyle>
            <a:lvl1pPr>
              <a:defRPr sz="2866"/>
            </a:lvl1pPr>
            <a:lvl2pPr>
              <a:defRPr sz="2457"/>
            </a:lvl2pPr>
            <a:lvl3pPr>
              <a:defRPr sz="2047"/>
            </a:lvl3pPr>
            <a:lvl4pPr>
              <a:defRPr sz="1842"/>
            </a:lvl4pPr>
            <a:lvl5pPr>
              <a:defRPr sz="1842"/>
            </a:lvl5pPr>
            <a:lvl6pPr>
              <a:defRPr sz="1842"/>
            </a:lvl6pPr>
            <a:lvl7pPr>
              <a:defRPr sz="1842"/>
            </a:lvl7pPr>
            <a:lvl8pPr>
              <a:defRPr sz="1842"/>
            </a:lvl8pPr>
            <a:lvl9pPr>
              <a:defRPr sz="18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1806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282" y="1571359"/>
            <a:ext cx="5384112" cy="654867"/>
          </a:xfrm>
        </p:spPr>
        <p:txBody>
          <a:bodyPr anchor="b"/>
          <a:lstStyle>
            <a:lvl1pPr marL="0" indent="0">
              <a:buNone/>
              <a:defRPr sz="2457" b="1"/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282" y="2226226"/>
            <a:ext cx="5384112" cy="4044582"/>
          </a:xfrm>
        </p:spPr>
        <p:txBody>
          <a:bodyPr/>
          <a:lstStyle>
            <a:lvl1pPr>
              <a:defRPr sz="2457"/>
            </a:lvl1pPr>
            <a:lvl2pPr>
              <a:defRPr sz="2047"/>
            </a:lvl2pPr>
            <a:lvl3pPr>
              <a:defRPr sz="1842"/>
            </a:lvl3pPr>
            <a:lvl4pPr>
              <a:defRPr sz="1638"/>
            </a:lvl4pPr>
            <a:lvl5pPr>
              <a:defRPr sz="1638"/>
            </a:lvl5pPr>
            <a:lvl6pPr>
              <a:defRPr sz="1638"/>
            </a:lvl6pPr>
            <a:lvl7pPr>
              <a:defRPr sz="1638"/>
            </a:lvl7pPr>
            <a:lvl8pPr>
              <a:defRPr sz="1638"/>
            </a:lvl8pPr>
            <a:lvl9pPr>
              <a:defRPr sz="163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0141" y="1571359"/>
            <a:ext cx="5386227" cy="654867"/>
          </a:xfrm>
        </p:spPr>
        <p:txBody>
          <a:bodyPr anchor="b"/>
          <a:lstStyle>
            <a:lvl1pPr marL="0" indent="0">
              <a:buNone/>
              <a:defRPr sz="2457" b="1"/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0141" y="2226226"/>
            <a:ext cx="5386227" cy="4044582"/>
          </a:xfrm>
        </p:spPr>
        <p:txBody>
          <a:bodyPr/>
          <a:lstStyle>
            <a:lvl1pPr>
              <a:defRPr sz="2457"/>
            </a:lvl1pPr>
            <a:lvl2pPr>
              <a:defRPr sz="2047"/>
            </a:lvl2pPr>
            <a:lvl3pPr>
              <a:defRPr sz="1842"/>
            </a:lvl3pPr>
            <a:lvl4pPr>
              <a:defRPr sz="1638"/>
            </a:lvl4pPr>
            <a:lvl5pPr>
              <a:defRPr sz="1638"/>
            </a:lvl5pPr>
            <a:lvl6pPr>
              <a:defRPr sz="1638"/>
            </a:lvl6pPr>
            <a:lvl7pPr>
              <a:defRPr sz="1638"/>
            </a:lvl7pPr>
            <a:lvl8pPr>
              <a:defRPr sz="1638"/>
            </a:lvl8pPr>
            <a:lvl9pPr>
              <a:defRPr sz="163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6502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2399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8555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283" y="279497"/>
            <a:ext cx="4008995" cy="1189487"/>
          </a:xfrm>
        </p:spPr>
        <p:txBody>
          <a:bodyPr anchor="b"/>
          <a:lstStyle>
            <a:lvl1pPr algn="l">
              <a:defRPr sz="204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4251" y="279497"/>
            <a:ext cx="6812117" cy="5991312"/>
          </a:xfrm>
        </p:spPr>
        <p:txBody>
          <a:bodyPr/>
          <a:lstStyle>
            <a:lvl1pPr>
              <a:defRPr sz="3276"/>
            </a:lvl1pPr>
            <a:lvl2pPr>
              <a:defRPr sz="2866"/>
            </a:lvl2pPr>
            <a:lvl3pPr>
              <a:defRPr sz="2457"/>
            </a:lvl3pPr>
            <a:lvl4pPr>
              <a:defRPr sz="2047"/>
            </a:lvl4pPr>
            <a:lvl5pPr>
              <a:defRPr sz="2047"/>
            </a:lvl5pPr>
            <a:lvl6pPr>
              <a:defRPr sz="2047"/>
            </a:lvl6pPr>
            <a:lvl7pPr>
              <a:defRPr sz="2047"/>
            </a:lvl7pPr>
            <a:lvl8pPr>
              <a:defRPr sz="2047"/>
            </a:lvl8pPr>
            <a:lvl9pPr>
              <a:defRPr sz="204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283" y="1468985"/>
            <a:ext cx="4008995" cy="4801824"/>
          </a:xfrm>
        </p:spPr>
        <p:txBody>
          <a:bodyPr/>
          <a:lstStyle>
            <a:lvl1pPr marL="0" indent="0">
              <a:buNone/>
              <a:defRPr sz="1433"/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8125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8473" y="4913948"/>
            <a:ext cx="7311390" cy="580119"/>
          </a:xfrm>
        </p:spPr>
        <p:txBody>
          <a:bodyPr anchor="b"/>
          <a:lstStyle>
            <a:lvl1pPr algn="l">
              <a:defRPr sz="204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8473" y="627243"/>
            <a:ext cx="7311390" cy="4211955"/>
          </a:xfrm>
        </p:spPr>
        <p:txBody>
          <a:bodyPr/>
          <a:lstStyle>
            <a:lvl1pPr marL="0" indent="0">
              <a:buNone/>
              <a:defRPr sz="3276"/>
            </a:lvl1pPr>
            <a:lvl2pPr marL="467990" indent="0">
              <a:buNone/>
              <a:defRPr sz="2866"/>
            </a:lvl2pPr>
            <a:lvl3pPr marL="935980" indent="0">
              <a:buNone/>
              <a:defRPr sz="2457"/>
            </a:lvl3pPr>
            <a:lvl4pPr marL="1403970" indent="0">
              <a:buNone/>
              <a:defRPr sz="2047"/>
            </a:lvl4pPr>
            <a:lvl5pPr marL="1871960" indent="0">
              <a:buNone/>
              <a:defRPr sz="2047"/>
            </a:lvl5pPr>
            <a:lvl6pPr marL="2339950" indent="0">
              <a:buNone/>
              <a:defRPr sz="2047"/>
            </a:lvl6pPr>
            <a:lvl7pPr marL="2807940" indent="0">
              <a:buNone/>
              <a:defRPr sz="2047"/>
            </a:lvl7pPr>
            <a:lvl8pPr marL="3275929" indent="0">
              <a:buNone/>
              <a:defRPr sz="2047"/>
            </a:lvl8pPr>
            <a:lvl9pPr marL="3743919" indent="0">
              <a:buNone/>
              <a:defRPr sz="2047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8473" y="5494067"/>
            <a:ext cx="7311390" cy="823866"/>
          </a:xfrm>
        </p:spPr>
        <p:txBody>
          <a:bodyPr/>
          <a:lstStyle>
            <a:lvl1pPr marL="0" indent="0">
              <a:buNone/>
              <a:defRPr sz="1433"/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570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0717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4596" y="281123"/>
            <a:ext cx="2741771" cy="598968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282" y="281123"/>
            <a:ext cx="8022220" cy="598968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83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471" y="779991"/>
            <a:ext cx="10560897" cy="116998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17018" y="2417975"/>
            <a:ext cx="5024466" cy="381220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4578" y="2417975"/>
            <a:ext cx="5024464" cy="381220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AA9202-7976-4D64-8B77-3E77CABB7E3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33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2/25/2021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283" y="281122"/>
            <a:ext cx="10967085" cy="1169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283" y="1637983"/>
            <a:ext cx="10967085" cy="46328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283" y="6506431"/>
            <a:ext cx="2843318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3431" y="6506431"/>
            <a:ext cx="3858789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3049" y="6506431"/>
            <a:ext cx="2843318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79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ctr" defTabSz="935980" rtl="0" eaLnBrk="1" latinLnBrk="0" hangingPunct="1">
        <a:spcBef>
          <a:spcPct val="0"/>
        </a:spcBef>
        <a:buNone/>
        <a:defRPr sz="450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0992" indent="-350992" algn="l" defTabSz="935980" rtl="0" eaLnBrk="1" latinLnBrk="0" hangingPunct="1">
        <a:spcBef>
          <a:spcPct val="20000"/>
        </a:spcBef>
        <a:buFont typeface="Arial" pitchFamily="34" charset="0"/>
        <a:buChar char="•"/>
        <a:defRPr sz="3276" kern="1200">
          <a:solidFill>
            <a:schemeClr val="tx1"/>
          </a:solidFill>
          <a:latin typeface="+mn-lt"/>
          <a:ea typeface="+mn-ea"/>
          <a:cs typeface="+mn-cs"/>
        </a:defRPr>
      </a:lvl1pPr>
      <a:lvl2pPr marL="760484" indent="-292494" algn="l" defTabSz="935980" rtl="0" eaLnBrk="1" latinLnBrk="0" hangingPunct="1">
        <a:spcBef>
          <a:spcPct val="20000"/>
        </a:spcBef>
        <a:buFont typeface="Arial" pitchFamily="34" charset="0"/>
        <a:buChar char="–"/>
        <a:defRPr sz="2866" kern="1200">
          <a:solidFill>
            <a:schemeClr val="tx1"/>
          </a:solidFill>
          <a:latin typeface="+mn-lt"/>
          <a:ea typeface="+mn-ea"/>
          <a:cs typeface="+mn-cs"/>
        </a:defRPr>
      </a:lvl2pPr>
      <a:lvl3pPr marL="1169975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3pPr>
      <a:lvl4pPr marL="1637965" indent="-233995" algn="l" defTabSz="935980" rtl="0" eaLnBrk="1" latinLnBrk="0" hangingPunct="1">
        <a:spcBef>
          <a:spcPct val="20000"/>
        </a:spcBef>
        <a:buFont typeface="Arial" pitchFamily="34" charset="0"/>
        <a:buChar char="–"/>
        <a:defRPr sz="2047" kern="1200">
          <a:solidFill>
            <a:schemeClr val="tx1"/>
          </a:solidFill>
          <a:latin typeface="+mn-lt"/>
          <a:ea typeface="+mn-ea"/>
          <a:cs typeface="+mn-cs"/>
        </a:defRPr>
      </a:lvl4pPr>
      <a:lvl5pPr marL="2105955" indent="-233995" algn="l" defTabSz="935980" rtl="0" eaLnBrk="1" latinLnBrk="0" hangingPunct="1">
        <a:spcBef>
          <a:spcPct val="20000"/>
        </a:spcBef>
        <a:buFont typeface="Arial" pitchFamily="34" charset="0"/>
        <a:buChar char="»"/>
        <a:defRPr sz="2047" kern="1200">
          <a:solidFill>
            <a:schemeClr val="tx1"/>
          </a:solidFill>
          <a:latin typeface="+mn-lt"/>
          <a:ea typeface="+mn-ea"/>
          <a:cs typeface="+mn-cs"/>
        </a:defRPr>
      </a:lvl5pPr>
      <a:lvl6pPr marL="2573945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6pPr>
      <a:lvl7pPr marL="3041934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7pPr>
      <a:lvl8pPr marL="3509924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8pPr>
      <a:lvl9pPr marL="3977914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1pPr>
      <a:lvl2pPr marL="46799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93598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3pPr>
      <a:lvl4pPr marL="140397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4pPr>
      <a:lvl5pPr marL="187196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5pPr>
      <a:lvl6pPr marL="233995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6pPr>
      <a:lvl7pPr marL="280794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7pPr>
      <a:lvl8pPr marL="327592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8pPr>
      <a:lvl9pPr marL="374391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911654" cy="119695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750425" y="450304"/>
            <a:ext cx="1981200" cy="970340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4000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4000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4000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2000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1941803"/>
            <a:ext cx="627354" cy="1849988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7425" y="1985683"/>
            <a:ext cx="10363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EGALIK SHAKLLARI YUZASIDAN TAKRORLASH </a:t>
            </a:r>
            <a:endParaRPr lang="ru-RU" sz="5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8237" y="3890962"/>
            <a:ext cx="2286000" cy="25955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79511" y="4263748"/>
            <a:ext cx="627354" cy="198941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11" y="67909"/>
            <a:ext cx="1213209" cy="143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err="1" smtClean="0"/>
              <a:t>Sintaktik</a:t>
            </a:r>
            <a:r>
              <a:rPr lang="en-US" sz="4400" dirty="0" smtClean="0"/>
              <a:t> </a:t>
            </a:r>
            <a:r>
              <a:rPr lang="en-US" sz="4400" dirty="0" err="1" smtClean="0"/>
              <a:t>shakl</a:t>
            </a:r>
            <a:r>
              <a:rPr lang="en-US" sz="4400" dirty="0" smtClean="0"/>
              <a:t> </a:t>
            </a:r>
            <a:r>
              <a:rPr lang="en-US" sz="4400" dirty="0" err="1" smtClean="0"/>
              <a:t>yasovchi</a:t>
            </a:r>
            <a:r>
              <a:rPr lang="en-US" sz="4400" dirty="0" smtClean="0"/>
              <a:t> </a:t>
            </a:r>
            <a:r>
              <a:rPr lang="en-US" sz="4400" dirty="0" err="1" smtClean="0"/>
              <a:t>qo‘shimchalar</a:t>
            </a:r>
            <a:r>
              <a:rPr lang="en-US" sz="4400" dirty="0" smtClean="0"/>
              <a:t>: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7800" y="2176111"/>
            <a:ext cx="4436068" cy="82441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6643" y="3371407"/>
            <a:ext cx="4829303" cy="78040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70933" y="1093918"/>
            <a:ext cx="4342935" cy="73611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975024" y="832045"/>
            <a:ext cx="4247639" cy="1529205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Turlanish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Блок-схема: подготовка 11"/>
          <p:cNvSpPr/>
          <p:nvPr/>
        </p:nvSpPr>
        <p:spPr>
          <a:xfrm>
            <a:off x="5302250" y="2436942"/>
            <a:ext cx="6741786" cy="2285999"/>
          </a:xfrm>
          <a:prstGeom prst="flowChartPreparation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munosabat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qo‘shimchalar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460375" y="4943090"/>
            <a:ext cx="9878060" cy="1226175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aloqa-munosabat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99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2125" y="1376362"/>
            <a:ext cx="112014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Otlarning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shaxsdan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biriga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qarashli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ekanligini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bildirgan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qo‘shimchalarga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0225" y="3703540"/>
            <a:ext cx="3505200" cy="253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1097671"/>
              </p:ext>
            </p:extLst>
          </p:nvPr>
        </p:nvGraphicFramePr>
        <p:xfrm>
          <a:off x="149225" y="1376362"/>
          <a:ext cx="11734800" cy="5257800"/>
        </p:xfrm>
        <a:graphic>
          <a:graphicData uri="http://schemas.openxmlformats.org/drawingml/2006/table">
            <a:tbl>
              <a:tblPr firstRow="1" firstCol="1" bandRow="1"/>
              <a:tblGrid>
                <a:gridCol w="3720791">
                  <a:extLst>
                    <a:ext uri="{9D8B030D-6E8A-4147-A177-3AD203B41FA5}">
                      <a16:colId xmlns:a16="http://schemas.microsoft.com/office/drawing/2014/main" val="803019978"/>
                    </a:ext>
                  </a:extLst>
                </a:gridCol>
                <a:gridCol w="3529980">
                  <a:extLst>
                    <a:ext uri="{9D8B030D-6E8A-4147-A177-3AD203B41FA5}">
                      <a16:colId xmlns:a16="http://schemas.microsoft.com/office/drawing/2014/main" val="2321367076"/>
                    </a:ext>
                  </a:extLst>
                </a:gridCol>
                <a:gridCol w="4484029">
                  <a:extLst>
                    <a:ext uri="{9D8B030D-6E8A-4147-A177-3AD203B41FA5}">
                      <a16:colId xmlns:a16="http://schemas.microsoft.com/office/drawing/2014/main" val="2859163451"/>
                    </a:ext>
                  </a:extLst>
                </a:gridCol>
              </a:tblGrid>
              <a:tr h="17030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Shaxs</a:t>
                      </a:r>
                      <a:r>
                        <a:rPr lang="en-US" sz="4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-son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Birlik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Koʻplik</a:t>
                      </a:r>
                      <a:endParaRPr lang="ru-RU" sz="4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335184"/>
                  </a:ext>
                </a:extLst>
              </a:tr>
              <a:tr h="12859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1-shaxs</a:t>
                      </a:r>
                      <a:endParaRPr lang="ru-RU" sz="40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</a:t>
                      </a:r>
                      <a:endParaRPr lang="ru-RU" sz="40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miz</a:t>
                      </a:r>
                      <a:r>
                        <a:rPr lang="en-US" sz="4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imiz</a:t>
                      </a:r>
                      <a:endParaRPr lang="ru-RU" sz="40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8471855"/>
                  </a:ext>
                </a:extLst>
              </a:tr>
              <a:tr h="1253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smtClean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2-shaxs</a:t>
                      </a:r>
                      <a:endParaRPr lang="ru-RU" sz="40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ng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lang="ru-RU" sz="40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ngiz</a:t>
                      </a:r>
                      <a:r>
                        <a:rPr lang="en-US" sz="4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ingiz</a:t>
                      </a:r>
                      <a:endParaRPr lang="ru-RU" sz="40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1058422"/>
                  </a:ext>
                </a:extLst>
              </a:tr>
              <a:tr h="10152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3-shaxs</a:t>
                      </a:r>
                      <a:endParaRPr lang="ru-RU" sz="4000" b="1" dirty="0">
                        <a:solidFill>
                          <a:srgbClr val="7030A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ru-RU" sz="40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onalar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4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4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uylar</a:t>
                      </a:r>
                      <a:r>
                        <a:rPr lang="en-US" sz="4000" b="1" u="sng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ru-RU" sz="40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51453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12185649" cy="1071562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EGALIK QO‘SHIMCHALARI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3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536575" y="17615"/>
            <a:ext cx="14093825" cy="850649"/>
          </a:xfrm>
          <a:prstGeom prst="rect">
            <a:avLst/>
          </a:prstGeom>
          <a:solidFill>
            <a:srgbClr val="0070C0"/>
          </a:solidFill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ESDA SAQLANG!</a:t>
            </a:r>
            <a:endParaRPr lang="en-US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301625" y="1846415"/>
            <a:ext cx="10515600" cy="982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2675" indent="-1082675" algn="just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2321" y="894473"/>
            <a:ext cx="2993329" cy="301503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01625" y="1414697"/>
            <a:ext cx="92318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Unli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tugagan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otlarga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-m, -ng,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miz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ngiz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qoʻshimchalari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qoʻshiladi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US" sz="4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Undosh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tugagan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otlarga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imiz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ingiz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qoʻshimchalari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qoʻshiladi</a:t>
            </a:r>
            <a:r>
              <a:rPr lang="en-US" sz="4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85650" cy="130016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7425583"/>
              </p:ext>
            </p:extLst>
          </p:nvPr>
        </p:nvGraphicFramePr>
        <p:xfrm>
          <a:off x="377825" y="1533525"/>
          <a:ext cx="11544300" cy="5253038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3379489">
                  <a:extLst>
                    <a:ext uri="{9D8B030D-6E8A-4147-A177-3AD203B41FA5}">
                      <a16:colId xmlns:a16="http://schemas.microsoft.com/office/drawing/2014/main" val="803019978"/>
                    </a:ext>
                  </a:extLst>
                </a:gridCol>
                <a:gridCol w="3941287">
                  <a:extLst>
                    <a:ext uri="{9D8B030D-6E8A-4147-A177-3AD203B41FA5}">
                      <a16:colId xmlns:a16="http://schemas.microsoft.com/office/drawing/2014/main" val="2321367076"/>
                    </a:ext>
                  </a:extLst>
                </a:gridCol>
                <a:gridCol w="4223524">
                  <a:extLst>
                    <a:ext uri="{9D8B030D-6E8A-4147-A177-3AD203B41FA5}">
                      <a16:colId xmlns:a16="http://schemas.microsoft.com/office/drawing/2014/main" val="2859163451"/>
                    </a:ext>
                  </a:extLst>
                </a:gridCol>
              </a:tblGrid>
              <a:tr h="7870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Tovush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tushadi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Tovush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almashadi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Tovush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ortadi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val="380335184"/>
                  </a:ext>
                </a:extLst>
              </a:tr>
              <a:tr h="872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shahar+i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shahri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tilak+i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tilagi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parvo+im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parvoyim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val="1608471855"/>
                  </a:ext>
                </a:extLst>
              </a:tr>
              <a:tr h="9741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zahar+i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zahri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qaymoq+i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qaymogʻi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obroʻ+im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obroʻyim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val="2991058422"/>
                  </a:ext>
                </a:extLst>
              </a:tr>
              <a:tr h="872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oʻgʻil+i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oʻgʻli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tuproq+i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tuprogʻi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mavqe+im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mavqeyim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val="400514531"/>
                  </a:ext>
                </a:extLst>
              </a:tr>
              <a:tr h="872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singil+i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singli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terak+i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teragi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mavzu+im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mavzuyim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val="1440321267"/>
                  </a:ext>
                </a:extLst>
              </a:tr>
              <a:tr h="87295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burun+i</a:t>
                      </a:r>
                      <a:r>
                        <a:rPr lang="en-US" sz="2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burni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yaproq+i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yaprogʻi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avzo+ing</a:t>
                      </a:r>
                      <a:r>
                        <a:rPr lang="en-US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─ </a:t>
                      </a:r>
                      <a:r>
                        <a:rPr lang="en-US" sz="2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avzoying</a:t>
                      </a:r>
                      <a:endParaRPr lang="ru-RU" sz="2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0199" marR="70199" marT="0" marB="0"/>
                </a:tc>
                <a:extLst>
                  <a:ext uri="{0D108BD9-81ED-4DB2-BD59-A6C34878D82A}">
                    <a16:rowId xmlns:a16="http://schemas.microsoft.com/office/drawing/2014/main" val="43168428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63525" y="233362"/>
            <a:ext cx="116586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Egalik</a:t>
            </a: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qoʻshimchalari</a:t>
            </a: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bogʻliq</a:t>
            </a: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tovush</a:t>
            </a: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oʻzgarishlari</a:t>
            </a:r>
            <a:endParaRPr kumimoji="0" lang="ru-RU" sz="3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90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7825" y="1172842"/>
            <a:ext cx="11430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qoʻshimchalari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otlashgan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soʻzlarga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qoʻshilib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qismda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belgi-xususiyat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harakat-holatlarning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shaxsdan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biriga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qarashliligini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7225" y="3967162"/>
            <a:ext cx="3124200" cy="26215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1222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"/>
            <a:ext cx="12185650" cy="1004970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297-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231775" y="3205162"/>
            <a:ext cx="10972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7825" y="1389917"/>
            <a:ext cx="11060640" cy="1413579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Tabiatning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donolig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tan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bermay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ilojing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yo‘q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37850" y="3028825"/>
            <a:ext cx="10140590" cy="1060560"/>
          </a:xfrm>
          <a:prstGeom prst="rect">
            <a:avLst/>
          </a:prstGeom>
          <a:solidFill>
            <a:srgbClr val="CC0066"/>
          </a:solidFill>
          <a:ln>
            <a:solidFill>
              <a:srgbClr val="CC006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Hamma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narsaning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o‘lchov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bor.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7825" y="4473407"/>
            <a:ext cx="11506199" cy="163983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Daqiqa-daqiqa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-yu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soniya-soniya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o‘lchab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qo‘yilgan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03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animBg="1"/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"/>
            <a:ext cx="12185650" cy="1004970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297-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231775" y="3205162"/>
            <a:ext cx="10972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9726" y="1120359"/>
            <a:ext cx="11506199" cy="2523131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Do‘ppi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ng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tizza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ng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qo‘yib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chakka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ng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qashlab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o‘ylab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qarasang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hikmatga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duch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kelasan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35025" y="3887330"/>
            <a:ext cx="10328967" cy="277599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Alloh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bog‘bonning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meva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pishsin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dehqonning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ekin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ko‘proq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oftobdan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bahramand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bo‘lsin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deb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yorug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kunni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uzaytirib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qo‘ygan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6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0483" y="1300162"/>
            <a:ext cx="11201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qo‘shimchasi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qo‘shilgan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albatta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o‘zidan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oldingi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otning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4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kelishini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25" y="3738562"/>
            <a:ext cx="2435710" cy="25393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68625" y="4195762"/>
            <a:ext cx="6990027" cy="178618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4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4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hovli</a:t>
            </a:r>
            <a:r>
              <a:rPr lang="en-US" sz="48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endParaRPr lang="en-US" sz="4800" b="1" i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kitob</a:t>
            </a:r>
            <a:r>
              <a:rPr lang="en-US" sz="4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4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varag‘</a:t>
            </a:r>
            <a:r>
              <a:rPr lang="en-US" sz="48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ru-RU" sz="480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83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6539"/>
            <a:ext cx="12185650" cy="93919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ESDA SAQLANG!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425" y="1101985"/>
            <a:ext cx="11353800" cy="280076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qator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kelishigidagi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bog‘lanmaydi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yaxlitlanib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qolgan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0375" y="4072086"/>
            <a:ext cx="10896600" cy="124284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Kechasi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kunduzi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uxlaydi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06825" y="5625041"/>
            <a:ext cx="3948642" cy="79619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Ravish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7658" y="1528762"/>
            <a:ext cx="937033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Ajdodlar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ruhi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hamisha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qo‘simchalarini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izohlang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439275" y="1757361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9278" y="3834489"/>
            <a:ext cx="2847092" cy="278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5409</TotalTime>
  <Words>363</Words>
  <Application>Microsoft Office PowerPoint</Application>
  <PresentationFormat>Произвольный</PresentationFormat>
  <Paragraphs>84</Paragraphs>
  <Slides>12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Open Sans Light</vt:lpstr>
      <vt:lpstr>Office Theme</vt:lpstr>
      <vt:lpstr>1_Тема Office</vt:lpstr>
      <vt:lpstr>Тема Office</vt:lpstr>
      <vt:lpstr>ONA TILI</vt:lpstr>
      <vt:lpstr>Sintaktik shakl yasovchi qo‘shimchalar:</vt:lpstr>
      <vt:lpstr>    BILIB OLING!</vt:lpstr>
      <vt:lpstr>Презентация PowerPoint</vt:lpstr>
      <vt:lpstr>ESDA SAQLANG!</vt:lpstr>
      <vt:lpstr>Презентация PowerPoint</vt:lpstr>
      <vt:lpstr>    BILIB OLING!</vt:lpstr>
      <vt:lpstr>297- mashq</vt:lpstr>
      <vt:lpstr>297- mashq</vt:lpstr>
      <vt:lpstr>    BILIB OLING!</vt:lpstr>
      <vt:lpstr>ESDA SAQLANG!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Пользователь</cp:lastModifiedBy>
  <cp:revision>489</cp:revision>
  <dcterms:created xsi:type="dcterms:W3CDTF">2020-04-13T08:06:06Z</dcterms:created>
  <dcterms:modified xsi:type="dcterms:W3CDTF">2021-02-25T13:37:38Z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