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54" r:id="rId2"/>
    <p:sldId id="380" r:id="rId3"/>
    <p:sldId id="389" r:id="rId4"/>
    <p:sldId id="387" r:id="rId5"/>
    <p:sldId id="390" r:id="rId6"/>
    <p:sldId id="369" r:id="rId7"/>
    <p:sldId id="373" r:id="rId8"/>
    <p:sldId id="381" r:id="rId9"/>
    <p:sldId id="391" r:id="rId10"/>
    <p:sldId id="388" r:id="rId11"/>
    <p:sldId id="386" r:id="rId12"/>
    <p:sldId id="392" r:id="rId13"/>
    <p:sldId id="362" r:id="rId14"/>
  </p:sldIdLst>
  <p:sldSz cx="12185650" cy="7019925"/>
  <p:notesSz cx="5765800" cy="3244850"/>
  <p:defaultTextStyle>
    <a:defPPr>
      <a:defRPr lang="ru-RU"/>
    </a:defPPr>
    <a:lvl1pPr marL="0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00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201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302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402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5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6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67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4806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2215" userDrawn="1">
          <p15:clr>
            <a:srgbClr val="A4A3A4"/>
          </p15:clr>
        </p15:guide>
        <p15:guide id="3" orient="horz" pos="6230" userDrawn="1">
          <p15:clr>
            <a:srgbClr val="A4A3A4"/>
          </p15:clr>
        </p15:guide>
        <p15:guide id="4" pos="4565" userDrawn="1">
          <p15:clr>
            <a:srgbClr val="A4A3A4"/>
          </p15:clr>
        </p15:guide>
        <p15:guide id="5" pos="22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409" autoAdjust="0"/>
  </p:normalViewPr>
  <p:slideViewPr>
    <p:cSldViewPr>
      <p:cViewPr varScale="1">
        <p:scale>
          <a:sx n="64" d="100"/>
          <a:sy n="64" d="100"/>
        </p:scale>
        <p:origin x="656" y="48"/>
      </p:cViewPr>
      <p:guideLst>
        <p:guide orient="horz" pos="2808"/>
        <p:guide pos="2215"/>
        <p:guide orient="horz" pos="6230"/>
        <p:guide pos="4565"/>
        <p:guide pos="22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00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201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302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402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5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6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67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4806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8" y="2176175"/>
            <a:ext cx="103578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52" y="3931158"/>
            <a:ext cx="852995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8331" y="2125267"/>
            <a:ext cx="8408988" cy="741870"/>
          </a:xfrm>
        </p:spPr>
        <p:txBody>
          <a:bodyPr lIns="0" tIns="0" rIns="0" bIns="0"/>
          <a:lstStyle>
            <a:lvl1pPr>
              <a:defRPr sz="4821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53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7" name="bg object 17"/>
          <p:cNvSpPr/>
          <p:nvPr/>
        </p:nvSpPr>
        <p:spPr>
          <a:xfrm>
            <a:off x="141280" y="153944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8" y="1559304"/>
            <a:ext cx="3855658" cy="457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7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2443" y="2285230"/>
            <a:ext cx="5541249" cy="223785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4F2EF-BD79-4C49-A4E7-81334BF7A2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53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8331" y="2125265"/>
            <a:ext cx="840898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29"/>
            <a:ext cx="389940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29"/>
            <a:ext cx="280270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29"/>
            <a:ext cx="280270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92980">
        <a:defRPr>
          <a:latin typeface="+mn-lt"/>
          <a:ea typeface="+mn-ea"/>
          <a:cs typeface="+mn-cs"/>
        </a:defRPr>
      </a:lvl2pPr>
      <a:lvl3pPr marL="1985961">
        <a:defRPr>
          <a:latin typeface="+mn-lt"/>
          <a:ea typeface="+mn-ea"/>
          <a:cs typeface="+mn-cs"/>
        </a:defRPr>
      </a:lvl3pPr>
      <a:lvl4pPr marL="2978943">
        <a:defRPr>
          <a:latin typeface="+mn-lt"/>
          <a:ea typeface="+mn-ea"/>
          <a:cs typeface="+mn-cs"/>
        </a:defRPr>
      </a:lvl4pPr>
      <a:lvl5pPr marL="3971923">
        <a:defRPr>
          <a:latin typeface="+mn-lt"/>
          <a:ea typeface="+mn-ea"/>
          <a:cs typeface="+mn-cs"/>
        </a:defRPr>
      </a:lvl5pPr>
      <a:lvl6pPr marL="4964906">
        <a:defRPr>
          <a:latin typeface="+mn-lt"/>
          <a:ea typeface="+mn-ea"/>
          <a:cs typeface="+mn-cs"/>
        </a:defRPr>
      </a:lvl6pPr>
      <a:lvl7pPr marL="5957886">
        <a:defRPr>
          <a:latin typeface="+mn-lt"/>
          <a:ea typeface="+mn-ea"/>
          <a:cs typeface="+mn-cs"/>
        </a:defRPr>
      </a:lvl7pPr>
      <a:lvl8pPr marL="6950866">
        <a:defRPr>
          <a:latin typeface="+mn-lt"/>
          <a:ea typeface="+mn-ea"/>
          <a:cs typeface="+mn-cs"/>
        </a:defRPr>
      </a:lvl8pPr>
      <a:lvl9pPr marL="794384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92980">
        <a:defRPr>
          <a:latin typeface="+mn-lt"/>
          <a:ea typeface="+mn-ea"/>
          <a:cs typeface="+mn-cs"/>
        </a:defRPr>
      </a:lvl2pPr>
      <a:lvl3pPr marL="1985961">
        <a:defRPr>
          <a:latin typeface="+mn-lt"/>
          <a:ea typeface="+mn-ea"/>
          <a:cs typeface="+mn-cs"/>
        </a:defRPr>
      </a:lvl3pPr>
      <a:lvl4pPr marL="2978943">
        <a:defRPr>
          <a:latin typeface="+mn-lt"/>
          <a:ea typeface="+mn-ea"/>
          <a:cs typeface="+mn-cs"/>
        </a:defRPr>
      </a:lvl4pPr>
      <a:lvl5pPr marL="3971923">
        <a:defRPr>
          <a:latin typeface="+mn-lt"/>
          <a:ea typeface="+mn-ea"/>
          <a:cs typeface="+mn-cs"/>
        </a:defRPr>
      </a:lvl5pPr>
      <a:lvl6pPr marL="4964906">
        <a:defRPr>
          <a:latin typeface="+mn-lt"/>
          <a:ea typeface="+mn-ea"/>
          <a:cs typeface="+mn-cs"/>
        </a:defRPr>
      </a:lvl6pPr>
      <a:lvl7pPr marL="5957886">
        <a:defRPr>
          <a:latin typeface="+mn-lt"/>
          <a:ea typeface="+mn-ea"/>
          <a:cs typeface="+mn-cs"/>
        </a:defRPr>
      </a:lvl7pPr>
      <a:lvl8pPr marL="6950866">
        <a:defRPr>
          <a:latin typeface="+mn-lt"/>
          <a:ea typeface="+mn-ea"/>
          <a:cs typeface="+mn-cs"/>
        </a:defRPr>
      </a:lvl8pPr>
      <a:lvl9pPr marL="794384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1797"/>
            <a:ext cx="12173572" cy="228922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94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1050" y="363419"/>
            <a:ext cx="6664926" cy="1150765"/>
          </a:xfrm>
          <a:prstGeom prst="rect">
            <a:avLst/>
          </a:prstGeom>
        </p:spPr>
        <p:txBody>
          <a:bodyPr vert="horz" wrap="square" lIns="0" tIns="31243" rIns="0" bIns="0" rtlCol="0">
            <a:spAutoFit/>
          </a:bodyPr>
          <a:lstStyle/>
          <a:p>
            <a:pPr marL="27169" algn="ctr">
              <a:spcBef>
                <a:spcPts val="245"/>
              </a:spcBef>
            </a:pPr>
            <a:r>
              <a:rPr lang="en-US" sz="7273" spc="11" dirty="0"/>
              <a:t>MATEMATIKA</a:t>
            </a:r>
            <a:endParaRPr lang="en-US" sz="7273" dirty="0"/>
          </a:p>
        </p:txBody>
      </p:sp>
      <p:sp>
        <p:nvSpPr>
          <p:cNvPr id="4" name="object 4"/>
          <p:cNvSpPr txBox="1"/>
          <p:nvPr/>
        </p:nvSpPr>
        <p:spPr>
          <a:xfrm>
            <a:off x="797300" y="2933811"/>
            <a:ext cx="8690433" cy="1876837"/>
          </a:xfrm>
          <a:prstGeom prst="rect">
            <a:avLst/>
          </a:prstGeom>
        </p:spPr>
        <p:txBody>
          <a:bodyPr vert="horz" wrap="square" lIns="0" tIns="29886" rIns="0" bIns="0" rtlCol="0">
            <a:spAutoFit/>
          </a:bodyPr>
          <a:lstStyle/>
          <a:p>
            <a:pPr marL="39394" algn="ctr">
              <a:spcBef>
                <a:spcPts val="234"/>
              </a:spcBef>
            </a:pPr>
            <a:r>
              <a:rPr lang="en-US" sz="6000" b="1" dirty="0">
                <a:solidFill>
                  <a:schemeClr val="tx2"/>
                </a:solidFill>
                <a:latin typeface="Arial"/>
                <a:cs typeface="Arial"/>
              </a:rPr>
              <a:t>MAVZU: </a:t>
            </a:r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MASALALAR YECHISH</a:t>
            </a:r>
            <a:endParaRPr lang="en-US" sz="6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6947" y="4602098"/>
            <a:ext cx="744615" cy="17767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3940"/>
          </a:p>
        </p:txBody>
      </p:sp>
      <p:grpSp>
        <p:nvGrpSpPr>
          <p:cNvPr id="7" name="object 7"/>
          <p:cNvGrpSpPr/>
          <p:nvPr/>
        </p:nvGrpSpPr>
        <p:grpSpPr>
          <a:xfrm>
            <a:off x="991561" y="318485"/>
            <a:ext cx="10555496" cy="1215166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3940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394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394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866438" y="372231"/>
            <a:ext cx="2982635" cy="958946"/>
          </a:xfrm>
          <a:prstGeom prst="rect">
            <a:avLst/>
          </a:prstGeom>
        </p:spPr>
        <p:txBody>
          <a:bodyPr vert="horz" wrap="square" lIns="0" tIns="25810" rIns="0" bIns="0" rtlCol="0">
            <a:spAutoFit/>
          </a:bodyPr>
          <a:lstStyle/>
          <a:p>
            <a:pPr algn="ctr">
              <a:spcBef>
                <a:spcPts val="204"/>
              </a:spcBef>
            </a:pPr>
            <a:r>
              <a:rPr lang="en-US" sz="6062" b="1" spc="-1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445" b="1" spc="-1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lang="en-US" sz="4445" b="1" spc="-1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sz="4445" b="1" spc="-11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445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33258" y="2349434"/>
            <a:ext cx="771993" cy="171301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748"/>
          </a:p>
        </p:txBody>
      </p:sp>
      <p:sp>
        <p:nvSpPr>
          <p:cNvPr id="12" name="object 11"/>
          <p:cNvSpPr/>
          <p:nvPr/>
        </p:nvSpPr>
        <p:spPr>
          <a:xfrm>
            <a:off x="9266094" y="2693567"/>
            <a:ext cx="2582979" cy="2421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1618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2919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4400" dirty="0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1010517" y="1839244"/>
            <a:ext cx="7929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 : 100 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∙ 90 = 72(ta)</a:t>
            </a: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587360" y="1153216"/>
            <a:ext cx="90751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Jami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detalning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90%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625853" y="2635530"/>
            <a:ext cx="8572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soatda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tayyorlashi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detallar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3665903" y="3356078"/>
            <a:ext cx="40324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 : 8 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= 10 (ta)</a:t>
            </a: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349632" y="4207595"/>
            <a:ext cx="8572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soatda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tayyorlagan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detallar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7"/>
              <p:cNvSpPr txBox="1">
                <a:spLocks noChangeArrowheads="1"/>
              </p:cNvSpPr>
              <p:nvPr/>
            </p:nvSpPr>
            <p:spPr bwMode="auto">
              <a:xfrm>
                <a:off x="7618201" y="4083516"/>
                <a:ext cx="4567449" cy="1017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72 : 7 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(ta)</a:t>
                </a:r>
                <a:endParaRPr lang="ru-RU" alt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8201" y="4083516"/>
                <a:ext cx="4567449" cy="1017330"/>
              </a:xfrm>
              <a:prstGeom prst="rect">
                <a:avLst/>
              </a:prstGeom>
              <a:blipFill rotWithShape="0">
                <a:blip r:embed="rId2"/>
                <a:stretch>
                  <a:fillRect l="-1736" b="-71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9"/>
              <p:cNvSpPr txBox="1">
                <a:spLocks noChangeArrowheads="1"/>
              </p:cNvSpPr>
              <p:nvPr/>
            </p:nvSpPr>
            <p:spPr bwMode="auto">
              <a:xfrm>
                <a:off x="3163875" y="5000626"/>
                <a:ext cx="3433006" cy="890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ru-RU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ru-RU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ru-RU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&gt; 10</a:t>
                </a:r>
                <a:endParaRPr lang="ru-RU" alt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3875" y="5000626"/>
                <a:ext cx="3433006" cy="890437"/>
              </a:xfrm>
              <a:prstGeom prst="rect">
                <a:avLst/>
              </a:prstGeom>
              <a:blipFill rotWithShape="0">
                <a:blip r:embed="rId3"/>
                <a:stretch>
                  <a:fillRect l="-5329" b="-109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21"/>
          <p:cNvSpPr txBox="1">
            <a:spLocks noChangeArrowheads="1"/>
          </p:cNvSpPr>
          <p:nvPr/>
        </p:nvSpPr>
        <p:spPr bwMode="auto">
          <a:xfrm>
            <a:off x="1095366" y="5891063"/>
            <a:ext cx="75700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Javob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  <a:r>
              <a:rPr lang="en-US" altLang="ru-RU" sz="4000" dirty="0">
                <a:latin typeface="Arial" panose="020B0604020202020204" pitchFamily="34" charset="0"/>
              </a:rPr>
              <a:t>Ha  </a:t>
            </a:r>
            <a:r>
              <a:rPr lang="en-US" altLang="ru-RU" sz="4000" dirty="0" err="1">
                <a:latin typeface="Arial" panose="020B0604020202020204" pitchFamily="34" charset="0"/>
              </a:rPr>
              <a:t>bajara</a:t>
            </a:r>
            <a:r>
              <a:rPr lang="en-US" altLang="ru-RU" sz="4000" dirty="0">
                <a:latin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</a:rPr>
              <a:t>oladi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/>
          <a:srcRect l="20454" t="44745" r="51772" b="16366"/>
          <a:stretch/>
        </p:blipFill>
        <p:spPr>
          <a:xfrm>
            <a:off x="8959115" y="1395077"/>
            <a:ext cx="2762547" cy="21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1" grpId="0"/>
      <p:bldP spid="28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28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400" dirty="0"/>
          </a:p>
        </p:txBody>
      </p:sp>
      <p:sp>
        <p:nvSpPr>
          <p:cNvPr id="12" name="Содержимое 1"/>
          <p:cNvSpPr>
            <a:spLocks noGrp="1"/>
          </p:cNvSpPr>
          <p:nvPr>
            <p:ph idx="4294967295"/>
          </p:nvPr>
        </p:nvSpPr>
        <p:spPr>
          <a:xfrm>
            <a:off x="332186" y="1349722"/>
            <a:ext cx="11593288" cy="2214578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en-US" dirty="0" smtClean="0"/>
              <a:t>  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planshetning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narxi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15%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oshirildi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muddatdan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narxi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20%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pasaytirildi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 Agar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planshetning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narxi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800 000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narxini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toping.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/>
          <a:srcRect l="33134" t="21983" r="34616" b="44340"/>
          <a:stretch>
            <a:fillRect/>
          </a:stretch>
        </p:blipFill>
        <p:spPr bwMode="auto">
          <a:xfrm>
            <a:off x="5830708" y="4302050"/>
            <a:ext cx="2585928" cy="151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 l="33433" t="17773" r="34616" b="35921"/>
          <a:stretch>
            <a:fillRect/>
          </a:stretch>
        </p:blipFill>
        <p:spPr bwMode="auto">
          <a:xfrm>
            <a:off x="2276401" y="4275889"/>
            <a:ext cx="2376264" cy="193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75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2919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4400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/>
          <a:srcRect l="33433" t="17773" r="34616" b="35921"/>
          <a:stretch>
            <a:fillRect/>
          </a:stretch>
        </p:blipFill>
        <p:spPr bwMode="auto">
          <a:xfrm>
            <a:off x="9693225" y="1565746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1"/>
          <p:cNvSpPr>
            <a:spLocks noGrp="1"/>
          </p:cNvSpPr>
          <p:nvPr>
            <p:ph idx="4294967295"/>
          </p:nvPr>
        </p:nvSpPr>
        <p:spPr>
          <a:xfrm>
            <a:off x="620217" y="1126249"/>
            <a:ext cx="8715404" cy="518457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en-US" sz="1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Oshirilgan</a:t>
            </a:r>
            <a:r>
              <a:rPr lang="en-US" sz="1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narxi</a:t>
            </a:r>
            <a:endParaRPr lang="en-US" sz="16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5500"/>
              </a:lnSpc>
              <a:buNone/>
            </a:pPr>
            <a:r>
              <a:rPr lang="en-US" sz="1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800 000 : 100 · 15 = 120 000(</a:t>
            </a:r>
            <a:r>
              <a:rPr lang="en-US" sz="16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so‘m</a:t>
            </a:r>
            <a:r>
              <a:rPr lang="en-US" sz="1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lnSpc>
                <a:spcPts val="5500"/>
              </a:lnSpc>
              <a:buNone/>
            </a:pPr>
            <a:r>
              <a:rPr lang="en-US" sz="1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800 000 + 120 000  = 920 000(</a:t>
            </a:r>
            <a:r>
              <a:rPr lang="en-US" sz="16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so‘m</a:t>
            </a:r>
            <a:r>
              <a:rPr lang="en-US" sz="1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lnSpc>
                <a:spcPts val="5500"/>
              </a:lnSpc>
              <a:buNone/>
            </a:pPr>
            <a:r>
              <a:rPr lang="en-US" sz="16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Arzonlashgan</a:t>
            </a:r>
            <a:r>
              <a:rPr lang="en-US" sz="1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narxi</a:t>
            </a:r>
            <a:endParaRPr lang="en-US" sz="16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5500"/>
              </a:lnSpc>
              <a:buNone/>
            </a:pPr>
            <a:r>
              <a:rPr lang="en-US" sz="1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920 000 : 100 · 20 = 184 000(</a:t>
            </a:r>
            <a:r>
              <a:rPr lang="en-US" sz="16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so‘m</a:t>
            </a:r>
            <a:r>
              <a:rPr lang="en-US" sz="1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lnSpc>
                <a:spcPts val="5500"/>
              </a:lnSpc>
              <a:buNone/>
            </a:pPr>
            <a:r>
              <a:rPr lang="en-US" sz="1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920 000 – 184 000 = 736 000(</a:t>
            </a:r>
            <a:r>
              <a:rPr lang="en-US" sz="16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so‘m</a:t>
            </a:r>
            <a:r>
              <a:rPr lang="en-US" sz="1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en-US" sz="16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6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1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736 000 </a:t>
            </a:r>
            <a:r>
              <a:rPr lang="en-US" sz="16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so‘m</a:t>
            </a:r>
            <a:endParaRPr lang="ru-RU" sz="1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1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1730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599-, 602-, 605-, 606-, 607-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yechish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(125- bet)</a:t>
            </a:r>
          </a:p>
          <a:p>
            <a:pPr algn="ctr"/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-243879" y="0"/>
            <a:ext cx="12285513" cy="959536"/>
          </a:xfrm>
          <a:prstGeom prst="rect">
            <a:avLst/>
          </a:prstGeom>
        </p:spPr>
        <p:txBody>
          <a:bodyPr vert="horz" wrap="square" lIns="0" tIns="35856" rIns="0" bIns="0" rtlCol="0">
            <a:spAutoFit/>
          </a:bodyPr>
          <a:lstStyle/>
          <a:p>
            <a:pPr marL="27582" algn="ctr">
              <a:spcBef>
                <a:spcPts val="282"/>
              </a:spcBef>
            </a:pPr>
            <a:r>
              <a:rPr lang="en-US" sz="6000" dirty="0"/>
              <a:t>  </a:t>
            </a:r>
            <a:r>
              <a:rPr lang="en-US" sz="4000" dirty="0" smtClean="0"/>
              <a:t>MUSTAQIL  BAJARISH  UCHUN TOPSHIRIQLAR:</a:t>
            </a:r>
            <a:endParaRPr sz="6000" dirty="0"/>
          </a:p>
        </p:txBody>
      </p:sp>
      <p:pic>
        <p:nvPicPr>
          <p:cNvPr id="7" name="Picture 4" descr="f20090918141730-studen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9129" y="1709762"/>
            <a:ext cx="2376264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64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75984"/>
            <a:ext cx="28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400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83215" y="692653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D85CCD-2037-49EE-8661-3CB9AF67D9B1}" type="slidenum">
              <a:rPr lang="ru-RU" altLang="ru-RU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32322" y="1127370"/>
            <a:ext cx="119533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ial" panose="020B0604020202020204" pitchFamily="34" charset="0"/>
              </a:rPr>
              <a:t>    </a:t>
            </a:r>
            <a:r>
              <a:rPr lang="en-US" altLang="ru-RU" sz="3600" dirty="0" err="1">
                <a:latin typeface="Arial" panose="020B0604020202020204" pitchFamily="34" charset="0"/>
              </a:rPr>
              <a:t>Do‘kondagi</a:t>
            </a:r>
            <a:r>
              <a:rPr lang="en-US" altLang="ru-RU" sz="3600" dirty="0">
                <a:latin typeface="Arial" panose="020B0604020202020204" pitchFamily="34" charset="0"/>
              </a:rPr>
              <a:t>  </a:t>
            </a:r>
            <a:r>
              <a:rPr lang="en-US" altLang="ru-RU" sz="3600" dirty="0" smtClean="0">
                <a:latin typeface="Arial" panose="020B0604020202020204" pitchFamily="34" charset="0"/>
              </a:rPr>
              <a:t>84 000  </a:t>
            </a:r>
            <a:r>
              <a:rPr lang="en-US" altLang="ru-RU" sz="3600" dirty="0" err="1">
                <a:latin typeface="Arial" panose="020B0604020202020204" pitchFamily="34" charset="0"/>
              </a:rPr>
              <a:t>so‘mlik</a:t>
            </a:r>
            <a:r>
              <a:rPr lang="en-US" altLang="ru-RU" sz="3600" dirty="0">
                <a:latin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</a:rPr>
              <a:t>ko‘ylak</a:t>
            </a:r>
            <a:r>
              <a:rPr lang="en-US" altLang="ru-RU" sz="3600" dirty="0">
                <a:latin typeface="Arial" panose="020B0604020202020204" pitchFamily="34" charset="0"/>
              </a:rPr>
              <a:t>  15%  </a:t>
            </a:r>
            <a:r>
              <a:rPr lang="en-US" altLang="ru-RU" sz="3600" dirty="0" err="1">
                <a:latin typeface="Arial" panose="020B0604020202020204" pitchFamily="34" charset="0"/>
              </a:rPr>
              <a:t>ga</a:t>
            </a:r>
            <a:r>
              <a:rPr lang="en-US" altLang="ru-RU" sz="3600" dirty="0">
                <a:latin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</a:rPr>
              <a:t>arzonlashdi</a:t>
            </a:r>
            <a:r>
              <a:rPr lang="en-US" altLang="ru-RU" sz="3600" dirty="0">
                <a:latin typeface="Arial" panose="020B0604020202020204" pitchFamily="34" charset="0"/>
              </a:rPr>
              <a:t>.  </a:t>
            </a:r>
            <a:r>
              <a:rPr lang="en-US" altLang="ru-RU" sz="3600" dirty="0" err="1">
                <a:latin typeface="Arial" panose="020B0604020202020204" pitchFamily="34" charset="0"/>
              </a:rPr>
              <a:t>Ko‘ylak</a:t>
            </a:r>
            <a:r>
              <a:rPr lang="en-US" altLang="ru-RU" sz="3600" dirty="0">
                <a:latin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</a:rPr>
              <a:t>narxi</a:t>
            </a:r>
            <a:r>
              <a:rPr lang="en-US" altLang="ru-RU" sz="3600" dirty="0">
                <a:latin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</a:rPr>
              <a:t>necha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so‘mga</a:t>
            </a:r>
            <a:r>
              <a:rPr lang="en-US" altLang="ru-RU" sz="3600" dirty="0">
                <a:latin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</a:rPr>
              <a:t>arzonlashdi</a:t>
            </a:r>
            <a:r>
              <a:rPr lang="en-US" altLang="ru-RU" sz="3600" dirty="0">
                <a:latin typeface="Arial" panose="020B0604020202020204" pitchFamily="34" charset="0"/>
              </a:rPr>
              <a:t>?  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Ko‘ylakning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yangi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narxi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necha</a:t>
            </a:r>
            <a:r>
              <a:rPr lang="en-US" altLang="ru-RU" sz="3600" dirty="0">
                <a:latin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</a:rPr>
              <a:t>so‘mni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tashkil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etadi</a:t>
            </a:r>
            <a:r>
              <a:rPr lang="en-US" altLang="ru-RU" sz="3600" dirty="0">
                <a:latin typeface="Arial" panose="020B0604020202020204" pitchFamily="34" charset="0"/>
              </a:rPr>
              <a:t>? 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795865" y="3037998"/>
            <a:ext cx="2094386" cy="3555071"/>
            <a:chOff x="1842" y="459"/>
            <a:chExt cx="2075" cy="3402"/>
          </a:xfrm>
        </p:grpSpPr>
        <p:pic>
          <p:nvPicPr>
            <p:cNvPr id="25" name="Picture 20" descr="Рисунок1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59"/>
              <a:ext cx="2075" cy="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2748" y="2523"/>
              <a:ext cx="270" cy="114"/>
            </a:xfrm>
            <a:custGeom>
              <a:avLst/>
              <a:gdLst>
                <a:gd name="T0" fmla="*/ 12 w 270"/>
                <a:gd name="T1" fmla="*/ 0 h 114"/>
                <a:gd name="T2" fmla="*/ 48 w 270"/>
                <a:gd name="T3" fmla="*/ 18 h 114"/>
                <a:gd name="T4" fmla="*/ 90 w 270"/>
                <a:gd name="T5" fmla="*/ 36 h 114"/>
                <a:gd name="T6" fmla="*/ 138 w 270"/>
                <a:gd name="T7" fmla="*/ 42 h 114"/>
                <a:gd name="T8" fmla="*/ 186 w 270"/>
                <a:gd name="T9" fmla="*/ 42 h 114"/>
                <a:gd name="T10" fmla="*/ 228 w 270"/>
                <a:gd name="T11" fmla="*/ 36 h 114"/>
                <a:gd name="T12" fmla="*/ 258 w 270"/>
                <a:gd name="T13" fmla="*/ 30 h 114"/>
                <a:gd name="T14" fmla="*/ 270 w 270"/>
                <a:gd name="T15" fmla="*/ 84 h 114"/>
                <a:gd name="T16" fmla="*/ 210 w 270"/>
                <a:gd name="T17" fmla="*/ 96 h 114"/>
                <a:gd name="T18" fmla="*/ 180 w 270"/>
                <a:gd name="T19" fmla="*/ 114 h 114"/>
                <a:gd name="T20" fmla="*/ 156 w 270"/>
                <a:gd name="T21" fmla="*/ 114 h 114"/>
                <a:gd name="T22" fmla="*/ 102 w 270"/>
                <a:gd name="T23" fmla="*/ 114 h 114"/>
                <a:gd name="T24" fmla="*/ 78 w 270"/>
                <a:gd name="T25" fmla="*/ 90 h 114"/>
                <a:gd name="T26" fmla="*/ 24 w 270"/>
                <a:gd name="T27" fmla="*/ 84 h 114"/>
                <a:gd name="T28" fmla="*/ 6 w 270"/>
                <a:gd name="T29" fmla="*/ 84 h 114"/>
                <a:gd name="T30" fmla="*/ 0 w 270"/>
                <a:gd name="T31" fmla="*/ 18 h 114"/>
                <a:gd name="T32" fmla="*/ 12 w 270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0"/>
                <a:gd name="T52" fmla="*/ 0 h 114"/>
                <a:gd name="T53" fmla="*/ 270 w 270"/>
                <a:gd name="T54" fmla="*/ 114 h 1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0" h="114">
                  <a:moveTo>
                    <a:pt x="12" y="0"/>
                  </a:moveTo>
                  <a:lnTo>
                    <a:pt x="48" y="18"/>
                  </a:lnTo>
                  <a:lnTo>
                    <a:pt x="90" y="36"/>
                  </a:lnTo>
                  <a:lnTo>
                    <a:pt x="138" y="42"/>
                  </a:lnTo>
                  <a:lnTo>
                    <a:pt x="186" y="42"/>
                  </a:lnTo>
                  <a:lnTo>
                    <a:pt x="228" y="36"/>
                  </a:lnTo>
                  <a:lnTo>
                    <a:pt x="258" y="30"/>
                  </a:lnTo>
                  <a:lnTo>
                    <a:pt x="270" y="84"/>
                  </a:lnTo>
                  <a:lnTo>
                    <a:pt x="210" y="96"/>
                  </a:lnTo>
                  <a:lnTo>
                    <a:pt x="180" y="114"/>
                  </a:lnTo>
                  <a:lnTo>
                    <a:pt x="156" y="114"/>
                  </a:lnTo>
                  <a:lnTo>
                    <a:pt x="102" y="114"/>
                  </a:lnTo>
                  <a:lnTo>
                    <a:pt x="78" y="90"/>
                  </a:lnTo>
                  <a:lnTo>
                    <a:pt x="24" y="84"/>
                  </a:lnTo>
                  <a:lnTo>
                    <a:pt x="6" y="84"/>
                  </a:lnTo>
                  <a:lnTo>
                    <a:pt x="0" y="1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2370" y="2745"/>
              <a:ext cx="984" cy="810"/>
            </a:xfrm>
            <a:custGeom>
              <a:avLst/>
              <a:gdLst>
                <a:gd name="T0" fmla="*/ 384 w 984"/>
                <a:gd name="T1" fmla="*/ 72 h 810"/>
                <a:gd name="T2" fmla="*/ 450 w 984"/>
                <a:gd name="T3" fmla="*/ 66 h 810"/>
                <a:gd name="T4" fmla="*/ 510 w 984"/>
                <a:gd name="T5" fmla="*/ 12 h 810"/>
                <a:gd name="T6" fmla="*/ 588 w 984"/>
                <a:gd name="T7" fmla="*/ 0 h 810"/>
                <a:gd name="T8" fmla="*/ 654 w 984"/>
                <a:gd name="T9" fmla="*/ 0 h 810"/>
                <a:gd name="T10" fmla="*/ 684 w 984"/>
                <a:gd name="T11" fmla="*/ 0 h 810"/>
                <a:gd name="T12" fmla="*/ 690 w 984"/>
                <a:gd name="T13" fmla="*/ 84 h 810"/>
                <a:gd name="T14" fmla="*/ 726 w 984"/>
                <a:gd name="T15" fmla="*/ 216 h 810"/>
                <a:gd name="T16" fmla="*/ 768 w 984"/>
                <a:gd name="T17" fmla="*/ 324 h 810"/>
                <a:gd name="T18" fmla="*/ 780 w 984"/>
                <a:gd name="T19" fmla="*/ 372 h 810"/>
                <a:gd name="T20" fmla="*/ 984 w 984"/>
                <a:gd name="T21" fmla="*/ 678 h 810"/>
                <a:gd name="T22" fmla="*/ 918 w 984"/>
                <a:gd name="T23" fmla="*/ 726 h 810"/>
                <a:gd name="T24" fmla="*/ 738 w 984"/>
                <a:gd name="T25" fmla="*/ 444 h 810"/>
                <a:gd name="T26" fmla="*/ 660 w 984"/>
                <a:gd name="T27" fmla="*/ 288 h 810"/>
                <a:gd name="T28" fmla="*/ 630 w 984"/>
                <a:gd name="T29" fmla="*/ 138 h 810"/>
                <a:gd name="T30" fmla="*/ 660 w 984"/>
                <a:gd name="T31" fmla="*/ 306 h 810"/>
                <a:gd name="T32" fmla="*/ 732 w 984"/>
                <a:gd name="T33" fmla="*/ 444 h 810"/>
                <a:gd name="T34" fmla="*/ 924 w 984"/>
                <a:gd name="T35" fmla="*/ 732 h 810"/>
                <a:gd name="T36" fmla="*/ 852 w 984"/>
                <a:gd name="T37" fmla="*/ 768 h 810"/>
                <a:gd name="T38" fmla="*/ 738 w 984"/>
                <a:gd name="T39" fmla="*/ 786 h 810"/>
                <a:gd name="T40" fmla="*/ 630 w 984"/>
                <a:gd name="T41" fmla="*/ 810 h 810"/>
                <a:gd name="T42" fmla="*/ 534 w 984"/>
                <a:gd name="T43" fmla="*/ 792 h 810"/>
                <a:gd name="T44" fmla="*/ 444 w 984"/>
                <a:gd name="T45" fmla="*/ 792 h 810"/>
                <a:gd name="T46" fmla="*/ 372 w 984"/>
                <a:gd name="T47" fmla="*/ 786 h 810"/>
                <a:gd name="T48" fmla="*/ 258 w 984"/>
                <a:gd name="T49" fmla="*/ 768 h 810"/>
                <a:gd name="T50" fmla="*/ 78 w 984"/>
                <a:gd name="T51" fmla="*/ 702 h 810"/>
                <a:gd name="T52" fmla="*/ 0 w 984"/>
                <a:gd name="T53" fmla="*/ 684 h 810"/>
                <a:gd name="T54" fmla="*/ 150 w 984"/>
                <a:gd name="T55" fmla="*/ 402 h 810"/>
                <a:gd name="T56" fmla="*/ 162 w 984"/>
                <a:gd name="T57" fmla="*/ 312 h 810"/>
                <a:gd name="T58" fmla="*/ 198 w 984"/>
                <a:gd name="T59" fmla="*/ 204 h 810"/>
                <a:gd name="T60" fmla="*/ 342 w 984"/>
                <a:gd name="T61" fmla="*/ 210 h 810"/>
                <a:gd name="T62" fmla="*/ 384 w 984"/>
                <a:gd name="T63" fmla="*/ 72 h 8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4"/>
                <a:gd name="T97" fmla="*/ 0 h 810"/>
                <a:gd name="T98" fmla="*/ 984 w 984"/>
                <a:gd name="T99" fmla="*/ 810 h 8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4" h="810">
                  <a:moveTo>
                    <a:pt x="384" y="72"/>
                  </a:moveTo>
                  <a:lnTo>
                    <a:pt x="450" y="66"/>
                  </a:lnTo>
                  <a:lnTo>
                    <a:pt x="510" y="12"/>
                  </a:lnTo>
                  <a:lnTo>
                    <a:pt x="588" y="0"/>
                  </a:lnTo>
                  <a:lnTo>
                    <a:pt x="654" y="0"/>
                  </a:lnTo>
                  <a:lnTo>
                    <a:pt x="684" y="0"/>
                  </a:lnTo>
                  <a:lnTo>
                    <a:pt x="690" y="84"/>
                  </a:lnTo>
                  <a:lnTo>
                    <a:pt x="726" y="216"/>
                  </a:lnTo>
                  <a:lnTo>
                    <a:pt x="768" y="324"/>
                  </a:lnTo>
                  <a:lnTo>
                    <a:pt x="780" y="372"/>
                  </a:lnTo>
                  <a:lnTo>
                    <a:pt x="984" y="678"/>
                  </a:lnTo>
                  <a:lnTo>
                    <a:pt x="918" y="726"/>
                  </a:lnTo>
                  <a:lnTo>
                    <a:pt x="738" y="444"/>
                  </a:lnTo>
                  <a:lnTo>
                    <a:pt x="660" y="288"/>
                  </a:lnTo>
                  <a:lnTo>
                    <a:pt x="630" y="138"/>
                  </a:lnTo>
                  <a:lnTo>
                    <a:pt x="660" y="306"/>
                  </a:lnTo>
                  <a:lnTo>
                    <a:pt x="732" y="444"/>
                  </a:lnTo>
                  <a:lnTo>
                    <a:pt x="924" y="732"/>
                  </a:lnTo>
                  <a:lnTo>
                    <a:pt x="852" y="768"/>
                  </a:lnTo>
                  <a:lnTo>
                    <a:pt x="738" y="786"/>
                  </a:lnTo>
                  <a:lnTo>
                    <a:pt x="630" y="810"/>
                  </a:lnTo>
                  <a:lnTo>
                    <a:pt x="534" y="792"/>
                  </a:lnTo>
                  <a:lnTo>
                    <a:pt x="444" y="792"/>
                  </a:lnTo>
                  <a:lnTo>
                    <a:pt x="372" y="786"/>
                  </a:lnTo>
                  <a:lnTo>
                    <a:pt x="258" y="768"/>
                  </a:lnTo>
                  <a:lnTo>
                    <a:pt x="78" y="702"/>
                  </a:lnTo>
                  <a:lnTo>
                    <a:pt x="0" y="684"/>
                  </a:lnTo>
                  <a:lnTo>
                    <a:pt x="150" y="402"/>
                  </a:lnTo>
                  <a:lnTo>
                    <a:pt x="162" y="312"/>
                  </a:lnTo>
                  <a:lnTo>
                    <a:pt x="198" y="204"/>
                  </a:lnTo>
                  <a:lnTo>
                    <a:pt x="342" y="210"/>
                  </a:lnTo>
                  <a:lnTo>
                    <a:pt x="384" y="72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940" y="2892"/>
              <a:ext cx="276" cy="618"/>
            </a:xfrm>
            <a:custGeom>
              <a:avLst/>
              <a:gdLst>
                <a:gd name="T0" fmla="*/ 276 w 276"/>
                <a:gd name="T1" fmla="*/ 618 h 618"/>
                <a:gd name="T2" fmla="*/ 42 w 276"/>
                <a:gd name="T3" fmla="*/ 216 h 618"/>
                <a:gd name="T4" fmla="*/ 0 w 276"/>
                <a:gd name="T5" fmla="*/ 0 h 618"/>
                <a:gd name="T6" fmla="*/ 0 60000 65536"/>
                <a:gd name="T7" fmla="*/ 0 60000 65536"/>
                <a:gd name="T8" fmla="*/ 0 60000 65536"/>
                <a:gd name="T9" fmla="*/ 0 w 276"/>
                <a:gd name="T10" fmla="*/ 0 h 618"/>
                <a:gd name="T11" fmla="*/ 276 w 276"/>
                <a:gd name="T12" fmla="*/ 618 h 6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" h="618">
                  <a:moveTo>
                    <a:pt x="276" y="618"/>
                  </a:moveTo>
                  <a:lnTo>
                    <a:pt x="42" y="2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2868" y="2892"/>
              <a:ext cx="132" cy="666"/>
            </a:xfrm>
            <a:custGeom>
              <a:avLst/>
              <a:gdLst>
                <a:gd name="T0" fmla="*/ 132 w 132"/>
                <a:gd name="T1" fmla="*/ 666 h 666"/>
                <a:gd name="T2" fmla="*/ 30 w 132"/>
                <a:gd name="T3" fmla="*/ 252 h 666"/>
                <a:gd name="T4" fmla="*/ 0 w 132"/>
                <a:gd name="T5" fmla="*/ 0 h 666"/>
                <a:gd name="T6" fmla="*/ 0 60000 65536"/>
                <a:gd name="T7" fmla="*/ 0 60000 65536"/>
                <a:gd name="T8" fmla="*/ 0 60000 65536"/>
                <a:gd name="T9" fmla="*/ 0 w 132"/>
                <a:gd name="T10" fmla="*/ 0 h 666"/>
                <a:gd name="T11" fmla="*/ 132 w 132"/>
                <a:gd name="T12" fmla="*/ 666 h 6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666">
                  <a:moveTo>
                    <a:pt x="132" y="666"/>
                  </a:moveTo>
                  <a:lnTo>
                    <a:pt x="30" y="25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814" y="2880"/>
              <a:ext cx="90" cy="654"/>
            </a:xfrm>
            <a:custGeom>
              <a:avLst/>
              <a:gdLst>
                <a:gd name="T0" fmla="*/ 90 w 90"/>
                <a:gd name="T1" fmla="*/ 654 h 654"/>
                <a:gd name="T2" fmla="*/ 18 w 90"/>
                <a:gd name="T3" fmla="*/ 264 h 654"/>
                <a:gd name="T4" fmla="*/ 0 w 90"/>
                <a:gd name="T5" fmla="*/ 0 h 654"/>
                <a:gd name="T6" fmla="*/ 0 60000 65536"/>
                <a:gd name="T7" fmla="*/ 0 60000 65536"/>
                <a:gd name="T8" fmla="*/ 0 60000 65536"/>
                <a:gd name="T9" fmla="*/ 0 w 90"/>
                <a:gd name="T10" fmla="*/ 0 h 654"/>
                <a:gd name="T11" fmla="*/ 90 w 90"/>
                <a:gd name="T12" fmla="*/ 654 h 6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654">
                  <a:moveTo>
                    <a:pt x="90" y="654"/>
                  </a:moveTo>
                  <a:lnTo>
                    <a:pt x="18" y="26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2618738" y="5718444"/>
            <a:ext cx="7903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4000" b="1" dirty="0" err="1">
                <a:solidFill>
                  <a:schemeClr val="tx2"/>
                </a:solidFill>
                <a:latin typeface="Arial" panose="020B0604020202020204" pitchFamily="34" charset="0"/>
              </a:rPr>
              <a:t>Javob</a:t>
            </a:r>
            <a:r>
              <a:rPr lang="en-US" altLang="ru-RU" sz="3600" b="1" dirty="0">
                <a:solidFill>
                  <a:schemeClr val="tx2"/>
                </a:solidFill>
                <a:latin typeface="Arial" panose="020B0604020202020204" pitchFamily="34" charset="0"/>
              </a:rPr>
              <a:t>: </a:t>
            </a:r>
            <a:r>
              <a:rPr lang="en-US" altLang="ru-RU" sz="4000" dirty="0">
                <a:latin typeface="Arial" panose="020B0604020202020204" pitchFamily="34" charset="0"/>
              </a:rPr>
              <a:t>12600 </a:t>
            </a:r>
            <a:r>
              <a:rPr lang="en-US" altLang="ru-RU" sz="4000" dirty="0" err="1">
                <a:latin typeface="Arial" panose="020B0604020202020204" pitchFamily="34" charset="0"/>
              </a:rPr>
              <a:t>so‘m</a:t>
            </a:r>
            <a:r>
              <a:rPr lang="en-US" altLang="ru-RU" sz="4000" dirty="0">
                <a:latin typeface="Arial" panose="020B0604020202020204" pitchFamily="34" charset="0"/>
              </a:rPr>
              <a:t>, 71400 </a:t>
            </a:r>
            <a:r>
              <a:rPr lang="en-US" altLang="ru-RU" sz="4000" dirty="0" err="1">
                <a:latin typeface="Arial" panose="020B0604020202020204" pitchFamily="34" charset="0"/>
              </a:rPr>
              <a:t>so‘m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grpSp>
        <p:nvGrpSpPr>
          <p:cNvPr id="32" name="Group 36"/>
          <p:cNvGrpSpPr>
            <a:grpSpLocks/>
          </p:cNvGrpSpPr>
          <p:nvPr/>
        </p:nvGrpSpPr>
        <p:grpSpPr bwMode="auto">
          <a:xfrm>
            <a:off x="1982852" y="4945589"/>
            <a:ext cx="1089025" cy="925513"/>
            <a:chOff x="1296" y="3116"/>
            <a:chExt cx="686" cy="583"/>
          </a:xfrm>
        </p:grpSpPr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1296" y="3408"/>
              <a:ext cx="686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>
                  <a:latin typeface="Arial" panose="020B0604020202020204" pitchFamily="34" charset="0"/>
                </a:rPr>
                <a:t>-</a:t>
              </a:r>
              <a:r>
                <a:rPr lang="ru-RU" altLang="ru-RU" sz="2400" b="1">
                  <a:latin typeface="Arial" panose="020B0604020202020204" pitchFamily="34" charset="0"/>
                </a:rPr>
                <a:t>1</a:t>
              </a:r>
              <a:r>
                <a:rPr lang="en-US" altLang="ru-RU" sz="2400" b="1">
                  <a:latin typeface="Arial" panose="020B0604020202020204" pitchFamily="34" charset="0"/>
                </a:rPr>
                <a:t>5</a:t>
              </a:r>
              <a:r>
                <a:rPr lang="ru-RU" altLang="ru-RU" sz="2400" b="1">
                  <a:latin typeface="Arial" panose="020B0604020202020204" pitchFamily="34" charset="0"/>
                </a:rPr>
                <a:t>%</a:t>
              </a: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1392" y="3264"/>
              <a:ext cx="106" cy="140"/>
            </a:xfrm>
            <a:custGeom>
              <a:avLst/>
              <a:gdLst>
                <a:gd name="T0" fmla="*/ 106 w 106"/>
                <a:gd name="T1" fmla="*/ 140 h 140"/>
                <a:gd name="T2" fmla="*/ 0 w 106"/>
                <a:gd name="T3" fmla="*/ 0 h 140"/>
                <a:gd name="T4" fmla="*/ 0 60000 65536"/>
                <a:gd name="T5" fmla="*/ 0 60000 65536"/>
                <a:gd name="T6" fmla="*/ 0 w 106"/>
                <a:gd name="T7" fmla="*/ 0 h 140"/>
                <a:gd name="T8" fmla="*/ 106 w 106"/>
                <a:gd name="T9" fmla="*/ 140 h 1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6" h="140">
                  <a:moveTo>
                    <a:pt x="106" y="140"/>
                  </a:moveTo>
                  <a:cubicBezTo>
                    <a:pt x="89" y="117"/>
                    <a:pt x="22" y="29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1392" y="3116"/>
              <a:ext cx="172" cy="316"/>
            </a:xfrm>
            <a:custGeom>
              <a:avLst/>
              <a:gdLst>
                <a:gd name="T0" fmla="*/ 166 w 172"/>
                <a:gd name="T1" fmla="*/ 316 h 316"/>
                <a:gd name="T2" fmla="*/ 144 w 172"/>
                <a:gd name="T3" fmla="*/ 52 h 316"/>
                <a:gd name="T4" fmla="*/ 0 w 172"/>
                <a:gd name="T5" fmla="*/ 4 h 316"/>
                <a:gd name="T6" fmla="*/ 0 60000 65536"/>
                <a:gd name="T7" fmla="*/ 0 60000 65536"/>
                <a:gd name="T8" fmla="*/ 0 60000 65536"/>
                <a:gd name="T9" fmla="*/ 0 w 172"/>
                <a:gd name="T10" fmla="*/ 0 h 316"/>
                <a:gd name="T11" fmla="*/ 172 w 172"/>
                <a:gd name="T12" fmla="*/ 316 h 3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316">
                  <a:moveTo>
                    <a:pt x="166" y="316"/>
                  </a:moveTo>
                  <a:cubicBezTo>
                    <a:pt x="162" y="272"/>
                    <a:pt x="172" y="104"/>
                    <a:pt x="144" y="52"/>
                  </a:cubicBezTo>
                  <a:cubicBezTo>
                    <a:pt x="116" y="0"/>
                    <a:pt x="24" y="12"/>
                    <a:pt x="0" y="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4206247" y="2637265"/>
            <a:ext cx="7878775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3600" b="1" dirty="0" err="1">
                <a:solidFill>
                  <a:schemeClr val="tx2"/>
                </a:solidFill>
                <a:latin typeface="Arial" panose="020B0604020202020204" pitchFamily="34" charset="0"/>
              </a:rPr>
              <a:t>Yechish</a:t>
            </a:r>
            <a:r>
              <a:rPr lang="en-US" altLang="ru-RU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: </a:t>
            </a:r>
            <a:endParaRPr lang="uz-Cyrl-UZ" altLang="ru-RU" sz="36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84 000 : 100 ∙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15 =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12 600 (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z-Cyrl-UZ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84 000 – 12 600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71 400 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80857" y="2837058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15 %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766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75984"/>
            <a:ext cx="28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400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83215" y="692653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D85CCD-2037-49EE-8661-3CB9AF67D9B1}" type="slidenum">
              <a:rPr lang="ru-RU" altLang="ru-RU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1339607" y="5683299"/>
            <a:ext cx="49142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4000" b="1" dirty="0" err="1">
                <a:solidFill>
                  <a:schemeClr val="tx2"/>
                </a:solidFill>
                <a:latin typeface="Arial" panose="020B0604020202020204" pitchFamily="34" charset="0"/>
              </a:rPr>
              <a:t>Javob</a:t>
            </a:r>
            <a:r>
              <a:rPr lang="en-US" altLang="ru-RU" sz="3600" b="1" dirty="0">
                <a:solidFill>
                  <a:schemeClr val="tx2"/>
                </a:solidFill>
                <a:latin typeface="Arial" panose="020B0604020202020204" pitchFamily="34" charset="0"/>
              </a:rPr>
              <a:t>: </a:t>
            </a:r>
            <a:r>
              <a:rPr lang="en-US" altLang="ru-RU" sz="4000" dirty="0" smtClean="0">
                <a:latin typeface="Arial" panose="020B0604020202020204" pitchFamily="34" charset="0"/>
              </a:rPr>
              <a:t>66 000 </a:t>
            </a:r>
            <a:r>
              <a:rPr lang="en-US" altLang="ru-RU" sz="4000" dirty="0" err="1" smtClean="0">
                <a:latin typeface="Arial" panose="020B0604020202020204" pitchFamily="34" charset="0"/>
              </a:rPr>
              <a:t>so‘m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763639" y="2990607"/>
            <a:ext cx="10980431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3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Yechish</a:t>
            </a:r>
            <a:r>
              <a:rPr lang="en-US" altLang="ru-RU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: </a:t>
            </a:r>
            <a:endParaRPr lang="en-US" altLang="ru-RU" sz="36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60 000 : 100 ∙ 10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6000 (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z-Cyrl-UZ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60 000 + 6000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66 000 (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9773" y="1106981"/>
            <a:ext cx="115553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Bozorda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go‘sht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narxi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— 60 000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so‘m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bo‘lib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, u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foizga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qimmatlashdi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Go‘shtning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yangi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narxi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qancha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bo‘ladi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7127" y="316908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10 %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345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75984"/>
            <a:ext cx="28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400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123672" y="6139570"/>
            <a:ext cx="366562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4BFA8E-0726-41D6-95E5-D2C046912CE6}" type="slidenum">
              <a:rPr lang="ru-RU" altLang="ru-RU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dirty="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6884913" y="4389898"/>
            <a:ext cx="2225559" cy="1524000"/>
            <a:chOff x="192" y="3360"/>
            <a:chExt cx="816" cy="960"/>
          </a:xfrm>
        </p:grpSpPr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240" y="3360"/>
              <a:ext cx="576" cy="864"/>
              <a:chOff x="328" y="3208"/>
              <a:chExt cx="656" cy="984"/>
            </a:xfrm>
          </p:grpSpPr>
          <p:sp>
            <p:nvSpPr>
              <p:cNvPr id="23" name="Freeform 6" descr="Циновка"/>
              <p:cNvSpPr>
                <a:spLocks/>
              </p:cNvSpPr>
              <p:nvPr/>
            </p:nvSpPr>
            <p:spPr bwMode="auto">
              <a:xfrm>
                <a:off x="328" y="3304"/>
                <a:ext cx="656" cy="888"/>
              </a:xfrm>
              <a:custGeom>
                <a:avLst/>
                <a:gdLst>
                  <a:gd name="T0" fmla="*/ 344 w 656"/>
                  <a:gd name="T1" fmla="*/ 872 h 888"/>
                  <a:gd name="T2" fmla="*/ 152 w 656"/>
                  <a:gd name="T3" fmla="*/ 872 h 888"/>
                  <a:gd name="T4" fmla="*/ 48 w 656"/>
                  <a:gd name="T5" fmla="*/ 824 h 888"/>
                  <a:gd name="T6" fmla="*/ 56 w 656"/>
                  <a:gd name="T7" fmla="*/ 680 h 888"/>
                  <a:gd name="T8" fmla="*/ 56 w 656"/>
                  <a:gd name="T9" fmla="*/ 584 h 888"/>
                  <a:gd name="T10" fmla="*/ 56 w 656"/>
                  <a:gd name="T11" fmla="*/ 488 h 888"/>
                  <a:gd name="T12" fmla="*/ 8 w 656"/>
                  <a:gd name="T13" fmla="*/ 248 h 888"/>
                  <a:gd name="T14" fmla="*/ 8 w 656"/>
                  <a:gd name="T15" fmla="*/ 104 h 888"/>
                  <a:gd name="T16" fmla="*/ 56 w 656"/>
                  <a:gd name="T17" fmla="*/ 56 h 888"/>
                  <a:gd name="T18" fmla="*/ 200 w 656"/>
                  <a:gd name="T19" fmla="*/ 8 h 888"/>
                  <a:gd name="T20" fmla="*/ 392 w 656"/>
                  <a:gd name="T21" fmla="*/ 8 h 888"/>
                  <a:gd name="T22" fmla="*/ 536 w 656"/>
                  <a:gd name="T23" fmla="*/ 56 h 888"/>
                  <a:gd name="T24" fmla="*/ 584 w 656"/>
                  <a:gd name="T25" fmla="*/ 200 h 888"/>
                  <a:gd name="T26" fmla="*/ 632 w 656"/>
                  <a:gd name="T27" fmla="*/ 536 h 888"/>
                  <a:gd name="T28" fmla="*/ 632 w 656"/>
                  <a:gd name="T29" fmla="*/ 680 h 888"/>
                  <a:gd name="T30" fmla="*/ 624 w 656"/>
                  <a:gd name="T31" fmla="*/ 856 h 888"/>
                  <a:gd name="T32" fmla="*/ 440 w 656"/>
                  <a:gd name="T33" fmla="*/ 872 h 888"/>
                  <a:gd name="T34" fmla="*/ 344 w 656"/>
                  <a:gd name="T35" fmla="*/ 872 h 8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888"/>
                  <a:gd name="T56" fmla="*/ 656 w 656"/>
                  <a:gd name="T57" fmla="*/ 888 h 8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888">
                    <a:moveTo>
                      <a:pt x="344" y="872"/>
                    </a:moveTo>
                    <a:cubicBezTo>
                      <a:pt x="296" y="872"/>
                      <a:pt x="201" y="880"/>
                      <a:pt x="152" y="872"/>
                    </a:cubicBezTo>
                    <a:cubicBezTo>
                      <a:pt x="103" y="864"/>
                      <a:pt x="64" y="856"/>
                      <a:pt x="48" y="824"/>
                    </a:cubicBezTo>
                    <a:cubicBezTo>
                      <a:pt x="32" y="792"/>
                      <a:pt x="55" y="720"/>
                      <a:pt x="56" y="680"/>
                    </a:cubicBezTo>
                    <a:cubicBezTo>
                      <a:pt x="57" y="640"/>
                      <a:pt x="56" y="616"/>
                      <a:pt x="56" y="584"/>
                    </a:cubicBezTo>
                    <a:cubicBezTo>
                      <a:pt x="56" y="552"/>
                      <a:pt x="64" y="544"/>
                      <a:pt x="56" y="488"/>
                    </a:cubicBezTo>
                    <a:cubicBezTo>
                      <a:pt x="48" y="432"/>
                      <a:pt x="16" y="312"/>
                      <a:pt x="8" y="248"/>
                    </a:cubicBezTo>
                    <a:cubicBezTo>
                      <a:pt x="0" y="184"/>
                      <a:pt x="0" y="136"/>
                      <a:pt x="8" y="104"/>
                    </a:cubicBezTo>
                    <a:cubicBezTo>
                      <a:pt x="16" y="72"/>
                      <a:pt x="24" y="72"/>
                      <a:pt x="56" y="56"/>
                    </a:cubicBezTo>
                    <a:cubicBezTo>
                      <a:pt x="88" y="40"/>
                      <a:pt x="144" y="16"/>
                      <a:pt x="200" y="8"/>
                    </a:cubicBezTo>
                    <a:cubicBezTo>
                      <a:pt x="256" y="0"/>
                      <a:pt x="336" y="0"/>
                      <a:pt x="392" y="8"/>
                    </a:cubicBezTo>
                    <a:cubicBezTo>
                      <a:pt x="448" y="16"/>
                      <a:pt x="504" y="24"/>
                      <a:pt x="536" y="56"/>
                    </a:cubicBezTo>
                    <a:cubicBezTo>
                      <a:pt x="568" y="88"/>
                      <a:pt x="568" y="120"/>
                      <a:pt x="584" y="200"/>
                    </a:cubicBezTo>
                    <a:cubicBezTo>
                      <a:pt x="600" y="280"/>
                      <a:pt x="624" y="456"/>
                      <a:pt x="632" y="536"/>
                    </a:cubicBezTo>
                    <a:cubicBezTo>
                      <a:pt x="640" y="616"/>
                      <a:pt x="633" y="627"/>
                      <a:pt x="632" y="680"/>
                    </a:cubicBezTo>
                    <a:cubicBezTo>
                      <a:pt x="631" y="733"/>
                      <a:pt x="656" y="824"/>
                      <a:pt x="624" y="856"/>
                    </a:cubicBezTo>
                    <a:cubicBezTo>
                      <a:pt x="592" y="888"/>
                      <a:pt x="487" y="869"/>
                      <a:pt x="440" y="872"/>
                    </a:cubicBezTo>
                    <a:cubicBezTo>
                      <a:pt x="393" y="875"/>
                      <a:pt x="392" y="872"/>
                      <a:pt x="344" y="872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7" descr="Циновка"/>
              <p:cNvSpPr>
                <a:spLocks/>
              </p:cNvSpPr>
              <p:nvPr/>
            </p:nvSpPr>
            <p:spPr bwMode="auto">
              <a:xfrm>
                <a:off x="496" y="3208"/>
                <a:ext cx="284" cy="291"/>
              </a:xfrm>
              <a:custGeom>
                <a:avLst/>
                <a:gdLst>
                  <a:gd name="T0" fmla="*/ 32 w 284"/>
                  <a:gd name="T1" fmla="*/ 104 h 291"/>
                  <a:gd name="T2" fmla="*/ 80 w 284"/>
                  <a:gd name="T3" fmla="*/ 8 h 291"/>
                  <a:gd name="T4" fmla="*/ 176 w 284"/>
                  <a:gd name="T5" fmla="*/ 56 h 291"/>
                  <a:gd name="T6" fmla="*/ 272 w 284"/>
                  <a:gd name="T7" fmla="*/ 200 h 291"/>
                  <a:gd name="T8" fmla="*/ 248 w 284"/>
                  <a:gd name="T9" fmla="*/ 184 h 291"/>
                  <a:gd name="T10" fmla="*/ 216 w 284"/>
                  <a:gd name="T11" fmla="*/ 184 h 291"/>
                  <a:gd name="T12" fmla="*/ 152 w 284"/>
                  <a:gd name="T13" fmla="*/ 232 h 291"/>
                  <a:gd name="T14" fmla="*/ 176 w 284"/>
                  <a:gd name="T15" fmla="*/ 200 h 291"/>
                  <a:gd name="T16" fmla="*/ 72 w 284"/>
                  <a:gd name="T17" fmla="*/ 280 h 291"/>
                  <a:gd name="T18" fmla="*/ 8 w 284"/>
                  <a:gd name="T19" fmla="*/ 264 h 291"/>
                  <a:gd name="T20" fmla="*/ 24 w 284"/>
                  <a:gd name="T21" fmla="*/ 168 h 291"/>
                  <a:gd name="T22" fmla="*/ 32 w 284"/>
                  <a:gd name="T23" fmla="*/ 104 h 2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4"/>
                  <a:gd name="T37" fmla="*/ 0 h 291"/>
                  <a:gd name="T38" fmla="*/ 284 w 284"/>
                  <a:gd name="T39" fmla="*/ 291 h 2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4" h="291">
                    <a:moveTo>
                      <a:pt x="32" y="104"/>
                    </a:moveTo>
                    <a:cubicBezTo>
                      <a:pt x="32" y="80"/>
                      <a:pt x="56" y="16"/>
                      <a:pt x="80" y="8"/>
                    </a:cubicBezTo>
                    <a:cubicBezTo>
                      <a:pt x="104" y="0"/>
                      <a:pt x="144" y="24"/>
                      <a:pt x="176" y="56"/>
                    </a:cubicBezTo>
                    <a:cubicBezTo>
                      <a:pt x="208" y="88"/>
                      <a:pt x="260" y="179"/>
                      <a:pt x="272" y="200"/>
                    </a:cubicBezTo>
                    <a:cubicBezTo>
                      <a:pt x="284" y="221"/>
                      <a:pt x="257" y="187"/>
                      <a:pt x="248" y="184"/>
                    </a:cubicBezTo>
                    <a:cubicBezTo>
                      <a:pt x="239" y="181"/>
                      <a:pt x="232" y="176"/>
                      <a:pt x="216" y="184"/>
                    </a:cubicBezTo>
                    <a:cubicBezTo>
                      <a:pt x="200" y="192"/>
                      <a:pt x="159" y="229"/>
                      <a:pt x="152" y="232"/>
                    </a:cubicBezTo>
                    <a:cubicBezTo>
                      <a:pt x="145" y="235"/>
                      <a:pt x="189" y="192"/>
                      <a:pt x="176" y="200"/>
                    </a:cubicBezTo>
                    <a:cubicBezTo>
                      <a:pt x="163" y="208"/>
                      <a:pt x="100" y="269"/>
                      <a:pt x="72" y="280"/>
                    </a:cubicBezTo>
                    <a:cubicBezTo>
                      <a:pt x="44" y="291"/>
                      <a:pt x="16" y="283"/>
                      <a:pt x="8" y="264"/>
                    </a:cubicBezTo>
                    <a:cubicBezTo>
                      <a:pt x="0" y="245"/>
                      <a:pt x="20" y="195"/>
                      <a:pt x="24" y="168"/>
                    </a:cubicBezTo>
                    <a:cubicBezTo>
                      <a:pt x="28" y="141"/>
                      <a:pt x="30" y="117"/>
                      <a:pt x="32" y="104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624" y="4176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768" y="4176"/>
              <a:ext cx="240" cy="144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80" y="4224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192" y="4128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336" y="4224"/>
              <a:ext cx="144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92" y="4224"/>
              <a:ext cx="96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4827513" y="4542298"/>
            <a:ext cx="2225559" cy="1524000"/>
            <a:chOff x="192" y="3360"/>
            <a:chExt cx="816" cy="960"/>
          </a:xfrm>
        </p:grpSpPr>
        <p:grpSp>
          <p:nvGrpSpPr>
            <p:cNvPr id="26" name="Group 15"/>
            <p:cNvGrpSpPr>
              <a:grpSpLocks/>
            </p:cNvGrpSpPr>
            <p:nvPr/>
          </p:nvGrpSpPr>
          <p:grpSpPr bwMode="auto">
            <a:xfrm>
              <a:off x="240" y="3360"/>
              <a:ext cx="576" cy="864"/>
              <a:chOff x="328" y="3208"/>
              <a:chExt cx="656" cy="984"/>
            </a:xfrm>
          </p:grpSpPr>
          <p:sp>
            <p:nvSpPr>
              <p:cNvPr id="42" name="Freeform 16" descr="Циновка"/>
              <p:cNvSpPr>
                <a:spLocks/>
              </p:cNvSpPr>
              <p:nvPr/>
            </p:nvSpPr>
            <p:spPr bwMode="auto">
              <a:xfrm>
                <a:off x="328" y="3304"/>
                <a:ext cx="656" cy="888"/>
              </a:xfrm>
              <a:custGeom>
                <a:avLst/>
                <a:gdLst>
                  <a:gd name="T0" fmla="*/ 344 w 656"/>
                  <a:gd name="T1" fmla="*/ 872 h 888"/>
                  <a:gd name="T2" fmla="*/ 152 w 656"/>
                  <a:gd name="T3" fmla="*/ 872 h 888"/>
                  <a:gd name="T4" fmla="*/ 48 w 656"/>
                  <a:gd name="T5" fmla="*/ 824 h 888"/>
                  <a:gd name="T6" fmla="*/ 56 w 656"/>
                  <a:gd name="T7" fmla="*/ 680 h 888"/>
                  <a:gd name="T8" fmla="*/ 56 w 656"/>
                  <a:gd name="T9" fmla="*/ 584 h 888"/>
                  <a:gd name="T10" fmla="*/ 56 w 656"/>
                  <a:gd name="T11" fmla="*/ 488 h 888"/>
                  <a:gd name="T12" fmla="*/ 8 w 656"/>
                  <a:gd name="T13" fmla="*/ 248 h 888"/>
                  <a:gd name="T14" fmla="*/ 8 w 656"/>
                  <a:gd name="T15" fmla="*/ 104 h 888"/>
                  <a:gd name="T16" fmla="*/ 56 w 656"/>
                  <a:gd name="T17" fmla="*/ 56 h 888"/>
                  <a:gd name="T18" fmla="*/ 200 w 656"/>
                  <a:gd name="T19" fmla="*/ 8 h 888"/>
                  <a:gd name="T20" fmla="*/ 392 w 656"/>
                  <a:gd name="T21" fmla="*/ 8 h 888"/>
                  <a:gd name="T22" fmla="*/ 536 w 656"/>
                  <a:gd name="T23" fmla="*/ 56 h 888"/>
                  <a:gd name="T24" fmla="*/ 584 w 656"/>
                  <a:gd name="T25" fmla="*/ 200 h 888"/>
                  <a:gd name="T26" fmla="*/ 632 w 656"/>
                  <a:gd name="T27" fmla="*/ 536 h 888"/>
                  <a:gd name="T28" fmla="*/ 632 w 656"/>
                  <a:gd name="T29" fmla="*/ 680 h 888"/>
                  <a:gd name="T30" fmla="*/ 624 w 656"/>
                  <a:gd name="T31" fmla="*/ 856 h 888"/>
                  <a:gd name="T32" fmla="*/ 440 w 656"/>
                  <a:gd name="T33" fmla="*/ 872 h 888"/>
                  <a:gd name="T34" fmla="*/ 344 w 656"/>
                  <a:gd name="T35" fmla="*/ 872 h 8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888"/>
                  <a:gd name="T56" fmla="*/ 656 w 656"/>
                  <a:gd name="T57" fmla="*/ 888 h 8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888">
                    <a:moveTo>
                      <a:pt x="344" y="872"/>
                    </a:moveTo>
                    <a:cubicBezTo>
                      <a:pt x="296" y="872"/>
                      <a:pt x="201" y="880"/>
                      <a:pt x="152" y="872"/>
                    </a:cubicBezTo>
                    <a:cubicBezTo>
                      <a:pt x="103" y="864"/>
                      <a:pt x="64" y="856"/>
                      <a:pt x="48" y="824"/>
                    </a:cubicBezTo>
                    <a:cubicBezTo>
                      <a:pt x="32" y="792"/>
                      <a:pt x="55" y="720"/>
                      <a:pt x="56" y="680"/>
                    </a:cubicBezTo>
                    <a:cubicBezTo>
                      <a:pt x="57" y="640"/>
                      <a:pt x="56" y="616"/>
                      <a:pt x="56" y="584"/>
                    </a:cubicBezTo>
                    <a:cubicBezTo>
                      <a:pt x="56" y="552"/>
                      <a:pt x="64" y="544"/>
                      <a:pt x="56" y="488"/>
                    </a:cubicBezTo>
                    <a:cubicBezTo>
                      <a:pt x="48" y="432"/>
                      <a:pt x="16" y="312"/>
                      <a:pt x="8" y="248"/>
                    </a:cubicBezTo>
                    <a:cubicBezTo>
                      <a:pt x="0" y="184"/>
                      <a:pt x="0" y="136"/>
                      <a:pt x="8" y="104"/>
                    </a:cubicBezTo>
                    <a:cubicBezTo>
                      <a:pt x="16" y="72"/>
                      <a:pt x="24" y="72"/>
                      <a:pt x="56" y="56"/>
                    </a:cubicBezTo>
                    <a:cubicBezTo>
                      <a:pt x="88" y="40"/>
                      <a:pt x="144" y="16"/>
                      <a:pt x="200" y="8"/>
                    </a:cubicBezTo>
                    <a:cubicBezTo>
                      <a:pt x="256" y="0"/>
                      <a:pt x="336" y="0"/>
                      <a:pt x="392" y="8"/>
                    </a:cubicBezTo>
                    <a:cubicBezTo>
                      <a:pt x="448" y="16"/>
                      <a:pt x="504" y="24"/>
                      <a:pt x="536" y="56"/>
                    </a:cubicBezTo>
                    <a:cubicBezTo>
                      <a:pt x="568" y="88"/>
                      <a:pt x="568" y="120"/>
                      <a:pt x="584" y="200"/>
                    </a:cubicBezTo>
                    <a:cubicBezTo>
                      <a:pt x="600" y="280"/>
                      <a:pt x="624" y="456"/>
                      <a:pt x="632" y="536"/>
                    </a:cubicBezTo>
                    <a:cubicBezTo>
                      <a:pt x="640" y="616"/>
                      <a:pt x="633" y="627"/>
                      <a:pt x="632" y="680"/>
                    </a:cubicBezTo>
                    <a:cubicBezTo>
                      <a:pt x="631" y="733"/>
                      <a:pt x="656" y="824"/>
                      <a:pt x="624" y="856"/>
                    </a:cubicBezTo>
                    <a:cubicBezTo>
                      <a:pt x="592" y="888"/>
                      <a:pt x="487" y="869"/>
                      <a:pt x="440" y="872"/>
                    </a:cubicBezTo>
                    <a:cubicBezTo>
                      <a:pt x="393" y="875"/>
                      <a:pt x="392" y="872"/>
                      <a:pt x="344" y="872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17" descr="Циновка"/>
              <p:cNvSpPr>
                <a:spLocks/>
              </p:cNvSpPr>
              <p:nvPr/>
            </p:nvSpPr>
            <p:spPr bwMode="auto">
              <a:xfrm>
                <a:off x="496" y="3208"/>
                <a:ext cx="284" cy="291"/>
              </a:xfrm>
              <a:custGeom>
                <a:avLst/>
                <a:gdLst>
                  <a:gd name="T0" fmla="*/ 32 w 284"/>
                  <a:gd name="T1" fmla="*/ 104 h 291"/>
                  <a:gd name="T2" fmla="*/ 80 w 284"/>
                  <a:gd name="T3" fmla="*/ 8 h 291"/>
                  <a:gd name="T4" fmla="*/ 176 w 284"/>
                  <a:gd name="T5" fmla="*/ 56 h 291"/>
                  <a:gd name="T6" fmla="*/ 272 w 284"/>
                  <a:gd name="T7" fmla="*/ 200 h 291"/>
                  <a:gd name="T8" fmla="*/ 248 w 284"/>
                  <a:gd name="T9" fmla="*/ 184 h 291"/>
                  <a:gd name="T10" fmla="*/ 216 w 284"/>
                  <a:gd name="T11" fmla="*/ 184 h 291"/>
                  <a:gd name="T12" fmla="*/ 152 w 284"/>
                  <a:gd name="T13" fmla="*/ 232 h 291"/>
                  <a:gd name="T14" fmla="*/ 176 w 284"/>
                  <a:gd name="T15" fmla="*/ 200 h 291"/>
                  <a:gd name="T16" fmla="*/ 72 w 284"/>
                  <a:gd name="T17" fmla="*/ 280 h 291"/>
                  <a:gd name="T18" fmla="*/ 8 w 284"/>
                  <a:gd name="T19" fmla="*/ 264 h 291"/>
                  <a:gd name="T20" fmla="*/ 24 w 284"/>
                  <a:gd name="T21" fmla="*/ 168 h 291"/>
                  <a:gd name="T22" fmla="*/ 32 w 284"/>
                  <a:gd name="T23" fmla="*/ 104 h 2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4"/>
                  <a:gd name="T37" fmla="*/ 0 h 291"/>
                  <a:gd name="T38" fmla="*/ 284 w 284"/>
                  <a:gd name="T39" fmla="*/ 291 h 2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4" h="291">
                    <a:moveTo>
                      <a:pt x="32" y="104"/>
                    </a:moveTo>
                    <a:cubicBezTo>
                      <a:pt x="32" y="80"/>
                      <a:pt x="56" y="16"/>
                      <a:pt x="80" y="8"/>
                    </a:cubicBezTo>
                    <a:cubicBezTo>
                      <a:pt x="104" y="0"/>
                      <a:pt x="144" y="24"/>
                      <a:pt x="176" y="56"/>
                    </a:cubicBezTo>
                    <a:cubicBezTo>
                      <a:pt x="208" y="88"/>
                      <a:pt x="260" y="179"/>
                      <a:pt x="272" y="200"/>
                    </a:cubicBezTo>
                    <a:cubicBezTo>
                      <a:pt x="284" y="221"/>
                      <a:pt x="257" y="187"/>
                      <a:pt x="248" y="184"/>
                    </a:cubicBezTo>
                    <a:cubicBezTo>
                      <a:pt x="239" y="181"/>
                      <a:pt x="232" y="176"/>
                      <a:pt x="216" y="184"/>
                    </a:cubicBezTo>
                    <a:cubicBezTo>
                      <a:pt x="200" y="192"/>
                      <a:pt x="159" y="229"/>
                      <a:pt x="152" y="232"/>
                    </a:cubicBezTo>
                    <a:cubicBezTo>
                      <a:pt x="145" y="235"/>
                      <a:pt x="189" y="192"/>
                      <a:pt x="176" y="200"/>
                    </a:cubicBezTo>
                    <a:cubicBezTo>
                      <a:pt x="163" y="208"/>
                      <a:pt x="100" y="269"/>
                      <a:pt x="72" y="280"/>
                    </a:cubicBezTo>
                    <a:cubicBezTo>
                      <a:pt x="44" y="291"/>
                      <a:pt x="16" y="283"/>
                      <a:pt x="8" y="264"/>
                    </a:cubicBezTo>
                    <a:cubicBezTo>
                      <a:pt x="0" y="245"/>
                      <a:pt x="20" y="195"/>
                      <a:pt x="24" y="168"/>
                    </a:cubicBezTo>
                    <a:cubicBezTo>
                      <a:pt x="28" y="141"/>
                      <a:pt x="30" y="117"/>
                      <a:pt x="32" y="104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624" y="4176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68" y="4176"/>
              <a:ext cx="240" cy="144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480" y="4224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192" y="4128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336" y="4224"/>
              <a:ext cx="144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192" y="4224"/>
              <a:ext cx="96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4" name="Group 24"/>
          <p:cNvGrpSpPr>
            <a:grpSpLocks/>
          </p:cNvGrpSpPr>
          <p:nvPr/>
        </p:nvGrpSpPr>
        <p:grpSpPr bwMode="auto">
          <a:xfrm>
            <a:off x="788913" y="4313698"/>
            <a:ext cx="2225559" cy="1524000"/>
            <a:chOff x="192" y="3360"/>
            <a:chExt cx="816" cy="960"/>
          </a:xfrm>
        </p:grpSpPr>
        <p:grpSp>
          <p:nvGrpSpPr>
            <p:cNvPr id="45" name="Group 25"/>
            <p:cNvGrpSpPr>
              <a:grpSpLocks/>
            </p:cNvGrpSpPr>
            <p:nvPr/>
          </p:nvGrpSpPr>
          <p:grpSpPr bwMode="auto">
            <a:xfrm>
              <a:off x="240" y="3360"/>
              <a:ext cx="576" cy="864"/>
              <a:chOff x="328" y="3208"/>
              <a:chExt cx="656" cy="984"/>
            </a:xfrm>
          </p:grpSpPr>
          <p:sp>
            <p:nvSpPr>
              <p:cNvPr id="52" name="Freeform 26" descr="Циновка"/>
              <p:cNvSpPr>
                <a:spLocks/>
              </p:cNvSpPr>
              <p:nvPr/>
            </p:nvSpPr>
            <p:spPr bwMode="auto">
              <a:xfrm>
                <a:off x="328" y="3304"/>
                <a:ext cx="656" cy="888"/>
              </a:xfrm>
              <a:custGeom>
                <a:avLst/>
                <a:gdLst>
                  <a:gd name="T0" fmla="*/ 344 w 656"/>
                  <a:gd name="T1" fmla="*/ 872 h 888"/>
                  <a:gd name="T2" fmla="*/ 152 w 656"/>
                  <a:gd name="T3" fmla="*/ 872 h 888"/>
                  <a:gd name="T4" fmla="*/ 48 w 656"/>
                  <a:gd name="T5" fmla="*/ 824 h 888"/>
                  <a:gd name="T6" fmla="*/ 56 w 656"/>
                  <a:gd name="T7" fmla="*/ 680 h 888"/>
                  <a:gd name="T8" fmla="*/ 56 w 656"/>
                  <a:gd name="T9" fmla="*/ 584 h 888"/>
                  <a:gd name="T10" fmla="*/ 56 w 656"/>
                  <a:gd name="T11" fmla="*/ 488 h 888"/>
                  <a:gd name="T12" fmla="*/ 8 w 656"/>
                  <a:gd name="T13" fmla="*/ 248 h 888"/>
                  <a:gd name="T14" fmla="*/ 8 w 656"/>
                  <a:gd name="T15" fmla="*/ 104 h 888"/>
                  <a:gd name="T16" fmla="*/ 56 w 656"/>
                  <a:gd name="T17" fmla="*/ 56 h 888"/>
                  <a:gd name="T18" fmla="*/ 200 w 656"/>
                  <a:gd name="T19" fmla="*/ 8 h 888"/>
                  <a:gd name="T20" fmla="*/ 392 w 656"/>
                  <a:gd name="T21" fmla="*/ 8 h 888"/>
                  <a:gd name="T22" fmla="*/ 536 w 656"/>
                  <a:gd name="T23" fmla="*/ 56 h 888"/>
                  <a:gd name="T24" fmla="*/ 584 w 656"/>
                  <a:gd name="T25" fmla="*/ 200 h 888"/>
                  <a:gd name="T26" fmla="*/ 632 w 656"/>
                  <a:gd name="T27" fmla="*/ 536 h 888"/>
                  <a:gd name="T28" fmla="*/ 632 w 656"/>
                  <a:gd name="T29" fmla="*/ 680 h 888"/>
                  <a:gd name="T30" fmla="*/ 624 w 656"/>
                  <a:gd name="T31" fmla="*/ 856 h 888"/>
                  <a:gd name="T32" fmla="*/ 440 w 656"/>
                  <a:gd name="T33" fmla="*/ 872 h 888"/>
                  <a:gd name="T34" fmla="*/ 344 w 656"/>
                  <a:gd name="T35" fmla="*/ 872 h 8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888"/>
                  <a:gd name="T56" fmla="*/ 656 w 656"/>
                  <a:gd name="T57" fmla="*/ 888 h 8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888">
                    <a:moveTo>
                      <a:pt x="344" y="872"/>
                    </a:moveTo>
                    <a:cubicBezTo>
                      <a:pt x="296" y="872"/>
                      <a:pt x="201" y="880"/>
                      <a:pt x="152" y="872"/>
                    </a:cubicBezTo>
                    <a:cubicBezTo>
                      <a:pt x="103" y="864"/>
                      <a:pt x="64" y="856"/>
                      <a:pt x="48" y="824"/>
                    </a:cubicBezTo>
                    <a:cubicBezTo>
                      <a:pt x="32" y="792"/>
                      <a:pt x="55" y="720"/>
                      <a:pt x="56" y="680"/>
                    </a:cubicBezTo>
                    <a:cubicBezTo>
                      <a:pt x="57" y="640"/>
                      <a:pt x="56" y="616"/>
                      <a:pt x="56" y="584"/>
                    </a:cubicBezTo>
                    <a:cubicBezTo>
                      <a:pt x="56" y="552"/>
                      <a:pt x="64" y="544"/>
                      <a:pt x="56" y="488"/>
                    </a:cubicBezTo>
                    <a:cubicBezTo>
                      <a:pt x="48" y="432"/>
                      <a:pt x="16" y="312"/>
                      <a:pt x="8" y="248"/>
                    </a:cubicBezTo>
                    <a:cubicBezTo>
                      <a:pt x="0" y="184"/>
                      <a:pt x="0" y="136"/>
                      <a:pt x="8" y="104"/>
                    </a:cubicBezTo>
                    <a:cubicBezTo>
                      <a:pt x="16" y="72"/>
                      <a:pt x="24" y="72"/>
                      <a:pt x="56" y="56"/>
                    </a:cubicBezTo>
                    <a:cubicBezTo>
                      <a:pt x="88" y="40"/>
                      <a:pt x="144" y="16"/>
                      <a:pt x="200" y="8"/>
                    </a:cubicBezTo>
                    <a:cubicBezTo>
                      <a:pt x="256" y="0"/>
                      <a:pt x="336" y="0"/>
                      <a:pt x="392" y="8"/>
                    </a:cubicBezTo>
                    <a:cubicBezTo>
                      <a:pt x="448" y="16"/>
                      <a:pt x="504" y="24"/>
                      <a:pt x="536" y="56"/>
                    </a:cubicBezTo>
                    <a:cubicBezTo>
                      <a:pt x="568" y="88"/>
                      <a:pt x="568" y="120"/>
                      <a:pt x="584" y="200"/>
                    </a:cubicBezTo>
                    <a:cubicBezTo>
                      <a:pt x="600" y="280"/>
                      <a:pt x="624" y="456"/>
                      <a:pt x="632" y="536"/>
                    </a:cubicBezTo>
                    <a:cubicBezTo>
                      <a:pt x="640" y="616"/>
                      <a:pt x="633" y="627"/>
                      <a:pt x="632" y="680"/>
                    </a:cubicBezTo>
                    <a:cubicBezTo>
                      <a:pt x="631" y="733"/>
                      <a:pt x="656" y="824"/>
                      <a:pt x="624" y="856"/>
                    </a:cubicBezTo>
                    <a:cubicBezTo>
                      <a:pt x="592" y="888"/>
                      <a:pt x="487" y="869"/>
                      <a:pt x="440" y="872"/>
                    </a:cubicBezTo>
                    <a:cubicBezTo>
                      <a:pt x="393" y="875"/>
                      <a:pt x="392" y="872"/>
                      <a:pt x="344" y="872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27" descr="Циновка"/>
              <p:cNvSpPr>
                <a:spLocks/>
              </p:cNvSpPr>
              <p:nvPr/>
            </p:nvSpPr>
            <p:spPr bwMode="auto">
              <a:xfrm>
                <a:off x="496" y="3208"/>
                <a:ext cx="284" cy="291"/>
              </a:xfrm>
              <a:custGeom>
                <a:avLst/>
                <a:gdLst>
                  <a:gd name="T0" fmla="*/ 32 w 284"/>
                  <a:gd name="T1" fmla="*/ 104 h 291"/>
                  <a:gd name="T2" fmla="*/ 80 w 284"/>
                  <a:gd name="T3" fmla="*/ 8 h 291"/>
                  <a:gd name="T4" fmla="*/ 176 w 284"/>
                  <a:gd name="T5" fmla="*/ 56 h 291"/>
                  <a:gd name="T6" fmla="*/ 272 w 284"/>
                  <a:gd name="T7" fmla="*/ 200 h 291"/>
                  <a:gd name="T8" fmla="*/ 248 w 284"/>
                  <a:gd name="T9" fmla="*/ 184 h 291"/>
                  <a:gd name="T10" fmla="*/ 216 w 284"/>
                  <a:gd name="T11" fmla="*/ 184 h 291"/>
                  <a:gd name="T12" fmla="*/ 152 w 284"/>
                  <a:gd name="T13" fmla="*/ 232 h 291"/>
                  <a:gd name="T14" fmla="*/ 176 w 284"/>
                  <a:gd name="T15" fmla="*/ 200 h 291"/>
                  <a:gd name="T16" fmla="*/ 72 w 284"/>
                  <a:gd name="T17" fmla="*/ 280 h 291"/>
                  <a:gd name="T18" fmla="*/ 8 w 284"/>
                  <a:gd name="T19" fmla="*/ 264 h 291"/>
                  <a:gd name="T20" fmla="*/ 24 w 284"/>
                  <a:gd name="T21" fmla="*/ 168 h 291"/>
                  <a:gd name="T22" fmla="*/ 32 w 284"/>
                  <a:gd name="T23" fmla="*/ 104 h 2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4"/>
                  <a:gd name="T37" fmla="*/ 0 h 291"/>
                  <a:gd name="T38" fmla="*/ 284 w 284"/>
                  <a:gd name="T39" fmla="*/ 291 h 2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4" h="291">
                    <a:moveTo>
                      <a:pt x="32" y="104"/>
                    </a:moveTo>
                    <a:cubicBezTo>
                      <a:pt x="32" y="80"/>
                      <a:pt x="56" y="16"/>
                      <a:pt x="80" y="8"/>
                    </a:cubicBezTo>
                    <a:cubicBezTo>
                      <a:pt x="104" y="0"/>
                      <a:pt x="144" y="24"/>
                      <a:pt x="176" y="56"/>
                    </a:cubicBezTo>
                    <a:cubicBezTo>
                      <a:pt x="208" y="88"/>
                      <a:pt x="260" y="179"/>
                      <a:pt x="272" y="200"/>
                    </a:cubicBezTo>
                    <a:cubicBezTo>
                      <a:pt x="284" y="221"/>
                      <a:pt x="257" y="187"/>
                      <a:pt x="248" y="184"/>
                    </a:cubicBezTo>
                    <a:cubicBezTo>
                      <a:pt x="239" y="181"/>
                      <a:pt x="232" y="176"/>
                      <a:pt x="216" y="184"/>
                    </a:cubicBezTo>
                    <a:cubicBezTo>
                      <a:pt x="200" y="192"/>
                      <a:pt x="159" y="229"/>
                      <a:pt x="152" y="232"/>
                    </a:cubicBezTo>
                    <a:cubicBezTo>
                      <a:pt x="145" y="235"/>
                      <a:pt x="189" y="192"/>
                      <a:pt x="176" y="200"/>
                    </a:cubicBezTo>
                    <a:cubicBezTo>
                      <a:pt x="163" y="208"/>
                      <a:pt x="100" y="269"/>
                      <a:pt x="72" y="280"/>
                    </a:cubicBezTo>
                    <a:cubicBezTo>
                      <a:pt x="44" y="291"/>
                      <a:pt x="16" y="283"/>
                      <a:pt x="8" y="264"/>
                    </a:cubicBezTo>
                    <a:cubicBezTo>
                      <a:pt x="0" y="245"/>
                      <a:pt x="20" y="195"/>
                      <a:pt x="24" y="168"/>
                    </a:cubicBezTo>
                    <a:cubicBezTo>
                      <a:pt x="28" y="141"/>
                      <a:pt x="30" y="117"/>
                      <a:pt x="32" y="104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624" y="4176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768" y="4176"/>
              <a:ext cx="240" cy="144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480" y="4224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192" y="4128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336" y="4224"/>
              <a:ext cx="144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192" y="4224"/>
              <a:ext cx="96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353042" y="1244157"/>
            <a:ext cx="1162768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2400" b="1" dirty="0" smtClean="0">
                <a:latin typeface="Arial" panose="020B0604020202020204" pitchFamily="34" charset="0"/>
              </a:rPr>
              <a:t> </a:t>
            </a:r>
            <a:r>
              <a:rPr lang="en-US" altLang="ru-RU" sz="2400" b="1" dirty="0" smtClean="0">
                <a:latin typeface="Arial" panose="020B0604020202020204" pitchFamily="34" charset="0"/>
              </a:rPr>
              <a:t> </a:t>
            </a:r>
            <a:r>
              <a:rPr lang="ru-RU" altLang="ru-RU" sz="2400" b="1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Fermer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bozorga</a:t>
            </a:r>
            <a:r>
              <a:rPr lang="en-US" altLang="ru-RU" sz="3600" dirty="0">
                <a:latin typeface="Arial" panose="020B0604020202020204" pitchFamily="34" charset="0"/>
              </a:rPr>
              <a:t> 8 </a:t>
            </a:r>
            <a:r>
              <a:rPr lang="en-US" altLang="ru-RU" sz="3600" dirty="0" err="1">
                <a:latin typeface="Arial" panose="020B0604020202020204" pitchFamily="34" charset="0"/>
              </a:rPr>
              <a:t>sentner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kartoshka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olib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keldi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va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uch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kunda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sotib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tugatdi</a:t>
            </a:r>
            <a:r>
              <a:rPr lang="en-US" altLang="ru-RU" sz="3600" dirty="0" smtClean="0">
                <a:latin typeface="Arial" panose="020B0604020202020204" pitchFamily="34" charset="0"/>
              </a:rPr>
              <a:t>. </a:t>
            </a:r>
            <a:r>
              <a:rPr lang="en-US" altLang="ru-RU" sz="3600" dirty="0" err="1">
                <a:latin typeface="Arial" panose="020B0604020202020204" pitchFamily="34" charset="0"/>
              </a:rPr>
              <a:t>Birinchi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kuni</a:t>
            </a:r>
            <a:r>
              <a:rPr lang="en-US" altLang="ru-RU" sz="3600" dirty="0">
                <a:latin typeface="Arial" panose="020B0604020202020204" pitchFamily="34" charset="0"/>
              </a:rPr>
              <a:t> u 320 kg, </a:t>
            </a:r>
            <a:r>
              <a:rPr lang="en-US" altLang="ru-RU" sz="3600" dirty="0" err="1">
                <a:latin typeface="Arial" panose="020B0604020202020204" pitchFamily="34" charset="0"/>
              </a:rPr>
              <a:t>ikkinchi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kuni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esa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shuning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smtClean="0">
                <a:latin typeface="Arial" panose="020B0604020202020204" pitchFamily="34" charset="0"/>
              </a:rPr>
              <a:t>60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foizini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sotdi</a:t>
            </a:r>
            <a:r>
              <a:rPr lang="en-US" altLang="ru-RU" sz="3600" dirty="0" smtClean="0">
                <a:latin typeface="Arial" panose="020B0604020202020204" pitchFamily="34" charset="0"/>
              </a:rPr>
              <a:t>.</a:t>
            </a:r>
            <a:r>
              <a:rPr lang="ru-RU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Fermer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uchinchi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kuni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qancha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kartoshka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</a:rPr>
              <a:t>sotgan</a:t>
            </a:r>
            <a:r>
              <a:rPr lang="en-US" altLang="ru-RU" sz="3600" dirty="0">
                <a:latin typeface="Arial" panose="020B0604020202020204" pitchFamily="34" charset="0"/>
              </a:rPr>
              <a:t>? 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4675114" y="5609098"/>
            <a:ext cx="392746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" name="Freeform 45"/>
          <p:cNvSpPr>
            <a:spLocks/>
          </p:cNvSpPr>
          <p:nvPr/>
        </p:nvSpPr>
        <p:spPr bwMode="auto">
          <a:xfrm>
            <a:off x="4141713" y="5456698"/>
            <a:ext cx="523661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" name="Freeform 46"/>
          <p:cNvSpPr>
            <a:spLocks/>
          </p:cNvSpPr>
          <p:nvPr/>
        </p:nvSpPr>
        <p:spPr bwMode="auto">
          <a:xfrm>
            <a:off x="4370313" y="5609098"/>
            <a:ext cx="523661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" name="Freeform 47"/>
          <p:cNvSpPr>
            <a:spLocks/>
          </p:cNvSpPr>
          <p:nvPr/>
        </p:nvSpPr>
        <p:spPr bwMode="auto">
          <a:xfrm>
            <a:off x="5970514" y="5609098"/>
            <a:ext cx="392746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" name="Freeform 48"/>
          <p:cNvSpPr>
            <a:spLocks/>
          </p:cNvSpPr>
          <p:nvPr/>
        </p:nvSpPr>
        <p:spPr bwMode="auto">
          <a:xfrm>
            <a:off x="5208514" y="5685298"/>
            <a:ext cx="654576" cy="2286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49"/>
          <p:cNvSpPr>
            <a:spLocks/>
          </p:cNvSpPr>
          <p:nvPr/>
        </p:nvSpPr>
        <p:spPr bwMode="auto">
          <a:xfrm>
            <a:off x="5056114" y="5609098"/>
            <a:ext cx="392746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" name="Freeform 50"/>
          <p:cNvSpPr>
            <a:spLocks/>
          </p:cNvSpPr>
          <p:nvPr/>
        </p:nvSpPr>
        <p:spPr bwMode="auto">
          <a:xfrm>
            <a:off x="3836914" y="5609098"/>
            <a:ext cx="392746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" name="Freeform 51"/>
          <p:cNvSpPr>
            <a:spLocks/>
          </p:cNvSpPr>
          <p:nvPr/>
        </p:nvSpPr>
        <p:spPr bwMode="auto">
          <a:xfrm>
            <a:off x="5513314" y="5609098"/>
            <a:ext cx="392746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" name="Freeform 52"/>
          <p:cNvSpPr>
            <a:spLocks/>
          </p:cNvSpPr>
          <p:nvPr/>
        </p:nvSpPr>
        <p:spPr bwMode="auto">
          <a:xfrm>
            <a:off x="3303514" y="5609098"/>
            <a:ext cx="654576" cy="2286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" name="Freeform 53"/>
          <p:cNvSpPr>
            <a:spLocks/>
          </p:cNvSpPr>
          <p:nvPr/>
        </p:nvSpPr>
        <p:spPr bwMode="auto">
          <a:xfrm>
            <a:off x="5665713" y="5532898"/>
            <a:ext cx="523661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" name="Freeform 54"/>
          <p:cNvSpPr>
            <a:spLocks/>
          </p:cNvSpPr>
          <p:nvPr/>
        </p:nvSpPr>
        <p:spPr bwMode="auto">
          <a:xfrm>
            <a:off x="6275314" y="5685298"/>
            <a:ext cx="392746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" name="Freeform 55"/>
          <p:cNvSpPr>
            <a:spLocks/>
          </p:cNvSpPr>
          <p:nvPr/>
        </p:nvSpPr>
        <p:spPr bwMode="auto">
          <a:xfrm>
            <a:off x="7570714" y="5456698"/>
            <a:ext cx="654576" cy="2286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" name="Freeform 56"/>
          <p:cNvSpPr>
            <a:spLocks/>
          </p:cNvSpPr>
          <p:nvPr/>
        </p:nvSpPr>
        <p:spPr bwMode="auto">
          <a:xfrm>
            <a:off x="6656314" y="5532898"/>
            <a:ext cx="392746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" name="Freeform 57"/>
          <p:cNvSpPr>
            <a:spLocks/>
          </p:cNvSpPr>
          <p:nvPr/>
        </p:nvSpPr>
        <p:spPr bwMode="auto">
          <a:xfrm>
            <a:off x="6961113" y="5685298"/>
            <a:ext cx="523661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" name="Freeform 58"/>
          <p:cNvSpPr>
            <a:spLocks/>
          </p:cNvSpPr>
          <p:nvPr/>
        </p:nvSpPr>
        <p:spPr bwMode="auto">
          <a:xfrm>
            <a:off x="7037313" y="5532898"/>
            <a:ext cx="523661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" name="Freeform 59"/>
          <p:cNvSpPr>
            <a:spLocks/>
          </p:cNvSpPr>
          <p:nvPr/>
        </p:nvSpPr>
        <p:spPr bwMode="auto">
          <a:xfrm>
            <a:off x="7951713" y="5532898"/>
            <a:ext cx="523661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" name="Freeform 60"/>
          <p:cNvSpPr>
            <a:spLocks/>
          </p:cNvSpPr>
          <p:nvPr/>
        </p:nvSpPr>
        <p:spPr bwMode="auto">
          <a:xfrm>
            <a:off x="7342114" y="5609098"/>
            <a:ext cx="392746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" name="Freeform 61"/>
          <p:cNvSpPr>
            <a:spLocks/>
          </p:cNvSpPr>
          <p:nvPr/>
        </p:nvSpPr>
        <p:spPr bwMode="auto">
          <a:xfrm>
            <a:off x="8256514" y="5609098"/>
            <a:ext cx="654576" cy="2286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" name="Freeform 62"/>
          <p:cNvSpPr>
            <a:spLocks/>
          </p:cNvSpPr>
          <p:nvPr/>
        </p:nvSpPr>
        <p:spPr bwMode="auto">
          <a:xfrm>
            <a:off x="7799314" y="5609098"/>
            <a:ext cx="392746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" name="Freeform 63"/>
          <p:cNvSpPr>
            <a:spLocks/>
          </p:cNvSpPr>
          <p:nvPr/>
        </p:nvSpPr>
        <p:spPr bwMode="auto">
          <a:xfrm>
            <a:off x="1169914" y="5456698"/>
            <a:ext cx="654576" cy="2286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" name="Freeform 64"/>
          <p:cNvSpPr>
            <a:spLocks/>
          </p:cNvSpPr>
          <p:nvPr/>
        </p:nvSpPr>
        <p:spPr bwMode="auto">
          <a:xfrm>
            <a:off x="1474714" y="5304298"/>
            <a:ext cx="654576" cy="2286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" name="Freeform 65"/>
          <p:cNvSpPr>
            <a:spLocks/>
          </p:cNvSpPr>
          <p:nvPr/>
        </p:nvSpPr>
        <p:spPr bwMode="auto">
          <a:xfrm>
            <a:off x="1779514" y="5532898"/>
            <a:ext cx="392746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5" name="Freeform 66"/>
          <p:cNvSpPr>
            <a:spLocks/>
          </p:cNvSpPr>
          <p:nvPr/>
        </p:nvSpPr>
        <p:spPr bwMode="auto">
          <a:xfrm>
            <a:off x="2008113" y="5685298"/>
            <a:ext cx="523661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6" name="Freeform 67"/>
          <p:cNvSpPr>
            <a:spLocks/>
          </p:cNvSpPr>
          <p:nvPr/>
        </p:nvSpPr>
        <p:spPr bwMode="auto">
          <a:xfrm>
            <a:off x="2465313" y="5609098"/>
            <a:ext cx="523661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" name="Freeform 68"/>
          <p:cNvSpPr>
            <a:spLocks/>
          </p:cNvSpPr>
          <p:nvPr/>
        </p:nvSpPr>
        <p:spPr bwMode="auto">
          <a:xfrm>
            <a:off x="2693913" y="5837698"/>
            <a:ext cx="523661" cy="1524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" name="Freeform 69"/>
          <p:cNvSpPr>
            <a:spLocks/>
          </p:cNvSpPr>
          <p:nvPr/>
        </p:nvSpPr>
        <p:spPr bwMode="auto">
          <a:xfrm>
            <a:off x="2998714" y="5837698"/>
            <a:ext cx="654576" cy="2286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Freeform 70"/>
          <p:cNvSpPr>
            <a:spLocks/>
          </p:cNvSpPr>
          <p:nvPr/>
        </p:nvSpPr>
        <p:spPr bwMode="auto">
          <a:xfrm rot="18850181">
            <a:off x="8676760" y="5744907"/>
            <a:ext cx="304800" cy="26183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" name="Freeform 71"/>
          <p:cNvSpPr>
            <a:spLocks/>
          </p:cNvSpPr>
          <p:nvPr/>
        </p:nvSpPr>
        <p:spPr bwMode="auto">
          <a:xfrm rot="4679312">
            <a:off x="4292954" y="5591118"/>
            <a:ext cx="244475" cy="398201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" name="Freeform 75"/>
          <p:cNvSpPr>
            <a:spLocks/>
          </p:cNvSpPr>
          <p:nvPr/>
        </p:nvSpPr>
        <p:spPr bwMode="auto">
          <a:xfrm>
            <a:off x="636514" y="5380498"/>
            <a:ext cx="654576" cy="228600"/>
          </a:xfrm>
          <a:custGeom>
            <a:avLst/>
            <a:gdLst>
              <a:gd name="T0" fmla="*/ 2147483646 w 2287"/>
              <a:gd name="T1" fmla="*/ 2147483646 h 1272"/>
              <a:gd name="T2" fmla="*/ 2147483646 w 2287"/>
              <a:gd name="T3" fmla="*/ 2147483646 h 1272"/>
              <a:gd name="T4" fmla="*/ 2147483646 w 2287"/>
              <a:gd name="T5" fmla="*/ 2147483646 h 1272"/>
              <a:gd name="T6" fmla="*/ 2147483646 w 2287"/>
              <a:gd name="T7" fmla="*/ 2147483646 h 1272"/>
              <a:gd name="T8" fmla="*/ 2147483646 w 2287"/>
              <a:gd name="T9" fmla="*/ 2147483646 h 1272"/>
              <a:gd name="T10" fmla="*/ 2147483646 w 2287"/>
              <a:gd name="T11" fmla="*/ 2147483646 h 1272"/>
              <a:gd name="T12" fmla="*/ 2147483646 w 2287"/>
              <a:gd name="T13" fmla="*/ 2147483646 h 1272"/>
              <a:gd name="T14" fmla="*/ 2147483646 w 2287"/>
              <a:gd name="T15" fmla="*/ 2147483646 h 1272"/>
              <a:gd name="T16" fmla="*/ 2147483646 w 2287"/>
              <a:gd name="T17" fmla="*/ 2147483646 h 1272"/>
              <a:gd name="T18" fmla="*/ 2147483646 w 2287"/>
              <a:gd name="T19" fmla="*/ 2147483646 h 1272"/>
              <a:gd name="T20" fmla="*/ 2147483646 w 2287"/>
              <a:gd name="T21" fmla="*/ 214748364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87"/>
              <a:gd name="T34" fmla="*/ 0 h 1272"/>
              <a:gd name="T35" fmla="*/ 2287 w 2287"/>
              <a:gd name="T36" fmla="*/ 1272 h 12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6" name="Group 88"/>
          <p:cNvGrpSpPr>
            <a:grpSpLocks/>
          </p:cNvGrpSpPr>
          <p:nvPr/>
        </p:nvGrpSpPr>
        <p:grpSpPr bwMode="auto">
          <a:xfrm>
            <a:off x="2389113" y="4389898"/>
            <a:ext cx="2225559" cy="1524000"/>
            <a:chOff x="192" y="3360"/>
            <a:chExt cx="816" cy="960"/>
          </a:xfrm>
        </p:grpSpPr>
        <p:grpSp>
          <p:nvGrpSpPr>
            <p:cNvPr id="107" name="Group 89"/>
            <p:cNvGrpSpPr>
              <a:grpSpLocks/>
            </p:cNvGrpSpPr>
            <p:nvPr/>
          </p:nvGrpSpPr>
          <p:grpSpPr bwMode="auto">
            <a:xfrm>
              <a:off x="240" y="3360"/>
              <a:ext cx="576" cy="864"/>
              <a:chOff x="328" y="3208"/>
              <a:chExt cx="656" cy="984"/>
            </a:xfrm>
          </p:grpSpPr>
          <p:sp>
            <p:nvSpPr>
              <p:cNvPr id="114" name="Freeform 90" descr="Циновка"/>
              <p:cNvSpPr>
                <a:spLocks/>
              </p:cNvSpPr>
              <p:nvPr/>
            </p:nvSpPr>
            <p:spPr bwMode="auto">
              <a:xfrm>
                <a:off x="328" y="3304"/>
                <a:ext cx="656" cy="888"/>
              </a:xfrm>
              <a:custGeom>
                <a:avLst/>
                <a:gdLst>
                  <a:gd name="T0" fmla="*/ 344 w 656"/>
                  <a:gd name="T1" fmla="*/ 872 h 888"/>
                  <a:gd name="T2" fmla="*/ 152 w 656"/>
                  <a:gd name="T3" fmla="*/ 872 h 888"/>
                  <a:gd name="T4" fmla="*/ 48 w 656"/>
                  <a:gd name="T5" fmla="*/ 824 h 888"/>
                  <a:gd name="T6" fmla="*/ 56 w 656"/>
                  <a:gd name="T7" fmla="*/ 680 h 888"/>
                  <a:gd name="T8" fmla="*/ 56 w 656"/>
                  <a:gd name="T9" fmla="*/ 584 h 888"/>
                  <a:gd name="T10" fmla="*/ 56 w 656"/>
                  <a:gd name="T11" fmla="*/ 488 h 888"/>
                  <a:gd name="T12" fmla="*/ 8 w 656"/>
                  <a:gd name="T13" fmla="*/ 248 h 888"/>
                  <a:gd name="T14" fmla="*/ 8 w 656"/>
                  <a:gd name="T15" fmla="*/ 104 h 888"/>
                  <a:gd name="T16" fmla="*/ 56 w 656"/>
                  <a:gd name="T17" fmla="*/ 56 h 888"/>
                  <a:gd name="T18" fmla="*/ 200 w 656"/>
                  <a:gd name="T19" fmla="*/ 8 h 888"/>
                  <a:gd name="T20" fmla="*/ 392 w 656"/>
                  <a:gd name="T21" fmla="*/ 8 h 888"/>
                  <a:gd name="T22" fmla="*/ 536 w 656"/>
                  <a:gd name="T23" fmla="*/ 56 h 888"/>
                  <a:gd name="T24" fmla="*/ 584 w 656"/>
                  <a:gd name="T25" fmla="*/ 200 h 888"/>
                  <a:gd name="T26" fmla="*/ 632 w 656"/>
                  <a:gd name="T27" fmla="*/ 536 h 888"/>
                  <a:gd name="T28" fmla="*/ 632 w 656"/>
                  <a:gd name="T29" fmla="*/ 680 h 888"/>
                  <a:gd name="T30" fmla="*/ 624 w 656"/>
                  <a:gd name="T31" fmla="*/ 856 h 888"/>
                  <a:gd name="T32" fmla="*/ 440 w 656"/>
                  <a:gd name="T33" fmla="*/ 872 h 888"/>
                  <a:gd name="T34" fmla="*/ 344 w 656"/>
                  <a:gd name="T35" fmla="*/ 872 h 8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888"/>
                  <a:gd name="T56" fmla="*/ 656 w 656"/>
                  <a:gd name="T57" fmla="*/ 888 h 8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888">
                    <a:moveTo>
                      <a:pt x="344" y="872"/>
                    </a:moveTo>
                    <a:cubicBezTo>
                      <a:pt x="296" y="872"/>
                      <a:pt x="201" y="880"/>
                      <a:pt x="152" y="872"/>
                    </a:cubicBezTo>
                    <a:cubicBezTo>
                      <a:pt x="103" y="864"/>
                      <a:pt x="64" y="856"/>
                      <a:pt x="48" y="824"/>
                    </a:cubicBezTo>
                    <a:cubicBezTo>
                      <a:pt x="32" y="792"/>
                      <a:pt x="55" y="720"/>
                      <a:pt x="56" y="680"/>
                    </a:cubicBezTo>
                    <a:cubicBezTo>
                      <a:pt x="57" y="640"/>
                      <a:pt x="56" y="616"/>
                      <a:pt x="56" y="584"/>
                    </a:cubicBezTo>
                    <a:cubicBezTo>
                      <a:pt x="56" y="552"/>
                      <a:pt x="64" y="544"/>
                      <a:pt x="56" y="488"/>
                    </a:cubicBezTo>
                    <a:cubicBezTo>
                      <a:pt x="48" y="432"/>
                      <a:pt x="16" y="312"/>
                      <a:pt x="8" y="248"/>
                    </a:cubicBezTo>
                    <a:cubicBezTo>
                      <a:pt x="0" y="184"/>
                      <a:pt x="0" y="136"/>
                      <a:pt x="8" y="104"/>
                    </a:cubicBezTo>
                    <a:cubicBezTo>
                      <a:pt x="16" y="72"/>
                      <a:pt x="24" y="72"/>
                      <a:pt x="56" y="56"/>
                    </a:cubicBezTo>
                    <a:cubicBezTo>
                      <a:pt x="88" y="40"/>
                      <a:pt x="144" y="16"/>
                      <a:pt x="200" y="8"/>
                    </a:cubicBezTo>
                    <a:cubicBezTo>
                      <a:pt x="256" y="0"/>
                      <a:pt x="336" y="0"/>
                      <a:pt x="392" y="8"/>
                    </a:cubicBezTo>
                    <a:cubicBezTo>
                      <a:pt x="448" y="16"/>
                      <a:pt x="504" y="24"/>
                      <a:pt x="536" y="56"/>
                    </a:cubicBezTo>
                    <a:cubicBezTo>
                      <a:pt x="568" y="88"/>
                      <a:pt x="568" y="120"/>
                      <a:pt x="584" y="200"/>
                    </a:cubicBezTo>
                    <a:cubicBezTo>
                      <a:pt x="600" y="280"/>
                      <a:pt x="624" y="456"/>
                      <a:pt x="632" y="536"/>
                    </a:cubicBezTo>
                    <a:cubicBezTo>
                      <a:pt x="640" y="616"/>
                      <a:pt x="633" y="627"/>
                      <a:pt x="632" y="680"/>
                    </a:cubicBezTo>
                    <a:cubicBezTo>
                      <a:pt x="631" y="733"/>
                      <a:pt x="656" y="824"/>
                      <a:pt x="624" y="856"/>
                    </a:cubicBezTo>
                    <a:cubicBezTo>
                      <a:pt x="592" y="888"/>
                      <a:pt x="487" y="869"/>
                      <a:pt x="440" y="872"/>
                    </a:cubicBezTo>
                    <a:cubicBezTo>
                      <a:pt x="393" y="875"/>
                      <a:pt x="392" y="872"/>
                      <a:pt x="344" y="872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91" descr="Циновка"/>
              <p:cNvSpPr>
                <a:spLocks/>
              </p:cNvSpPr>
              <p:nvPr/>
            </p:nvSpPr>
            <p:spPr bwMode="auto">
              <a:xfrm>
                <a:off x="496" y="3208"/>
                <a:ext cx="284" cy="291"/>
              </a:xfrm>
              <a:custGeom>
                <a:avLst/>
                <a:gdLst>
                  <a:gd name="T0" fmla="*/ 32 w 284"/>
                  <a:gd name="T1" fmla="*/ 104 h 291"/>
                  <a:gd name="T2" fmla="*/ 80 w 284"/>
                  <a:gd name="T3" fmla="*/ 8 h 291"/>
                  <a:gd name="T4" fmla="*/ 176 w 284"/>
                  <a:gd name="T5" fmla="*/ 56 h 291"/>
                  <a:gd name="T6" fmla="*/ 272 w 284"/>
                  <a:gd name="T7" fmla="*/ 200 h 291"/>
                  <a:gd name="T8" fmla="*/ 248 w 284"/>
                  <a:gd name="T9" fmla="*/ 184 h 291"/>
                  <a:gd name="T10" fmla="*/ 216 w 284"/>
                  <a:gd name="T11" fmla="*/ 184 h 291"/>
                  <a:gd name="T12" fmla="*/ 152 w 284"/>
                  <a:gd name="T13" fmla="*/ 232 h 291"/>
                  <a:gd name="T14" fmla="*/ 176 w 284"/>
                  <a:gd name="T15" fmla="*/ 200 h 291"/>
                  <a:gd name="T16" fmla="*/ 72 w 284"/>
                  <a:gd name="T17" fmla="*/ 280 h 291"/>
                  <a:gd name="T18" fmla="*/ 8 w 284"/>
                  <a:gd name="T19" fmla="*/ 264 h 291"/>
                  <a:gd name="T20" fmla="*/ 24 w 284"/>
                  <a:gd name="T21" fmla="*/ 168 h 291"/>
                  <a:gd name="T22" fmla="*/ 32 w 284"/>
                  <a:gd name="T23" fmla="*/ 104 h 2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4"/>
                  <a:gd name="T37" fmla="*/ 0 h 291"/>
                  <a:gd name="T38" fmla="*/ 284 w 284"/>
                  <a:gd name="T39" fmla="*/ 291 h 2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4" h="291">
                    <a:moveTo>
                      <a:pt x="32" y="104"/>
                    </a:moveTo>
                    <a:cubicBezTo>
                      <a:pt x="32" y="80"/>
                      <a:pt x="56" y="16"/>
                      <a:pt x="80" y="8"/>
                    </a:cubicBezTo>
                    <a:cubicBezTo>
                      <a:pt x="104" y="0"/>
                      <a:pt x="144" y="24"/>
                      <a:pt x="176" y="56"/>
                    </a:cubicBezTo>
                    <a:cubicBezTo>
                      <a:pt x="208" y="88"/>
                      <a:pt x="260" y="179"/>
                      <a:pt x="272" y="200"/>
                    </a:cubicBezTo>
                    <a:cubicBezTo>
                      <a:pt x="284" y="221"/>
                      <a:pt x="257" y="187"/>
                      <a:pt x="248" y="184"/>
                    </a:cubicBezTo>
                    <a:cubicBezTo>
                      <a:pt x="239" y="181"/>
                      <a:pt x="232" y="176"/>
                      <a:pt x="216" y="184"/>
                    </a:cubicBezTo>
                    <a:cubicBezTo>
                      <a:pt x="200" y="192"/>
                      <a:pt x="159" y="229"/>
                      <a:pt x="152" y="232"/>
                    </a:cubicBezTo>
                    <a:cubicBezTo>
                      <a:pt x="145" y="235"/>
                      <a:pt x="189" y="192"/>
                      <a:pt x="176" y="200"/>
                    </a:cubicBezTo>
                    <a:cubicBezTo>
                      <a:pt x="163" y="208"/>
                      <a:pt x="100" y="269"/>
                      <a:pt x="72" y="280"/>
                    </a:cubicBezTo>
                    <a:cubicBezTo>
                      <a:pt x="44" y="291"/>
                      <a:pt x="16" y="283"/>
                      <a:pt x="8" y="264"/>
                    </a:cubicBezTo>
                    <a:cubicBezTo>
                      <a:pt x="0" y="245"/>
                      <a:pt x="20" y="195"/>
                      <a:pt x="24" y="168"/>
                    </a:cubicBezTo>
                    <a:cubicBezTo>
                      <a:pt x="28" y="141"/>
                      <a:pt x="30" y="117"/>
                      <a:pt x="32" y="104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8" name="Freeform 92"/>
            <p:cNvSpPr>
              <a:spLocks/>
            </p:cNvSpPr>
            <p:nvPr/>
          </p:nvSpPr>
          <p:spPr bwMode="auto">
            <a:xfrm>
              <a:off x="624" y="4176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93"/>
            <p:cNvSpPr>
              <a:spLocks/>
            </p:cNvSpPr>
            <p:nvPr/>
          </p:nvSpPr>
          <p:spPr bwMode="auto">
            <a:xfrm>
              <a:off x="768" y="4176"/>
              <a:ext cx="240" cy="144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94"/>
            <p:cNvSpPr>
              <a:spLocks/>
            </p:cNvSpPr>
            <p:nvPr/>
          </p:nvSpPr>
          <p:spPr bwMode="auto">
            <a:xfrm>
              <a:off x="480" y="4224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95"/>
            <p:cNvSpPr>
              <a:spLocks/>
            </p:cNvSpPr>
            <p:nvPr/>
          </p:nvSpPr>
          <p:spPr bwMode="auto">
            <a:xfrm>
              <a:off x="192" y="4128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96"/>
            <p:cNvSpPr>
              <a:spLocks/>
            </p:cNvSpPr>
            <p:nvPr/>
          </p:nvSpPr>
          <p:spPr bwMode="auto">
            <a:xfrm>
              <a:off x="336" y="4224"/>
              <a:ext cx="144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97"/>
            <p:cNvSpPr>
              <a:spLocks/>
            </p:cNvSpPr>
            <p:nvPr/>
          </p:nvSpPr>
          <p:spPr bwMode="auto">
            <a:xfrm>
              <a:off x="192" y="4224"/>
              <a:ext cx="96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5" name="Picture 36" descr="lop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001">
            <a:off x="-87002" y="2803102"/>
            <a:ext cx="4352120" cy="345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79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014E-6 6.82949E-7 L 0.3167 0.0011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9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99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98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97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996"/>
                            </p:stCondLst>
                            <p:childTnLst>
                              <p:par>
                                <p:cTn id="1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7 0.00113 L 0.54169 0.00113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43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96"/>
                            </p:stCondLst>
                            <p:childTnLst>
                              <p:par>
                                <p:cTn id="1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995"/>
                            </p:stCondLst>
                            <p:childTnLst>
                              <p:par>
                                <p:cTn id="1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494"/>
                            </p:stCondLst>
                            <p:childTnLst>
                              <p:par>
                                <p:cTn id="2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69 0.00113 L 0.75834 0.00113 " pathEditMode="relative" rAng="0" ptsTypes="AA">
                                      <p:cBhvr>
                                        <p:cTn id="2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6" y="0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45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994"/>
                            </p:stCondLst>
                            <p:childTnLst>
                              <p:par>
                                <p:cTn id="2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493"/>
                            </p:stCondLst>
                            <p:childTnLst>
                              <p:par>
                                <p:cTn id="2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6992"/>
                            </p:stCondLst>
                            <p:childTnLst>
                              <p:par>
                                <p:cTn id="2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7491"/>
                            </p:stCondLst>
                            <p:childTnLst>
                              <p:par>
                                <p:cTn id="3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34 0.00113 L 0.99167 -0.00091 " pathEditMode="relative" rAng="0" ptsTypes="AA">
                                      <p:cBhvr>
                                        <p:cTn id="3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0" y="-113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7991"/>
                            </p:stCondLst>
                            <p:childTnLst>
                              <p:par>
                                <p:cTn id="3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8490"/>
                            </p:stCondLst>
                            <p:childTnLst>
                              <p:par>
                                <p:cTn id="4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8989"/>
                            </p:stCondLst>
                            <p:childTnLst>
                              <p:par>
                                <p:cTn id="4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9488"/>
                            </p:stCondLst>
                            <p:childTnLst>
                              <p:par>
                                <p:cTn id="4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9987"/>
                            </p:stCondLst>
                            <p:childTnLst>
                              <p:par>
                                <p:cTn id="4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75984"/>
            <a:ext cx="2919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4400" dirty="0"/>
          </a:p>
        </p:txBody>
      </p:sp>
      <p:sp>
        <p:nvSpPr>
          <p:cNvPr id="96" name="Text Box 77"/>
          <p:cNvSpPr txBox="1">
            <a:spLocks noChangeArrowheads="1"/>
          </p:cNvSpPr>
          <p:nvPr/>
        </p:nvSpPr>
        <p:spPr bwMode="auto">
          <a:xfrm>
            <a:off x="663850" y="1168346"/>
            <a:ext cx="36499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kun -  </a:t>
            </a:r>
            <a:r>
              <a:rPr lang="ru-RU" sz="4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320 </a:t>
            </a:r>
            <a:r>
              <a:rPr lang="uz-Latn-UZ" sz="4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</a:t>
            </a:r>
            <a:r>
              <a:rPr lang="en-US" sz="4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" name="Text Box 78"/>
          <p:cNvSpPr txBox="1">
            <a:spLocks noChangeArrowheads="1"/>
          </p:cNvSpPr>
          <p:nvPr/>
        </p:nvSpPr>
        <p:spPr bwMode="auto">
          <a:xfrm>
            <a:off x="620217" y="1866897"/>
            <a:ext cx="40875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 kun -  </a:t>
            </a:r>
            <a:r>
              <a:rPr lang="ru-RU" sz="4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6</a:t>
            </a:r>
            <a:r>
              <a:rPr lang="en-US" sz="4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0% </a:t>
            </a:r>
            <a:r>
              <a:rPr lang="en-US" sz="4400" b="1" dirty="0" err="1" smtClean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</a:t>
            </a:r>
            <a:r>
              <a:rPr lang="en-US" sz="3600" b="1" dirty="0" err="1" smtClean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" name="Text Box 79"/>
          <p:cNvSpPr txBox="1">
            <a:spLocks noChangeArrowheads="1"/>
          </p:cNvSpPr>
          <p:nvPr/>
        </p:nvSpPr>
        <p:spPr bwMode="auto">
          <a:xfrm>
            <a:off x="626673" y="2429528"/>
            <a:ext cx="3638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 kun  - </a:t>
            </a:r>
            <a:r>
              <a:rPr lang="ru-RU" sz="4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4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 </a:t>
            </a:r>
            <a:r>
              <a:rPr lang="uz-Latn-UZ" sz="4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</a:t>
            </a:r>
            <a:r>
              <a:rPr lang="en-US" sz="4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" name="AutoShape 83"/>
          <p:cNvSpPr>
            <a:spLocks noChangeArrowheads="1"/>
          </p:cNvSpPr>
          <p:nvPr/>
        </p:nvSpPr>
        <p:spPr bwMode="auto">
          <a:xfrm flipV="1">
            <a:off x="4566750" y="1210604"/>
            <a:ext cx="431677" cy="1293812"/>
          </a:xfrm>
          <a:prstGeom prst="curvedLeftArrow">
            <a:avLst>
              <a:gd name="adj1" fmla="val 48000"/>
              <a:gd name="adj2" fmla="val 96000"/>
              <a:gd name="adj3" fmla="val 3333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grpSp>
        <p:nvGrpSpPr>
          <p:cNvPr id="103" name="Group 84"/>
          <p:cNvGrpSpPr>
            <a:grpSpLocks/>
          </p:cNvGrpSpPr>
          <p:nvPr/>
        </p:nvGrpSpPr>
        <p:grpSpPr bwMode="auto">
          <a:xfrm>
            <a:off x="4992793" y="1168346"/>
            <a:ext cx="1710080" cy="1989252"/>
            <a:chOff x="4752" y="1440"/>
            <a:chExt cx="627" cy="1968"/>
          </a:xfrm>
        </p:grpSpPr>
        <p:sp>
          <p:nvSpPr>
            <p:cNvPr id="104" name="AutoShape 85"/>
            <p:cNvSpPr>
              <a:spLocks/>
            </p:cNvSpPr>
            <p:nvPr/>
          </p:nvSpPr>
          <p:spPr bwMode="auto">
            <a:xfrm>
              <a:off x="4752" y="1440"/>
              <a:ext cx="192" cy="1968"/>
            </a:xfrm>
            <a:prstGeom prst="rightBrace">
              <a:avLst>
                <a:gd name="adj1" fmla="val 85417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5" name="Text Box 86"/>
            <p:cNvSpPr txBox="1">
              <a:spLocks noChangeArrowheads="1"/>
            </p:cNvSpPr>
            <p:nvPr/>
          </p:nvSpPr>
          <p:spPr bwMode="auto">
            <a:xfrm>
              <a:off x="5040" y="2160"/>
              <a:ext cx="339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8 </a:t>
              </a:r>
              <a:r>
                <a:rPr lang="uz-Latn-UZ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q</a:t>
              </a:r>
              <a:endPara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00" name="Group 88"/>
          <p:cNvGrpSpPr>
            <a:grpSpLocks/>
          </p:cNvGrpSpPr>
          <p:nvPr/>
        </p:nvGrpSpPr>
        <p:grpSpPr bwMode="auto">
          <a:xfrm>
            <a:off x="9338320" y="1133536"/>
            <a:ext cx="1509712" cy="2024062"/>
            <a:chOff x="192" y="3360"/>
            <a:chExt cx="816" cy="960"/>
          </a:xfrm>
        </p:grpSpPr>
        <p:grpSp>
          <p:nvGrpSpPr>
            <p:cNvPr id="116" name="Group 89"/>
            <p:cNvGrpSpPr>
              <a:grpSpLocks/>
            </p:cNvGrpSpPr>
            <p:nvPr/>
          </p:nvGrpSpPr>
          <p:grpSpPr bwMode="auto">
            <a:xfrm>
              <a:off x="240" y="3360"/>
              <a:ext cx="576" cy="864"/>
              <a:chOff x="328" y="3208"/>
              <a:chExt cx="656" cy="984"/>
            </a:xfrm>
          </p:grpSpPr>
          <p:sp>
            <p:nvSpPr>
              <p:cNvPr id="123" name="Freeform 90" descr="Циновка"/>
              <p:cNvSpPr>
                <a:spLocks/>
              </p:cNvSpPr>
              <p:nvPr/>
            </p:nvSpPr>
            <p:spPr bwMode="auto">
              <a:xfrm>
                <a:off x="328" y="3304"/>
                <a:ext cx="656" cy="888"/>
              </a:xfrm>
              <a:custGeom>
                <a:avLst/>
                <a:gdLst>
                  <a:gd name="T0" fmla="*/ 344 w 656"/>
                  <a:gd name="T1" fmla="*/ 872 h 888"/>
                  <a:gd name="T2" fmla="*/ 152 w 656"/>
                  <a:gd name="T3" fmla="*/ 872 h 888"/>
                  <a:gd name="T4" fmla="*/ 48 w 656"/>
                  <a:gd name="T5" fmla="*/ 824 h 888"/>
                  <a:gd name="T6" fmla="*/ 56 w 656"/>
                  <a:gd name="T7" fmla="*/ 680 h 888"/>
                  <a:gd name="T8" fmla="*/ 56 w 656"/>
                  <a:gd name="T9" fmla="*/ 584 h 888"/>
                  <a:gd name="T10" fmla="*/ 56 w 656"/>
                  <a:gd name="T11" fmla="*/ 488 h 888"/>
                  <a:gd name="T12" fmla="*/ 8 w 656"/>
                  <a:gd name="T13" fmla="*/ 248 h 888"/>
                  <a:gd name="T14" fmla="*/ 8 w 656"/>
                  <a:gd name="T15" fmla="*/ 104 h 888"/>
                  <a:gd name="T16" fmla="*/ 56 w 656"/>
                  <a:gd name="T17" fmla="*/ 56 h 888"/>
                  <a:gd name="T18" fmla="*/ 200 w 656"/>
                  <a:gd name="T19" fmla="*/ 8 h 888"/>
                  <a:gd name="T20" fmla="*/ 392 w 656"/>
                  <a:gd name="T21" fmla="*/ 8 h 888"/>
                  <a:gd name="T22" fmla="*/ 536 w 656"/>
                  <a:gd name="T23" fmla="*/ 56 h 888"/>
                  <a:gd name="T24" fmla="*/ 584 w 656"/>
                  <a:gd name="T25" fmla="*/ 200 h 888"/>
                  <a:gd name="T26" fmla="*/ 632 w 656"/>
                  <a:gd name="T27" fmla="*/ 536 h 888"/>
                  <a:gd name="T28" fmla="*/ 632 w 656"/>
                  <a:gd name="T29" fmla="*/ 680 h 888"/>
                  <a:gd name="T30" fmla="*/ 624 w 656"/>
                  <a:gd name="T31" fmla="*/ 856 h 888"/>
                  <a:gd name="T32" fmla="*/ 440 w 656"/>
                  <a:gd name="T33" fmla="*/ 872 h 888"/>
                  <a:gd name="T34" fmla="*/ 344 w 656"/>
                  <a:gd name="T35" fmla="*/ 872 h 8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888"/>
                  <a:gd name="T56" fmla="*/ 656 w 656"/>
                  <a:gd name="T57" fmla="*/ 888 h 8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888">
                    <a:moveTo>
                      <a:pt x="344" y="872"/>
                    </a:moveTo>
                    <a:cubicBezTo>
                      <a:pt x="296" y="872"/>
                      <a:pt x="201" y="880"/>
                      <a:pt x="152" y="872"/>
                    </a:cubicBezTo>
                    <a:cubicBezTo>
                      <a:pt x="103" y="864"/>
                      <a:pt x="64" y="856"/>
                      <a:pt x="48" y="824"/>
                    </a:cubicBezTo>
                    <a:cubicBezTo>
                      <a:pt x="32" y="792"/>
                      <a:pt x="55" y="720"/>
                      <a:pt x="56" y="680"/>
                    </a:cubicBezTo>
                    <a:cubicBezTo>
                      <a:pt x="57" y="640"/>
                      <a:pt x="56" y="616"/>
                      <a:pt x="56" y="584"/>
                    </a:cubicBezTo>
                    <a:cubicBezTo>
                      <a:pt x="56" y="552"/>
                      <a:pt x="64" y="544"/>
                      <a:pt x="56" y="488"/>
                    </a:cubicBezTo>
                    <a:cubicBezTo>
                      <a:pt x="48" y="432"/>
                      <a:pt x="16" y="312"/>
                      <a:pt x="8" y="248"/>
                    </a:cubicBezTo>
                    <a:cubicBezTo>
                      <a:pt x="0" y="184"/>
                      <a:pt x="0" y="136"/>
                      <a:pt x="8" y="104"/>
                    </a:cubicBezTo>
                    <a:cubicBezTo>
                      <a:pt x="16" y="72"/>
                      <a:pt x="24" y="72"/>
                      <a:pt x="56" y="56"/>
                    </a:cubicBezTo>
                    <a:cubicBezTo>
                      <a:pt x="88" y="40"/>
                      <a:pt x="144" y="16"/>
                      <a:pt x="200" y="8"/>
                    </a:cubicBezTo>
                    <a:cubicBezTo>
                      <a:pt x="256" y="0"/>
                      <a:pt x="336" y="0"/>
                      <a:pt x="392" y="8"/>
                    </a:cubicBezTo>
                    <a:cubicBezTo>
                      <a:pt x="448" y="16"/>
                      <a:pt x="504" y="24"/>
                      <a:pt x="536" y="56"/>
                    </a:cubicBezTo>
                    <a:cubicBezTo>
                      <a:pt x="568" y="88"/>
                      <a:pt x="568" y="120"/>
                      <a:pt x="584" y="200"/>
                    </a:cubicBezTo>
                    <a:cubicBezTo>
                      <a:pt x="600" y="280"/>
                      <a:pt x="624" y="456"/>
                      <a:pt x="632" y="536"/>
                    </a:cubicBezTo>
                    <a:cubicBezTo>
                      <a:pt x="640" y="616"/>
                      <a:pt x="633" y="627"/>
                      <a:pt x="632" y="680"/>
                    </a:cubicBezTo>
                    <a:cubicBezTo>
                      <a:pt x="631" y="733"/>
                      <a:pt x="656" y="824"/>
                      <a:pt x="624" y="856"/>
                    </a:cubicBezTo>
                    <a:cubicBezTo>
                      <a:pt x="592" y="888"/>
                      <a:pt x="487" y="869"/>
                      <a:pt x="440" y="872"/>
                    </a:cubicBezTo>
                    <a:cubicBezTo>
                      <a:pt x="393" y="875"/>
                      <a:pt x="392" y="872"/>
                      <a:pt x="344" y="872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91" descr="Циновка"/>
              <p:cNvSpPr>
                <a:spLocks/>
              </p:cNvSpPr>
              <p:nvPr/>
            </p:nvSpPr>
            <p:spPr bwMode="auto">
              <a:xfrm>
                <a:off x="496" y="3208"/>
                <a:ext cx="284" cy="291"/>
              </a:xfrm>
              <a:custGeom>
                <a:avLst/>
                <a:gdLst>
                  <a:gd name="T0" fmla="*/ 32 w 284"/>
                  <a:gd name="T1" fmla="*/ 104 h 291"/>
                  <a:gd name="T2" fmla="*/ 80 w 284"/>
                  <a:gd name="T3" fmla="*/ 8 h 291"/>
                  <a:gd name="T4" fmla="*/ 176 w 284"/>
                  <a:gd name="T5" fmla="*/ 56 h 291"/>
                  <a:gd name="T6" fmla="*/ 272 w 284"/>
                  <a:gd name="T7" fmla="*/ 200 h 291"/>
                  <a:gd name="T8" fmla="*/ 248 w 284"/>
                  <a:gd name="T9" fmla="*/ 184 h 291"/>
                  <a:gd name="T10" fmla="*/ 216 w 284"/>
                  <a:gd name="T11" fmla="*/ 184 h 291"/>
                  <a:gd name="T12" fmla="*/ 152 w 284"/>
                  <a:gd name="T13" fmla="*/ 232 h 291"/>
                  <a:gd name="T14" fmla="*/ 176 w 284"/>
                  <a:gd name="T15" fmla="*/ 200 h 291"/>
                  <a:gd name="T16" fmla="*/ 72 w 284"/>
                  <a:gd name="T17" fmla="*/ 280 h 291"/>
                  <a:gd name="T18" fmla="*/ 8 w 284"/>
                  <a:gd name="T19" fmla="*/ 264 h 291"/>
                  <a:gd name="T20" fmla="*/ 24 w 284"/>
                  <a:gd name="T21" fmla="*/ 168 h 291"/>
                  <a:gd name="T22" fmla="*/ 32 w 284"/>
                  <a:gd name="T23" fmla="*/ 104 h 2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4"/>
                  <a:gd name="T37" fmla="*/ 0 h 291"/>
                  <a:gd name="T38" fmla="*/ 284 w 284"/>
                  <a:gd name="T39" fmla="*/ 291 h 2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4" h="291">
                    <a:moveTo>
                      <a:pt x="32" y="104"/>
                    </a:moveTo>
                    <a:cubicBezTo>
                      <a:pt x="32" y="80"/>
                      <a:pt x="56" y="16"/>
                      <a:pt x="80" y="8"/>
                    </a:cubicBezTo>
                    <a:cubicBezTo>
                      <a:pt x="104" y="0"/>
                      <a:pt x="144" y="24"/>
                      <a:pt x="176" y="56"/>
                    </a:cubicBezTo>
                    <a:cubicBezTo>
                      <a:pt x="208" y="88"/>
                      <a:pt x="260" y="179"/>
                      <a:pt x="272" y="200"/>
                    </a:cubicBezTo>
                    <a:cubicBezTo>
                      <a:pt x="284" y="221"/>
                      <a:pt x="257" y="187"/>
                      <a:pt x="248" y="184"/>
                    </a:cubicBezTo>
                    <a:cubicBezTo>
                      <a:pt x="239" y="181"/>
                      <a:pt x="232" y="176"/>
                      <a:pt x="216" y="184"/>
                    </a:cubicBezTo>
                    <a:cubicBezTo>
                      <a:pt x="200" y="192"/>
                      <a:pt x="159" y="229"/>
                      <a:pt x="152" y="232"/>
                    </a:cubicBezTo>
                    <a:cubicBezTo>
                      <a:pt x="145" y="235"/>
                      <a:pt x="189" y="192"/>
                      <a:pt x="176" y="200"/>
                    </a:cubicBezTo>
                    <a:cubicBezTo>
                      <a:pt x="163" y="208"/>
                      <a:pt x="100" y="269"/>
                      <a:pt x="72" y="280"/>
                    </a:cubicBezTo>
                    <a:cubicBezTo>
                      <a:pt x="44" y="291"/>
                      <a:pt x="16" y="283"/>
                      <a:pt x="8" y="264"/>
                    </a:cubicBezTo>
                    <a:cubicBezTo>
                      <a:pt x="0" y="245"/>
                      <a:pt x="20" y="195"/>
                      <a:pt x="24" y="168"/>
                    </a:cubicBezTo>
                    <a:cubicBezTo>
                      <a:pt x="28" y="141"/>
                      <a:pt x="30" y="117"/>
                      <a:pt x="32" y="104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7" name="Freeform 92"/>
            <p:cNvSpPr>
              <a:spLocks/>
            </p:cNvSpPr>
            <p:nvPr/>
          </p:nvSpPr>
          <p:spPr bwMode="auto">
            <a:xfrm>
              <a:off x="624" y="4176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93"/>
            <p:cNvSpPr>
              <a:spLocks/>
            </p:cNvSpPr>
            <p:nvPr/>
          </p:nvSpPr>
          <p:spPr bwMode="auto">
            <a:xfrm>
              <a:off x="768" y="4176"/>
              <a:ext cx="240" cy="144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94"/>
            <p:cNvSpPr>
              <a:spLocks/>
            </p:cNvSpPr>
            <p:nvPr/>
          </p:nvSpPr>
          <p:spPr bwMode="auto">
            <a:xfrm>
              <a:off x="480" y="4224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95"/>
            <p:cNvSpPr>
              <a:spLocks/>
            </p:cNvSpPr>
            <p:nvPr/>
          </p:nvSpPr>
          <p:spPr bwMode="auto">
            <a:xfrm>
              <a:off x="192" y="4128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96"/>
            <p:cNvSpPr>
              <a:spLocks/>
            </p:cNvSpPr>
            <p:nvPr/>
          </p:nvSpPr>
          <p:spPr bwMode="auto">
            <a:xfrm>
              <a:off x="336" y="4224"/>
              <a:ext cx="144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97"/>
            <p:cNvSpPr>
              <a:spLocks/>
            </p:cNvSpPr>
            <p:nvPr/>
          </p:nvSpPr>
          <p:spPr bwMode="auto">
            <a:xfrm>
              <a:off x="192" y="4224"/>
              <a:ext cx="96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5" name="Group 88"/>
          <p:cNvGrpSpPr>
            <a:grpSpLocks/>
          </p:cNvGrpSpPr>
          <p:nvPr/>
        </p:nvGrpSpPr>
        <p:grpSpPr bwMode="auto">
          <a:xfrm>
            <a:off x="9981257" y="1276411"/>
            <a:ext cx="1785938" cy="1881187"/>
            <a:chOff x="192" y="3360"/>
            <a:chExt cx="816" cy="960"/>
          </a:xfrm>
        </p:grpSpPr>
        <p:grpSp>
          <p:nvGrpSpPr>
            <p:cNvPr id="126" name="Group 89"/>
            <p:cNvGrpSpPr>
              <a:grpSpLocks/>
            </p:cNvGrpSpPr>
            <p:nvPr/>
          </p:nvGrpSpPr>
          <p:grpSpPr bwMode="auto">
            <a:xfrm>
              <a:off x="240" y="3360"/>
              <a:ext cx="576" cy="864"/>
              <a:chOff x="328" y="3208"/>
              <a:chExt cx="656" cy="984"/>
            </a:xfrm>
          </p:grpSpPr>
          <p:sp>
            <p:nvSpPr>
              <p:cNvPr id="133" name="Freeform 90" descr="Циновка"/>
              <p:cNvSpPr>
                <a:spLocks/>
              </p:cNvSpPr>
              <p:nvPr/>
            </p:nvSpPr>
            <p:spPr bwMode="auto">
              <a:xfrm>
                <a:off x="328" y="3304"/>
                <a:ext cx="656" cy="888"/>
              </a:xfrm>
              <a:custGeom>
                <a:avLst/>
                <a:gdLst>
                  <a:gd name="T0" fmla="*/ 344 w 656"/>
                  <a:gd name="T1" fmla="*/ 872 h 888"/>
                  <a:gd name="T2" fmla="*/ 152 w 656"/>
                  <a:gd name="T3" fmla="*/ 872 h 888"/>
                  <a:gd name="T4" fmla="*/ 48 w 656"/>
                  <a:gd name="T5" fmla="*/ 824 h 888"/>
                  <a:gd name="T6" fmla="*/ 56 w 656"/>
                  <a:gd name="T7" fmla="*/ 680 h 888"/>
                  <a:gd name="T8" fmla="*/ 56 w 656"/>
                  <a:gd name="T9" fmla="*/ 584 h 888"/>
                  <a:gd name="T10" fmla="*/ 56 w 656"/>
                  <a:gd name="T11" fmla="*/ 488 h 888"/>
                  <a:gd name="T12" fmla="*/ 8 w 656"/>
                  <a:gd name="T13" fmla="*/ 248 h 888"/>
                  <a:gd name="T14" fmla="*/ 8 w 656"/>
                  <a:gd name="T15" fmla="*/ 104 h 888"/>
                  <a:gd name="T16" fmla="*/ 56 w 656"/>
                  <a:gd name="T17" fmla="*/ 56 h 888"/>
                  <a:gd name="T18" fmla="*/ 200 w 656"/>
                  <a:gd name="T19" fmla="*/ 8 h 888"/>
                  <a:gd name="T20" fmla="*/ 392 w 656"/>
                  <a:gd name="T21" fmla="*/ 8 h 888"/>
                  <a:gd name="T22" fmla="*/ 536 w 656"/>
                  <a:gd name="T23" fmla="*/ 56 h 888"/>
                  <a:gd name="T24" fmla="*/ 584 w 656"/>
                  <a:gd name="T25" fmla="*/ 200 h 888"/>
                  <a:gd name="T26" fmla="*/ 632 w 656"/>
                  <a:gd name="T27" fmla="*/ 536 h 888"/>
                  <a:gd name="T28" fmla="*/ 632 w 656"/>
                  <a:gd name="T29" fmla="*/ 680 h 888"/>
                  <a:gd name="T30" fmla="*/ 624 w 656"/>
                  <a:gd name="T31" fmla="*/ 856 h 888"/>
                  <a:gd name="T32" fmla="*/ 440 w 656"/>
                  <a:gd name="T33" fmla="*/ 872 h 888"/>
                  <a:gd name="T34" fmla="*/ 344 w 656"/>
                  <a:gd name="T35" fmla="*/ 872 h 8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888"/>
                  <a:gd name="T56" fmla="*/ 656 w 656"/>
                  <a:gd name="T57" fmla="*/ 888 h 8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888">
                    <a:moveTo>
                      <a:pt x="344" y="872"/>
                    </a:moveTo>
                    <a:cubicBezTo>
                      <a:pt x="296" y="872"/>
                      <a:pt x="201" y="880"/>
                      <a:pt x="152" y="872"/>
                    </a:cubicBezTo>
                    <a:cubicBezTo>
                      <a:pt x="103" y="864"/>
                      <a:pt x="64" y="856"/>
                      <a:pt x="48" y="824"/>
                    </a:cubicBezTo>
                    <a:cubicBezTo>
                      <a:pt x="32" y="792"/>
                      <a:pt x="55" y="720"/>
                      <a:pt x="56" y="680"/>
                    </a:cubicBezTo>
                    <a:cubicBezTo>
                      <a:pt x="57" y="640"/>
                      <a:pt x="56" y="616"/>
                      <a:pt x="56" y="584"/>
                    </a:cubicBezTo>
                    <a:cubicBezTo>
                      <a:pt x="56" y="552"/>
                      <a:pt x="64" y="544"/>
                      <a:pt x="56" y="488"/>
                    </a:cubicBezTo>
                    <a:cubicBezTo>
                      <a:pt x="48" y="432"/>
                      <a:pt x="16" y="312"/>
                      <a:pt x="8" y="248"/>
                    </a:cubicBezTo>
                    <a:cubicBezTo>
                      <a:pt x="0" y="184"/>
                      <a:pt x="0" y="136"/>
                      <a:pt x="8" y="104"/>
                    </a:cubicBezTo>
                    <a:cubicBezTo>
                      <a:pt x="16" y="72"/>
                      <a:pt x="24" y="72"/>
                      <a:pt x="56" y="56"/>
                    </a:cubicBezTo>
                    <a:cubicBezTo>
                      <a:pt x="88" y="40"/>
                      <a:pt x="144" y="16"/>
                      <a:pt x="200" y="8"/>
                    </a:cubicBezTo>
                    <a:cubicBezTo>
                      <a:pt x="256" y="0"/>
                      <a:pt x="336" y="0"/>
                      <a:pt x="392" y="8"/>
                    </a:cubicBezTo>
                    <a:cubicBezTo>
                      <a:pt x="448" y="16"/>
                      <a:pt x="504" y="24"/>
                      <a:pt x="536" y="56"/>
                    </a:cubicBezTo>
                    <a:cubicBezTo>
                      <a:pt x="568" y="88"/>
                      <a:pt x="568" y="120"/>
                      <a:pt x="584" y="200"/>
                    </a:cubicBezTo>
                    <a:cubicBezTo>
                      <a:pt x="600" y="280"/>
                      <a:pt x="624" y="456"/>
                      <a:pt x="632" y="536"/>
                    </a:cubicBezTo>
                    <a:cubicBezTo>
                      <a:pt x="640" y="616"/>
                      <a:pt x="633" y="627"/>
                      <a:pt x="632" y="680"/>
                    </a:cubicBezTo>
                    <a:cubicBezTo>
                      <a:pt x="631" y="733"/>
                      <a:pt x="656" y="824"/>
                      <a:pt x="624" y="856"/>
                    </a:cubicBezTo>
                    <a:cubicBezTo>
                      <a:pt x="592" y="888"/>
                      <a:pt x="487" y="869"/>
                      <a:pt x="440" y="872"/>
                    </a:cubicBezTo>
                    <a:cubicBezTo>
                      <a:pt x="393" y="875"/>
                      <a:pt x="392" y="872"/>
                      <a:pt x="344" y="872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91" descr="Циновка"/>
              <p:cNvSpPr>
                <a:spLocks/>
              </p:cNvSpPr>
              <p:nvPr/>
            </p:nvSpPr>
            <p:spPr bwMode="auto">
              <a:xfrm>
                <a:off x="496" y="3208"/>
                <a:ext cx="284" cy="291"/>
              </a:xfrm>
              <a:custGeom>
                <a:avLst/>
                <a:gdLst>
                  <a:gd name="T0" fmla="*/ 32 w 284"/>
                  <a:gd name="T1" fmla="*/ 104 h 291"/>
                  <a:gd name="T2" fmla="*/ 80 w 284"/>
                  <a:gd name="T3" fmla="*/ 8 h 291"/>
                  <a:gd name="T4" fmla="*/ 176 w 284"/>
                  <a:gd name="T5" fmla="*/ 56 h 291"/>
                  <a:gd name="T6" fmla="*/ 272 w 284"/>
                  <a:gd name="T7" fmla="*/ 200 h 291"/>
                  <a:gd name="T8" fmla="*/ 248 w 284"/>
                  <a:gd name="T9" fmla="*/ 184 h 291"/>
                  <a:gd name="T10" fmla="*/ 216 w 284"/>
                  <a:gd name="T11" fmla="*/ 184 h 291"/>
                  <a:gd name="T12" fmla="*/ 152 w 284"/>
                  <a:gd name="T13" fmla="*/ 232 h 291"/>
                  <a:gd name="T14" fmla="*/ 176 w 284"/>
                  <a:gd name="T15" fmla="*/ 200 h 291"/>
                  <a:gd name="T16" fmla="*/ 72 w 284"/>
                  <a:gd name="T17" fmla="*/ 280 h 291"/>
                  <a:gd name="T18" fmla="*/ 8 w 284"/>
                  <a:gd name="T19" fmla="*/ 264 h 291"/>
                  <a:gd name="T20" fmla="*/ 24 w 284"/>
                  <a:gd name="T21" fmla="*/ 168 h 291"/>
                  <a:gd name="T22" fmla="*/ 32 w 284"/>
                  <a:gd name="T23" fmla="*/ 104 h 2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4"/>
                  <a:gd name="T37" fmla="*/ 0 h 291"/>
                  <a:gd name="T38" fmla="*/ 284 w 284"/>
                  <a:gd name="T39" fmla="*/ 291 h 2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4" h="291">
                    <a:moveTo>
                      <a:pt x="32" y="104"/>
                    </a:moveTo>
                    <a:cubicBezTo>
                      <a:pt x="32" y="80"/>
                      <a:pt x="56" y="16"/>
                      <a:pt x="80" y="8"/>
                    </a:cubicBezTo>
                    <a:cubicBezTo>
                      <a:pt x="104" y="0"/>
                      <a:pt x="144" y="24"/>
                      <a:pt x="176" y="56"/>
                    </a:cubicBezTo>
                    <a:cubicBezTo>
                      <a:pt x="208" y="88"/>
                      <a:pt x="260" y="179"/>
                      <a:pt x="272" y="200"/>
                    </a:cubicBezTo>
                    <a:cubicBezTo>
                      <a:pt x="284" y="221"/>
                      <a:pt x="257" y="187"/>
                      <a:pt x="248" y="184"/>
                    </a:cubicBezTo>
                    <a:cubicBezTo>
                      <a:pt x="239" y="181"/>
                      <a:pt x="232" y="176"/>
                      <a:pt x="216" y="184"/>
                    </a:cubicBezTo>
                    <a:cubicBezTo>
                      <a:pt x="200" y="192"/>
                      <a:pt x="159" y="229"/>
                      <a:pt x="152" y="232"/>
                    </a:cubicBezTo>
                    <a:cubicBezTo>
                      <a:pt x="145" y="235"/>
                      <a:pt x="189" y="192"/>
                      <a:pt x="176" y="200"/>
                    </a:cubicBezTo>
                    <a:cubicBezTo>
                      <a:pt x="163" y="208"/>
                      <a:pt x="100" y="269"/>
                      <a:pt x="72" y="280"/>
                    </a:cubicBezTo>
                    <a:cubicBezTo>
                      <a:pt x="44" y="291"/>
                      <a:pt x="16" y="283"/>
                      <a:pt x="8" y="264"/>
                    </a:cubicBezTo>
                    <a:cubicBezTo>
                      <a:pt x="0" y="245"/>
                      <a:pt x="20" y="195"/>
                      <a:pt x="24" y="168"/>
                    </a:cubicBezTo>
                    <a:cubicBezTo>
                      <a:pt x="28" y="141"/>
                      <a:pt x="30" y="117"/>
                      <a:pt x="32" y="104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7" name="Freeform 92"/>
            <p:cNvSpPr>
              <a:spLocks/>
            </p:cNvSpPr>
            <p:nvPr/>
          </p:nvSpPr>
          <p:spPr bwMode="auto">
            <a:xfrm>
              <a:off x="624" y="4176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93"/>
            <p:cNvSpPr>
              <a:spLocks/>
            </p:cNvSpPr>
            <p:nvPr/>
          </p:nvSpPr>
          <p:spPr bwMode="auto">
            <a:xfrm>
              <a:off x="768" y="4176"/>
              <a:ext cx="240" cy="144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94"/>
            <p:cNvSpPr>
              <a:spLocks/>
            </p:cNvSpPr>
            <p:nvPr/>
          </p:nvSpPr>
          <p:spPr bwMode="auto">
            <a:xfrm>
              <a:off x="480" y="4224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95"/>
            <p:cNvSpPr>
              <a:spLocks/>
            </p:cNvSpPr>
            <p:nvPr/>
          </p:nvSpPr>
          <p:spPr bwMode="auto">
            <a:xfrm>
              <a:off x="192" y="4128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96"/>
            <p:cNvSpPr>
              <a:spLocks/>
            </p:cNvSpPr>
            <p:nvPr/>
          </p:nvSpPr>
          <p:spPr bwMode="auto">
            <a:xfrm>
              <a:off x="336" y="4224"/>
              <a:ext cx="144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97"/>
            <p:cNvSpPr>
              <a:spLocks/>
            </p:cNvSpPr>
            <p:nvPr/>
          </p:nvSpPr>
          <p:spPr bwMode="auto">
            <a:xfrm>
              <a:off x="192" y="4224"/>
              <a:ext cx="96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5" name="Group 88"/>
          <p:cNvGrpSpPr>
            <a:grpSpLocks/>
          </p:cNvGrpSpPr>
          <p:nvPr/>
        </p:nvGrpSpPr>
        <p:grpSpPr bwMode="auto">
          <a:xfrm>
            <a:off x="9409757" y="1847911"/>
            <a:ext cx="1928813" cy="1809750"/>
            <a:chOff x="192" y="3360"/>
            <a:chExt cx="816" cy="960"/>
          </a:xfrm>
        </p:grpSpPr>
        <p:grpSp>
          <p:nvGrpSpPr>
            <p:cNvPr id="136" name="Group 89"/>
            <p:cNvGrpSpPr>
              <a:grpSpLocks/>
            </p:cNvGrpSpPr>
            <p:nvPr/>
          </p:nvGrpSpPr>
          <p:grpSpPr bwMode="auto">
            <a:xfrm>
              <a:off x="240" y="3360"/>
              <a:ext cx="576" cy="864"/>
              <a:chOff x="328" y="3208"/>
              <a:chExt cx="656" cy="984"/>
            </a:xfrm>
          </p:grpSpPr>
          <p:sp>
            <p:nvSpPr>
              <p:cNvPr id="143" name="Freeform 90" descr="Циновка"/>
              <p:cNvSpPr>
                <a:spLocks/>
              </p:cNvSpPr>
              <p:nvPr/>
            </p:nvSpPr>
            <p:spPr bwMode="auto">
              <a:xfrm>
                <a:off x="328" y="3304"/>
                <a:ext cx="656" cy="888"/>
              </a:xfrm>
              <a:custGeom>
                <a:avLst/>
                <a:gdLst>
                  <a:gd name="T0" fmla="*/ 344 w 656"/>
                  <a:gd name="T1" fmla="*/ 872 h 888"/>
                  <a:gd name="T2" fmla="*/ 152 w 656"/>
                  <a:gd name="T3" fmla="*/ 872 h 888"/>
                  <a:gd name="T4" fmla="*/ 48 w 656"/>
                  <a:gd name="T5" fmla="*/ 824 h 888"/>
                  <a:gd name="T6" fmla="*/ 56 w 656"/>
                  <a:gd name="T7" fmla="*/ 680 h 888"/>
                  <a:gd name="T8" fmla="*/ 56 w 656"/>
                  <a:gd name="T9" fmla="*/ 584 h 888"/>
                  <a:gd name="T10" fmla="*/ 56 w 656"/>
                  <a:gd name="T11" fmla="*/ 488 h 888"/>
                  <a:gd name="T12" fmla="*/ 8 w 656"/>
                  <a:gd name="T13" fmla="*/ 248 h 888"/>
                  <a:gd name="T14" fmla="*/ 8 w 656"/>
                  <a:gd name="T15" fmla="*/ 104 h 888"/>
                  <a:gd name="T16" fmla="*/ 56 w 656"/>
                  <a:gd name="T17" fmla="*/ 56 h 888"/>
                  <a:gd name="T18" fmla="*/ 200 w 656"/>
                  <a:gd name="T19" fmla="*/ 8 h 888"/>
                  <a:gd name="T20" fmla="*/ 392 w 656"/>
                  <a:gd name="T21" fmla="*/ 8 h 888"/>
                  <a:gd name="T22" fmla="*/ 536 w 656"/>
                  <a:gd name="T23" fmla="*/ 56 h 888"/>
                  <a:gd name="T24" fmla="*/ 584 w 656"/>
                  <a:gd name="T25" fmla="*/ 200 h 888"/>
                  <a:gd name="T26" fmla="*/ 632 w 656"/>
                  <a:gd name="T27" fmla="*/ 536 h 888"/>
                  <a:gd name="T28" fmla="*/ 632 w 656"/>
                  <a:gd name="T29" fmla="*/ 680 h 888"/>
                  <a:gd name="T30" fmla="*/ 624 w 656"/>
                  <a:gd name="T31" fmla="*/ 856 h 888"/>
                  <a:gd name="T32" fmla="*/ 440 w 656"/>
                  <a:gd name="T33" fmla="*/ 872 h 888"/>
                  <a:gd name="T34" fmla="*/ 344 w 656"/>
                  <a:gd name="T35" fmla="*/ 872 h 8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6"/>
                  <a:gd name="T55" fmla="*/ 0 h 888"/>
                  <a:gd name="T56" fmla="*/ 656 w 656"/>
                  <a:gd name="T57" fmla="*/ 888 h 8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6" h="888">
                    <a:moveTo>
                      <a:pt x="344" y="872"/>
                    </a:moveTo>
                    <a:cubicBezTo>
                      <a:pt x="296" y="872"/>
                      <a:pt x="201" y="880"/>
                      <a:pt x="152" y="872"/>
                    </a:cubicBezTo>
                    <a:cubicBezTo>
                      <a:pt x="103" y="864"/>
                      <a:pt x="64" y="856"/>
                      <a:pt x="48" y="824"/>
                    </a:cubicBezTo>
                    <a:cubicBezTo>
                      <a:pt x="32" y="792"/>
                      <a:pt x="55" y="720"/>
                      <a:pt x="56" y="680"/>
                    </a:cubicBezTo>
                    <a:cubicBezTo>
                      <a:pt x="57" y="640"/>
                      <a:pt x="56" y="616"/>
                      <a:pt x="56" y="584"/>
                    </a:cubicBezTo>
                    <a:cubicBezTo>
                      <a:pt x="56" y="552"/>
                      <a:pt x="64" y="544"/>
                      <a:pt x="56" y="488"/>
                    </a:cubicBezTo>
                    <a:cubicBezTo>
                      <a:pt x="48" y="432"/>
                      <a:pt x="16" y="312"/>
                      <a:pt x="8" y="248"/>
                    </a:cubicBezTo>
                    <a:cubicBezTo>
                      <a:pt x="0" y="184"/>
                      <a:pt x="0" y="136"/>
                      <a:pt x="8" y="104"/>
                    </a:cubicBezTo>
                    <a:cubicBezTo>
                      <a:pt x="16" y="72"/>
                      <a:pt x="24" y="72"/>
                      <a:pt x="56" y="56"/>
                    </a:cubicBezTo>
                    <a:cubicBezTo>
                      <a:pt x="88" y="40"/>
                      <a:pt x="144" y="16"/>
                      <a:pt x="200" y="8"/>
                    </a:cubicBezTo>
                    <a:cubicBezTo>
                      <a:pt x="256" y="0"/>
                      <a:pt x="336" y="0"/>
                      <a:pt x="392" y="8"/>
                    </a:cubicBezTo>
                    <a:cubicBezTo>
                      <a:pt x="448" y="16"/>
                      <a:pt x="504" y="24"/>
                      <a:pt x="536" y="56"/>
                    </a:cubicBezTo>
                    <a:cubicBezTo>
                      <a:pt x="568" y="88"/>
                      <a:pt x="568" y="120"/>
                      <a:pt x="584" y="200"/>
                    </a:cubicBezTo>
                    <a:cubicBezTo>
                      <a:pt x="600" y="280"/>
                      <a:pt x="624" y="456"/>
                      <a:pt x="632" y="536"/>
                    </a:cubicBezTo>
                    <a:cubicBezTo>
                      <a:pt x="640" y="616"/>
                      <a:pt x="633" y="627"/>
                      <a:pt x="632" y="680"/>
                    </a:cubicBezTo>
                    <a:cubicBezTo>
                      <a:pt x="631" y="733"/>
                      <a:pt x="656" y="824"/>
                      <a:pt x="624" y="856"/>
                    </a:cubicBezTo>
                    <a:cubicBezTo>
                      <a:pt x="592" y="888"/>
                      <a:pt x="487" y="869"/>
                      <a:pt x="440" y="872"/>
                    </a:cubicBezTo>
                    <a:cubicBezTo>
                      <a:pt x="393" y="875"/>
                      <a:pt x="392" y="872"/>
                      <a:pt x="344" y="872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91" descr="Циновка"/>
              <p:cNvSpPr>
                <a:spLocks/>
              </p:cNvSpPr>
              <p:nvPr/>
            </p:nvSpPr>
            <p:spPr bwMode="auto">
              <a:xfrm>
                <a:off x="496" y="3208"/>
                <a:ext cx="284" cy="291"/>
              </a:xfrm>
              <a:custGeom>
                <a:avLst/>
                <a:gdLst>
                  <a:gd name="T0" fmla="*/ 32 w 284"/>
                  <a:gd name="T1" fmla="*/ 104 h 291"/>
                  <a:gd name="T2" fmla="*/ 80 w 284"/>
                  <a:gd name="T3" fmla="*/ 8 h 291"/>
                  <a:gd name="T4" fmla="*/ 176 w 284"/>
                  <a:gd name="T5" fmla="*/ 56 h 291"/>
                  <a:gd name="T6" fmla="*/ 272 w 284"/>
                  <a:gd name="T7" fmla="*/ 200 h 291"/>
                  <a:gd name="T8" fmla="*/ 248 w 284"/>
                  <a:gd name="T9" fmla="*/ 184 h 291"/>
                  <a:gd name="T10" fmla="*/ 216 w 284"/>
                  <a:gd name="T11" fmla="*/ 184 h 291"/>
                  <a:gd name="T12" fmla="*/ 152 w 284"/>
                  <a:gd name="T13" fmla="*/ 232 h 291"/>
                  <a:gd name="T14" fmla="*/ 176 w 284"/>
                  <a:gd name="T15" fmla="*/ 200 h 291"/>
                  <a:gd name="T16" fmla="*/ 72 w 284"/>
                  <a:gd name="T17" fmla="*/ 280 h 291"/>
                  <a:gd name="T18" fmla="*/ 8 w 284"/>
                  <a:gd name="T19" fmla="*/ 264 h 291"/>
                  <a:gd name="T20" fmla="*/ 24 w 284"/>
                  <a:gd name="T21" fmla="*/ 168 h 291"/>
                  <a:gd name="T22" fmla="*/ 32 w 284"/>
                  <a:gd name="T23" fmla="*/ 104 h 2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4"/>
                  <a:gd name="T37" fmla="*/ 0 h 291"/>
                  <a:gd name="T38" fmla="*/ 284 w 284"/>
                  <a:gd name="T39" fmla="*/ 291 h 2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4" h="291">
                    <a:moveTo>
                      <a:pt x="32" y="104"/>
                    </a:moveTo>
                    <a:cubicBezTo>
                      <a:pt x="32" y="80"/>
                      <a:pt x="56" y="16"/>
                      <a:pt x="80" y="8"/>
                    </a:cubicBezTo>
                    <a:cubicBezTo>
                      <a:pt x="104" y="0"/>
                      <a:pt x="144" y="24"/>
                      <a:pt x="176" y="56"/>
                    </a:cubicBezTo>
                    <a:cubicBezTo>
                      <a:pt x="208" y="88"/>
                      <a:pt x="260" y="179"/>
                      <a:pt x="272" y="200"/>
                    </a:cubicBezTo>
                    <a:cubicBezTo>
                      <a:pt x="284" y="221"/>
                      <a:pt x="257" y="187"/>
                      <a:pt x="248" y="184"/>
                    </a:cubicBezTo>
                    <a:cubicBezTo>
                      <a:pt x="239" y="181"/>
                      <a:pt x="232" y="176"/>
                      <a:pt x="216" y="184"/>
                    </a:cubicBezTo>
                    <a:cubicBezTo>
                      <a:pt x="200" y="192"/>
                      <a:pt x="159" y="229"/>
                      <a:pt x="152" y="232"/>
                    </a:cubicBezTo>
                    <a:cubicBezTo>
                      <a:pt x="145" y="235"/>
                      <a:pt x="189" y="192"/>
                      <a:pt x="176" y="200"/>
                    </a:cubicBezTo>
                    <a:cubicBezTo>
                      <a:pt x="163" y="208"/>
                      <a:pt x="100" y="269"/>
                      <a:pt x="72" y="280"/>
                    </a:cubicBezTo>
                    <a:cubicBezTo>
                      <a:pt x="44" y="291"/>
                      <a:pt x="16" y="283"/>
                      <a:pt x="8" y="264"/>
                    </a:cubicBezTo>
                    <a:cubicBezTo>
                      <a:pt x="0" y="245"/>
                      <a:pt x="20" y="195"/>
                      <a:pt x="24" y="168"/>
                    </a:cubicBezTo>
                    <a:cubicBezTo>
                      <a:pt x="28" y="141"/>
                      <a:pt x="30" y="117"/>
                      <a:pt x="32" y="104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7" name="Freeform 92"/>
            <p:cNvSpPr>
              <a:spLocks/>
            </p:cNvSpPr>
            <p:nvPr/>
          </p:nvSpPr>
          <p:spPr bwMode="auto">
            <a:xfrm>
              <a:off x="624" y="4176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93"/>
            <p:cNvSpPr>
              <a:spLocks/>
            </p:cNvSpPr>
            <p:nvPr/>
          </p:nvSpPr>
          <p:spPr bwMode="auto">
            <a:xfrm>
              <a:off x="768" y="4176"/>
              <a:ext cx="240" cy="144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94"/>
            <p:cNvSpPr>
              <a:spLocks/>
            </p:cNvSpPr>
            <p:nvPr/>
          </p:nvSpPr>
          <p:spPr bwMode="auto">
            <a:xfrm>
              <a:off x="480" y="4224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95"/>
            <p:cNvSpPr>
              <a:spLocks/>
            </p:cNvSpPr>
            <p:nvPr/>
          </p:nvSpPr>
          <p:spPr bwMode="auto">
            <a:xfrm>
              <a:off x="192" y="4128"/>
              <a:ext cx="192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96"/>
            <p:cNvSpPr>
              <a:spLocks/>
            </p:cNvSpPr>
            <p:nvPr/>
          </p:nvSpPr>
          <p:spPr bwMode="auto">
            <a:xfrm>
              <a:off x="336" y="4224"/>
              <a:ext cx="144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97"/>
            <p:cNvSpPr>
              <a:spLocks/>
            </p:cNvSpPr>
            <p:nvPr/>
          </p:nvSpPr>
          <p:spPr bwMode="auto">
            <a:xfrm>
              <a:off x="192" y="4224"/>
              <a:ext cx="96" cy="96"/>
            </a:xfrm>
            <a:custGeom>
              <a:avLst/>
              <a:gdLst>
                <a:gd name="T0" fmla="*/ 0 w 2287"/>
                <a:gd name="T1" fmla="*/ 0 h 1272"/>
                <a:gd name="T2" fmla="*/ 0 w 2287"/>
                <a:gd name="T3" fmla="*/ 0 h 1272"/>
                <a:gd name="T4" fmla="*/ 0 w 2287"/>
                <a:gd name="T5" fmla="*/ 0 h 1272"/>
                <a:gd name="T6" fmla="*/ 0 w 2287"/>
                <a:gd name="T7" fmla="*/ 0 h 1272"/>
                <a:gd name="T8" fmla="*/ 0 w 2287"/>
                <a:gd name="T9" fmla="*/ 0 h 1272"/>
                <a:gd name="T10" fmla="*/ 0 w 2287"/>
                <a:gd name="T11" fmla="*/ 0 h 1272"/>
                <a:gd name="T12" fmla="*/ 0 w 2287"/>
                <a:gd name="T13" fmla="*/ 0 h 1272"/>
                <a:gd name="T14" fmla="*/ 0 w 2287"/>
                <a:gd name="T15" fmla="*/ 0 h 1272"/>
                <a:gd name="T16" fmla="*/ 0 w 2287"/>
                <a:gd name="T17" fmla="*/ 0 h 1272"/>
                <a:gd name="T18" fmla="*/ 0 w 2287"/>
                <a:gd name="T19" fmla="*/ 0 h 1272"/>
                <a:gd name="T20" fmla="*/ 0 w 2287"/>
                <a:gd name="T21" fmla="*/ 0 h 1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87"/>
                <a:gd name="T34" fmla="*/ 0 h 1272"/>
                <a:gd name="T35" fmla="*/ 2287 w 2287"/>
                <a:gd name="T36" fmla="*/ 1272 h 12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87" h="1272">
                  <a:moveTo>
                    <a:pt x="167" y="952"/>
                  </a:moveTo>
                  <a:cubicBezTo>
                    <a:pt x="152" y="912"/>
                    <a:pt x="0" y="848"/>
                    <a:pt x="63" y="712"/>
                  </a:cubicBezTo>
                  <a:cubicBezTo>
                    <a:pt x="126" y="576"/>
                    <a:pt x="375" y="240"/>
                    <a:pt x="543" y="136"/>
                  </a:cubicBezTo>
                  <a:cubicBezTo>
                    <a:pt x="711" y="32"/>
                    <a:pt x="863" y="104"/>
                    <a:pt x="1071" y="88"/>
                  </a:cubicBezTo>
                  <a:cubicBezTo>
                    <a:pt x="1279" y="72"/>
                    <a:pt x="1599" y="0"/>
                    <a:pt x="1791" y="40"/>
                  </a:cubicBezTo>
                  <a:cubicBezTo>
                    <a:pt x="1983" y="80"/>
                    <a:pt x="2159" y="224"/>
                    <a:pt x="2223" y="328"/>
                  </a:cubicBezTo>
                  <a:cubicBezTo>
                    <a:pt x="2287" y="432"/>
                    <a:pt x="2239" y="520"/>
                    <a:pt x="2175" y="664"/>
                  </a:cubicBezTo>
                  <a:cubicBezTo>
                    <a:pt x="2111" y="808"/>
                    <a:pt x="1975" y="1112"/>
                    <a:pt x="1839" y="1192"/>
                  </a:cubicBezTo>
                  <a:cubicBezTo>
                    <a:pt x="1703" y="1272"/>
                    <a:pt x="1567" y="1144"/>
                    <a:pt x="1359" y="1144"/>
                  </a:cubicBezTo>
                  <a:cubicBezTo>
                    <a:pt x="1151" y="1144"/>
                    <a:pt x="791" y="1224"/>
                    <a:pt x="591" y="1192"/>
                  </a:cubicBezTo>
                  <a:cubicBezTo>
                    <a:pt x="391" y="1160"/>
                    <a:pt x="275" y="1056"/>
                    <a:pt x="159" y="952"/>
                  </a:cubicBezTo>
                </a:path>
              </a:pathLst>
            </a:custGeom>
            <a:gradFill rotWithShape="1">
              <a:gsLst>
                <a:gs pos="0">
                  <a:srgbClr val="C84300"/>
                </a:gs>
                <a:gs pos="100000">
                  <a:srgbClr val="8A2E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135044" y="3654436"/>
            <a:ext cx="89212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320 : 100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∙ 60 = 192 (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kg,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kun) 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/>
          <p:cNvSpPr txBox="1">
            <a:spLocks noChangeArrowheads="1"/>
          </p:cNvSpPr>
          <p:nvPr/>
        </p:nvSpPr>
        <p:spPr bwMode="auto">
          <a:xfrm>
            <a:off x="159309" y="4497371"/>
            <a:ext cx="889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320 + 192 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= 512 (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kg,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620217" y="5851580"/>
            <a:ext cx="5754792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– 512 = 288(kg)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4451" y="5050677"/>
            <a:ext cx="28809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uz-Latn-UZ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= 800kg</a:t>
            </a:r>
          </a:p>
        </p:txBody>
      </p:sp>
      <p:sp>
        <p:nvSpPr>
          <p:cNvPr id="148" name="Text Box 35"/>
          <p:cNvSpPr txBox="1">
            <a:spLocks noChangeArrowheads="1"/>
          </p:cNvSpPr>
          <p:nvPr/>
        </p:nvSpPr>
        <p:spPr bwMode="auto">
          <a:xfrm>
            <a:off x="6117651" y="5267521"/>
            <a:ext cx="42613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4000" b="1" dirty="0" err="1">
                <a:solidFill>
                  <a:schemeClr val="tx2"/>
                </a:solidFill>
                <a:latin typeface="Arial" panose="020B0604020202020204" pitchFamily="34" charset="0"/>
              </a:rPr>
              <a:t>Javob</a:t>
            </a:r>
            <a:r>
              <a:rPr lang="en-US" altLang="ru-RU" sz="3600" b="1" dirty="0">
                <a:solidFill>
                  <a:schemeClr val="tx2"/>
                </a:solidFill>
                <a:latin typeface="Arial" panose="020B0604020202020204" pitchFamily="34" charset="0"/>
              </a:rPr>
              <a:t>: </a:t>
            </a:r>
            <a:r>
              <a:rPr lang="en-US" altLang="ru-RU" sz="4000" dirty="0" smtClean="0">
                <a:latin typeface="Arial" panose="020B0604020202020204" pitchFamily="34" charset="0"/>
              </a:rPr>
              <a:t> 288 kg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102" grpId="0" animBg="1"/>
      <p:bldP spid="145" grpId="0"/>
      <p:bldP spid="146" grpId="0"/>
      <p:bldP spid="147" grpId="0"/>
      <p:bldP spid="2" grpId="0"/>
      <p:bldP spid="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57161" y="250642"/>
            <a:ext cx="28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45591" y="1128824"/>
            <a:ext cx="1122804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dirty="0" err="1">
                <a:latin typeface="Arial" panose="020B0604020202020204" pitchFamily="34" charset="0"/>
              </a:rPr>
              <a:t>Avtomobil</a:t>
            </a:r>
            <a:r>
              <a:rPr lang="en-US" altLang="ru-RU" dirty="0">
                <a:latin typeface="Arial" panose="020B0604020202020204" pitchFamily="34" charset="0"/>
              </a:rPr>
              <a:t> 100 km  </a:t>
            </a:r>
            <a:r>
              <a:rPr lang="en-US" altLang="ru-RU" dirty="0" err="1">
                <a:latin typeface="Arial" panose="020B0604020202020204" pitchFamily="34" charset="0"/>
              </a:rPr>
              <a:t>masofaga</a:t>
            </a:r>
            <a:r>
              <a:rPr lang="en-US" altLang="ru-RU" dirty="0">
                <a:latin typeface="Arial" panose="020B0604020202020204" pitchFamily="34" charset="0"/>
              </a:rPr>
              <a:t> 15 </a:t>
            </a:r>
            <a:r>
              <a:rPr lang="en-US" altLang="ru-RU" dirty="0" err="1">
                <a:latin typeface="Arial" panose="020B0604020202020204" pitchFamily="34" charset="0"/>
              </a:rPr>
              <a:t>litr</a:t>
            </a:r>
            <a:r>
              <a:rPr lang="en-US" altLang="ru-RU" dirty="0">
                <a:latin typeface="Arial" panose="020B0604020202020204" pitchFamily="34" charset="0"/>
              </a:rPr>
              <a:t>  </a:t>
            </a:r>
            <a:r>
              <a:rPr lang="en-US" altLang="ru-RU" dirty="0" err="1">
                <a:latin typeface="Arial" panose="020B0604020202020204" pitchFamily="34" charset="0"/>
              </a:rPr>
              <a:t>dizel</a:t>
            </a:r>
            <a:r>
              <a:rPr lang="en-US" altLang="ru-RU" dirty="0">
                <a:latin typeface="Arial" panose="020B0604020202020204" pitchFamily="34" charset="0"/>
              </a:rPr>
              <a:t>  </a:t>
            </a:r>
            <a:r>
              <a:rPr lang="en-US" altLang="ru-RU" dirty="0" err="1">
                <a:latin typeface="Arial" panose="020B0604020202020204" pitchFamily="34" charset="0"/>
              </a:rPr>
              <a:t>yoqilg‘isi</a:t>
            </a:r>
            <a:r>
              <a:rPr lang="en-US" altLang="ru-RU" dirty="0">
                <a:latin typeface="Arial" panose="020B0604020202020204" pitchFamily="34" charset="0"/>
              </a:rPr>
              <a:t>  </a:t>
            </a:r>
            <a:r>
              <a:rPr lang="en-US" altLang="ru-RU" dirty="0" err="1">
                <a:latin typeface="Arial" panose="020B0604020202020204" pitchFamily="34" charset="0"/>
              </a:rPr>
              <a:t>sarflar</a:t>
            </a:r>
            <a:r>
              <a:rPr lang="en-US" altLang="ru-RU" dirty="0">
                <a:latin typeface="Arial" panose="020B0604020202020204" pitchFamily="34" charset="0"/>
              </a:rPr>
              <a:t>  </a:t>
            </a:r>
            <a:r>
              <a:rPr lang="en-US" altLang="ru-RU" dirty="0" err="1">
                <a:latin typeface="Arial" panose="020B0604020202020204" pitchFamily="34" charset="0"/>
              </a:rPr>
              <a:t>edi</a:t>
            </a:r>
            <a:r>
              <a:rPr lang="en-US" altLang="ru-RU" dirty="0">
                <a:latin typeface="Arial" panose="020B0604020202020204" pitchFamily="34" charset="0"/>
              </a:rPr>
              <a:t>. </a:t>
            </a:r>
            <a:r>
              <a:rPr lang="en-US" altLang="ru-RU" dirty="0" err="1">
                <a:latin typeface="Arial" panose="020B0604020202020204" pitchFamily="34" charset="0"/>
              </a:rPr>
              <a:t>Ma’lum</a:t>
            </a:r>
            <a:r>
              <a:rPr lang="en-US" altLang="ru-RU" dirty="0">
                <a:latin typeface="Arial" panose="020B0604020202020204" pitchFamily="34" charset="0"/>
              </a:rPr>
              <a:t>  </a:t>
            </a:r>
            <a:r>
              <a:rPr lang="en-US" altLang="ru-RU" dirty="0" err="1">
                <a:latin typeface="Arial" panose="020B0604020202020204" pitchFamily="34" charset="0"/>
              </a:rPr>
              <a:t>vaqtdan</a:t>
            </a:r>
            <a:r>
              <a:rPr lang="en-US" altLang="ru-RU" dirty="0">
                <a:latin typeface="Arial" panose="020B0604020202020204" pitchFamily="34" charset="0"/>
              </a:rPr>
              <a:t>  </a:t>
            </a:r>
            <a:r>
              <a:rPr lang="en-US" altLang="ru-RU" dirty="0" err="1">
                <a:latin typeface="Arial" panose="020B0604020202020204" pitchFamily="34" charset="0"/>
              </a:rPr>
              <a:t>keyin</a:t>
            </a:r>
            <a:r>
              <a:rPr lang="en-US" altLang="ru-RU" dirty="0">
                <a:latin typeface="Arial" panose="020B0604020202020204" pitchFamily="34" charset="0"/>
              </a:rPr>
              <a:t>  </a:t>
            </a:r>
            <a:r>
              <a:rPr lang="en-US" altLang="ru-RU" dirty="0" err="1" smtClean="0">
                <a:latin typeface="Arial" panose="020B0604020202020204" pitchFamily="34" charset="0"/>
              </a:rPr>
              <a:t>yoqilg</a:t>
            </a:r>
            <a:r>
              <a:rPr lang="en-US" altLang="ru-RU" dirty="0" smtClean="0">
                <a:latin typeface="Arial" panose="020B0604020202020204" pitchFamily="34" charset="0"/>
              </a:rPr>
              <a:t>‘</a:t>
            </a:r>
            <a:r>
              <a:rPr lang="uz-Latn-UZ" altLang="ru-RU" dirty="0" smtClean="0">
                <a:latin typeface="Arial" panose="020B0604020202020204" pitchFamily="34" charset="0"/>
              </a:rPr>
              <a:t>i</a:t>
            </a:r>
            <a:r>
              <a:rPr lang="en-US" altLang="ru-RU" dirty="0" smtClean="0">
                <a:latin typeface="Arial" panose="020B0604020202020204" pitchFamily="34" charset="0"/>
              </a:rPr>
              <a:t>  </a:t>
            </a:r>
            <a:r>
              <a:rPr lang="en-US" altLang="ru-RU" dirty="0" err="1" smtClean="0">
                <a:latin typeface="Arial" panose="020B0604020202020204" pitchFamily="34" charset="0"/>
              </a:rPr>
              <a:t>sarfi</a:t>
            </a:r>
            <a:r>
              <a:rPr lang="en-US" altLang="ru-RU" dirty="0" smtClean="0">
                <a:latin typeface="Arial" panose="020B0604020202020204" pitchFamily="34" charset="0"/>
              </a:rPr>
              <a:t>  </a:t>
            </a:r>
            <a:r>
              <a:rPr lang="en-US" altLang="ru-RU" dirty="0">
                <a:latin typeface="Arial" panose="020B0604020202020204" pitchFamily="34" charset="0"/>
              </a:rPr>
              <a:t>8</a:t>
            </a:r>
            <a:r>
              <a:rPr lang="en-US" altLang="ru-RU" dirty="0" smtClean="0">
                <a:latin typeface="Arial" panose="020B0604020202020204" pitchFamily="34" charset="0"/>
              </a:rPr>
              <a:t>% </a:t>
            </a:r>
            <a:r>
              <a:rPr lang="en-US" altLang="ru-RU" dirty="0" err="1">
                <a:latin typeface="Arial" panose="020B0604020202020204" pitchFamily="34" charset="0"/>
              </a:rPr>
              <a:t>ga</a:t>
            </a:r>
            <a:r>
              <a:rPr lang="en-US" altLang="ru-RU" dirty="0">
                <a:latin typeface="Arial" panose="020B0604020202020204" pitchFamily="34" charset="0"/>
              </a:rPr>
              <a:t>  </a:t>
            </a:r>
            <a:r>
              <a:rPr lang="en-US" altLang="ru-RU" dirty="0" err="1">
                <a:latin typeface="Arial" panose="020B0604020202020204" pitchFamily="34" charset="0"/>
              </a:rPr>
              <a:t>oshdi</a:t>
            </a:r>
            <a:r>
              <a:rPr lang="en-US" altLang="ru-RU" dirty="0">
                <a:latin typeface="Arial" panose="020B0604020202020204" pitchFamily="34" charset="0"/>
              </a:rPr>
              <a:t>. </a:t>
            </a:r>
            <a:r>
              <a:rPr lang="en-US" altLang="ru-RU" dirty="0" err="1">
                <a:latin typeface="Arial" panose="020B0604020202020204" pitchFamily="34" charset="0"/>
              </a:rPr>
              <a:t>Avtomobil</a:t>
            </a:r>
            <a:r>
              <a:rPr lang="en-US" altLang="ru-RU" dirty="0">
                <a:latin typeface="Arial" panose="020B0604020202020204" pitchFamily="34" charset="0"/>
              </a:rPr>
              <a:t>  </a:t>
            </a:r>
            <a:r>
              <a:rPr lang="en-US" altLang="ru-RU" dirty="0" err="1">
                <a:latin typeface="Arial" panose="020B0604020202020204" pitchFamily="34" charset="0"/>
              </a:rPr>
              <a:t>keyingi</a:t>
            </a:r>
            <a:r>
              <a:rPr lang="en-US" altLang="ru-RU" dirty="0">
                <a:latin typeface="Arial" panose="020B0604020202020204" pitchFamily="34" charset="0"/>
              </a:rPr>
              <a:t>  </a:t>
            </a:r>
            <a:r>
              <a:rPr lang="en-US" altLang="ru-RU" dirty="0" err="1">
                <a:latin typeface="Arial" panose="020B0604020202020204" pitchFamily="34" charset="0"/>
              </a:rPr>
              <a:t>vaqtlarda</a:t>
            </a:r>
            <a:r>
              <a:rPr lang="en-US" altLang="ru-RU" dirty="0">
                <a:latin typeface="Arial" panose="020B0604020202020204" pitchFamily="34" charset="0"/>
              </a:rPr>
              <a:t>  100 km  </a:t>
            </a:r>
            <a:r>
              <a:rPr lang="en-US" altLang="ru-RU" dirty="0" err="1">
                <a:latin typeface="Arial" panose="020B0604020202020204" pitchFamily="34" charset="0"/>
              </a:rPr>
              <a:t>masofaga</a:t>
            </a:r>
            <a:r>
              <a:rPr lang="en-US" altLang="ru-RU" dirty="0">
                <a:latin typeface="Arial" panose="020B0604020202020204" pitchFamily="34" charset="0"/>
              </a:rPr>
              <a:t>  </a:t>
            </a:r>
            <a:r>
              <a:rPr lang="en-US" altLang="ru-RU" dirty="0" err="1">
                <a:latin typeface="Arial" panose="020B0604020202020204" pitchFamily="34" charset="0"/>
              </a:rPr>
              <a:t>qancha</a:t>
            </a:r>
            <a:r>
              <a:rPr lang="en-US" altLang="ru-RU" dirty="0">
                <a:latin typeface="Arial" panose="020B0604020202020204" pitchFamily="34" charset="0"/>
              </a:rPr>
              <a:t>  </a:t>
            </a:r>
            <a:r>
              <a:rPr lang="en-US" altLang="ru-RU" dirty="0" err="1" smtClean="0">
                <a:latin typeface="Arial" panose="020B0604020202020204" pitchFamily="34" charset="0"/>
              </a:rPr>
              <a:t>yoqilg‘i</a:t>
            </a:r>
            <a:r>
              <a:rPr lang="en-US" altLang="ru-RU" dirty="0" smtClean="0">
                <a:latin typeface="Arial" panose="020B0604020202020204" pitchFamily="34" charset="0"/>
              </a:rPr>
              <a:t>  </a:t>
            </a:r>
            <a:r>
              <a:rPr lang="en-US" altLang="ru-RU" dirty="0" err="1">
                <a:latin typeface="Arial" panose="020B0604020202020204" pitchFamily="34" charset="0"/>
              </a:rPr>
              <a:t>sarflaydi</a:t>
            </a:r>
            <a:r>
              <a:rPr lang="ru-RU" altLang="ru-RU" dirty="0">
                <a:latin typeface="Arial" panose="020B0604020202020204" pitchFamily="34" charset="0"/>
              </a:rPr>
              <a:t>?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 rot="-155749">
            <a:off x="3397490" y="2980704"/>
            <a:ext cx="4897437" cy="1884363"/>
            <a:chOff x="1474" y="2432"/>
            <a:chExt cx="4038" cy="1633"/>
          </a:xfrm>
        </p:grpSpPr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3560" y="3339"/>
              <a:ext cx="1406" cy="454"/>
            </a:xfrm>
            <a:custGeom>
              <a:avLst/>
              <a:gdLst>
                <a:gd name="T0" fmla="*/ 0 w 1406"/>
                <a:gd name="T1" fmla="*/ 454 h 454"/>
                <a:gd name="T2" fmla="*/ 317 w 1406"/>
                <a:gd name="T3" fmla="*/ 227 h 454"/>
                <a:gd name="T4" fmla="*/ 771 w 1406"/>
                <a:gd name="T5" fmla="*/ 318 h 454"/>
                <a:gd name="T6" fmla="*/ 1406 w 1406"/>
                <a:gd name="T7" fmla="*/ 273 h 454"/>
                <a:gd name="T8" fmla="*/ 1406 w 1406"/>
                <a:gd name="T9" fmla="*/ 91 h 454"/>
                <a:gd name="T10" fmla="*/ 952 w 1406"/>
                <a:gd name="T11" fmla="*/ 0 h 454"/>
                <a:gd name="T12" fmla="*/ 45 w 1406"/>
                <a:gd name="T13" fmla="*/ 46 h 454"/>
                <a:gd name="T14" fmla="*/ 45 w 1406"/>
                <a:gd name="T15" fmla="*/ 409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06"/>
                <a:gd name="T25" fmla="*/ 0 h 454"/>
                <a:gd name="T26" fmla="*/ 1406 w 1406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06" h="454">
                  <a:moveTo>
                    <a:pt x="0" y="454"/>
                  </a:moveTo>
                  <a:lnTo>
                    <a:pt x="317" y="227"/>
                  </a:lnTo>
                  <a:lnTo>
                    <a:pt x="771" y="318"/>
                  </a:lnTo>
                  <a:lnTo>
                    <a:pt x="1406" y="273"/>
                  </a:lnTo>
                  <a:lnTo>
                    <a:pt x="1406" y="91"/>
                  </a:lnTo>
                  <a:lnTo>
                    <a:pt x="952" y="0"/>
                  </a:lnTo>
                  <a:lnTo>
                    <a:pt x="45" y="46"/>
                  </a:lnTo>
                  <a:lnTo>
                    <a:pt x="45" y="409"/>
                  </a:lnTo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2320" y="2614"/>
              <a:ext cx="216" cy="146"/>
            </a:xfrm>
            <a:custGeom>
              <a:avLst/>
              <a:gdLst>
                <a:gd name="T0" fmla="*/ 106 w 216"/>
                <a:gd name="T1" fmla="*/ 136 h 146"/>
                <a:gd name="T2" fmla="*/ 72 w 216"/>
                <a:gd name="T3" fmla="*/ 146 h 146"/>
                <a:gd name="T4" fmla="*/ 0 w 216"/>
                <a:gd name="T5" fmla="*/ 58 h 146"/>
                <a:gd name="T6" fmla="*/ 106 w 216"/>
                <a:gd name="T7" fmla="*/ 0 h 146"/>
                <a:gd name="T8" fmla="*/ 216 w 216"/>
                <a:gd name="T9" fmla="*/ 74 h 146"/>
                <a:gd name="T10" fmla="*/ 136 w 216"/>
                <a:gd name="T11" fmla="*/ 146 h 146"/>
                <a:gd name="T12" fmla="*/ 106 w 216"/>
                <a:gd name="T13" fmla="*/ 136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"/>
                <a:gd name="T22" fmla="*/ 0 h 146"/>
                <a:gd name="T23" fmla="*/ 216 w 216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" h="146">
                  <a:moveTo>
                    <a:pt x="106" y="136"/>
                  </a:moveTo>
                  <a:lnTo>
                    <a:pt x="72" y="146"/>
                  </a:lnTo>
                  <a:lnTo>
                    <a:pt x="0" y="58"/>
                  </a:lnTo>
                  <a:lnTo>
                    <a:pt x="106" y="0"/>
                  </a:lnTo>
                  <a:lnTo>
                    <a:pt x="216" y="74"/>
                  </a:lnTo>
                  <a:lnTo>
                    <a:pt x="136" y="146"/>
                  </a:lnTo>
                  <a:lnTo>
                    <a:pt x="106" y="13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107" y="2704"/>
              <a:ext cx="2389" cy="1088"/>
            </a:xfrm>
            <a:custGeom>
              <a:avLst/>
              <a:gdLst/>
              <a:ahLst/>
              <a:cxnLst>
                <a:cxn ang="0">
                  <a:pos x="0" y="1089"/>
                </a:cxn>
                <a:cxn ang="0">
                  <a:pos x="499" y="1089"/>
                </a:cxn>
                <a:cxn ang="0">
                  <a:pos x="509" y="684"/>
                </a:cxn>
                <a:cxn ang="0">
                  <a:pos x="2358" y="771"/>
                </a:cxn>
                <a:cxn ang="0">
                  <a:pos x="2389" y="316"/>
                </a:cxn>
                <a:cxn ang="0">
                  <a:pos x="309" y="252"/>
                </a:cxn>
                <a:cxn ang="0">
                  <a:pos x="325" y="296"/>
                </a:cxn>
                <a:cxn ang="0">
                  <a:pos x="325" y="312"/>
                </a:cxn>
                <a:cxn ang="0">
                  <a:pos x="309" y="296"/>
                </a:cxn>
                <a:cxn ang="0">
                  <a:pos x="227" y="91"/>
                </a:cxn>
                <a:cxn ang="0">
                  <a:pos x="227" y="0"/>
                </a:cxn>
                <a:cxn ang="0">
                  <a:pos x="227" y="136"/>
                </a:cxn>
                <a:cxn ang="0">
                  <a:pos x="45" y="136"/>
                </a:cxn>
                <a:cxn ang="0">
                  <a:pos x="45" y="454"/>
                </a:cxn>
                <a:cxn ang="0">
                  <a:pos x="0" y="1089"/>
                </a:cxn>
              </a:cxnLst>
              <a:rect l="0" t="0" r="r" b="b"/>
              <a:pathLst>
                <a:path w="2389" h="1089">
                  <a:moveTo>
                    <a:pt x="0" y="1089"/>
                  </a:moveTo>
                  <a:lnTo>
                    <a:pt x="499" y="1089"/>
                  </a:lnTo>
                  <a:lnTo>
                    <a:pt x="509" y="684"/>
                  </a:lnTo>
                  <a:lnTo>
                    <a:pt x="2358" y="771"/>
                  </a:lnTo>
                  <a:lnTo>
                    <a:pt x="2389" y="316"/>
                  </a:lnTo>
                  <a:lnTo>
                    <a:pt x="309" y="252"/>
                  </a:lnTo>
                  <a:lnTo>
                    <a:pt x="325" y="296"/>
                  </a:lnTo>
                  <a:lnTo>
                    <a:pt x="325" y="312"/>
                  </a:lnTo>
                  <a:lnTo>
                    <a:pt x="309" y="296"/>
                  </a:lnTo>
                  <a:lnTo>
                    <a:pt x="227" y="91"/>
                  </a:lnTo>
                  <a:lnTo>
                    <a:pt x="227" y="0"/>
                  </a:lnTo>
                  <a:lnTo>
                    <a:pt x="227" y="136"/>
                  </a:lnTo>
                  <a:lnTo>
                    <a:pt x="45" y="136"/>
                  </a:lnTo>
                  <a:lnTo>
                    <a:pt x="45" y="45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527" y="2427"/>
              <a:ext cx="615" cy="1299"/>
            </a:xfrm>
            <a:custGeom>
              <a:avLst/>
              <a:gdLst/>
              <a:ahLst/>
              <a:cxnLst>
                <a:cxn ang="0">
                  <a:pos x="56" y="116"/>
                </a:cxn>
                <a:cxn ang="0">
                  <a:pos x="117" y="46"/>
                </a:cxn>
                <a:cxn ang="0">
                  <a:pos x="184" y="20"/>
                </a:cxn>
                <a:cxn ang="0">
                  <a:pos x="299" y="0"/>
                </a:cxn>
                <a:cxn ang="0">
                  <a:pos x="504" y="28"/>
                </a:cxn>
                <a:cxn ang="0">
                  <a:pos x="560" y="36"/>
                </a:cxn>
                <a:cxn ang="0">
                  <a:pos x="600" y="92"/>
                </a:cxn>
                <a:cxn ang="0">
                  <a:pos x="616" y="272"/>
                </a:cxn>
                <a:cxn ang="0">
                  <a:pos x="571" y="1089"/>
                </a:cxn>
                <a:cxn ang="0">
                  <a:pos x="480" y="1134"/>
                </a:cxn>
                <a:cxn ang="0">
                  <a:pos x="464" y="1300"/>
                </a:cxn>
                <a:cxn ang="0">
                  <a:pos x="152" y="1284"/>
                </a:cxn>
                <a:cxn ang="0">
                  <a:pos x="104" y="1116"/>
                </a:cxn>
                <a:cxn ang="0">
                  <a:pos x="24" y="988"/>
                </a:cxn>
                <a:cxn ang="0">
                  <a:pos x="0" y="980"/>
                </a:cxn>
                <a:cxn ang="0">
                  <a:pos x="72" y="544"/>
                </a:cxn>
                <a:cxn ang="0">
                  <a:pos x="16" y="492"/>
                </a:cxn>
                <a:cxn ang="0">
                  <a:pos x="0" y="412"/>
                </a:cxn>
                <a:cxn ang="0">
                  <a:pos x="24" y="332"/>
                </a:cxn>
                <a:cxn ang="0">
                  <a:pos x="64" y="180"/>
                </a:cxn>
                <a:cxn ang="0">
                  <a:pos x="56" y="116"/>
                </a:cxn>
              </a:cxnLst>
              <a:rect l="0" t="0" r="r" b="b"/>
              <a:pathLst>
                <a:path w="616" h="1300">
                  <a:moveTo>
                    <a:pt x="56" y="116"/>
                  </a:moveTo>
                  <a:lnTo>
                    <a:pt x="117" y="46"/>
                  </a:lnTo>
                  <a:lnTo>
                    <a:pt x="184" y="20"/>
                  </a:lnTo>
                  <a:lnTo>
                    <a:pt x="299" y="0"/>
                  </a:lnTo>
                  <a:lnTo>
                    <a:pt x="504" y="28"/>
                  </a:lnTo>
                  <a:lnTo>
                    <a:pt x="560" y="36"/>
                  </a:lnTo>
                  <a:lnTo>
                    <a:pt x="600" y="92"/>
                  </a:lnTo>
                  <a:lnTo>
                    <a:pt x="616" y="272"/>
                  </a:lnTo>
                  <a:lnTo>
                    <a:pt x="571" y="1089"/>
                  </a:lnTo>
                  <a:lnTo>
                    <a:pt x="480" y="1134"/>
                  </a:lnTo>
                  <a:lnTo>
                    <a:pt x="464" y="1300"/>
                  </a:lnTo>
                  <a:lnTo>
                    <a:pt x="152" y="1284"/>
                  </a:lnTo>
                  <a:lnTo>
                    <a:pt x="104" y="1116"/>
                  </a:lnTo>
                  <a:lnTo>
                    <a:pt x="24" y="988"/>
                  </a:lnTo>
                  <a:lnTo>
                    <a:pt x="0" y="980"/>
                  </a:lnTo>
                  <a:lnTo>
                    <a:pt x="72" y="544"/>
                  </a:lnTo>
                  <a:lnTo>
                    <a:pt x="16" y="492"/>
                  </a:lnTo>
                  <a:lnTo>
                    <a:pt x="0" y="412"/>
                  </a:lnTo>
                  <a:lnTo>
                    <a:pt x="24" y="332"/>
                  </a:lnTo>
                  <a:lnTo>
                    <a:pt x="64" y="180"/>
                  </a:lnTo>
                  <a:lnTo>
                    <a:pt x="56" y="116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474" y="2750"/>
              <a:ext cx="1198" cy="1006"/>
            </a:xfrm>
            <a:custGeom>
              <a:avLst/>
              <a:gdLst/>
              <a:ahLst/>
              <a:cxnLst>
                <a:cxn ang="0">
                  <a:pos x="1088" y="0"/>
                </a:cxn>
                <a:cxn ang="0">
                  <a:pos x="790" y="22"/>
                </a:cxn>
                <a:cxn ang="0">
                  <a:pos x="350" y="102"/>
                </a:cxn>
                <a:cxn ang="0">
                  <a:pos x="272" y="136"/>
                </a:cxn>
                <a:cxn ang="0">
                  <a:pos x="206" y="174"/>
                </a:cxn>
                <a:cxn ang="0">
                  <a:pos x="136" y="408"/>
                </a:cxn>
                <a:cxn ang="0">
                  <a:pos x="166" y="502"/>
                </a:cxn>
                <a:cxn ang="0">
                  <a:pos x="0" y="725"/>
                </a:cxn>
                <a:cxn ang="0">
                  <a:pos x="6" y="822"/>
                </a:cxn>
                <a:cxn ang="0">
                  <a:pos x="30" y="846"/>
                </a:cxn>
                <a:cxn ang="0">
                  <a:pos x="91" y="816"/>
                </a:cxn>
                <a:cxn ang="0">
                  <a:pos x="136" y="725"/>
                </a:cxn>
                <a:cxn ang="0">
                  <a:pos x="317" y="725"/>
                </a:cxn>
                <a:cxn ang="0">
                  <a:pos x="390" y="766"/>
                </a:cxn>
                <a:cxn ang="0">
                  <a:pos x="408" y="635"/>
                </a:cxn>
                <a:cxn ang="0">
                  <a:pos x="408" y="725"/>
                </a:cxn>
                <a:cxn ang="0">
                  <a:pos x="499" y="635"/>
                </a:cxn>
                <a:cxn ang="0">
                  <a:pos x="635" y="589"/>
                </a:cxn>
                <a:cxn ang="0">
                  <a:pos x="862" y="635"/>
                </a:cxn>
                <a:cxn ang="0">
                  <a:pos x="952" y="725"/>
                </a:cxn>
                <a:cxn ang="0">
                  <a:pos x="998" y="816"/>
                </a:cxn>
                <a:cxn ang="0">
                  <a:pos x="1043" y="771"/>
                </a:cxn>
                <a:cxn ang="0">
                  <a:pos x="1078" y="822"/>
                </a:cxn>
                <a:cxn ang="0">
                  <a:pos x="1126" y="910"/>
                </a:cxn>
                <a:cxn ang="0">
                  <a:pos x="1134" y="998"/>
                </a:cxn>
                <a:cxn ang="0">
                  <a:pos x="1198" y="1006"/>
                </a:cxn>
                <a:cxn ang="0">
                  <a:pos x="1182" y="910"/>
                </a:cxn>
                <a:cxn ang="0">
                  <a:pos x="1158" y="838"/>
                </a:cxn>
                <a:cxn ang="0">
                  <a:pos x="1126" y="774"/>
                </a:cxn>
                <a:cxn ang="0">
                  <a:pos x="1086" y="718"/>
                </a:cxn>
                <a:cxn ang="0">
                  <a:pos x="1043" y="680"/>
                </a:cxn>
                <a:cxn ang="0">
                  <a:pos x="1043" y="635"/>
                </a:cxn>
                <a:cxn ang="0">
                  <a:pos x="1070" y="526"/>
                </a:cxn>
                <a:cxn ang="0">
                  <a:pos x="1134" y="226"/>
                </a:cxn>
                <a:cxn ang="0">
                  <a:pos x="1070" y="158"/>
                </a:cxn>
                <a:cxn ang="0">
                  <a:pos x="1062" y="70"/>
                </a:cxn>
                <a:cxn ang="0">
                  <a:pos x="1088" y="0"/>
                </a:cxn>
              </a:cxnLst>
              <a:rect l="0" t="0" r="r" b="b"/>
              <a:pathLst>
                <a:path w="1198" h="1006">
                  <a:moveTo>
                    <a:pt x="1088" y="0"/>
                  </a:moveTo>
                  <a:lnTo>
                    <a:pt x="790" y="22"/>
                  </a:lnTo>
                  <a:lnTo>
                    <a:pt x="350" y="102"/>
                  </a:lnTo>
                  <a:lnTo>
                    <a:pt x="272" y="136"/>
                  </a:lnTo>
                  <a:lnTo>
                    <a:pt x="206" y="174"/>
                  </a:lnTo>
                  <a:lnTo>
                    <a:pt x="136" y="408"/>
                  </a:lnTo>
                  <a:lnTo>
                    <a:pt x="166" y="502"/>
                  </a:lnTo>
                  <a:lnTo>
                    <a:pt x="0" y="725"/>
                  </a:lnTo>
                  <a:lnTo>
                    <a:pt x="6" y="822"/>
                  </a:lnTo>
                  <a:lnTo>
                    <a:pt x="30" y="846"/>
                  </a:lnTo>
                  <a:lnTo>
                    <a:pt x="91" y="816"/>
                  </a:lnTo>
                  <a:lnTo>
                    <a:pt x="136" y="725"/>
                  </a:lnTo>
                  <a:lnTo>
                    <a:pt x="317" y="725"/>
                  </a:lnTo>
                  <a:lnTo>
                    <a:pt x="390" y="766"/>
                  </a:lnTo>
                  <a:lnTo>
                    <a:pt x="408" y="635"/>
                  </a:lnTo>
                  <a:lnTo>
                    <a:pt x="408" y="725"/>
                  </a:lnTo>
                  <a:lnTo>
                    <a:pt x="499" y="635"/>
                  </a:lnTo>
                  <a:lnTo>
                    <a:pt x="635" y="589"/>
                  </a:lnTo>
                  <a:lnTo>
                    <a:pt x="862" y="635"/>
                  </a:lnTo>
                  <a:lnTo>
                    <a:pt x="952" y="725"/>
                  </a:lnTo>
                  <a:lnTo>
                    <a:pt x="998" y="816"/>
                  </a:lnTo>
                  <a:lnTo>
                    <a:pt x="1043" y="771"/>
                  </a:lnTo>
                  <a:lnTo>
                    <a:pt x="1078" y="822"/>
                  </a:lnTo>
                  <a:lnTo>
                    <a:pt x="1126" y="910"/>
                  </a:lnTo>
                  <a:lnTo>
                    <a:pt x="1134" y="998"/>
                  </a:lnTo>
                  <a:lnTo>
                    <a:pt x="1198" y="1006"/>
                  </a:lnTo>
                  <a:lnTo>
                    <a:pt x="1182" y="910"/>
                  </a:lnTo>
                  <a:lnTo>
                    <a:pt x="1158" y="838"/>
                  </a:lnTo>
                  <a:lnTo>
                    <a:pt x="1126" y="774"/>
                  </a:lnTo>
                  <a:lnTo>
                    <a:pt x="1086" y="718"/>
                  </a:lnTo>
                  <a:lnTo>
                    <a:pt x="1043" y="680"/>
                  </a:lnTo>
                  <a:lnTo>
                    <a:pt x="1043" y="635"/>
                  </a:lnTo>
                  <a:lnTo>
                    <a:pt x="1070" y="526"/>
                  </a:lnTo>
                  <a:lnTo>
                    <a:pt x="1134" y="226"/>
                  </a:lnTo>
                  <a:lnTo>
                    <a:pt x="1070" y="158"/>
                  </a:lnTo>
                  <a:lnTo>
                    <a:pt x="1062" y="70"/>
                  </a:lnTo>
                  <a:lnTo>
                    <a:pt x="108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610" y="2931"/>
              <a:ext cx="974" cy="59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50" y="57"/>
                </a:cxn>
                <a:cxn ang="0">
                  <a:pos x="246" y="105"/>
                </a:cxn>
                <a:cxn ang="0">
                  <a:pos x="408" y="136"/>
                </a:cxn>
                <a:cxn ang="0">
                  <a:pos x="726" y="136"/>
                </a:cxn>
                <a:cxn ang="0">
                  <a:pos x="974" y="89"/>
                </a:cxn>
                <a:cxn ang="0">
                  <a:pos x="952" y="363"/>
                </a:cxn>
                <a:cxn ang="0">
                  <a:pos x="862" y="363"/>
                </a:cxn>
                <a:cxn ang="0">
                  <a:pos x="635" y="318"/>
                </a:cxn>
                <a:cxn ang="0">
                  <a:pos x="317" y="272"/>
                </a:cxn>
                <a:cxn ang="0">
                  <a:pos x="91" y="272"/>
                </a:cxn>
                <a:cxn ang="0">
                  <a:pos x="0" y="227"/>
                </a:cxn>
                <a:cxn ang="0">
                  <a:pos x="45" y="363"/>
                </a:cxn>
                <a:cxn ang="0">
                  <a:pos x="227" y="363"/>
                </a:cxn>
                <a:cxn ang="0">
                  <a:pos x="408" y="363"/>
                </a:cxn>
                <a:cxn ang="0">
                  <a:pos x="678" y="369"/>
                </a:cxn>
                <a:cxn ang="0">
                  <a:pos x="806" y="417"/>
                </a:cxn>
                <a:cxn ang="0">
                  <a:pos x="862" y="499"/>
                </a:cxn>
                <a:cxn ang="0">
                  <a:pos x="907" y="590"/>
                </a:cxn>
              </a:cxnLst>
              <a:rect l="0" t="0" r="r" b="b"/>
              <a:pathLst>
                <a:path w="974" h="590">
                  <a:moveTo>
                    <a:pt x="91" y="0"/>
                  </a:moveTo>
                  <a:lnTo>
                    <a:pt x="150" y="57"/>
                  </a:lnTo>
                  <a:lnTo>
                    <a:pt x="246" y="105"/>
                  </a:lnTo>
                  <a:lnTo>
                    <a:pt x="408" y="136"/>
                  </a:lnTo>
                  <a:lnTo>
                    <a:pt x="726" y="136"/>
                  </a:lnTo>
                  <a:lnTo>
                    <a:pt x="974" y="89"/>
                  </a:lnTo>
                  <a:lnTo>
                    <a:pt x="952" y="363"/>
                  </a:lnTo>
                  <a:lnTo>
                    <a:pt x="862" y="363"/>
                  </a:lnTo>
                  <a:lnTo>
                    <a:pt x="635" y="318"/>
                  </a:lnTo>
                  <a:lnTo>
                    <a:pt x="317" y="272"/>
                  </a:lnTo>
                  <a:lnTo>
                    <a:pt x="91" y="272"/>
                  </a:lnTo>
                  <a:lnTo>
                    <a:pt x="0" y="227"/>
                  </a:lnTo>
                  <a:lnTo>
                    <a:pt x="45" y="363"/>
                  </a:lnTo>
                  <a:lnTo>
                    <a:pt x="227" y="363"/>
                  </a:lnTo>
                  <a:lnTo>
                    <a:pt x="408" y="363"/>
                  </a:lnTo>
                  <a:lnTo>
                    <a:pt x="678" y="369"/>
                  </a:lnTo>
                  <a:lnTo>
                    <a:pt x="806" y="417"/>
                  </a:lnTo>
                  <a:lnTo>
                    <a:pt x="862" y="499"/>
                  </a:lnTo>
                  <a:lnTo>
                    <a:pt x="907" y="590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544" y="2614"/>
              <a:ext cx="109" cy="342"/>
            </a:xfrm>
            <a:custGeom>
              <a:avLst/>
              <a:gdLst>
                <a:gd name="T0" fmla="*/ 64 w 109"/>
                <a:gd name="T1" fmla="*/ 0 h 342"/>
                <a:gd name="T2" fmla="*/ 109 w 109"/>
                <a:gd name="T3" fmla="*/ 45 h 342"/>
                <a:gd name="T4" fmla="*/ 40 w 109"/>
                <a:gd name="T5" fmla="*/ 342 h 342"/>
                <a:gd name="T6" fmla="*/ 0 w 109"/>
                <a:gd name="T7" fmla="*/ 302 h 342"/>
                <a:gd name="T8" fmla="*/ 0 w 109"/>
                <a:gd name="T9" fmla="*/ 222 h 342"/>
                <a:gd name="T10" fmla="*/ 18 w 109"/>
                <a:gd name="T11" fmla="*/ 136 h 342"/>
                <a:gd name="T12" fmla="*/ 64 w 109"/>
                <a:gd name="T13" fmla="*/ 0 h 3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"/>
                <a:gd name="T22" fmla="*/ 0 h 342"/>
                <a:gd name="T23" fmla="*/ 109 w 109"/>
                <a:gd name="T24" fmla="*/ 342 h 3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" h="342">
                  <a:moveTo>
                    <a:pt x="64" y="0"/>
                  </a:moveTo>
                  <a:lnTo>
                    <a:pt x="109" y="45"/>
                  </a:lnTo>
                  <a:lnTo>
                    <a:pt x="40" y="342"/>
                  </a:lnTo>
                  <a:lnTo>
                    <a:pt x="0" y="302"/>
                  </a:lnTo>
                  <a:lnTo>
                    <a:pt x="0" y="222"/>
                  </a:lnTo>
                  <a:lnTo>
                    <a:pt x="18" y="136"/>
                  </a:lnTo>
                  <a:lnTo>
                    <a:pt x="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699" y="3566"/>
              <a:ext cx="293" cy="166"/>
            </a:xfrm>
            <a:custGeom>
              <a:avLst/>
              <a:gdLst>
                <a:gd name="T0" fmla="*/ 272 w 293"/>
                <a:gd name="T1" fmla="*/ 0 h 166"/>
                <a:gd name="T2" fmla="*/ 0 w 293"/>
                <a:gd name="T3" fmla="*/ 136 h 166"/>
                <a:gd name="T4" fmla="*/ 0 w 293"/>
                <a:gd name="T5" fmla="*/ 0 h 166"/>
                <a:gd name="T6" fmla="*/ 293 w 293"/>
                <a:gd name="T7" fmla="*/ 166 h 166"/>
                <a:gd name="T8" fmla="*/ 272 w 293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166"/>
                <a:gd name="T17" fmla="*/ 293 w 293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166">
                  <a:moveTo>
                    <a:pt x="272" y="0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293" y="166"/>
                  </a:lnTo>
                  <a:lnTo>
                    <a:pt x="272" y="0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560" y="2657"/>
              <a:ext cx="500" cy="886"/>
            </a:xfrm>
            <a:custGeom>
              <a:avLst/>
              <a:gdLst/>
              <a:ahLst/>
              <a:cxnLst>
                <a:cxn ang="0">
                  <a:pos x="446" y="880"/>
                </a:cxn>
                <a:cxn ang="0">
                  <a:pos x="270" y="888"/>
                </a:cxn>
                <a:cxn ang="0">
                  <a:pos x="46" y="869"/>
                </a:cxn>
                <a:cxn ang="0">
                  <a:pos x="0" y="778"/>
                </a:cxn>
                <a:cxn ang="0">
                  <a:pos x="46" y="370"/>
                </a:cxn>
                <a:cxn ang="0">
                  <a:pos x="137" y="7"/>
                </a:cxn>
                <a:cxn ang="0">
                  <a:pos x="198" y="0"/>
                </a:cxn>
                <a:cxn ang="0">
                  <a:pos x="273" y="7"/>
                </a:cxn>
                <a:cxn ang="0">
                  <a:pos x="390" y="16"/>
                </a:cxn>
                <a:cxn ang="0">
                  <a:pos x="499" y="52"/>
                </a:cxn>
                <a:cxn ang="0">
                  <a:pos x="499" y="98"/>
                </a:cxn>
                <a:cxn ang="0">
                  <a:pos x="446" y="880"/>
                </a:cxn>
              </a:cxnLst>
              <a:rect l="0" t="0" r="r" b="b"/>
              <a:pathLst>
                <a:path w="499" h="888">
                  <a:moveTo>
                    <a:pt x="446" y="880"/>
                  </a:moveTo>
                  <a:lnTo>
                    <a:pt x="270" y="888"/>
                  </a:lnTo>
                  <a:lnTo>
                    <a:pt x="46" y="869"/>
                  </a:lnTo>
                  <a:lnTo>
                    <a:pt x="0" y="778"/>
                  </a:lnTo>
                  <a:lnTo>
                    <a:pt x="46" y="370"/>
                  </a:lnTo>
                  <a:lnTo>
                    <a:pt x="137" y="7"/>
                  </a:lnTo>
                  <a:lnTo>
                    <a:pt x="198" y="0"/>
                  </a:lnTo>
                  <a:lnTo>
                    <a:pt x="273" y="7"/>
                  </a:lnTo>
                  <a:lnTo>
                    <a:pt x="390" y="16"/>
                  </a:lnTo>
                  <a:lnTo>
                    <a:pt x="499" y="52"/>
                  </a:lnTo>
                  <a:lnTo>
                    <a:pt x="499" y="98"/>
                  </a:lnTo>
                  <a:lnTo>
                    <a:pt x="446" y="88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" name="Freeform 13" descr="Дуб"/>
            <p:cNvSpPr>
              <a:spLocks/>
            </p:cNvSpPr>
            <p:nvPr/>
          </p:nvSpPr>
          <p:spPr bwMode="auto">
            <a:xfrm>
              <a:off x="5464" y="2722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4" descr="Дуб"/>
            <p:cNvSpPr>
              <a:spLocks/>
            </p:cNvSpPr>
            <p:nvPr/>
          </p:nvSpPr>
          <p:spPr bwMode="auto">
            <a:xfrm>
              <a:off x="3470" y="2913"/>
              <a:ext cx="2042" cy="109"/>
            </a:xfrm>
            <a:custGeom>
              <a:avLst/>
              <a:gdLst>
                <a:gd name="T0" fmla="*/ 2041 w 2042"/>
                <a:gd name="T1" fmla="*/ 45 h 109"/>
                <a:gd name="T2" fmla="*/ 0 w 2042"/>
                <a:gd name="T3" fmla="*/ 0 h 109"/>
                <a:gd name="T4" fmla="*/ 2 w 2042"/>
                <a:gd name="T5" fmla="*/ 53 h 109"/>
                <a:gd name="T6" fmla="*/ 2042 w 2042"/>
                <a:gd name="T7" fmla="*/ 109 h 109"/>
                <a:gd name="T8" fmla="*/ 2041 w 2042"/>
                <a:gd name="T9" fmla="*/ 4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09"/>
                <a:gd name="T17" fmla="*/ 2042 w 204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5" descr="Дуб"/>
            <p:cNvSpPr>
              <a:spLocks/>
            </p:cNvSpPr>
            <p:nvPr/>
          </p:nvSpPr>
          <p:spPr bwMode="auto">
            <a:xfrm>
              <a:off x="3470" y="2659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6" descr="Дуб"/>
            <p:cNvSpPr>
              <a:spLocks/>
            </p:cNvSpPr>
            <p:nvPr/>
          </p:nvSpPr>
          <p:spPr bwMode="auto">
            <a:xfrm>
              <a:off x="3969" y="2659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7" descr="Дуб"/>
            <p:cNvSpPr>
              <a:spLocks/>
            </p:cNvSpPr>
            <p:nvPr/>
          </p:nvSpPr>
          <p:spPr bwMode="auto">
            <a:xfrm>
              <a:off x="4513" y="2659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8" descr="Дуб"/>
            <p:cNvSpPr>
              <a:spLocks/>
            </p:cNvSpPr>
            <p:nvPr/>
          </p:nvSpPr>
          <p:spPr bwMode="auto">
            <a:xfrm>
              <a:off x="5012" y="2659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9" descr="Дуб"/>
            <p:cNvSpPr>
              <a:spLocks/>
            </p:cNvSpPr>
            <p:nvPr/>
          </p:nvSpPr>
          <p:spPr bwMode="auto">
            <a:xfrm>
              <a:off x="3334" y="2448"/>
              <a:ext cx="47" cy="336"/>
            </a:xfrm>
            <a:custGeom>
              <a:avLst/>
              <a:gdLst>
                <a:gd name="T0" fmla="*/ 32 w 47"/>
                <a:gd name="T1" fmla="*/ 336 h 336"/>
                <a:gd name="T2" fmla="*/ 47 w 47"/>
                <a:gd name="T3" fmla="*/ 30 h 336"/>
                <a:gd name="T4" fmla="*/ 16 w 47"/>
                <a:gd name="T5" fmla="*/ 32 h 336"/>
                <a:gd name="T6" fmla="*/ 26 w 47"/>
                <a:gd name="T7" fmla="*/ 0 h 336"/>
                <a:gd name="T8" fmla="*/ 0 w 47"/>
                <a:gd name="T9" fmla="*/ 320 h 336"/>
                <a:gd name="T10" fmla="*/ 32 w 47"/>
                <a:gd name="T11" fmla="*/ 33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36"/>
                <a:gd name="T20" fmla="*/ 47 w 47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36">
                  <a:moveTo>
                    <a:pt x="32" y="336"/>
                  </a:moveTo>
                  <a:lnTo>
                    <a:pt x="47" y="30"/>
                  </a:lnTo>
                  <a:lnTo>
                    <a:pt x="16" y="32"/>
                  </a:lnTo>
                  <a:lnTo>
                    <a:pt x="26" y="0"/>
                  </a:lnTo>
                  <a:lnTo>
                    <a:pt x="0" y="320"/>
                  </a:lnTo>
                  <a:lnTo>
                    <a:pt x="32" y="336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0" descr="Дуб"/>
            <p:cNvSpPr>
              <a:spLocks/>
            </p:cNvSpPr>
            <p:nvPr/>
          </p:nvSpPr>
          <p:spPr bwMode="auto">
            <a:xfrm>
              <a:off x="3360" y="2568"/>
              <a:ext cx="110" cy="272"/>
            </a:xfrm>
            <a:custGeom>
              <a:avLst/>
              <a:gdLst>
                <a:gd name="T0" fmla="*/ 0 w 110"/>
                <a:gd name="T1" fmla="*/ 0 h 272"/>
                <a:gd name="T2" fmla="*/ 110 w 110"/>
                <a:gd name="T3" fmla="*/ 182 h 272"/>
                <a:gd name="T4" fmla="*/ 110 w 110"/>
                <a:gd name="T5" fmla="*/ 272 h 272"/>
                <a:gd name="T6" fmla="*/ 0 w 110"/>
                <a:gd name="T7" fmla="*/ 80 h 272"/>
                <a:gd name="T8" fmla="*/ 0 w 110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272"/>
                <a:gd name="T17" fmla="*/ 110 w 110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272">
                  <a:moveTo>
                    <a:pt x="0" y="0"/>
                  </a:moveTo>
                  <a:lnTo>
                    <a:pt x="110" y="182"/>
                  </a:lnTo>
                  <a:lnTo>
                    <a:pt x="110" y="272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1" descr="Дуб"/>
            <p:cNvSpPr>
              <a:spLocks/>
            </p:cNvSpPr>
            <p:nvPr/>
          </p:nvSpPr>
          <p:spPr bwMode="auto">
            <a:xfrm>
              <a:off x="3360" y="2704"/>
              <a:ext cx="110" cy="272"/>
            </a:xfrm>
            <a:custGeom>
              <a:avLst/>
              <a:gdLst>
                <a:gd name="T0" fmla="*/ 0 w 110"/>
                <a:gd name="T1" fmla="*/ 0 h 272"/>
                <a:gd name="T2" fmla="*/ 110 w 110"/>
                <a:gd name="T3" fmla="*/ 182 h 272"/>
                <a:gd name="T4" fmla="*/ 110 w 110"/>
                <a:gd name="T5" fmla="*/ 272 h 272"/>
                <a:gd name="T6" fmla="*/ 0 w 110"/>
                <a:gd name="T7" fmla="*/ 80 h 272"/>
                <a:gd name="T8" fmla="*/ 0 w 110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272"/>
                <a:gd name="T17" fmla="*/ 110 w 110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272">
                  <a:moveTo>
                    <a:pt x="0" y="0"/>
                  </a:moveTo>
                  <a:lnTo>
                    <a:pt x="110" y="182"/>
                  </a:lnTo>
                  <a:lnTo>
                    <a:pt x="110" y="272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2" descr="Дуб"/>
            <p:cNvSpPr>
              <a:spLocks/>
            </p:cNvSpPr>
            <p:nvPr/>
          </p:nvSpPr>
          <p:spPr bwMode="auto">
            <a:xfrm>
              <a:off x="3379" y="2523"/>
              <a:ext cx="1678" cy="109"/>
            </a:xfrm>
            <a:custGeom>
              <a:avLst/>
              <a:gdLst>
                <a:gd name="T0" fmla="*/ 516 w 2042"/>
                <a:gd name="T1" fmla="*/ 45 h 109"/>
                <a:gd name="T2" fmla="*/ 0 w 2042"/>
                <a:gd name="T3" fmla="*/ 0 h 109"/>
                <a:gd name="T4" fmla="*/ 2 w 2042"/>
                <a:gd name="T5" fmla="*/ 53 h 109"/>
                <a:gd name="T6" fmla="*/ 517 w 2042"/>
                <a:gd name="T7" fmla="*/ 109 h 109"/>
                <a:gd name="T8" fmla="*/ 516 w 2042"/>
                <a:gd name="T9" fmla="*/ 4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09"/>
                <a:gd name="T17" fmla="*/ 2042 w 204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3" descr="Дуб"/>
            <p:cNvSpPr>
              <a:spLocks/>
            </p:cNvSpPr>
            <p:nvPr/>
          </p:nvSpPr>
          <p:spPr bwMode="auto">
            <a:xfrm>
              <a:off x="3368" y="2440"/>
              <a:ext cx="1689" cy="101"/>
            </a:xfrm>
            <a:custGeom>
              <a:avLst/>
              <a:gdLst>
                <a:gd name="T0" fmla="*/ 1688 w 1689"/>
                <a:gd name="T1" fmla="*/ 37 h 101"/>
                <a:gd name="T2" fmla="*/ 0 w 1689"/>
                <a:gd name="T3" fmla="*/ 0 h 101"/>
                <a:gd name="T4" fmla="*/ 13 w 1689"/>
                <a:gd name="T5" fmla="*/ 45 h 101"/>
                <a:gd name="T6" fmla="*/ 1689 w 1689"/>
                <a:gd name="T7" fmla="*/ 101 h 101"/>
                <a:gd name="T8" fmla="*/ 1688 w 1689"/>
                <a:gd name="T9" fmla="*/ 37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9"/>
                <a:gd name="T16" fmla="*/ 0 h 101"/>
                <a:gd name="T17" fmla="*/ 1689 w 1689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9" h="101">
                  <a:moveTo>
                    <a:pt x="1688" y="37"/>
                  </a:moveTo>
                  <a:lnTo>
                    <a:pt x="0" y="0"/>
                  </a:lnTo>
                  <a:lnTo>
                    <a:pt x="13" y="45"/>
                  </a:lnTo>
                  <a:lnTo>
                    <a:pt x="1689" y="101"/>
                  </a:lnTo>
                  <a:lnTo>
                    <a:pt x="1688" y="37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4" descr="Дуб"/>
            <p:cNvSpPr>
              <a:spLocks/>
            </p:cNvSpPr>
            <p:nvPr/>
          </p:nvSpPr>
          <p:spPr bwMode="auto">
            <a:xfrm>
              <a:off x="3833" y="2432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5" descr="Дуб"/>
            <p:cNvSpPr>
              <a:spLocks/>
            </p:cNvSpPr>
            <p:nvPr/>
          </p:nvSpPr>
          <p:spPr bwMode="auto">
            <a:xfrm>
              <a:off x="5057" y="2478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6" descr="Дуб"/>
            <p:cNvSpPr>
              <a:spLocks/>
            </p:cNvSpPr>
            <p:nvPr/>
          </p:nvSpPr>
          <p:spPr bwMode="auto">
            <a:xfrm>
              <a:off x="4377" y="2432"/>
              <a:ext cx="47" cy="306"/>
            </a:xfrm>
            <a:custGeom>
              <a:avLst/>
              <a:gdLst>
                <a:gd name="T0" fmla="*/ 32 w 47"/>
                <a:gd name="T1" fmla="*/ 306 h 306"/>
                <a:gd name="T2" fmla="*/ 47 w 47"/>
                <a:gd name="T3" fmla="*/ 0 h 306"/>
                <a:gd name="T4" fmla="*/ 16 w 47"/>
                <a:gd name="T5" fmla="*/ 2 h 306"/>
                <a:gd name="T6" fmla="*/ 1 w 47"/>
                <a:gd name="T7" fmla="*/ 0 h 306"/>
                <a:gd name="T8" fmla="*/ 0 w 47"/>
                <a:gd name="T9" fmla="*/ 290 h 306"/>
                <a:gd name="T10" fmla="*/ 32 w 47"/>
                <a:gd name="T11" fmla="*/ 306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306"/>
                <a:gd name="T20" fmla="*/ 47 w 47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306">
                  <a:moveTo>
                    <a:pt x="32" y="306"/>
                  </a:moveTo>
                  <a:lnTo>
                    <a:pt x="47" y="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290"/>
                  </a:lnTo>
                  <a:lnTo>
                    <a:pt x="32" y="306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7" descr="Дуб"/>
            <p:cNvSpPr>
              <a:spLocks/>
            </p:cNvSpPr>
            <p:nvPr/>
          </p:nvSpPr>
          <p:spPr bwMode="auto">
            <a:xfrm>
              <a:off x="3470" y="2614"/>
              <a:ext cx="2042" cy="109"/>
            </a:xfrm>
            <a:custGeom>
              <a:avLst/>
              <a:gdLst>
                <a:gd name="T0" fmla="*/ 2041 w 2042"/>
                <a:gd name="T1" fmla="*/ 45 h 109"/>
                <a:gd name="T2" fmla="*/ 0 w 2042"/>
                <a:gd name="T3" fmla="*/ 0 h 109"/>
                <a:gd name="T4" fmla="*/ 2 w 2042"/>
                <a:gd name="T5" fmla="*/ 53 h 109"/>
                <a:gd name="T6" fmla="*/ 2042 w 2042"/>
                <a:gd name="T7" fmla="*/ 109 h 109"/>
                <a:gd name="T8" fmla="*/ 2041 w 2042"/>
                <a:gd name="T9" fmla="*/ 4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09"/>
                <a:gd name="T17" fmla="*/ 2042 w 204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8" descr="Дуб"/>
            <p:cNvSpPr>
              <a:spLocks/>
            </p:cNvSpPr>
            <p:nvPr/>
          </p:nvSpPr>
          <p:spPr bwMode="auto">
            <a:xfrm>
              <a:off x="3470" y="2704"/>
              <a:ext cx="2042" cy="109"/>
            </a:xfrm>
            <a:custGeom>
              <a:avLst/>
              <a:gdLst>
                <a:gd name="T0" fmla="*/ 2041 w 2042"/>
                <a:gd name="T1" fmla="*/ 45 h 109"/>
                <a:gd name="T2" fmla="*/ 0 w 2042"/>
                <a:gd name="T3" fmla="*/ 0 h 109"/>
                <a:gd name="T4" fmla="*/ 2 w 2042"/>
                <a:gd name="T5" fmla="*/ 53 h 109"/>
                <a:gd name="T6" fmla="*/ 2042 w 2042"/>
                <a:gd name="T7" fmla="*/ 109 h 109"/>
                <a:gd name="T8" fmla="*/ 2041 w 2042"/>
                <a:gd name="T9" fmla="*/ 4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09"/>
                <a:gd name="T17" fmla="*/ 2042 w 204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9" descr="Дуб"/>
            <p:cNvSpPr>
              <a:spLocks/>
            </p:cNvSpPr>
            <p:nvPr/>
          </p:nvSpPr>
          <p:spPr bwMode="auto">
            <a:xfrm flipH="1" flipV="1">
              <a:off x="3470" y="2795"/>
              <a:ext cx="2042" cy="109"/>
            </a:xfrm>
            <a:custGeom>
              <a:avLst/>
              <a:gdLst>
                <a:gd name="T0" fmla="*/ 2041 w 2042"/>
                <a:gd name="T1" fmla="*/ 45 h 109"/>
                <a:gd name="T2" fmla="*/ 0 w 2042"/>
                <a:gd name="T3" fmla="*/ 0 h 109"/>
                <a:gd name="T4" fmla="*/ 2 w 2042"/>
                <a:gd name="T5" fmla="*/ 53 h 109"/>
                <a:gd name="T6" fmla="*/ 2042 w 2042"/>
                <a:gd name="T7" fmla="*/ 109 h 109"/>
                <a:gd name="T8" fmla="*/ 2041 w 2042"/>
                <a:gd name="T9" fmla="*/ 4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2"/>
                <a:gd name="T16" fmla="*/ 0 h 109"/>
                <a:gd name="T17" fmla="*/ 2042 w 204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2" h="109">
                  <a:moveTo>
                    <a:pt x="2041" y="45"/>
                  </a:moveTo>
                  <a:lnTo>
                    <a:pt x="0" y="0"/>
                  </a:lnTo>
                  <a:lnTo>
                    <a:pt x="2" y="53"/>
                  </a:lnTo>
                  <a:lnTo>
                    <a:pt x="2042" y="109"/>
                  </a:lnTo>
                  <a:lnTo>
                    <a:pt x="2041" y="45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0" descr="Дуб"/>
            <p:cNvSpPr>
              <a:spLocks/>
            </p:cNvSpPr>
            <p:nvPr/>
          </p:nvSpPr>
          <p:spPr bwMode="auto">
            <a:xfrm>
              <a:off x="3360" y="2432"/>
              <a:ext cx="110" cy="272"/>
            </a:xfrm>
            <a:custGeom>
              <a:avLst/>
              <a:gdLst>
                <a:gd name="T0" fmla="*/ 0 w 110"/>
                <a:gd name="T1" fmla="*/ 0 h 272"/>
                <a:gd name="T2" fmla="*/ 110 w 110"/>
                <a:gd name="T3" fmla="*/ 182 h 272"/>
                <a:gd name="T4" fmla="*/ 110 w 110"/>
                <a:gd name="T5" fmla="*/ 272 h 272"/>
                <a:gd name="T6" fmla="*/ 0 w 110"/>
                <a:gd name="T7" fmla="*/ 80 h 272"/>
                <a:gd name="T8" fmla="*/ 0 w 110"/>
                <a:gd name="T9" fmla="*/ 0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272"/>
                <a:gd name="T17" fmla="*/ 110 w 110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272">
                  <a:moveTo>
                    <a:pt x="0" y="0"/>
                  </a:moveTo>
                  <a:lnTo>
                    <a:pt x="110" y="182"/>
                  </a:lnTo>
                  <a:lnTo>
                    <a:pt x="110" y="272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1" descr="Каштан"/>
            <p:cNvSpPr>
              <a:spLocks/>
            </p:cNvSpPr>
            <p:nvPr/>
          </p:nvSpPr>
          <p:spPr bwMode="auto">
            <a:xfrm>
              <a:off x="4967" y="3448"/>
              <a:ext cx="181" cy="617"/>
            </a:xfrm>
            <a:custGeom>
              <a:avLst/>
              <a:gdLst>
                <a:gd name="T0" fmla="*/ 181 w 181"/>
                <a:gd name="T1" fmla="*/ 27 h 617"/>
                <a:gd name="T2" fmla="*/ 181 w 181"/>
                <a:gd name="T3" fmla="*/ 345 h 617"/>
                <a:gd name="T4" fmla="*/ 136 w 181"/>
                <a:gd name="T5" fmla="*/ 617 h 617"/>
                <a:gd name="T6" fmla="*/ 45 w 181"/>
                <a:gd name="T7" fmla="*/ 481 h 617"/>
                <a:gd name="T8" fmla="*/ 90 w 181"/>
                <a:gd name="T9" fmla="*/ 254 h 617"/>
                <a:gd name="T10" fmla="*/ 0 w 181"/>
                <a:gd name="T11" fmla="*/ 27 h 617"/>
                <a:gd name="T12" fmla="*/ 25 w 181"/>
                <a:gd name="T13" fmla="*/ 0 h 617"/>
                <a:gd name="T14" fmla="*/ 181 w 181"/>
                <a:gd name="T15" fmla="*/ 27 h 6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1"/>
                <a:gd name="T25" fmla="*/ 0 h 617"/>
                <a:gd name="T26" fmla="*/ 181 w 181"/>
                <a:gd name="T27" fmla="*/ 617 h 6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1" h="617">
                  <a:moveTo>
                    <a:pt x="181" y="27"/>
                  </a:moveTo>
                  <a:lnTo>
                    <a:pt x="181" y="345"/>
                  </a:lnTo>
                  <a:lnTo>
                    <a:pt x="136" y="617"/>
                  </a:lnTo>
                  <a:lnTo>
                    <a:pt x="45" y="481"/>
                  </a:lnTo>
                  <a:lnTo>
                    <a:pt x="90" y="254"/>
                  </a:lnTo>
                  <a:lnTo>
                    <a:pt x="0" y="27"/>
                  </a:lnTo>
                  <a:lnTo>
                    <a:pt x="25" y="0"/>
                  </a:lnTo>
                  <a:lnTo>
                    <a:pt x="181" y="27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5148" y="3473"/>
              <a:ext cx="226" cy="319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81" y="318"/>
                </a:cxn>
                <a:cxn ang="0">
                  <a:pos x="227" y="227"/>
                </a:cxn>
                <a:cxn ang="0">
                  <a:pos x="136" y="137"/>
                </a:cxn>
                <a:cxn ang="0">
                  <a:pos x="136" y="91"/>
                </a:cxn>
                <a:cxn ang="0">
                  <a:pos x="136" y="46"/>
                </a:cxn>
                <a:cxn ang="0">
                  <a:pos x="181" y="0"/>
                </a:cxn>
                <a:cxn ang="0">
                  <a:pos x="0" y="0"/>
                </a:cxn>
                <a:cxn ang="0">
                  <a:pos x="0" y="91"/>
                </a:cxn>
                <a:cxn ang="0">
                  <a:pos x="0" y="137"/>
                </a:cxn>
              </a:cxnLst>
              <a:rect l="0" t="0" r="r" b="b"/>
              <a:pathLst>
                <a:path w="227" h="318">
                  <a:moveTo>
                    <a:pt x="0" y="137"/>
                  </a:moveTo>
                  <a:lnTo>
                    <a:pt x="181" y="318"/>
                  </a:lnTo>
                  <a:lnTo>
                    <a:pt x="227" y="227"/>
                  </a:lnTo>
                  <a:lnTo>
                    <a:pt x="136" y="137"/>
                  </a:lnTo>
                  <a:lnTo>
                    <a:pt x="136" y="91"/>
                  </a:lnTo>
                  <a:lnTo>
                    <a:pt x="136" y="46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0" y="13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 rot="-4776019">
              <a:off x="5306" y="3725"/>
              <a:ext cx="91" cy="4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42" name="Oval 34"/>
            <p:cNvSpPr>
              <a:spLocks noChangeArrowheads="1"/>
            </p:cNvSpPr>
            <p:nvPr/>
          </p:nvSpPr>
          <p:spPr bwMode="auto">
            <a:xfrm>
              <a:off x="2336" y="2659"/>
              <a:ext cx="181" cy="4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640" y="2704"/>
              <a:ext cx="376" cy="318"/>
            </a:xfrm>
            <a:custGeom>
              <a:avLst/>
              <a:gdLst>
                <a:gd name="T0" fmla="*/ 0 w 376"/>
                <a:gd name="T1" fmla="*/ 284 h 318"/>
                <a:gd name="T2" fmla="*/ 160 w 376"/>
                <a:gd name="T3" fmla="*/ 316 h 318"/>
                <a:gd name="T4" fmla="*/ 331 w 376"/>
                <a:gd name="T5" fmla="*/ 318 h 318"/>
                <a:gd name="T6" fmla="*/ 352 w 376"/>
                <a:gd name="T7" fmla="*/ 188 h 318"/>
                <a:gd name="T8" fmla="*/ 376 w 376"/>
                <a:gd name="T9" fmla="*/ 46 h 318"/>
                <a:gd name="T10" fmla="*/ 264 w 376"/>
                <a:gd name="T11" fmla="*/ 20 h 318"/>
                <a:gd name="T12" fmla="*/ 104 w 376"/>
                <a:gd name="T13" fmla="*/ 0 h 318"/>
                <a:gd name="T14" fmla="*/ 64 w 376"/>
                <a:gd name="T15" fmla="*/ 36 h 318"/>
                <a:gd name="T16" fmla="*/ 16 w 376"/>
                <a:gd name="T17" fmla="*/ 196 h 318"/>
                <a:gd name="T18" fmla="*/ 0 w 376"/>
                <a:gd name="T19" fmla="*/ 284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18"/>
                <a:gd name="T32" fmla="*/ 376 w 376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18">
                  <a:moveTo>
                    <a:pt x="0" y="284"/>
                  </a:moveTo>
                  <a:cubicBezTo>
                    <a:pt x="24" y="284"/>
                    <a:pt x="108" y="309"/>
                    <a:pt x="160" y="316"/>
                  </a:cubicBezTo>
                  <a:lnTo>
                    <a:pt x="331" y="318"/>
                  </a:lnTo>
                  <a:lnTo>
                    <a:pt x="352" y="188"/>
                  </a:lnTo>
                  <a:lnTo>
                    <a:pt x="376" y="46"/>
                  </a:lnTo>
                  <a:lnTo>
                    <a:pt x="264" y="20"/>
                  </a:lnTo>
                  <a:lnTo>
                    <a:pt x="104" y="0"/>
                  </a:lnTo>
                  <a:lnTo>
                    <a:pt x="64" y="36"/>
                  </a:lnTo>
                  <a:lnTo>
                    <a:pt x="16" y="196"/>
                  </a:lnTo>
                  <a:lnTo>
                    <a:pt x="0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3304" y="2795"/>
              <a:ext cx="176" cy="237"/>
            </a:xfrm>
            <a:custGeom>
              <a:avLst/>
              <a:gdLst>
                <a:gd name="T0" fmla="*/ 176 w 176"/>
                <a:gd name="T1" fmla="*/ 157 h 237"/>
                <a:gd name="T2" fmla="*/ 128 w 176"/>
                <a:gd name="T3" fmla="*/ 237 h 237"/>
                <a:gd name="T4" fmla="*/ 0 w 176"/>
                <a:gd name="T5" fmla="*/ 29 h 237"/>
                <a:gd name="T6" fmla="*/ 30 w 176"/>
                <a:gd name="T7" fmla="*/ 0 h 237"/>
                <a:gd name="T8" fmla="*/ 166 w 176"/>
                <a:gd name="T9" fmla="*/ 136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"/>
                <a:gd name="T16" fmla="*/ 0 h 237"/>
                <a:gd name="T17" fmla="*/ 176 w 17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" h="237">
                  <a:moveTo>
                    <a:pt x="176" y="157"/>
                  </a:moveTo>
                  <a:lnTo>
                    <a:pt x="128" y="237"/>
                  </a:lnTo>
                  <a:lnTo>
                    <a:pt x="0" y="29"/>
                  </a:lnTo>
                  <a:lnTo>
                    <a:pt x="30" y="0"/>
                  </a:lnTo>
                  <a:lnTo>
                    <a:pt x="166" y="136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3158" y="2983"/>
              <a:ext cx="2322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4" y="48"/>
                </a:cxn>
                <a:cxn ang="0">
                  <a:pos x="2320" y="117"/>
                </a:cxn>
                <a:cxn ang="0">
                  <a:pos x="0" y="80"/>
                </a:cxn>
              </a:cxnLst>
              <a:rect l="0" t="0" r="r" b="b"/>
              <a:pathLst>
                <a:path w="2320" h="117">
                  <a:moveTo>
                    <a:pt x="0" y="0"/>
                  </a:moveTo>
                  <a:lnTo>
                    <a:pt x="2304" y="48"/>
                  </a:lnTo>
                  <a:lnTo>
                    <a:pt x="2320" y="117"/>
                  </a:lnTo>
                  <a:lnTo>
                    <a:pt x="0" y="8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 rot="1229960">
              <a:off x="2971" y="3067"/>
              <a:ext cx="49" cy="149"/>
            </a:xfrm>
            <a:custGeom>
              <a:avLst/>
              <a:gdLst>
                <a:gd name="T0" fmla="*/ 0 w 49"/>
                <a:gd name="T1" fmla="*/ 0 h 149"/>
                <a:gd name="T2" fmla="*/ 0 w 49"/>
                <a:gd name="T3" fmla="*/ 91 h 149"/>
                <a:gd name="T4" fmla="*/ 49 w 49"/>
                <a:gd name="T5" fmla="*/ 149 h 149"/>
                <a:gd name="T6" fmla="*/ 0 w 49"/>
                <a:gd name="T7" fmla="*/ 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49"/>
                <a:gd name="T14" fmla="*/ 49 w 49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49">
                  <a:moveTo>
                    <a:pt x="0" y="0"/>
                  </a:moveTo>
                  <a:lnTo>
                    <a:pt x="0" y="91"/>
                  </a:lnTo>
                  <a:lnTo>
                    <a:pt x="49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1747" y="2976"/>
              <a:ext cx="90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8" name="Group 40"/>
            <p:cNvGrpSpPr>
              <a:grpSpLocks/>
            </p:cNvGrpSpPr>
            <p:nvPr/>
          </p:nvGrpSpPr>
          <p:grpSpPr bwMode="auto">
            <a:xfrm rot="423203">
              <a:off x="5420" y="3274"/>
              <a:ext cx="89" cy="201"/>
              <a:chOff x="4551" y="2197"/>
              <a:chExt cx="38" cy="90"/>
            </a:xfrm>
          </p:grpSpPr>
          <p:sp>
            <p:nvSpPr>
              <p:cNvPr id="60" name="Rectangle 41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Rectangle 42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" name="Rectangle 43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9" name="Group 44"/>
            <p:cNvGrpSpPr>
              <a:grpSpLocks/>
            </p:cNvGrpSpPr>
            <p:nvPr/>
          </p:nvGrpSpPr>
          <p:grpSpPr bwMode="auto">
            <a:xfrm rot="712727">
              <a:off x="2517" y="2840"/>
              <a:ext cx="227" cy="279"/>
              <a:chOff x="1270" y="1027"/>
              <a:chExt cx="164" cy="188"/>
            </a:xfrm>
          </p:grpSpPr>
          <p:sp>
            <p:nvSpPr>
              <p:cNvPr id="58" name="Freeform 45"/>
              <p:cNvSpPr>
                <a:spLocks/>
              </p:cNvSpPr>
              <p:nvPr/>
            </p:nvSpPr>
            <p:spPr bwMode="auto">
              <a:xfrm rot="423203">
                <a:off x="1270" y="1078"/>
                <a:ext cx="118" cy="137"/>
              </a:xfrm>
              <a:custGeom>
                <a:avLst/>
                <a:gdLst>
                  <a:gd name="T0" fmla="*/ 356 w 96"/>
                  <a:gd name="T1" fmla="*/ 0 h 111"/>
                  <a:gd name="T2" fmla="*/ 0 w 96"/>
                  <a:gd name="T3" fmla="*/ 484 h 111"/>
                  <a:gd name="T4" fmla="*/ 127 w 96"/>
                  <a:gd name="T5" fmla="*/ 457 h 111"/>
                  <a:gd name="T6" fmla="*/ 407 w 96"/>
                  <a:gd name="T7" fmla="*/ 14 h 111"/>
                  <a:gd name="T8" fmla="*/ 356 w 96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1"/>
                  <a:gd name="T17" fmla="*/ 96 w 96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1">
                    <a:moveTo>
                      <a:pt x="84" y="0"/>
                    </a:moveTo>
                    <a:lnTo>
                      <a:pt x="0" y="111"/>
                    </a:lnTo>
                    <a:lnTo>
                      <a:pt x="30" y="105"/>
                    </a:lnTo>
                    <a:lnTo>
                      <a:pt x="96" y="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Oval 46"/>
              <p:cNvSpPr>
                <a:spLocks noChangeArrowheads="1"/>
              </p:cNvSpPr>
              <p:nvPr/>
            </p:nvSpPr>
            <p:spPr bwMode="auto">
              <a:xfrm rot="59094">
                <a:off x="1383" y="1027"/>
                <a:ext cx="51" cy="86"/>
              </a:xfrm>
              <a:prstGeom prst="ellipse">
                <a:avLst/>
              </a:prstGeom>
              <a:solidFill>
                <a:schemeClr val="accent1"/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47"/>
            <p:cNvGrpSpPr>
              <a:grpSpLocks/>
            </p:cNvGrpSpPr>
            <p:nvPr/>
          </p:nvGrpSpPr>
          <p:grpSpPr bwMode="auto">
            <a:xfrm rot="423203">
              <a:off x="3107" y="3566"/>
              <a:ext cx="89" cy="201"/>
              <a:chOff x="4551" y="2197"/>
              <a:chExt cx="38" cy="90"/>
            </a:xfrm>
          </p:grpSpPr>
          <p:sp>
            <p:nvSpPr>
              <p:cNvPr id="55" name="Rectangle 48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" name="Rectangle 49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" name="Rectangle 50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1" name="Group 51"/>
            <p:cNvGrpSpPr>
              <a:grpSpLocks/>
            </p:cNvGrpSpPr>
            <p:nvPr/>
          </p:nvGrpSpPr>
          <p:grpSpPr bwMode="auto">
            <a:xfrm rot="-4976797">
              <a:off x="1711" y="3147"/>
              <a:ext cx="89" cy="201"/>
              <a:chOff x="4551" y="2197"/>
              <a:chExt cx="38" cy="90"/>
            </a:xfrm>
          </p:grpSpPr>
          <p:sp>
            <p:nvSpPr>
              <p:cNvPr id="52" name="Rectangle 52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" name="Rectangle 53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" name="Rectangle 54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3" name="Group 55"/>
          <p:cNvGrpSpPr>
            <a:grpSpLocks/>
          </p:cNvGrpSpPr>
          <p:nvPr/>
        </p:nvGrpSpPr>
        <p:grpSpPr bwMode="auto">
          <a:xfrm rot="-169725">
            <a:off x="6176003" y="4162347"/>
            <a:ext cx="792163" cy="792162"/>
            <a:chOff x="2880" y="2016"/>
            <a:chExt cx="2016" cy="2016"/>
          </a:xfrm>
        </p:grpSpPr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5" name="Oval 57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33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Oval 58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7" name="Oval 59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8" name="Oval 60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9" name="Oval 61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70" name="Oval 62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71" name="Oval 63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72" name="Oval 64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73" name="Oval 65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74" name="Oval 66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5" name="Group 67"/>
          <p:cNvGrpSpPr>
            <a:grpSpLocks/>
          </p:cNvGrpSpPr>
          <p:nvPr/>
        </p:nvGrpSpPr>
        <p:grpSpPr bwMode="auto">
          <a:xfrm rot="-169725">
            <a:off x="3726491" y="4090909"/>
            <a:ext cx="796925" cy="792163"/>
            <a:chOff x="2880" y="2016"/>
            <a:chExt cx="2016" cy="2016"/>
          </a:xfrm>
        </p:grpSpPr>
        <p:sp>
          <p:nvSpPr>
            <p:cNvPr id="76" name="Oval 68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77" name="Oval 69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33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Oval 70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79" name="Oval 71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80" name="Oval 72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81" name="Oval 73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82" name="Oval 74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83" name="Oval 75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84" name="Oval 76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85" name="Oval 77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86" name="Oval 78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7" name="Group 79"/>
          <p:cNvGrpSpPr>
            <a:grpSpLocks/>
          </p:cNvGrpSpPr>
          <p:nvPr/>
        </p:nvGrpSpPr>
        <p:grpSpPr bwMode="auto">
          <a:xfrm rot="-169725">
            <a:off x="7039603" y="4162347"/>
            <a:ext cx="796925" cy="792162"/>
            <a:chOff x="2880" y="2016"/>
            <a:chExt cx="2016" cy="2016"/>
          </a:xfrm>
        </p:grpSpPr>
        <p:sp>
          <p:nvSpPr>
            <p:cNvPr id="88" name="Oval 80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89" name="Oval 81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33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Oval 82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91" name="Oval 83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92" name="Oval 84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93" name="Oval 85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94" name="Oval 86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95" name="Oval 87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96" name="Oval 88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97" name="Oval 89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98" name="Oval 90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9" name="Group 91"/>
          <p:cNvGrpSpPr>
            <a:grpSpLocks/>
          </p:cNvGrpSpPr>
          <p:nvPr/>
        </p:nvGrpSpPr>
        <p:grpSpPr bwMode="auto">
          <a:xfrm>
            <a:off x="9182728" y="2733597"/>
            <a:ext cx="1928813" cy="2286000"/>
            <a:chOff x="4128" y="1248"/>
            <a:chExt cx="1466" cy="1716"/>
          </a:xfrm>
        </p:grpSpPr>
        <p:grpSp>
          <p:nvGrpSpPr>
            <p:cNvPr id="100" name="Group 92"/>
            <p:cNvGrpSpPr>
              <a:grpSpLocks/>
            </p:cNvGrpSpPr>
            <p:nvPr/>
          </p:nvGrpSpPr>
          <p:grpSpPr bwMode="auto">
            <a:xfrm>
              <a:off x="4128" y="1248"/>
              <a:ext cx="1466" cy="1716"/>
              <a:chOff x="1200" y="1872"/>
              <a:chExt cx="1466" cy="1716"/>
            </a:xfrm>
          </p:grpSpPr>
          <p:grpSp>
            <p:nvGrpSpPr>
              <p:cNvPr id="102" name="Group 93"/>
              <p:cNvGrpSpPr>
                <a:grpSpLocks/>
              </p:cNvGrpSpPr>
              <p:nvPr/>
            </p:nvGrpSpPr>
            <p:grpSpPr bwMode="auto">
              <a:xfrm>
                <a:off x="1200" y="1899"/>
                <a:ext cx="1466" cy="1689"/>
                <a:chOff x="560" y="1384"/>
                <a:chExt cx="1627" cy="1877"/>
              </a:xfrm>
            </p:grpSpPr>
            <p:sp>
              <p:nvSpPr>
                <p:cNvPr id="104" name="Freeform 94"/>
                <p:cNvSpPr>
                  <a:spLocks/>
                </p:cNvSpPr>
                <p:nvPr/>
              </p:nvSpPr>
              <p:spPr bwMode="auto">
                <a:xfrm>
                  <a:off x="560" y="1547"/>
                  <a:ext cx="1627" cy="1714"/>
                </a:xfrm>
                <a:custGeom>
                  <a:avLst/>
                  <a:gdLst>
                    <a:gd name="T0" fmla="*/ 24 w 1627"/>
                    <a:gd name="T1" fmla="*/ 237 h 1714"/>
                    <a:gd name="T2" fmla="*/ 72 w 1627"/>
                    <a:gd name="T3" fmla="*/ 77 h 1714"/>
                    <a:gd name="T4" fmla="*/ 232 w 1627"/>
                    <a:gd name="T5" fmla="*/ 45 h 1714"/>
                    <a:gd name="T6" fmla="*/ 792 w 1627"/>
                    <a:gd name="T7" fmla="*/ 45 h 1714"/>
                    <a:gd name="T8" fmla="*/ 1384 w 1627"/>
                    <a:gd name="T9" fmla="*/ 45 h 1714"/>
                    <a:gd name="T10" fmla="*/ 1512 w 1627"/>
                    <a:gd name="T11" fmla="*/ 125 h 1714"/>
                    <a:gd name="T12" fmla="*/ 1544 w 1627"/>
                    <a:gd name="T13" fmla="*/ 221 h 1714"/>
                    <a:gd name="T14" fmla="*/ 1560 w 1627"/>
                    <a:gd name="T15" fmla="*/ 381 h 1714"/>
                    <a:gd name="T16" fmla="*/ 1592 w 1627"/>
                    <a:gd name="T17" fmla="*/ 1501 h 1714"/>
                    <a:gd name="T18" fmla="*/ 1352 w 1627"/>
                    <a:gd name="T19" fmla="*/ 1661 h 1714"/>
                    <a:gd name="T20" fmla="*/ 1240 w 1627"/>
                    <a:gd name="T21" fmla="*/ 1661 h 1714"/>
                    <a:gd name="T22" fmla="*/ 312 w 1627"/>
                    <a:gd name="T23" fmla="*/ 1677 h 1714"/>
                    <a:gd name="T24" fmla="*/ 72 w 1627"/>
                    <a:gd name="T25" fmla="*/ 1645 h 1714"/>
                    <a:gd name="T26" fmla="*/ 8 w 1627"/>
                    <a:gd name="T27" fmla="*/ 1357 h 1714"/>
                    <a:gd name="T28" fmla="*/ 24 w 1627"/>
                    <a:gd name="T29" fmla="*/ 237 h 17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27"/>
                    <a:gd name="T46" fmla="*/ 0 h 1714"/>
                    <a:gd name="T47" fmla="*/ 1627 w 1627"/>
                    <a:gd name="T48" fmla="*/ 1714 h 17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27" h="1714">
                      <a:moveTo>
                        <a:pt x="24" y="237"/>
                      </a:moveTo>
                      <a:cubicBezTo>
                        <a:pt x="37" y="0"/>
                        <a:pt x="37" y="109"/>
                        <a:pt x="72" y="77"/>
                      </a:cubicBezTo>
                      <a:cubicBezTo>
                        <a:pt x="107" y="45"/>
                        <a:pt x="112" y="50"/>
                        <a:pt x="232" y="45"/>
                      </a:cubicBezTo>
                      <a:cubicBezTo>
                        <a:pt x="352" y="40"/>
                        <a:pt x="600" y="45"/>
                        <a:pt x="792" y="45"/>
                      </a:cubicBezTo>
                      <a:cubicBezTo>
                        <a:pt x="984" y="45"/>
                        <a:pt x="1264" y="32"/>
                        <a:pt x="1384" y="45"/>
                      </a:cubicBezTo>
                      <a:cubicBezTo>
                        <a:pt x="1504" y="58"/>
                        <a:pt x="1485" y="96"/>
                        <a:pt x="1512" y="125"/>
                      </a:cubicBezTo>
                      <a:cubicBezTo>
                        <a:pt x="1539" y="154"/>
                        <a:pt x="1536" y="178"/>
                        <a:pt x="1544" y="221"/>
                      </a:cubicBezTo>
                      <a:cubicBezTo>
                        <a:pt x="1552" y="264"/>
                        <a:pt x="1552" y="168"/>
                        <a:pt x="1560" y="381"/>
                      </a:cubicBezTo>
                      <a:cubicBezTo>
                        <a:pt x="1568" y="594"/>
                        <a:pt x="1627" y="1288"/>
                        <a:pt x="1592" y="1501"/>
                      </a:cubicBezTo>
                      <a:cubicBezTo>
                        <a:pt x="1557" y="1714"/>
                        <a:pt x="1411" y="1634"/>
                        <a:pt x="1352" y="1661"/>
                      </a:cubicBezTo>
                      <a:cubicBezTo>
                        <a:pt x="1293" y="1688"/>
                        <a:pt x="1413" y="1658"/>
                        <a:pt x="1240" y="1661"/>
                      </a:cubicBezTo>
                      <a:cubicBezTo>
                        <a:pt x="1067" y="1664"/>
                        <a:pt x="507" y="1680"/>
                        <a:pt x="312" y="1677"/>
                      </a:cubicBezTo>
                      <a:cubicBezTo>
                        <a:pt x="117" y="1674"/>
                        <a:pt x="123" y="1698"/>
                        <a:pt x="72" y="1645"/>
                      </a:cubicBezTo>
                      <a:cubicBezTo>
                        <a:pt x="21" y="1592"/>
                        <a:pt x="16" y="1592"/>
                        <a:pt x="8" y="1357"/>
                      </a:cubicBezTo>
                      <a:cubicBezTo>
                        <a:pt x="0" y="1122"/>
                        <a:pt x="21" y="470"/>
                        <a:pt x="24" y="23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B2B2B2"/>
                    </a:gs>
                  </a:gsLst>
                  <a:path path="rect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Oval 95"/>
                <p:cNvSpPr>
                  <a:spLocks noChangeArrowheads="1"/>
                </p:cNvSpPr>
                <p:nvPr/>
              </p:nvSpPr>
              <p:spPr bwMode="auto">
                <a:xfrm>
                  <a:off x="1528" y="1544"/>
                  <a:ext cx="384" cy="160"/>
                </a:xfrm>
                <a:prstGeom prst="ellipse">
                  <a:avLst/>
                </a:prstGeom>
                <a:solidFill>
                  <a:srgbClr val="B2B2B2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96"/>
                <p:cNvSpPr>
                  <a:spLocks/>
                </p:cNvSpPr>
                <p:nvPr/>
              </p:nvSpPr>
              <p:spPr bwMode="auto">
                <a:xfrm>
                  <a:off x="1544" y="1464"/>
                  <a:ext cx="352" cy="128"/>
                </a:xfrm>
                <a:custGeom>
                  <a:avLst/>
                  <a:gdLst>
                    <a:gd name="T0" fmla="*/ 0 w 352"/>
                    <a:gd name="T1" fmla="*/ 128 h 128"/>
                    <a:gd name="T2" fmla="*/ 0 w 352"/>
                    <a:gd name="T3" fmla="*/ 0 h 128"/>
                    <a:gd name="T4" fmla="*/ 352 w 352"/>
                    <a:gd name="T5" fmla="*/ 0 h 128"/>
                    <a:gd name="T6" fmla="*/ 352 w 352"/>
                    <a:gd name="T7" fmla="*/ 128 h 1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2"/>
                    <a:gd name="T13" fmla="*/ 0 h 128"/>
                    <a:gd name="T14" fmla="*/ 352 w 352"/>
                    <a:gd name="T15" fmla="*/ 128 h 1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2" h="128">
                      <a:moveTo>
                        <a:pt x="0" y="128"/>
                      </a:moveTo>
                      <a:lnTo>
                        <a:pt x="0" y="0"/>
                      </a:lnTo>
                      <a:lnTo>
                        <a:pt x="352" y="0"/>
                      </a:lnTo>
                      <a:lnTo>
                        <a:pt x="352" y="128"/>
                      </a:ln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Oval 97"/>
                <p:cNvSpPr>
                  <a:spLocks noChangeArrowheads="1"/>
                </p:cNvSpPr>
                <p:nvPr/>
              </p:nvSpPr>
              <p:spPr bwMode="auto">
                <a:xfrm>
                  <a:off x="1528" y="1384"/>
                  <a:ext cx="400" cy="144"/>
                </a:xfrm>
                <a:prstGeom prst="ellipse">
                  <a:avLst/>
                </a:prstGeom>
                <a:solidFill>
                  <a:srgbClr val="4D4D4D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98"/>
                <p:cNvSpPr>
                  <a:spLocks/>
                </p:cNvSpPr>
                <p:nvPr/>
              </p:nvSpPr>
              <p:spPr bwMode="auto">
                <a:xfrm>
                  <a:off x="600" y="1688"/>
                  <a:ext cx="1472" cy="152"/>
                </a:xfrm>
                <a:custGeom>
                  <a:avLst/>
                  <a:gdLst>
                    <a:gd name="T0" fmla="*/ 0 w 1472"/>
                    <a:gd name="T1" fmla="*/ 0 h 152"/>
                    <a:gd name="T2" fmla="*/ 96 w 1472"/>
                    <a:gd name="T3" fmla="*/ 112 h 152"/>
                    <a:gd name="T4" fmla="*/ 384 w 1472"/>
                    <a:gd name="T5" fmla="*/ 144 h 152"/>
                    <a:gd name="T6" fmla="*/ 864 w 1472"/>
                    <a:gd name="T7" fmla="*/ 144 h 152"/>
                    <a:gd name="T8" fmla="*/ 1360 w 1472"/>
                    <a:gd name="T9" fmla="*/ 128 h 152"/>
                    <a:gd name="T10" fmla="*/ 1472 w 1472"/>
                    <a:gd name="T11" fmla="*/ 0 h 1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72"/>
                    <a:gd name="T19" fmla="*/ 0 h 152"/>
                    <a:gd name="T20" fmla="*/ 1472 w 1472"/>
                    <a:gd name="T21" fmla="*/ 152 h 15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72" h="152">
                      <a:moveTo>
                        <a:pt x="0" y="0"/>
                      </a:moveTo>
                      <a:cubicBezTo>
                        <a:pt x="16" y="19"/>
                        <a:pt x="32" y="88"/>
                        <a:pt x="96" y="112"/>
                      </a:cubicBezTo>
                      <a:cubicBezTo>
                        <a:pt x="160" y="136"/>
                        <a:pt x="256" y="139"/>
                        <a:pt x="384" y="144"/>
                      </a:cubicBezTo>
                      <a:cubicBezTo>
                        <a:pt x="512" y="149"/>
                        <a:pt x="701" y="147"/>
                        <a:pt x="864" y="144"/>
                      </a:cubicBezTo>
                      <a:cubicBezTo>
                        <a:pt x="1027" y="141"/>
                        <a:pt x="1259" y="152"/>
                        <a:pt x="1360" y="128"/>
                      </a:cubicBezTo>
                      <a:cubicBezTo>
                        <a:pt x="1461" y="104"/>
                        <a:pt x="1466" y="52"/>
                        <a:pt x="1472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" name="Freeform 99"/>
                <p:cNvSpPr>
                  <a:spLocks/>
                </p:cNvSpPr>
                <p:nvPr/>
              </p:nvSpPr>
              <p:spPr bwMode="auto">
                <a:xfrm>
                  <a:off x="691" y="1405"/>
                  <a:ext cx="584" cy="344"/>
                </a:xfrm>
                <a:custGeom>
                  <a:avLst/>
                  <a:gdLst>
                    <a:gd name="T0" fmla="*/ 21 w 584"/>
                    <a:gd name="T1" fmla="*/ 267 h 344"/>
                    <a:gd name="T2" fmla="*/ 149 w 584"/>
                    <a:gd name="T3" fmla="*/ 43 h 344"/>
                    <a:gd name="T4" fmla="*/ 357 w 584"/>
                    <a:gd name="T5" fmla="*/ 11 h 344"/>
                    <a:gd name="T6" fmla="*/ 501 w 584"/>
                    <a:gd name="T7" fmla="*/ 75 h 344"/>
                    <a:gd name="T8" fmla="*/ 581 w 584"/>
                    <a:gd name="T9" fmla="*/ 299 h 344"/>
                    <a:gd name="T10" fmla="*/ 485 w 584"/>
                    <a:gd name="T11" fmla="*/ 315 h 344"/>
                    <a:gd name="T12" fmla="*/ 437 w 584"/>
                    <a:gd name="T13" fmla="*/ 123 h 344"/>
                    <a:gd name="T14" fmla="*/ 245 w 584"/>
                    <a:gd name="T15" fmla="*/ 107 h 344"/>
                    <a:gd name="T16" fmla="*/ 181 w 584"/>
                    <a:gd name="T17" fmla="*/ 139 h 344"/>
                    <a:gd name="T18" fmla="*/ 101 w 584"/>
                    <a:gd name="T19" fmla="*/ 315 h 344"/>
                    <a:gd name="T20" fmla="*/ 21 w 584"/>
                    <a:gd name="T21" fmla="*/ 315 h 344"/>
                    <a:gd name="T22" fmla="*/ 21 w 584"/>
                    <a:gd name="T23" fmla="*/ 267 h 3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4"/>
                    <a:gd name="T37" fmla="*/ 0 h 344"/>
                    <a:gd name="T38" fmla="*/ 584 w 584"/>
                    <a:gd name="T39" fmla="*/ 344 h 3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4" h="344">
                      <a:moveTo>
                        <a:pt x="21" y="267"/>
                      </a:moveTo>
                      <a:cubicBezTo>
                        <a:pt x="42" y="222"/>
                        <a:pt x="93" y="86"/>
                        <a:pt x="149" y="43"/>
                      </a:cubicBezTo>
                      <a:cubicBezTo>
                        <a:pt x="205" y="0"/>
                        <a:pt x="298" y="6"/>
                        <a:pt x="357" y="11"/>
                      </a:cubicBezTo>
                      <a:cubicBezTo>
                        <a:pt x="416" y="16"/>
                        <a:pt x="464" y="27"/>
                        <a:pt x="501" y="75"/>
                      </a:cubicBezTo>
                      <a:cubicBezTo>
                        <a:pt x="538" y="123"/>
                        <a:pt x="584" y="259"/>
                        <a:pt x="581" y="299"/>
                      </a:cubicBezTo>
                      <a:cubicBezTo>
                        <a:pt x="578" y="339"/>
                        <a:pt x="509" y="344"/>
                        <a:pt x="485" y="315"/>
                      </a:cubicBezTo>
                      <a:cubicBezTo>
                        <a:pt x="461" y="286"/>
                        <a:pt x="477" y="158"/>
                        <a:pt x="437" y="123"/>
                      </a:cubicBezTo>
                      <a:cubicBezTo>
                        <a:pt x="397" y="88"/>
                        <a:pt x="288" y="104"/>
                        <a:pt x="245" y="107"/>
                      </a:cubicBezTo>
                      <a:cubicBezTo>
                        <a:pt x="202" y="110"/>
                        <a:pt x="205" y="104"/>
                        <a:pt x="181" y="139"/>
                      </a:cubicBezTo>
                      <a:cubicBezTo>
                        <a:pt x="157" y="174"/>
                        <a:pt x="128" y="286"/>
                        <a:pt x="101" y="315"/>
                      </a:cubicBezTo>
                      <a:cubicBezTo>
                        <a:pt x="74" y="344"/>
                        <a:pt x="29" y="323"/>
                        <a:pt x="21" y="315"/>
                      </a:cubicBezTo>
                      <a:cubicBezTo>
                        <a:pt x="13" y="307"/>
                        <a:pt x="0" y="312"/>
                        <a:pt x="21" y="26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B2B2B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3" name="Freeform 100"/>
              <p:cNvSpPr>
                <a:spLocks/>
              </p:cNvSpPr>
              <p:nvPr/>
            </p:nvSpPr>
            <p:spPr bwMode="auto">
              <a:xfrm>
                <a:off x="2144" y="1872"/>
                <a:ext cx="216" cy="82"/>
              </a:xfrm>
              <a:custGeom>
                <a:avLst/>
                <a:gdLst>
                  <a:gd name="T0" fmla="*/ 0 w 400"/>
                  <a:gd name="T1" fmla="*/ 2035 h 48"/>
                  <a:gd name="T2" fmla="*/ 1 w 400"/>
                  <a:gd name="T3" fmla="*/ 0 h 48"/>
                  <a:gd name="T4" fmla="*/ 4 w 400"/>
                  <a:gd name="T5" fmla="*/ 0 h 48"/>
                  <a:gd name="T6" fmla="*/ 5 w 400"/>
                  <a:gd name="T7" fmla="*/ 2035 h 48"/>
                  <a:gd name="T8" fmla="*/ 4 w 400"/>
                  <a:gd name="T9" fmla="*/ 2035 h 48"/>
                  <a:gd name="T10" fmla="*/ 0 w 400"/>
                  <a:gd name="T11" fmla="*/ 2035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0"/>
                  <a:gd name="T19" fmla="*/ 0 h 48"/>
                  <a:gd name="T20" fmla="*/ 400 w 400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0" h="48">
                    <a:moveTo>
                      <a:pt x="0" y="48"/>
                    </a:moveTo>
                    <a:lnTo>
                      <a:pt x="80" y="0"/>
                    </a:lnTo>
                    <a:lnTo>
                      <a:pt x="288" y="0"/>
                    </a:lnTo>
                    <a:lnTo>
                      <a:pt x="400" y="48"/>
                    </a:lnTo>
                    <a:lnTo>
                      <a:pt x="32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4D4D4D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4464" y="1945"/>
              <a:ext cx="1021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4800" b="1">
                  <a:latin typeface="Arial" panose="020B0604020202020204" pitchFamily="34" charset="0"/>
                </a:rPr>
                <a:t>15</a:t>
              </a:r>
              <a:r>
                <a:rPr lang="ru-RU" altLang="ru-RU" sz="4800" b="1">
                  <a:latin typeface="Arial" panose="020B0604020202020204" pitchFamily="34" charset="0"/>
                </a:rPr>
                <a:t> </a:t>
              </a:r>
              <a:r>
                <a:rPr lang="en-US" altLang="ru-RU" sz="4000" b="1">
                  <a:latin typeface="Arial" panose="020B0604020202020204" pitchFamily="34" charset="0"/>
                </a:rPr>
                <a:t>L</a:t>
              </a:r>
              <a:endParaRPr lang="ru-RU" altLang="ru-RU" sz="2800" b="1">
                <a:latin typeface="Arial" panose="020B0604020202020204" pitchFamily="34" charset="0"/>
              </a:endParaRPr>
            </a:p>
          </p:txBody>
        </p:sp>
      </p:grpSp>
      <p:sp>
        <p:nvSpPr>
          <p:cNvPr id="110" name="Line 102"/>
          <p:cNvSpPr>
            <a:spLocks noChangeShapeType="1"/>
          </p:cNvSpPr>
          <p:nvPr/>
        </p:nvSpPr>
        <p:spPr bwMode="auto">
          <a:xfrm flipH="1">
            <a:off x="1563811" y="5502224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1" name="Group 103"/>
          <p:cNvGrpSpPr>
            <a:grpSpLocks/>
          </p:cNvGrpSpPr>
          <p:nvPr/>
        </p:nvGrpSpPr>
        <p:grpSpPr bwMode="auto">
          <a:xfrm>
            <a:off x="10074399" y="4892624"/>
            <a:ext cx="633412" cy="685800"/>
            <a:chOff x="2464" y="3024"/>
            <a:chExt cx="399" cy="432"/>
          </a:xfrm>
        </p:grpSpPr>
        <p:grpSp>
          <p:nvGrpSpPr>
            <p:cNvPr id="112" name="Group 104"/>
            <p:cNvGrpSpPr>
              <a:grpSpLocks/>
            </p:cNvGrpSpPr>
            <p:nvPr/>
          </p:nvGrpSpPr>
          <p:grpSpPr bwMode="auto">
            <a:xfrm>
              <a:off x="2464" y="3312"/>
              <a:ext cx="336" cy="144"/>
              <a:chOff x="1792" y="4000"/>
              <a:chExt cx="352" cy="160"/>
            </a:xfrm>
          </p:grpSpPr>
          <p:sp>
            <p:nvSpPr>
              <p:cNvPr id="114" name="Oval 105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" name="Oval 106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" name="Oval 107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2632" y="3024"/>
              <a:ext cx="231" cy="318"/>
            </a:xfrm>
            <a:custGeom>
              <a:avLst/>
              <a:gdLst>
                <a:gd name="T0" fmla="*/ 0 w 454"/>
                <a:gd name="T1" fmla="*/ 8 h 544"/>
                <a:gd name="T2" fmla="*/ 4 w 454"/>
                <a:gd name="T3" fmla="*/ 8 h 544"/>
                <a:gd name="T4" fmla="*/ 0 w 454"/>
                <a:gd name="T5" fmla="*/ 0 h 544"/>
                <a:gd name="T6" fmla="*/ 0 w 454"/>
                <a:gd name="T7" fmla="*/ 13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7" name="Group 109"/>
          <p:cNvGrpSpPr>
            <a:grpSpLocks/>
          </p:cNvGrpSpPr>
          <p:nvPr/>
        </p:nvGrpSpPr>
        <p:grpSpPr bwMode="auto">
          <a:xfrm>
            <a:off x="1792411" y="4892624"/>
            <a:ext cx="633413" cy="685800"/>
            <a:chOff x="2464" y="3024"/>
            <a:chExt cx="399" cy="432"/>
          </a:xfrm>
        </p:grpSpPr>
        <p:grpSp>
          <p:nvGrpSpPr>
            <p:cNvPr id="118" name="Group 110"/>
            <p:cNvGrpSpPr>
              <a:grpSpLocks/>
            </p:cNvGrpSpPr>
            <p:nvPr/>
          </p:nvGrpSpPr>
          <p:grpSpPr bwMode="auto">
            <a:xfrm>
              <a:off x="2464" y="3312"/>
              <a:ext cx="336" cy="144"/>
              <a:chOff x="1792" y="4000"/>
              <a:chExt cx="352" cy="160"/>
            </a:xfrm>
          </p:grpSpPr>
          <p:sp>
            <p:nvSpPr>
              <p:cNvPr id="120" name="Oval 111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" name="Oval 112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" name="Oval 113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2632" y="3024"/>
              <a:ext cx="231" cy="318"/>
            </a:xfrm>
            <a:custGeom>
              <a:avLst/>
              <a:gdLst>
                <a:gd name="T0" fmla="*/ 0 w 454"/>
                <a:gd name="T1" fmla="*/ 8 h 544"/>
                <a:gd name="T2" fmla="*/ 4 w 454"/>
                <a:gd name="T3" fmla="*/ 8 h 544"/>
                <a:gd name="T4" fmla="*/ 0 w 454"/>
                <a:gd name="T5" fmla="*/ 0 h 544"/>
                <a:gd name="T6" fmla="*/ 0 w 454"/>
                <a:gd name="T7" fmla="*/ 13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" name="Rectangle 116"/>
          <p:cNvSpPr>
            <a:spLocks noChangeArrowheads="1"/>
          </p:cNvSpPr>
          <p:nvPr/>
        </p:nvSpPr>
        <p:spPr bwMode="auto">
          <a:xfrm>
            <a:off x="4106542" y="4533648"/>
            <a:ext cx="32447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800" b="1" i="1" dirty="0">
                <a:solidFill>
                  <a:srgbClr val="C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ru-RU" sz="4800" b="1" i="1" dirty="0" smtClean="0">
                <a:solidFill>
                  <a:srgbClr val="C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  <a:r>
              <a:rPr lang="en-US" sz="4800" b="1" i="1" dirty="0" smtClean="0">
                <a:solidFill>
                  <a:srgbClr val="C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b="1" i="1" dirty="0" err="1" smtClean="0">
                <a:solidFill>
                  <a:srgbClr val="C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</a:t>
            </a:r>
            <a:r>
              <a:rPr lang="en-US" sz="4800" b="1" i="1" dirty="0" smtClean="0">
                <a:solidFill>
                  <a:srgbClr val="C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b="1" i="1" dirty="0" err="1" smtClean="0">
                <a:solidFill>
                  <a:srgbClr val="C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oshdi</a:t>
            </a:r>
            <a:endParaRPr lang="ru-RU" sz="4800" b="1" i="1" dirty="0">
              <a:solidFill>
                <a:srgbClr val="C8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4" name="Group 120"/>
          <p:cNvGrpSpPr>
            <a:grpSpLocks/>
          </p:cNvGrpSpPr>
          <p:nvPr/>
        </p:nvGrpSpPr>
        <p:grpSpPr bwMode="auto">
          <a:xfrm>
            <a:off x="1868611" y="5730824"/>
            <a:ext cx="8382000" cy="1098743"/>
            <a:chOff x="192" y="3408"/>
            <a:chExt cx="5280" cy="725"/>
          </a:xfrm>
        </p:grpSpPr>
        <p:sp>
          <p:nvSpPr>
            <p:cNvPr id="125" name="Rectangle 121"/>
            <p:cNvSpPr>
              <a:spLocks noChangeArrowheads="1"/>
            </p:cNvSpPr>
            <p:nvPr/>
          </p:nvSpPr>
          <p:spPr bwMode="auto">
            <a:xfrm>
              <a:off x="2157" y="3648"/>
              <a:ext cx="1323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44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100</a:t>
              </a:r>
              <a:r>
                <a:rPr lang="ru-RU" sz="44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</a:t>
              </a:r>
              <a:r>
                <a:rPr lang="en-US" sz="44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km</a:t>
              </a:r>
              <a:endParaRPr lang="ru-RU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6" name="AutoShape 122"/>
            <p:cNvSpPr>
              <a:spLocks/>
            </p:cNvSpPr>
            <p:nvPr/>
          </p:nvSpPr>
          <p:spPr bwMode="auto">
            <a:xfrm rot="5400000">
              <a:off x="2693" y="907"/>
              <a:ext cx="278" cy="5280"/>
            </a:xfrm>
            <a:prstGeom prst="rightBrace">
              <a:avLst>
                <a:gd name="adj1" fmla="val 101852"/>
                <a:gd name="adj2" fmla="val 50000"/>
              </a:avLst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6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8494E-6 3.07553E-6 L -0.86621 3.0755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184E-6 -3.73134E-6 L -0.8662 -3.73134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1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7004E-6 2.65943E-6 L -0.86621 2.65943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2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2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2913E-6 -3.73134E-6 L -0.8662 -3.73134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1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868689" y="269602"/>
            <a:ext cx="2919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4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1905" y="2301657"/>
            <a:ext cx="6460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15 : 100 ∙ 8 = 1,2 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7531" y="5269586"/>
            <a:ext cx="4900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 err="1">
                <a:solidFill>
                  <a:schemeClr val="tx2"/>
                </a:solidFill>
                <a:latin typeface="Arial" panose="020B0604020202020204" pitchFamily="34" charset="0"/>
              </a:rPr>
              <a:t>Javob</a:t>
            </a:r>
            <a:r>
              <a:rPr lang="en-US" altLang="ru-RU" sz="4000" b="1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r>
              <a:rPr lang="en-US" altLang="ru-RU" sz="4000" dirty="0">
                <a:latin typeface="Arial" panose="020B0604020202020204" pitchFamily="34" charset="0"/>
              </a:rPr>
              <a:t> 16,2 </a:t>
            </a:r>
            <a:r>
              <a:rPr lang="en-US" altLang="ru-RU" sz="4000" dirty="0" err="1">
                <a:latin typeface="Arial" panose="020B0604020202020204" pitchFamily="34" charset="0"/>
              </a:rPr>
              <a:t>litr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1406" y="4219654"/>
            <a:ext cx="6905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 15 + 1,2 = 16,2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9128863" y="1502228"/>
            <a:ext cx="1928812" cy="2286000"/>
            <a:chOff x="4128" y="1248"/>
            <a:chExt cx="1466" cy="1716"/>
          </a:xfrm>
        </p:grpSpPr>
        <p:grpSp>
          <p:nvGrpSpPr>
            <p:cNvPr id="13" name="Group 92"/>
            <p:cNvGrpSpPr>
              <a:grpSpLocks/>
            </p:cNvGrpSpPr>
            <p:nvPr/>
          </p:nvGrpSpPr>
          <p:grpSpPr bwMode="auto">
            <a:xfrm>
              <a:off x="4128" y="1248"/>
              <a:ext cx="1466" cy="1716"/>
              <a:chOff x="1200" y="1872"/>
              <a:chExt cx="1466" cy="1716"/>
            </a:xfrm>
          </p:grpSpPr>
          <p:grpSp>
            <p:nvGrpSpPr>
              <p:cNvPr id="15" name="Group 93"/>
              <p:cNvGrpSpPr>
                <a:grpSpLocks/>
              </p:cNvGrpSpPr>
              <p:nvPr/>
            </p:nvGrpSpPr>
            <p:grpSpPr bwMode="auto">
              <a:xfrm>
                <a:off x="1200" y="1899"/>
                <a:ext cx="1466" cy="1689"/>
                <a:chOff x="560" y="1384"/>
                <a:chExt cx="1627" cy="1877"/>
              </a:xfrm>
            </p:grpSpPr>
            <p:sp>
              <p:nvSpPr>
                <p:cNvPr id="21" name="Freeform 94"/>
                <p:cNvSpPr>
                  <a:spLocks/>
                </p:cNvSpPr>
                <p:nvPr/>
              </p:nvSpPr>
              <p:spPr bwMode="auto">
                <a:xfrm>
                  <a:off x="560" y="1547"/>
                  <a:ext cx="1627" cy="1714"/>
                </a:xfrm>
                <a:custGeom>
                  <a:avLst/>
                  <a:gdLst>
                    <a:gd name="T0" fmla="*/ 24 w 1627"/>
                    <a:gd name="T1" fmla="*/ 237 h 1714"/>
                    <a:gd name="T2" fmla="*/ 72 w 1627"/>
                    <a:gd name="T3" fmla="*/ 77 h 1714"/>
                    <a:gd name="T4" fmla="*/ 232 w 1627"/>
                    <a:gd name="T5" fmla="*/ 45 h 1714"/>
                    <a:gd name="T6" fmla="*/ 792 w 1627"/>
                    <a:gd name="T7" fmla="*/ 45 h 1714"/>
                    <a:gd name="T8" fmla="*/ 1384 w 1627"/>
                    <a:gd name="T9" fmla="*/ 45 h 1714"/>
                    <a:gd name="T10" fmla="*/ 1512 w 1627"/>
                    <a:gd name="T11" fmla="*/ 125 h 1714"/>
                    <a:gd name="T12" fmla="*/ 1544 w 1627"/>
                    <a:gd name="T13" fmla="*/ 221 h 1714"/>
                    <a:gd name="T14" fmla="*/ 1560 w 1627"/>
                    <a:gd name="T15" fmla="*/ 381 h 1714"/>
                    <a:gd name="T16" fmla="*/ 1592 w 1627"/>
                    <a:gd name="T17" fmla="*/ 1501 h 1714"/>
                    <a:gd name="T18" fmla="*/ 1352 w 1627"/>
                    <a:gd name="T19" fmla="*/ 1661 h 1714"/>
                    <a:gd name="T20" fmla="*/ 1240 w 1627"/>
                    <a:gd name="T21" fmla="*/ 1661 h 1714"/>
                    <a:gd name="T22" fmla="*/ 312 w 1627"/>
                    <a:gd name="T23" fmla="*/ 1677 h 1714"/>
                    <a:gd name="T24" fmla="*/ 72 w 1627"/>
                    <a:gd name="T25" fmla="*/ 1645 h 1714"/>
                    <a:gd name="T26" fmla="*/ 8 w 1627"/>
                    <a:gd name="T27" fmla="*/ 1357 h 1714"/>
                    <a:gd name="T28" fmla="*/ 24 w 1627"/>
                    <a:gd name="T29" fmla="*/ 237 h 17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27"/>
                    <a:gd name="T46" fmla="*/ 0 h 1714"/>
                    <a:gd name="T47" fmla="*/ 1627 w 1627"/>
                    <a:gd name="T48" fmla="*/ 1714 h 17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27" h="1714">
                      <a:moveTo>
                        <a:pt x="24" y="237"/>
                      </a:moveTo>
                      <a:cubicBezTo>
                        <a:pt x="37" y="0"/>
                        <a:pt x="37" y="109"/>
                        <a:pt x="72" y="77"/>
                      </a:cubicBezTo>
                      <a:cubicBezTo>
                        <a:pt x="107" y="45"/>
                        <a:pt x="112" y="50"/>
                        <a:pt x="232" y="45"/>
                      </a:cubicBezTo>
                      <a:cubicBezTo>
                        <a:pt x="352" y="40"/>
                        <a:pt x="600" y="45"/>
                        <a:pt x="792" y="45"/>
                      </a:cubicBezTo>
                      <a:cubicBezTo>
                        <a:pt x="984" y="45"/>
                        <a:pt x="1264" y="32"/>
                        <a:pt x="1384" y="45"/>
                      </a:cubicBezTo>
                      <a:cubicBezTo>
                        <a:pt x="1504" y="58"/>
                        <a:pt x="1485" y="96"/>
                        <a:pt x="1512" y="125"/>
                      </a:cubicBezTo>
                      <a:cubicBezTo>
                        <a:pt x="1539" y="154"/>
                        <a:pt x="1536" y="178"/>
                        <a:pt x="1544" y="221"/>
                      </a:cubicBezTo>
                      <a:cubicBezTo>
                        <a:pt x="1552" y="264"/>
                        <a:pt x="1552" y="168"/>
                        <a:pt x="1560" y="381"/>
                      </a:cubicBezTo>
                      <a:cubicBezTo>
                        <a:pt x="1568" y="594"/>
                        <a:pt x="1627" y="1288"/>
                        <a:pt x="1592" y="1501"/>
                      </a:cubicBezTo>
                      <a:cubicBezTo>
                        <a:pt x="1557" y="1714"/>
                        <a:pt x="1411" y="1634"/>
                        <a:pt x="1352" y="1661"/>
                      </a:cubicBezTo>
                      <a:cubicBezTo>
                        <a:pt x="1293" y="1688"/>
                        <a:pt x="1413" y="1658"/>
                        <a:pt x="1240" y="1661"/>
                      </a:cubicBezTo>
                      <a:cubicBezTo>
                        <a:pt x="1067" y="1664"/>
                        <a:pt x="507" y="1680"/>
                        <a:pt x="312" y="1677"/>
                      </a:cubicBezTo>
                      <a:cubicBezTo>
                        <a:pt x="117" y="1674"/>
                        <a:pt x="123" y="1698"/>
                        <a:pt x="72" y="1645"/>
                      </a:cubicBezTo>
                      <a:cubicBezTo>
                        <a:pt x="21" y="1592"/>
                        <a:pt x="16" y="1592"/>
                        <a:pt x="8" y="1357"/>
                      </a:cubicBezTo>
                      <a:cubicBezTo>
                        <a:pt x="0" y="1122"/>
                        <a:pt x="21" y="470"/>
                        <a:pt x="24" y="23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B2B2B2"/>
                    </a:gs>
                  </a:gsLst>
                  <a:path path="rect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Oval 95"/>
                <p:cNvSpPr>
                  <a:spLocks noChangeArrowheads="1"/>
                </p:cNvSpPr>
                <p:nvPr/>
              </p:nvSpPr>
              <p:spPr bwMode="auto">
                <a:xfrm>
                  <a:off x="1528" y="1544"/>
                  <a:ext cx="384" cy="160"/>
                </a:xfrm>
                <a:prstGeom prst="ellipse">
                  <a:avLst/>
                </a:prstGeom>
                <a:solidFill>
                  <a:srgbClr val="B2B2B2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96"/>
                <p:cNvSpPr>
                  <a:spLocks/>
                </p:cNvSpPr>
                <p:nvPr/>
              </p:nvSpPr>
              <p:spPr bwMode="auto">
                <a:xfrm>
                  <a:off x="1544" y="1464"/>
                  <a:ext cx="352" cy="128"/>
                </a:xfrm>
                <a:custGeom>
                  <a:avLst/>
                  <a:gdLst>
                    <a:gd name="T0" fmla="*/ 0 w 352"/>
                    <a:gd name="T1" fmla="*/ 128 h 128"/>
                    <a:gd name="T2" fmla="*/ 0 w 352"/>
                    <a:gd name="T3" fmla="*/ 0 h 128"/>
                    <a:gd name="T4" fmla="*/ 352 w 352"/>
                    <a:gd name="T5" fmla="*/ 0 h 128"/>
                    <a:gd name="T6" fmla="*/ 352 w 352"/>
                    <a:gd name="T7" fmla="*/ 128 h 1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2"/>
                    <a:gd name="T13" fmla="*/ 0 h 128"/>
                    <a:gd name="T14" fmla="*/ 352 w 352"/>
                    <a:gd name="T15" fmla="*/ 128 h 1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2" h="128">
                      <a:moveTo>
                        <a:pt x="0" y="128"/>
                      </a:moveTo>
                      <a:lnTo>
                        <a:pt x="0" y="0"/>
                      </a:lnTo>
                      <a:lnTo>
                        <a:pt x="352" y="0"/>
                      </a:lnTo>
                      <a:lnTo>
                        <a:pt x="352" y="128"/>
                      </a:lnTo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Oval 97"/>
                <p:cNvSpPr>
                  <a:spLocks noChangeArrowheads="1"/>
                </p:cNvSpPr>
                <p:nvPr/>
              </p:nvSpPr>
              <p:spPr bwMode="auto">
                <a:xfrm>
                  <a:off x="1528" y="1384"/>
                  <a:ext cx="400" cy="144"/>
                </a:xfrm>
                <a:prstGeom prst="ellipse">
                  <a:avLst/>
                </a:prstGeom>
                <a:solidFill>
                  <a:srgbClr val="4D4D4D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98"/>
                <p:cNvSpPr>
                  <a:spLocks/>
                </p:cNvSpPr>
                <p:nvPr/>
              </p:nvSpPr>
              <p:spPr bwMode="auto">
                <a:xfrm>
                  <a:off x="600" y="1688"/>
                  <a:ext cx="1472" cy="152"/>
                </a:xfrm>
                <a:custGeom>
                  <a:avLst/>
                  <a:gdLst>
                    <a:gd name="T0" fmla="*/ 0 w 1472"/>
                    <a:gd name="T1" fmla="*/ 0 h 152"/>
                    <a:gd name="T2" fmla="*/ 96 w 1472"/>
                    <a:gd name="T3" fmla="*/ 112 h 152"/>
                    <a:gd name="T4" fmla="*/ 384 w 1472"/>
                    <a:gd name="T5" fmla="*/ 144 h 152"/>
                    <a:gd name="T6" fmla="*/ 864 w 1472"/>
                    <a:gd name="T7" fmla="*/ 144 h 152"/>
                    <a:gd name="T8" fmla="*/ 1360 w 1472"/>
                    <a:gd name="T9" fmla="*/ 128 h 152"/>
                    <a:gd name="T10" fmla="*/ 1472 w 1472"/>
                    <a:gd name="T11" fmla="*/ 0 h 1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72"/>
                    <a:gd name="T19" fmla="*/ 0 h 152"/>
                    <a:gd name="T20" fmla="*/ 1472 w 1472"/>
                    <a:gd name="T21" fmla="*/ 152 h 15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72" h="152">
                      <a:moveTo>
                        <a:pt x="0" y="0"/>
                      </a:moveTo>
                      <a:cubicBezTo>
                        <a:pt x="16" y="19"/>
                        <a:pt x="32" y="88"/>
                        <a:pt x="96" y="112"/>
                      </a:cubicBezTo>
                      <a:cubicBezTo>
                        <a:pt x="160" y="136"/>
                        <a:pt x="256" y="139"/>
                        <a:pt x="384" y="144"/>
                      </a:cubicBezTo>
                      <a:cubicBezTo>
                        <a:pt x="512" y="149"/>
                        <a:pt x="701" y="147"/>
                        <a:pt x="864" y="144"/>
                      </a:cubicBezTo>
                      <a:cubicBezTo>
                        <a:pt x="1027" y="141"/>
                        <a:pt x="1259" y="152"/>
                        <a:pt x="1360" y="128"/>
                      </a:cubicBezTo>
                      <a:cubicBezTo>
                        <a:pt x="1461" y="104"/>
                        <a:pt x="1466" y="52"/>
                        <a:pt x="1472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99"/>
                <p:cNvSpPr>
                  <a:spLocks/>
                </p:cNvSpPr>
                <p:nvPr/>
              </p:nvSpPr>
              <p:spPr bwMode="auto">
                <a:xfrm>
                  <a:off x="691" y="1405"/>
                  <a:ext cx="584" cy="344"/>
                </a:xfrm>
                <a:custGeom>
                  <a:avLst/>
                  <a:gdLst>
                    <a:gd name="T0" fmla="*/ 21 w 584"/>
                    <a:gd name="T1" fmla="*/ 267 h 344"/>
                    <a:gd name="T2" fmla="*/ 149 w 584"/>
                    <a:gd name="T3" fmla="*/ 43 h 344"/>
                    <a:gd name="T4" fmla="*/ 357 w 584"/>
                    <a:gd name="T5" fmla="*/ 11 h 344"/>
                    <a:gd name="T6" fmla="*/ 501 w 584"/>
                    <a:gd name="T7" fmla="*/ 75 h 344"/>
                    <a:gd name="T8" fmla="*/ 581 w 584"/>
                    <a:gd name="T9" fmla="*/ 299 h 344"/>
                    <a:gd name="T10" fmla="*/ 485 w 584"/>
                    <a:gd name="T11" fmla="*/ 315 h 344"/>
                    <a:gd name="T12" fmla="*/ 437 w 584"/>
                    <a:gd name="T13" fmla="*/ 123 h 344"/>
                    <a:gd name="T14" fmla="*/ 245 w 584"/>
                    <a:gd name="T15" fmla="*/ 107 h 344"/>
                    <a:gd name="T16" fmla="*/ 181 w 584"/>
                    <a:gd name="T17" fmla="*/ 139 h 344"/>
                    <a:gd name="T18" fmla="*/ 101 w 584"/>
                    <a:gd name="T19" fmla="*/ 315 h 344"/>
                    <a:gd name="T20" fmla="*/ 21 w 584"/>
                    <a:gd name="T21" fmla="*/ 315 h 344"/>
                    <a:gd name="T22" fmla="*/ 21 w 584"/>
                    <a:gd name="T23" fmla="*/ 267 h 3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4"/>
                    <a:gd name="T37" fmla="*/ 0 h 344"/>
                    <a:gd name="T38" fmla="*/ 584 w 584"/>
                    <a:gd name="T39" fmla="*/ 344 h 3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4" h="344">
                      <a:moveTo>
                        <a:pt x="21" y="267"/>
                      </a:moveTo>
                      <a:cubicBezTo>
                        <a:pt x="42" y="222"/>
                        <a:pt x="93" y="86"/>
                        <a:pt x="149" y="43"/>
                      </a:cubicBezTo>
                      <a:cubicBezTo>
                        <a:pt x="205" y="0"/>
                        <a:pt x="298" y="6"/>
                        <a:pt x="357" y="11"/>
                      </a:cubicBezTo>
                      <a:cubicBezTo>
                        <a:pt x="416" y="16"/>
                        <a:pt x="464" y="27"/>
                        <a:pt x="501" y="75"/>
                      </a:cubicBezTo>
                      <a:cubicBezTo>
                        <a:pt x="538" y="123"/>
                        <a:pt x="584" y="259"/>
                        <a:pt x="581" y="299"/>
                      </a:cubicBezTo>
                      <a:cubicBezTo>
                        <a:pt x="578" y="339"/>
                        <a:pt x="509" y="344"/>
                        <a:pt x="485" y="315"/>
                      </a:cubicBezTo>
                      <a:cubicBezTo>
                        <a:pt x="461" y="286"/>
                        <a:pt x="477" y="158"/>
                        <a:pt x="437" y="123"/>
                      </a:cubicBezTo>
                      <a:cubicBezTo>
                        <a:pt x="397" y="88"/>
                        <a:pt x="288" y="104"/>
                        <a:pt x="245" y="107"/>
                      </a:cubicBezTo>
                      <a:cubicBezTo>
                        <a:pt x="202" y="110"/>
                        <a:pt x="205" y="104"/>
                        <a:pt x="181" y="139"/>
                      </a:cubicBezTo>
                      <a:cubicBezTo>
                        <a:pt x="157" y="174"/>
                        <a:pt x="128" y="286"/>
                        <a:pt x="101" y="315"/>
                      </a:cubicBezTo>
                      <a:cubicBezTo>
                        <a:pt x="74" y="344"/>
                        <a:pt x="29" y="323"/>
                        <a:pt x="21" y="315"/>
                      </a:cubicBezTo>
                      <a:cubicBezTo>
                        <a:pt x="13" y="307"/>
                        <a:pt x="0" y="312"/>
                        <a:pt x="21" y="26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B2B2B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" name="Freeform 100"/>
              <p:cNvSpPr>
                <a:spLocks/>
              </p:cNvSpPr>
              <p:nvPr/>
            </p:nvSpPr>
            <p:spPr bwMode="auto">
              <a:xfrm>
                <a:off x="2144" y="1872"/>
                <a:ext cx="216" cy="82"/>
              </a:xfrm>
              <a:custGeom>
                <a:avLst/>
                <a:gdLst>
                  <a:gd name="T0" fmla="*/ 0 w 400"/>
                  <a:gd name="T1" fmla="*/ 2035 h 48"/>
                  <a:gd name="T2" fmla="*/ 1 w 400"/>
                  <a:gd name="T3" fmla="*/ 0 h 48"/>
                  <a:gd name="T4" fmla="*/ 4 w 400"/>
                  <a:gd name="T5" fmla="*/ 0 h 48"/>
                  <a:gd name="T6" fmla="*/ 5 w 400"/>
                  <a:gd name="T7" fmla="*/ 2035 h 48"/>
                  <a:gd name="T8" fmla="*/ 4 w 400"/>
                  <a:gd name="T9" fmla="*/ 2035 h 48"/>
                  <a:gd name="T10" fmla="*/ 0 w 400"/>
                  <a:gd name="T11" fmla="*/ 2035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0"/>
                  <a:gd name="T19" fmla="*/ 0 h 48"/>
                  <a:gd name="T20" fmla="*/ 400 w 400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0" h="48">
                    <a:moveTo>
                      <a:pt x="0" y="48"/>
                    </a:moveTo>
                    <a:lnTo>
                      <a:pt x="80" y="0"/>
                    </a:lnTo>
                    <a:lnTo>
                      <a:pt x="288" y="0"/>
                    </a:lnTo>
                    <a:lnTo>
                      <a:pt x="400" y="48"/>
                    </a:lnTo>
                    <a:lnTo>
                      <a:pt x="32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4D4D4D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Rectangle 101"/>
            <p:cNvSpPr>
              <a:spLocks noChangeArrowheads="1"/>
            </p:cNvSpPr>
            <p:nvPr/>
          </p:nvSpPr>
          <p:spPr bwMode="auto">
            <a:xfrm>
              <a:off x="4464" y="1945"/>
              <a:ext cx="1021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4800" b="1" dirty="0">
                  <a:latin typeface="Arial" panose="020B0604020202020204" pitchFamily="34" charset="0"/>
                </a:rPr>
                <a:t>15</a:t>
              </a:r>
              <a:r>
                <a:rPr lang="ru-RU" altLang="ru-RU" sz="4800" b="1" dirty="0">
                  <a:latin typeface="Arial" panose="020B0604020202020204" pitchFamily="34" charset="0"/>
                </a:rPr>
                <a:t> </a:t>
              </a:r>
              <a:r>
                <a:rPr lang="en-US" altLang="ru-RU" sz="4000" b="1" dirty="0">
                  <a:latin typeface="Arial" panose="020B0604020202020204" pitchFamily="34" charset="0"/>
                </a:rPr>
                <a:t>L</a:t>
              </a:r>
              <a:endParaRPr lang="ru-RU" altLang="ru-RU" sz="2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28530" y="1433591"/>
            <a:ext cx="7907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err="1">
                <a:latin typeface="Arial" panose="020B0604020202020204" pitchFamily="34" charset="0"/>
              </a:rPr>
              <a:t>Yoqilg‘ining</a:t>
            </a:r>
            <a:r>
              <a:rPr lang="en-US" altLang="ru-RU" sz="4000" dirty="0">
                <a:latin typeface="Arial" panose="020B0604020202020204" pitchFamily="34" charset="0"/>
              </a:rPr>
              <a:t>  8%  </a:t>
            </a:r>
            <a:r>
              <a:rPr lang="en-US" altLang="ru-RU" sz="4000" dirty="0" err="1">
                <a:latin typeface="Arial" panose="020B0604020202020204" pitchFamily="34" charset="0"/>
              </a:rPr>
              <a:t>ini</a:t>
            </a:r>
            <a:r>
              <a:rPr lang="en-US" altLang="ru-RU" sz="4000" dirty="0">
                <a:latin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</a:rPr>
              <a:t>topamiz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7093" y="3219529"/>
            <a:ext cx="7907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>
                <a:latin typeface="Arial" panose="020B0604020202020204" pitchFamily="34" charset="0"/>
              </a:rPr>
              <a:t>    Demak,  1,2  litrga oshgan</a:t>
            </a:r>
            <a:endParaRPr lang="ru-RU" altLang="ru-RU" sz="4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598- masala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8719" y="1126249"/>
            <a:ext cx="11976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 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140 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tayyorlangan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eritmada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0988" y="2346924"/>
            <a:ext cx="2293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321121" y="6170025"/>
            <a:ext cx="782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30%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tuz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8541097" y="3280685"/>
            <a:ext cx="1762125" cy="1944688"/>
            <a:chOff x="1501" y="711"/>
            <a:chExt cx="2470" cy="1649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471" y="1167"/>
              <a:ext cx="500" cy="300"/>
            </a:xfrm>
            <a:custGeom>
              <a:avLst/>
              <a:gdLst>
                <a:gd name="T0" fmla="*/ 369 w 500"/>
                <a:gd name="T1" fmla="*/ 297 h 300"/>
                <a:gd name="T2" fmla="*/ 481 w 500"/>
                <a:gd name="T3" fmla="*/ 233 h 300"/>
                <a:gd name="T4" fmla="*/ 481 w 500"/>
                <a:gd name="T5" fmla="*/ 153 h 300"/>
                <a:gd name="T6" fmla="*/ 385 w 500"/>
                <a:gd name="T7" fmla="*/ 25 h 300"/>
                <a:gd name="T8" fmla="*/ 229 w 500"/>
                <a:gd name="T9" fmla="*/ 1 h 300"/>
                <a:gd name="T10" fmla="*/ 71 w 500"/>
                <a:gd name="T11" fmla="*/ 26 h 300"/>
                <a:gd name="T12" fmla="*/ 3 w 500"/>
                <a:gd name="T13" fmla="*/ 102 h 300"/>
                <a:gd name="T14" fmla="*/ 86 w 500"/>
                <a:gd name="T15" fmla="*/ 218 h 300"/>
                <a:gd name="T16" fmla="*/ 207 w 500"/>
                <a:gd name="T17" fmla="*/ 263 h 300"/>
                <a:gd name="T18" fmla="*/ 128 w 500"/>
                <a:gd name="T19" fmla="*/ 179 h 300"/>
                <a:gd name="T20" fmla="*/ 131 w 500"/>
                <a:gd name="T21" fmla="*/ 97 h 300"/>
                <a:gd name="T22" fmla="*/ 334 w 500"/>
                <a:gd name="T23" fmla="*/ 146 h 300"/>
                <a:gd name="T24" fmla="*/ 369 w 500"/>
                <a:gd name="T25" fmla="*/ 249 h 300"/>
                <a:gd name="T26" fmla="*/ 369 w 500"/>
                <a:gd name="T27" fmla="*/ 297 h 300"/>
                <a:gd name="T28" fmla="*/ 337 w 500"/>
                <a:gd name="T29" fmla="*/ 249 h 300"/>
                <a:gd name="T30" fmla="*/ 369 w 500"/>
                <a:gd name="T31" fmla="*/ 297 h 3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0"/>
                <a:gd name="T49" fmla="*/ 0 h 300"/>
                <a:gd name="T50" fmla="*/ 500 w 500"/>
                <a:gd name="T51" fmla="*/ 300 h 3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0" h="300">
                  <a:moveTo>
                    <a:pt x="369" y="297"/>
                  </a:moveTo>
                  <a:cubicBezTo>
                    <a:pt x="393" y="294"/>
                    <a:pt x="462" y="257"/>
                    <a:pt x="481" y="233"/>
                  </a:cubicBezTo>
                  <a:cubicBezTo>
                    <a:pt x="500" y="209"/>
                    <a:pt x="497" y="188"/>
                    <a:pt x="481" y="153"/>
                  </a:cubicBezTo>
                  <a:cubicBezTo>
                    <a:pt x="465" y="118"/>
                    <a:pt x="427" y="50"/>
                    <a:pt x="385" y="25"/>
                  </a:cubicBezTo>
                  <a:cubicBezTo>
                    <a:pt x="343" y="0"/>
                    <a:pt x="281" y="1"/>
                    <a:pt x="229" y="1"/>
                  </a:cubicBezTo>
                  <a:cubicBezTo>
                    <a:pt x="177" y="1"/>
                    <a:pt x="109" y="9"/>
                    <a:pt x="71" y="26"/>
                  </a:cubicBezTo>
                  <a:cubicBezTo>
                    <a:pt x="34" y="43"/>
                    <a:pt x="0" y="70"/>
                    <a:pt x="3" y="102"/>
                  </a:cubicBezTo>
                  <a:cubicBezTo>
                    <a:pt x="5" y="134"/>
                    <a:pt x="52" y="191"/>
                    <a:pt x="86" y="218"/>
                  </a:cubicBezTo>
                  <a:cubicBezTo>
                    <a:pt x="120" y="245"/>
                    <a:pt x="200" y="270"/>
                    <a:pt x="207" y="263"/>
                  </a:cubicBezTo>
                  <a:cubicBezTo>
                    <a:pt x="214" y="257"/>
                    <a:pt x="141" y="206"/>
                    <a:pt x="128" y="179"/>
                  </a:cubicBezTo>
                  <a:cubicBezTo>
                    <a:pt x="116" y="151"/>
                    <a:pt x="97" y="103"/>
                    <a:pt x="131" y="97"/>
                  </a:cubicBezTo>
                  <a:cubicBezTo>
                    <a:pt x="166" y="92"/>
                    <a:pt x="294" y="121"/>
                    <a:pt x="334" y="146"/>
                  </a:cubicBezTo>
                  <a:cubicBezTo>
                    <a:pt x="374" y="171"/>
                    <a:pt x="363" y="224"/>
                    <a:pt x="369" y="249"/>
                  </a:cubicBezTo>
                  <a:cubicBezTo>
                    <a:pt x="375" y="274"/>
                    <a:pt x="374" y="297"/>
                    <a:pt x="369" y="297"/>
                  </a:cubicBezTo>
                  <a:cubicBezTo>
                    <a:pt x="364" y="297"/>
                    <a:pt x="337" y="249"/>
                    <a:pt x="337" y="249"/>
                  </a:cubicBezTo>
                  <a:cubicBezTo>
                    <a:pt x="337" y="249"/>
                    <a:pt x="345" y="300"/>
                    <a:pt x="369" y="297"/>
                  </a:cubicBezTo>
                  <a:close/>
                </a:path>
              </a:pathLst>
            </a:custGeom>
            <a:solidFill>
              <a:srgbClr val="4D4D4D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627" y="939"/>
              <a:ext cx="2216" cy="1421"/>
            </a:xfrm>
            <a:custGeom>
              <a:avLst/>
              <a:gdLst>
                <a:gd name="T0" fmla="*/ 5 w 2216"/>
                <a:gd name="T1" fmla="*/ 508 h 1181"/>
                <a:gd name="T2" fmla="*/ 21 w 2216"/>
                <a:gd name="T3" fmla="*/ 3102 h 1181"/>
                <a:gd name="T4" fmla="*/ 37 w 2216"/>
                <a:gd name="T5" fmla="*/ 3517 h 1181"/>
                <a:gd name="T6" fmla="*/ 101 w 2216"/>
                <a:gd name="T7" fmla="*/ 3788 h 1181"/>
                <a:gd name="T8" fmla="*/ 245 w 2216"/>
                <a:gd name="T9" fmla="*/ 4020 h 1181"/>
                <a:gd name="T10" fmla="*/ 741 w 2216"/>
                <a:gd name="T11" fmla="*/ 4255 h 1181"/>
                <a:gd name="T12" fmla="*/ 1413 w 2216"/>
                <a:gd name="T13" fmla="*/ 4255 h 1181"/>
                <a:gd name="T14" fmla="*/ 1941 w 2216"/>
                <a:gd name="T15" fmla="*/ 3900 h 1181"/>
                <a:gd name="T16" fmla="*/ 2149 w 2216"/>
                <a:gd name="T17" fmla="*/ 3663 h 1181"/>
                <a:gd name="T18" fmla="*/ 2197 w 2216"/>
                <a:gd name="T19" fmla="*/ 3569 h 1181"/>
                <a:gd name="T20" fmla="*/ 2213 w 2216"/>
                <a:gd name="T21" fmla="*/ 3371 h 1181"/>
                <a:gd name="T22" fmla="*/ 2181 w 2216"/>
                <a:gd name="T23" fmla="*/ 537 h 1181"/>
                <a:gd name="T24" fmla="*/ 2181 w 2216"/>
                <a:gd name="T25" fmla="*/ 144 h 1181"/>
                <a:gd name="T26" fmla="*/ 2133 w 2216"/>
                <a:gd name="T27" fmla="*/ 144 h 1181"/>
                <a:gd name="T28" fmla="*/ 2005 w 2216"/>
                <a:gd name="T29" fmla="*/ 312 h 1181"/>
                <a:gd name="T30" fmla="*/ 1781 w 2216"/>
                <a:gd name="T31" fmla="*/ 391 h 1181"/>
                <a:gd name="T32" fmla="*/ 1445 w 2216"/>
                <a:gd name="T33" fmla="*/ 436 h 1181"/>
                <a:gd name="T34" fmla="*/ 1061 w 2216"/>
                <a:gd name="T35" fmla="*/ 413 h 1181"/>
                <a:gd name="T36" fmla="*/ 453 w 2216"/>
                <a:gd name="T37" fmla="*/ 413 h 1181"/>
                <a:gd name="T38" fmla="*/ 165 w 2216"/>
                <a:gd name="T39" fmla="*/ 391 h 1181"/>
                <a:gd name="T40" fmla="*/ 37 w 2216"/>
                <a:gd name="T41" fmla="*/ 268 h 1181"/>
                <a:gd name="T42" fmla="*/ 5 w 2216"/>
                <a:gd name="T43" fmla="*/ 165 h 1181"/>
                <a:gd name="T44" fmla="*/ 5 w 2216"/>
                <a:gd name="T45" fmla="*/ 268 h 1181"/>
                <a:gd name="T46" fmla="*/ 5 w 2216"/>
                <a:gd name="T47" fmla="*/ 508 h 11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16"/>
                <a:gd name="T73" fmla="*/ 0 h 1181"/>
                <a:gd name="T74" fmla="*/ 2216 w 2216"/>
                <a:gd name="T75" fmla="*/ 1181 h 11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16" h="1181">
                  <a:moveTo>
                    <a:pt x="5" y="140"/>
                  </a:moveTo>
                  <a:cubicBezTo>
                    <a:pt x="8" y="270"/>
                    <a:pt x="16" y="712"/>
                    <a:pt x="21" y="849"/>
                  </a:cubicBezTo>
                  <a:cubicBezTo>
                    <a:pt x="26" y="986"/>
                    <a:pt x="24" y="932"/>
                    <a:pt x="37" y="963"/>
                  </a:cubicBezTo>
                  <a:cubicBezTo>
                    <a:pt x="50" y="994"/>
                    <a:pt x="66" y="1014"/>
                    <a:pt x="101" y="1037"/>
                  </a:cubicBezTo>
                  <a:cubicBezTo>
                    <a:pt x="136" y="1060"/>
                    <a:pt x="138" y="1080"/>
                    <a:pt x="245" y="1101"/>
                  </a:cubicBezTo>
                  <a:cubicBezTo>
                    <a:pt x="352" y="1122"/>
                    <a:pt x="546" y="1154"/>
                    <a:pt x="741" y="1165"/>
                  </a:cubicBezTo>
                  <a:cubicBezTo>
                    <a:pt x="936" y="1176"/>
                    <a:pt x="1213" y="1181"/>
                    <a:pt x="1413" y="1165"/>
                  </a:cubicBezTo>
                  <a:cubicBezTo>
                    <a:pt x="1613" y="1149"/>
                    <a:pt x="1818" y="1096"/>
                    <a:pt x="1941" y="1069"/>
                  </a:cubicBezTo>
                  <a:cubicBezTo>
                    <a:pt x="2064" y="1042"/>
                    <a:pt x="2106" y="1019"/>
                    <a:pt x="2149" y="1004"/>
                  </a:cubicBezTo>
                  <a:cubicBezTo>
                    <a:pt x="2192" y="989"/>
                    <a:pt x="2186" y="990"/>
                    <a:pt x="2197" y="977"/>
                  </a:cubicBezTo>
                  <a:cubicBezTo>
                    <a:pt x="2208" y="963"/>
                    <a:pt x="2216" y="1061"/>
                    <a:pt x="2213" y="923"/>
                  </a:cubicBezTo>
                  <a:cubicBezTo>
                    <a:pt x="2210" y="784"/>
                    <a:pt x="2186" y="294"/>
                    <a:pt x="2181" y="147"/>
                  </a:cubicBezTo>
                  <a:cubicBezTo>
                    <a:pt x="2176" y="0"/>
                    <a:pt x="2189" y="57"/>
                    <a:pt x="2181" y="39"/>
                  </a:cubicBezTo>
                  <a:cubicBezTo>
                    <a:pt x="2173" y="21"/>
                    <a:pt x="2162" y="31"/>
                    <a:pt x="2133" y="39"/>
                  </a:cubicBezTo>
                  <a:cubicBezTo>
                    <a:pt x="2104" y="47"/>
                    <a:pt x="2064" y="75"/>
                    <a:pt x="2005" y="86"/>
                  </a:cubicBezTo>
                  <a:cubicBezTo>
                    <a:pt x="1946" y="98"/>
                    <a:pt x="1874" y="101"/>
                    <a:pt x="1781" y="107"/>
                  </a:cubicBezTo>
                  <a:cubicBezTo>
                    <a:pt x="1688" y="112"/>
                    <a:pt x="1565" y="119"/>
                    <a:pt x="1445" y="120"/>
                  </a:cubicBezTo>
                  <a:cubicBezTo>
                    <a:pt x="1325" y="121"/>
                    <a:pt x="1226" y="115"/>
                    <a:pt x="1061" y="113"/>
                  </a:cubicBezTo>
                  <a:cubicBezTo>
                    <a:pt x="896" y="112"/>
                    <a:pt x="602" y="115"/>
                    <a:pt x="453" y="113"/>
                  </a:cubicBezTo>
                  <a:cubicBezTo>
                    <a:pt x="304" y="112"/>
                    <a:pt x="234" y="113"/>
                    <a:pt x="165" y="107"/>
                  </a:cubicBezTo>
                  <a:cubicBezTo>
                    <a:pt x="96" y="100"/>
                    <a:pt x="64" y="83"/>
                    <a:pt x="37" y="73"/>
                  </a:cubicBezTo>
                  <a:cubicBezTo>
                    <a:pt x="10" y="63"/>
                    <a:pt x="10" y="46"/>
                    <a:pt x="5" y="46"/>
                  </a:cubicBezTo>
                  <a:cubicBezTo>
                    <a:pt x="0" y="46"/>
                    <a:pt x="5" y="58"/>
                    <a:pt x="5" y="73"/>
                  </a:cubicBezTo>
                  <a:cubicBezTo>
                    <a:pt x="5" y="88"/>
                    <a:pt x="2" y="11"/>
                    <a:pt x="5" y="14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1616" y="784"/>
              <a:ext cx="2192" cy="536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1776" y="824"/>
              <a:ext cx="1888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1808" y="848"/>
              <a:ext cx="1872" cy="168"/>
            </a:xfrm>
            <a:custGeom>
              <a:avLst/>
              <a:gdLst>
                <a:gd name="T0" fmla="*/ 0 w 1872"/>
                <a:gd name="T1" fmla="*/ 152 h 168"/>
                <a:gd name="T2" fmla="*/ 112 w 1872"/>
                <a:gd name="T3" fmla="*/ 152 h 168"/>
                <a:gd name="T4" fmla="*/ 368 w 1872"/>
                <a:gd name="T5" fmla="*/ 120 h 168"/>
                <a:gd name="T6" fmla="*/ 736 w 1872"/>
                <a:gd name="T7" fmla="*/ 24 h 168"/>
                <a:gd name="T8" fmla="*/ 1072 w 1872"/>
                <a:gd name="T9" fmla="*/ 8 h 168"/>
                <a:gd name="T10" fmla="*/ 1376 w 1872"/>
                <a:gd name="T11" fmla="*/ 72 h 168"/>
                <a:gd name="T12" fmla="*/ 1648 w 1872"/>
                <a:gd name="T13" fmla="*/ 152 h 168"/>
                <a:gd name="T14" fmla="*/ 1872 w 1872"/>
                <a:gd name="T15" fmla="*/ 168 h 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72"/>
                <a:gd name="T25" fmla="*/ 0 h 168"/>
                <a:gd name="T26" fmla="*/ 1872 w 1872"/>
                <a:gd name="T27" fmla="*/ 168 h 1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72" h="168">
                  <a:moveTo>
                    <a:pt x="0" y="152"/>
                  </a:moveTo>
                  <a:cubicBezTo>
                    <a:pt x="19" y="152"/>
                    <a:pt x="51" y="157"/>
                    <a:pt x="112" y="152"/>
                  </a:cubicBezTo>
                  <a:cubicBezTo>
                    <a:pt x="173" y="147"/>
                    <a:pt x="264" y="141"/>
                    <a:pt x="368" y="120"/>
                  </a:cubicBezTo>
                  <a:cubicBezTo>
                    <a:pt x="472" y="99"/>
                    <a:pt x="619" y="43"/>
                    <a:pt x="736" y="24"/>
                  </a:cubicBezTo>
                  <a:cubicBezTo>
                    <a:pt x="853" y="5"/>
                    <a:pt x="965" y="0"/>
                    <a:pt x="1072" y="8"/>
                  </a:cubicBezTo>
                  <a:cubicBezTo>
                    <a:pt x="1179" y="16"/>
                    <a:pt x="1280" y="48"/>
                    <a:pt x="1376" y="72"/>
                  </a:cubicBezTo>
                  <a:cubicBezTo>
                    <a:pt x="1472" y="96"/>
                    <a:pt x="1565" y="136"/>
                    <a:pt x="1648" y="152"/>
                  </a:cubicBezTo>
                  <a:cubicBezTo>
                    <a:pt x="1731" y="168"/>
                    <a:pt x="1825" y="165"/>
                    <a:pt x="1872" y="1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501" y="1283"/>
              <a:ext cx="560" cy="389"/>
            </a:xfrm>
            <a:custGeom>
              <a:avLst/>
              <a:gdLst>
                <a:gd name="T0" fmla="*/ 403 w 560"/>
                <a:gd name="T1" fmla="*/ 357 h 389"/>
                <a:gd name="T2" fmla="*/ 531 w 560"/>
                <a:gd name="T3" fmla="*/ 373 h 389"/>
                <a:gd name="T4" fmla="*/ 547 w 560"/>
                <a:gd name="T5" fmla="*/ 261 h 389"/>
                <a:gd name="T6" fmla="*/ 451 w 560"/>
                <a:gd name="T7" fmla="*/ 149 h 389"/>
                <a:gd name="T8" fmla="*/ 243 w 560"/>
                <a:gd name="T9" fmla="*/ 21 h 389"/>
                <a:gd name="T10" fmla="*/ 83 w 560"/>
                <a:gd name="T11" fmla="*/ 21 h 389"/>
                <a:gd name="T12" fmla="*/ 3 w 560"/>
                <a:gd name="T13" fmla="*/ 85 h 389"/>
                <a:gd name="T14" fmla="*/ 67 w 560"/>
                <a:gd name="T15" fmla="*/ 213 h 389"/>
                <a:gd name="T16" fmla="*/ 179 w 560"/>
                <a:gd name="T17" fmla="*/ 277 h 389"/>
                <a:gd name="T18" fmla="*/ 163 w 560"/>
                <a:gd name="T19" fmla="*/ 213 h 389"/>
                <a:gd name="T20" fmla="*/ 131 w 560"/>
                <a:gd name="T21" fmla="*/ 101 h 389"/>
                <a:gd name="T22" fmla="*/ 323 w 560"/>
                <a:gd name="T23" fmla="*/ 181 h 389"/>
                <a:gd name="T24" fmla="*/ 483 w 560"/>
                <a:gd name="T25" fmla="*/ 293 h 389"/>
                <a:gd name="T26" fmla="*/ 419 w 560"/>
                <a:gd name="T27" fmla="*/ 309 h 389"/>
                <a:gd name="T28" fmla="*/ 403 w 560"/>
                <a:gd name="T29" fmla="*/ 357 h 3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0"/>
                <a:gd name="T46" fmla="*/ 0 h 389"/>
                <a:gd name="T47" fmla="*/ 560 w 560"/>
                <a:gd name="T48" fmla="*/ 389 h 3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63" y="277"/>
                    <a:pt x="179" y="277"/>
                  </a:cubicBezTo>
                  <a:cubicBezTo>
                    <a:pt x="195" y="277"/>
                    <a:pt x="171" y="242"/>
                    <a:pt x="163" y="213"/>
                  </a:cubicBezTo>
                  <a:cubicBezTo>
                    <a:pt x="155" y="184"/>
                    <a:pt x="104" y="106"/>
                    <a:pt x="131" y="101"/>
                  </a:cubicBezTo>
                  <a:cubicBezTo>
                    <a:pt x="158" y="96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 rot="-1297827">
              <a:off x="2552" y="711"/>
              <a:ext cx="393" cy="251"/>
            </a:xfrm>
            <a:custGeom>
              <a:avLst/>
              <a:gdLst>
                <a:gd name="T0" fmla="*/ 34 w 560"/>
                <a:gd name="T1" fmla="*/ 16 h 389"/>
                <a:gd name="T2" fmla="*/ 45 w 560"/>
                <a:gd name="T3" fmla="*/ 17 h 389"/>
                <a:gd name="T4" fmla="*/ 46 w 560"/>
                <a:gd name="T5" fmla="*/ 12 h 389"/>
                <a:gd name="T6" fmla="*/ 37 w 560"/>
                <a:gd name="T7" fmla="*/ 7 h 389"/>
                <a:gd name="T8" fmla="*/ 20 w 560"/>
                <a:gd name="T9" fmla="*/ 1 h 389"/>
                <a:gd name="T10" fmla="*/ 7 w 560"/>
                <a:gd name="T11" fmla="*/ 1 h 389"/>
                <a:gd name="T12" fmla="*/ 1 w 560"/>
                <a:gd name="T13" fmla="*/ 4 h 389"/>
                <a:gd name="T14" fmla="*/ 6 w 560"/>
                <a:gd name="T15" fmla="*/ 10 h 389"/>
                <a:gd name="T16" fmla="*/ 15 w 560"/>
                <a:gd name="T17" fmla="*/ 13 h 389"/>
                <a:gd name="T18" fmla="*/ 10 w 560"/>
                <a:gd name="T19" fmla="*/ 8 h 389"/>
                <a:gd name="T20" fmla="*/ 11 w 560"/>
                <a:gd name="T21" fmla="*/ 5 h 389"/>
                <a:gd name="T22" fmla="*/ 27 w 560"/>
                <a:gd name="T23" fmla="*/ 8 h 389"/>
                <a:gd name="T24" fmla="*/ 41 w 560"/>
                <a:gd name="T25" fmla="*/ 14 h 389"/>
                <a:gd name="T26" fmla="*/ 36 w 560"/>
                <a:gd name="T27" fmla="*/ 15 h 389"/>
                <a:gd name="T28" fmla="*/ 34 w 560"/>
                <a:gd name="T29" fmla="*/ 16 h 3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0"/>
                <a:gd name="T46" fmla="*/ 0 h 389"/>
                <a:gd name="T47" fmla="*/ 560 w 560"/>
                <a:gd name="T48" fmla="*/ 389 h 3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0" h="389">
                  <a:moveTo>
                    <a:pt x="403" y="357"/>
                  </a:moveTo>
                  <a:cubicBezTo>
                    <a:pt x="422" y="368"/>
                    <a:pt x="507" y="389"/>
                    <a:pt x="531" y="373"/>
                  </a:cubicBezTo>
                  <a:cubicBezTo>
                    <a:pt x="555" y="357"/>
                    <a:pt x="560" y="298"/>
                    <a:pt x="547" y="261"/>
                  </a:cubicBezTo>
                  <a:cubicBezTo>
                    <a:pt x="534" y="224"/>
                    <a:pt x="502" y="189"/>
                    <a:pt x="451" y="149"/>
                  </a:cubicBezTo>
                  <a:cubicBezTo>
                    <a:pt x="400" y="109"/>
                    <a:pt x="304" y="42"/>
                    <a:pt x="243" y="21"/>
                  </a:cubicBezTo>
                  <a:cubicBezTo>
                    <a:pt x="182" y="0"/>
                    <a:pt x="123" y="10"/>
                    <a:pt x="83" y="21"/>
                  </a:cubicBezTo>
                  <a:cubicBezTo>
                    <a:pt x="43" y="32"/>
                    <a:pt x="6" y="53"/>
                    <a:pt x="3" y="85"/>
                  </a:cubicBezTo>
                  <a:cubicBezTo>
                    <a:pt x="0" y="117"/>
                    <a:pt x="38" y="181"/>
                    <a:pt x="67" y="213"/>
                  </a:cubicBezTo>
                  <a:cubicBezTo>
                    <a:pt x="96" y="245"/>
                    <a:pt x="171" y="282"/>
                    <a:pt x="179" y="277"/>
                  </a:cubicBezTo>
                  <a:cubicBezTo>
                    <a:pt x="187" y="272"/>
                    <a:pt x="123" y="210"/>
                    <a:pt x="115" y="181"/>
                  </a:cubicBezTo>
                  <a:cubicBezTo>
                    <a:pt x="107" y="152"/>
                    <a:pt x="96" y="101"/>
                    <a:pt x="131" y="101"/>
                  </a:cubicBezTo>
                  <a:cubicBezTo>
                    <a:pt x="166" y="101"/>
                    <a:pt x="264" y="149"/>
                    <a:pt x="323" y="181"/>
                  </a:cubicBezTo>
                  <a:cubicBezTo>
                    <a:pt x="382" y="213"/>
                    <a:pt x="467" y="272"/>
                    <a:pt x="483" y="293"/>
                  </a:cubicBezTo>
                  <a:cubicBezTo>
                    <a:pt x="499" y="314"/>
                    <a:pt x="430" y="298"/>
                    <a:pt x="419" y="309"/>
                  </a:cubicBezTo>
                  <a:cubicBezTo>
                    <a:pt x="408" y="320"/>
                    <a:pt x="384" y="346"/>
                    <a:pt x="403" y="357"/>
                  </a:cubicBezTo>
                  <a:close/>
                </a:path>
              </a:pathLst>
            </a:custGeom>
            <a:solidFill>
              <a:srgbClr val="4D4D4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2" name="Picture 14" descr="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535" y="4796748"/>
            <a:ext cx="16811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9052272" y="2505985"/>
            <a:ext cx="2703513" cy="790575"/>
            <a:chOff x="1008" y="1493"/>
            <a:chExt cx="4432" cy="883"/>
          </a:xfrm>
        </p:grpSpPr>
        <p:grpSp>
          <p:nvGrpSpPr>
            <p:cNvPr id="24" name="Group 16"/>
            <p:cNvGrpSpPr>
              <a:grpSpLocks/>
            </p:cNvGrpSpPr>
            <p:nvPr/>
          </p:nvGrpSpPr>
          <p:grpSpPr bwMode="auto">
            <a:xfrm>
              <a:off x="1008" y="1665"/>
              <a:ext cx="1577" cy="711"/>
              <a:chOff x="2000" y="1208"/>
              <a:chExt cx="1349" cy="464"/>
            </a:xfrm>
          </p:grpSpPr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000" y="1432"/>
                <a:ext cx="1333" cy="240"/>
              </a:xfrm>
              <a:custGeom>
                <a:avLst/>
                <a:gdLst>
                  <a:gd name="T0" fmla="*/ 0 w 1333"/>
                  <a:gd name="T1" fmla="*/ 32 h 240"/>
                  <a:gd name="T2" fmla="*/ 176 w 1333"/>
                  <a:gd name="T3" fmla="*/ 144 h 240"/>
                  <a:gd name="T4" fmla="*/ 528 w 1333"/>
                  <a:gd name="T5" fmla="*/ 224 h 240"/>
                  <a:gd name="T6" fmla="*/ 896 w 1333"/>
                  <a:gd name="T7" fmla="*/ 208 h 240"/>
                  <a:gd name="T8" fmla="*/ 1264 w 1333"/>
                  <a:gd name="T9" fmla="*/ 32 h 240"/>
                  <a:gd name="T10" fmla="*/ 1312 w 1333"/>
                  <a:gd name="T11" fmla="*/ 16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3"/>
                  <a:gd name="T19" fmla="*/ 0 h 240"/>
                  <a:gd name="T20" fmla="*/ 1333 w 1333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3" h="240">
                    <a:moveTo>
                      <a:pt x="0" y="32"/>
                    </a:moveTo>
                    <a:cubicBezTo>
                      <a:pt x="44" y="72"/>
                      <a:pt x="88" y="112"/>
                      <a:pt x="176" y="144"/>
                    </a:cubicBezTo>
                    <a:cubicBezTo>
                      <a:pt x="264" y="176"/>
                      <a:pt x="408" y="213"/>
                      <a:pt x="528" y="224"/>
                    </a:cubicBezTo>
                    <a:cubicBezTo>
                      <a:pt x="648" y="235"/>
                      <a:pt x="773" y="240"/>
                      <a:pt x="896" y="208"/>
                    </a:cubicBezTo>
                    <a:cubicBezTo>
                      <a:pt x="1019" y="176"/>
                      <a:pt x="1195" y="64"/>
                      <a:pt x="1264" y="32"/>
                    </a:cubicBezTo>
                    <a:cubicBezTo>
                      <a:pt x="1333" y="0"/>
                      <a:pt x="1322" y="8"/>
                      <a:pt x="1312" y="16"/>
                    </a:cubicBezTo>
                  </a:path>
                </a:pathLst>
              </a:cu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 flipV="1">
                <a:off x="2016" y="1208"/>
                <a:ext cx="1333" cy="240"/>
              </a:xfrm>
              <a:custGeom>
                <a:avLst/>
                <a:gdLst>
                  <a:gd name="T0" fmla="*/ 0 w 1333"/>
                  <a:gd name="T1" fmla="*/ 32 h 240"/>
                  <a:gd name="T2" fmla="*/ 176 w 1333"/>
                  <a:gd name="T3" fmla="*/ 144 h 240"/>
                  <a:gd name="T4" fmla="*/ 528 w 1333"/>
                  <a:gd name="T5" fmla="*/ 224 h 240"/>
                  <a:gd name="T6" fmla="*/ 896 w 1333"/>
                  <a:gd name="T7" fmla="*/ 208 h 240"/>
                  <a:gd name="T8" fmla="*/ 1264 w 1333"/>
                  <a:gd name="T9" fmla="*/ 32 h 240"/>
                  <a:gd name="T10" fmla="*/ 1312 w 1333"/>
                  <a:gd name="T11" fmla="*/ 16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3"/>
                  <a:gd name="T19" fmla="*/ 0 h 240"/>
                  <a:gd name="T20" fmla="*/ 1333 w 1333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3" h="240">
                    <a:moveTo>
                      <a:pt x="0" y="32"/>
                    </a:moveTo>
                    <a:cubicBezTo>
                      <a:pt x="44" y="72"/>
                      <a:pt x="88" y="112"/>
                      <a:pt x="176" y="144"/>
                    </a:cubicBezTo>
                    <a:cubicBezTo>
                      <a:pt x="264" y="176"/>
                      <a:pt x="408" y="213"/>
                      <a:pt x="528" y="224"/>
                    </a:cubicBezTo>
                    <a:cubicBezTo>
                      <a:pt x="648" y="235"/>
                      <a:pt x="773" y="240"/>
                      <a:pt x="896" y="208"/>
                    </a:cubicBezTo>
                    <a:cubicBezTo>
                      <a:pt x="1019" y="176"/>
                      <a:pt x="1195" y="64"/>
                      <a:pt x="1264" y="32"/>
                    </a:cubicBezTo>
                    <a:cubicBezTo>
                      <a:pt x="1333" y="0"/>
                      <a:pt x="1322" y="8"/>
                      <a:pt x="1312" y="16"/>
                    </a:cubicBezTo>
                  </a:path>
                </a:pathLst>
              </a:cu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1021" y="1661"/>
              <a:ext cx="1577" cy="531"/>
            </a:xfrm>
            <a:custGeom>
              <a:avLst/>
              <a:gdLst>
                <a:gd name="T0" fmla="*/ 4026 w 1349"/>
                <a:gd name="T1" fmla="*/ 4147 h 347"/>
                <a:gd name="T2" fmla="*/ 3262 w 1349"/>
                <a:gd name="T3" fmla="*/ 5716 h 347"/>
                <a:gd name="T4" fmla="*/ 2401 w 1349"/>
                <a:gd name="T5" fmla="*/ 6663 h 347"/>
                <a:gd name="T6" fmla="*/ 1683 w 1349"/>
                <a:gd name="T7" fmla="*/ 6663 h 347"/>
                <a:gd name="T8" fmla="*/ 728 w 1349"/>
                <a:gd name="T9" fmla="*/ 6346 h 347"/>
                <a:gd name="T10" fmla="*/ 64 w 1349"/>
                <a:gd name="T11" fmla="*/ 5084 h 347"/>
                <a:gd name="T12" fmla="*/ 350 w 1349"/>
                <a:gd name="T13" fmla="*/ 2566 h 347"/>
                <a:gd name="T14" fmla="*/ 1354 w 1349"/>
                <a:gd name="T15" fmla="*/ 370 h 347"/>
                <a:gd name="T16" fmla="*/ 1974 w 1349"/>
                <a:gd name="T17" fmla="*/ 370 h 347"/>
                <a:gd name="T18" fmla="*/ 2686 w 1349"/>
                <a:gd name="T19" fmla="*/ 695 h 347"/>
                <a:gd name="T20" fmla="*/ 3307 w 1349"/>
                <a:gd name="T21" fmla="*/ 2566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9"/>
                <a:gd name="T34" fmla="*/ 0 h 347"/>
                <a:gd name="T35" fmla="*/ 1349 w 1349"/>
                <a:gd name="T36" fmla="*/ 347 h 3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9" h="347">
                  <a:moveTo>
                    <a:pt x="1349" y="211"/>
                  </a:moveTo>
                  <a:cubicBezTo>
                    <a:pt x="1266" y="240"/>
                    <a:pt x="1183" y="270"/>
                    <a:pt x="1093" y="291"/>
                  </a:cubicBezTo>
                  <a:cubicBezTo>
                    <a:pt x="1003" y="312"/>
                    <a:pt x="893" y="331"/>
                    <a:pt x="805" y="339"/>
                  </a:cubicBezTo>
                  <a:cubicBezTo>
                    <a:pt x="717" y="347"/>
                    <a:pt x="658" y="342"/>
                    <a:pt x="565" y="339"/>
                  </a:cubicBezTo>
                  <a:cubicBezTo>
                    <a:pt x="472" y="336"/>
                    <a:pt x="336" y="336"/>
                    <a:pt x="245" y="323"/>
                  </a:cubicBezTo>
                  <a:cubicBezTo>
                    <a:pt x="154" y="310"/>
                    <a:pt x="42" y="291"/>
                    <a:pt x="21" y="259"/>
                  </a:cubicBezTo>
                  <a:cubicBezTo>
                    <a:pt x="0" y="227"/>
                    <a:pt x="45" y="171"/>
                    <a:pt x="117" y="131"/>
                  </a:cubicBezTo>
                  <a:cubicBezTo>
                    <a:pt x="189" y="91"/>
                    <a:pt x="362" y="38"/>
                    <a:pt x="453" y="19"/>
                  </a:cubicBezTo>
                  <a:cubicBezTo>
                    <a:pt x="544" y="0"/>
                    <a:pt x="586" y="16"/>
                    <a:pt x="661" y="19"/>
                  </a:cubicBezTo>
                  <a:cubicBezTo>
                    <a:pt x="736" y="22"/>
                    <a:pt x="826" y="16"/>
                    <a:pt x="901" y="35"/>
                  </a:cubicBezTo>
                  <a:cubicBezTo>
                    <a:pt x="976" y="54"/>
                    <a:pt x="1066" y="111"/>
                    <a:pt x="1109" y="131"/>
                  </a:cubicBezTo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392" y="1609"/>
              <a:ext cx="3048" cy="543"/>
            </a:xfrm>
            <a:custGeom>
              <a:avLst/>
              <a:gdLst>
                <a:gd name="T0" fmla="*/ 0 w 3048"/>
                <a:gd name="T1" fmla="*/ 473 h 543"/>
                <a:gd name="T2" fmla="*/ 648 w 3048"/>
                <a:gd name="T3" fmla="*/ 511 h 543"/>
                <a:gd name="T4" fmla="*/ 1739 w 3048"/>
                <a:gd name="T5" fmla="*/ 400 h 543"/>
                <a:gd name="T6" fmla="*/ 2728 w 3048"/>
                <a:gd name="T7" fmla="*/ 527 h 543"/>
                <a:gd name="T8" fmla="*/ 2955 w 3048"/>
                <a:gd name="T9" fmla="*/ 473 h 543"/>
                <a:gd name="T10" fmla="*/ 3011 w 3048"/>
                <a:gd name="T11" fmla="*/ 105 h 543"/>
                <a:gd name="T12" fmla="*/ 2730 w 3048"/>
                <a:gd name="T13" fmla="*/ 7 h 543"/>
                <a:gd name="T14" fmla="*/ 2088 w 3048"/>
                <a:gd name="T15" fmla="*/ 63 h 543"/>
                <a:gd name="T16" fmla="*/ 1576 w 3048"/>
                <a:gd name="T17" fmla="*/ 159 h 543"/>
                <a:gd name="T18" fmla="*/ 1096 w 3048"/>
                <a:gd name="T19" fmla="*/ 239 h 543"/>
                <a:gd name="T20" fmla="*/ 632 w 3048"/>
                <a:gd name="T21" fmla="*/ 319 h 543"/>
                <a:gd name="T22" fmla="*/ 112 w 3048"/>
                <a:gd name="T23" fmla="*/ 326 h 543"/>
                <a:gd name="T24" fmla="*/ 140 w 3048"/>
                <a:gd name="T25" fmla="*/ 424 h 543"/>
                <a:gd name="T26" fmla="*/ 0 w 3048"/>
                <a:gd name="T27" fmla="*/ 473 h 5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48"/>
                <a:gd name="T43" fmla="*/ 0 h 543"/>
                <a:gd name="T44" fmla="*/ 3048 w 3048"/>
                <a:gd name="T45" fmla="*/ 543 h 5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48" h="543">
                  <a:moveTo>
                    <a:pt x="0" y="473"/>
                  </a:moveTo>
                  <a:cubicBezTo>
                    <a:pt x="85" y="487"/>
                    <a:pt x="358" y="523"/>
                    <a:pt x="648" y="511"/>
                  </a:cubicBezTo>
                  <a:cubicBezTo>
                    <a:pt x="938" y="499"/>
                    <a:pt x="1392" y="397"/>
                    <a:pt x="1739" y="400"/>
                  </a:cubicBezTo>
                  <a:cubicBezTo>
                    <a:pt x="2086" y="403"/>
                    <a:pt x="2525" y="515"/>
                    <a:pt x="2728" y="527"/>
                  </a:cubicBezTo>
                  <a:cubicBezTo>
                    <a:pt x="2931" y="539"/>
                    <a:pt x="2908" y="543"/>
                    <a:pt x="2955" y="473"/>
                  </a:cubicBezTo>
                  <a:cubicBezTo>
                    <a:pt x="3002" y="403"/>
                    <a:pt x="3048" y="183"/>
                    <a:pt x="3011" y="105"/>
                  </a:cubicBezTo>
                  <a:cubicBezTo>
                    <a:pt x="2973" y="27"/>
                    <a:pt x="2884" y="14"/>
                    <a:pt x="2730" y="7"/>
                  </a:cubicBezTo>
                  <a:cubicBezTo>
                    <a:pt x="2576" y="0"/>
                    <a:pt x="2280" y="38"/>
                    <a:pt x="2088" y="63"/>
                  </a:cubicBezTo>
                  <a:cubicBezTo>
                    <a:pt x="1896" y="88"/>
                    <a:pt x="1741" y="130"/>
                    <a:pt x="1576" y="159"/>
                  </a:cubicBezTo>
                  <a:cubicBezTo>
                    <a:pt x="1411" y="188"/>
                    <a:pt x="1253" y="212"/>
                    <a:pt x="1096" y="239"/>
                  </a:cubicBezTo>
                  <a:cubicBezTo>
                    <a:pt x="939" y="266"/>
                    <a:pt x="796" y="304"/>
                    <a:pt x="632" y="319"/>
                  </a:cubicBezTo>
                  <a:cubicBezTo>
                    <a:pt x="468" y="334"/>
                    <a:pt x="194" y="309"/>
                    <a:pt x="112" y="326"/>
                  </a:cubicBezTo>
                  <a:cubicBezTo>
                    <a:pt x="30" y="343"/>
                    <a:pt x="159" y="400"/>
                    <a:pt x="140" y="424"/>
                  </a:cubicBezTo>
                  <a:cubicBezTo>
                    <a:pt x="122" y="449"/>
                    <a:pt x="29" y="462"/>
                    <a:pt x="0" y="47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FFFFFF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1" descr="Голубая тисненая бумага"/>
            <p:cNvSpPr>
              <a:spLocks/>
            </p:cNvSpPr>
            <p:nvPr/>
          </p:nvSpPr>
          <p:spPr bwMode="auto">
            <a:xfrm>
              <a:off x="1137" y="1493"/>
              <a:ext cx="1270" cy="670"/>
            </a:xfrm>
            <a:custGeom>
              <a:avLst/>
              <a:gdLst>
                <a:gd name="T0" fmla="*/ 1087 w 1270"/>
                <a:gd name="T1" fmla="*/ 339 h 670"/>
                <a:gd name="T2" fmla="*/ 1007 w 1270"/>
                <a:gd name="T3" fmla="*/ 323 h 670"/>
                <a:gd name="T4" fmla="*/ 1151 w 1270"/>
                <a:gd name="T5" fmla="*/ 355 h 670"/>
                <a:gd name="T6" fmla="*/ 1246 w 1270"/>
                <a:gd name="T7" fmla="*/ 417 h 670"/>
                <a:gd name="T8" fmla="*/ 1227 w 1270"/>
                <a:gd name="T9" fmla="*/ 515 h 670"/>
                <a:gd name="T10" fmla="*/ 984 w 1270"/>
                <a:gd name="T11" fmla="*/ 613 h 670"/>
                <a:gd name="T12" fmla="*/ 759 w 1270"/>
                <a:gd name="T13" fmla="*/ 662 h 670"/>
                <a:gd name="T14" fmla="*/ 516 w 1270"/>
                <a:gd name="T15" fmla="*/ 662 h 670"/>
                <a:gd name="T16" fmla="*/ 254 w 1270"/>
                <a:gd name="T17" fmla="*/ 662 h 670"/>
                <a:gd name="T18" fmla="*/ 49 w 1270"/>
                <a:gd name="T19" fmla="*/ 613 h 670"/>
                <a:gd name="T20" fmla="*/ 11 w 1270"/>
                <a:gd name="T21" fmla="*/ 540 h 670"/>
                <a:gd name="T22" fmla="*/ 11 w 1270"/>
                <a:gd name="T23" fmla="*/ 442 h 670"/>
                <a:gd name="T24" fmla="*/ 79 w 1270"/>
                <a:gd name="T25" fmla="*/ 371 h 670"/>
                <a:gd name="T26" fmla="*/ 287 w 1270"/>
                <a:gd name="T27" fmla="*/ 163 h 670"/>
                <a:gd name="T28" fmla="*/ 511 w 1270"/>
                <a:gd name="T29" fmla="*/ 19 h 670"/>
                <a:gd name="T30" fmla="*/ 671 w 1270"/>
                <a:gd name="T31" fmla="*/ 51 h 670"/>
                <a:gd name="T32" fmla="*/ 799 w 1270"/>
                <a:gd name="T33" fmla="*/ 99 h 670"/>
                <a:gd name="T34" fmla="*/ 879 w 1270"/>
                <a:gd name="T35" fmla="*/ 243 h 670"/>
                <a:gd name="T36" fmla="*/ 1039 w 1270"/>
                <a:gd name="T37" fmla="*/ 339 h 670"/>
                <a:gd name="T38" fmla="*/ 1208 w 1270"/>
                <a:gd name="T39" fmla="*/ 344 h 6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70"/>
                <a:gd name="T61" fmla="*/ 0 h 670"/>
                <a:gd name="T62" fmla="*/ 1270 w 1270"/>
                <a:gd name="T63" fmla="*/ 670 h 6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70" h="670">
                  <a:moveTo>
                    <a:pt x="1087" y="339"/>
                  </a:moveTo>
                  <a:cubicBezTo>
                    <a:pt x="1071" y="336"/>
                    <a:pt x="996" y="320"/>
                    <a:pt x="1007" y="323"/>
                  </a:cubicBezTo>
                  <a:cubicBezTo>
                    <a:pt x="1018" y="326"/>
                    <a:pt x="1111" y="339"/>
                    <a:pt x="1151" y="355"/>
                  </a:cubicBezTo>
                  <a:cubicBezTo>
                    <a:pt x="1191" y="371"/>
                    <a:pt x="1233" y="390"/>
                    <a:pt x="1246" y="417"/>
                  </a:cubicBezTo>
                  <a:cubicBezTo>
                    <a:pt x="1259" y="444"/>
                    <a:pt x="1270" y="483"/>
                    <a:pt x="1227" y="515"/>
                  </a:cubicBezTo>
                  <a:cubicBezTo>
                    <a:pt x="1184" y="548"/>
                    <a:pt x="1062" y="589"/>
                    <a:pt x="984" y="613"/>
                  </a:cubicBezTo>
                  <a:cubicBezTo>
                    <a:pt x="905" y="638"/>
                    <a:pt x="838" y="655"/>
                    <a:pt x="759" y="662"/>
                  </a:cubicBezTo>
                  <a:cubicBezTo>
                    <a:pt x="681" y="670"/>
                    <a:pt x="600" y="662"/>
                    <a:pt x="516" y="662"/>
                  </a:cubicBezTo>
                  <a:cubicBezTo>
                    <a:pt x="432" y="662"/>
                    <a:pt x="333" y="670"/>
                    <a:pt x="254" y="662"/>
                  </a:cubicBezTo>
                  <a:cubicBezTo>
                    <a:pt x="176" y="655"/>
                    <a:pt x="90" y="633"/>
                    <a:pt x="49" y="613"/>
                  </a:cubicBezTo>
                  <a:cubicBezTo>
                    <a:pt x="8" y="593"/>
                    <a:pt x="17" y="569"/>
                    <a:pt x="11" y="540"/>
                  </a:cubicBezTo>
                  <a:cubicBezTo>
                    <a:pt x="5" y="511"/>
                    <a:pt x="0" y="470"/>
                    <a:pt x="11" y="442"/>
                  </a:cubicBezTo>
                  <a:cubicBezTo>
                    <a:pt x="22" y="414"/>
                    <a:pt x="33" y="418"/>
                    <a:pt x="79" y="371"/>
                  </a:cubicBezTo>
                  <a:cubicBezTo>
                    <a:pt x="125" y="324"/>
                    <a:pt x="215" y="222"/>
                    <a:pt x="287" y="163"/>
                  </a:cubicBezTo>
                  <a:cubicBezTo>
                    <a:pt x="359" y="104"/>
                    <a:pt x="447" y="38"/>
                    <a:pt x="511" y="19"/>
                  </a:cubicBezTo>
                  <a:cubicBezTo>
                    <a:pt x="575" y="0"/>
                    <a:pt x="623" y="38"/>
                    <a:pt x="671" y="51"/>
                  </a:cubicBezTo>
                  <a:cubicBezTo>
                    <a:pt x="719" y="64"/>
                    <a:pt x="764" y="67"/>
                    <a:pt x="799" y="99"/>
                  </a:cubicBezTo>
                  <a:cubicBezTo>
                    <a:pt x="834" y="131"/>
                    <a:pt x="839" y="203"/>
                    <a:pt x="879" y="243"/>
                  </a:cubicBezTo>
                  <a:cubicBezTo>
                    <a:pt x="919" y="283"/>
                    <a:pt x="984" y="322"/>
                    <a:pt x="1039" y="339"/>
                  </a:cubicBezTo>
                  <a:cubicBezTo>
                    <a:pt x="1094" y="356"/>
                    <a:pt x="1173" y="343"/>
                    <a:pt x="1208" y="344"/>
                  </a:cubicBezTo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8" name="Picture 22" descr="lin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8505">
              <a:off x="2399" y="1857"/>
              <a:ext cx="291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8613105" y="4120473"/>
            <a:ext cx="1609127" cy="773112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140g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7726710" y="2213885"/>
            <a:ext cx="2576512" cy="8239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60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</a:t>
            </a:r>
            <a:endParaRPr lang="ru-RU" sz="1800" dirty="0">
              <a:latin typeface="Arial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411301" y="3750096"/>
            <a:ext cx="48584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140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0988" y="2935467"/>
            <a:ext cx="122793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Eritmaning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endParaRPr lang="en-US" alt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01182" y="4460280"/>
            <a:ext cx="81589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Tuzning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eritmadagi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6241" y="5174651"/>
                <a:ext cx="2300310" cy="961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en-US" sz="4400" dirty="0" smtClean="0"/>
                  <a:t>   </a:t>
                </a:r>
                <a:r>
                  <a:rPr lang="en-US" sz="4000" dirty="0" smtClean="0"/>
                  <a:t>=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0,3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41" y="5174651"/>
                <a:ext cx="2300310" cy="961738"/>
              </a:xfrm>
              <a:prstGeom prst="rect">
                <a:avLst/>
              </a:prstGeom>
              <a:blipFill rotWithShape="0">
                <a:blip r:embed="rId5"/>
                <a:stretch>
                  <a:fillRect r="-11905" b="-14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3789414" y="5225373"/>
            <a:ext cx="3937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0,3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100 = 30 %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8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1" grpId="0"/>
      <p:bldP spid="32" grpId="0"/>
      <p:bldP spid="35" grpId="0"/>
      <p:bldP spid="37" grpId="0"/>
      <p:bldP spid="38" grpId="0"/>
      <p:bldP spid="2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600- masala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6643" y="1126249"/>
            <a:ext cx="11521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Buyurtmaga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ko‘ra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usta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8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soatda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80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detal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yasashi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kerak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edi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. 7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soatdan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so‘ng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usta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hamma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detalning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90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foizini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yasadi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Usta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shunday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mehnat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unumi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bilan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ishlab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buyurtmani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o‘z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vaqtida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bajara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oladimi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454" t="44745" r="51772" b="16366"/>
          <a:stretch/>
        </p:blipFill>
        <p:spPr>
          <a:xfrm>
            <a:off x="2906922" y="3942010"/>
            <a:ext cx="3601169" cy="2834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7137" t="43694" r="8977" b="24209"/>
          <a:stretch/>
        </p:blipFill>
        <p:spPr>
          <a:xfrm>
            <a:off x="6147283" y="4546007"/>
            <a:ext cx="2529489" cy="191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19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5782</TotalTime>
  <Words>555</Words>
  <Application>Microsoft Office PowerPoint</Application>
  <PresentationFormat>Произвольный</PresentationFormat>
  <Paragraphs>82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MUSTAQIL  BAJARISH 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D.Sharipova</dc:creator>
  <cp:lastModifiedBy>Пользователь</cp:lastModifiedBy>
  <cp:revision>549</cp:revision>
  <dcterms:created xsi:type="dcterms:W3CDTF">2020-04-09T07:32:19Z</dcterms:created>
  <dcterms:modified xsi:type="dcterms:W3CDTF">2021-02-25T11:01:47Z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