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57" r:id="rId3"/>
  </p:sldMasterIdLst>
  <p:notesMasterIdLst>
    <p:notesMasterId r:id="rId20"/>
  </p:notesMasterIdLst>
  <p:handoutMasterIdLst>
    <p:handoutMasterId r:id="rId21"/>
  </p:handoutMasterIdLst>
  <p:sldIdLst>
    <p:sldId id="390" r:id="rId4"/>
    <p:sldId id="487" r:id="rId5"/>
    <p:sldId id="492" r:id="rId6"/>
    <p:sldId id="454" r:id="rId7"/>
    <p:sldId id="477" r:id="rId8"/>
    <p:sldId id="480" r:id="rId9"/>
    <p:sldId id="493" r:id="rId10"/>
    <p:sldId id="501" r:id="rId11"/>
    <p:sldId id="500" r:id="rId12"/>
    <p:sldId id="496" r:id="rId13"/>
    <p:sldId id="502" r:id="rId14"/>
    <p:sldId id="490" r:id="rId15"/>
    <p:sldId id="494" r:id="rId16"/>
    <p:sldId id="499" r:id="rId17"/>
    <p:sldId id="497" r:id="rId18"/>
    <p:sldId id="401" r:id="rId19"/>
  </p:sldIdLst>
  <p:sldSz cx="9144000" cy="5143500" type="screen16x9"/>
  <p:notesSz cx="6735763" cy="9866313"/>
  <p:defaultTextStyle>
    <a:defPPr>
      <a:defRPr lang="en-US"/>
    </a:defPPr>
    <a:lvl1pPr marL="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33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6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02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36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17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05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83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671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F09"/>
    <a:srgbClr val="008A3E"/>
    <a:srgbClr val="391A05"/>
    <a:srgbClr val="FF33CC"/>
    <a:srgbClr val="FFCCFF"/>
    <a:srgbClr val="8CEE42"/>
    <a:srgbClr val="66FFFF"/>
    <a:srgbClr val="CC3399"/>
    <a:srgbClr val="619FA7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06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2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36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48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6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671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8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895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8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4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8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5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68" indent="-18567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86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4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5091" indent="-13264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886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4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74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6"/>
            <a:ext cx="1620957" cy="400081"/>
          </a:xfrm>
          <a:prstGeom prst="rect">
            <a:avLst/>
          </a:prstGeom>
        </p:spPr>
        <p:txBody>
          <a:bodyPr vert="horz" wrap="square" lIns="91413" tIns="45706" rIns="91413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91413" tIns="45706" rIns="91413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094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1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72" indent="-172980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64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57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50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75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3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51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9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8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4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6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2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9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5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3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3788"/>
            <a:ext cx="1620957" cy="158277"/>
          </a:xfrm>
          <a:prstGeom prst="rect">
            <a:avLst/>
          </a:prstGeom>
        </p:spPr>
        <p:txBody>
          <a:bodyPr vert="horz" wrap="square" lIns="65310" tIns="32653" rIns="65310" bIns="3265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65310" tIns="32653" rIns="65310" bIns="3265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028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4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6020" indent="-123576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46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906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350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828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2341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857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5369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2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41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057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569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085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59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1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6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4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2/23/2021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3" y="1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35" rIns="0" bIns="0" rtlCol="0" anchor="ctr">
            <a:spAutoFit/>
          </a:bodyPr>
          <a:lstStyle/>
          <a:p>
            <a:pPr marL="14380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</a:t>
            </a: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27880" y="1918131"/>
            <a:ext cx="6777411" cy="1136792"/>
          </a:xfrm>
          <a:prstGeom prst="rect">
            <a:avLst/>
          </a:prstGeom>
        </p:spPr>
        <p:txBody>
          <a:bodyPr vert="horz" wrap="square" lIns="0" tIns="15818" rIns="0" bIns="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MAVZU:</a:t>
            </a:r>
            <a:r>
              <a:rPr lang="uz-Latn-UZ" sz="3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uz-Latn-U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IZOHLI  LUG‘AT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849" algn="ctr" defTabSz="652982">
              <a:spcBef>
                <a:spcPts val="125"/>
              </a:spcBef>
            </a:pPr>
            <a:endParaRPr lang="uz-Latn-UZ" sz="3600" b="1" i="1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3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34258" y="440501"/>
            <a:ext cx="1267521" cy="510593"/>
          </a:xfrm>
          <a:prstGeom prst="rect">
            <a:avLst/>
          </a:prstGeom>
        </p:spPr>
        <p:txBody>
          <a:bodyPr vert="horz" wrap="square" lIns="0" tIns="17975" rIns="0" bIns="0" rtlCol="0">
            <a:spAutoFit/>
          </a:bodyPr>
          <a:lstStyle/>
          <a:p>
            <a:pPr defTabSz="652982">
              <a:spcBef>
                <a:spcPts val="141"/>
              </a:spcBef>
            </a:pPr>
            <a:r>
              <a:rPr lang="ru-RU" sz="3200" b="1" spc="1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uz-Latn-UZ" sz="3200" b="1" spc="11" dirty="0" smtClean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32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117" y="1787235"/>
            <a:ext cx="488373" cy="136120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2116" y="3378046"/>
            <a:ext cx="488373" cy="13612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" r="3170" b="53913"/>
          <a:stretch/>
        </p:blipFill>
        <p:spPr bwMode="auto">
          <a:xfrm>
            <a:off x="3117273" y="2879594"/>
            <a:ext cx="3210791" cy="185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MUNOSABAT BILDIRING!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9603" y="915365"/>
            <a:ext cx="7826818" cy="615553"/>
          </a:xfrm>
        </p:spPr>
        <p:txBody>
          <a:bodyPr/>
          <a:lstStyle/>
          <a:p>
            <a:r>
              <a:rPr lang="uz-Latn-UZ" sz="2000" dirty="0" smtClean="0"/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Humo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Semurg</a:t>
            </a:r>
            <a:r>
              <a:rPr lang="en-US" sz="2000" dirty="0" smtClean="0">
                <a:solidFill>
                  <a:schemeClr val="tx1"/>
                </a:solidFill>
              </a:rPr>
              <a:t>‘ </a:t>
            </a:r>
            <a:r>
              <a:rPr lang="en-US" sz="2000" dirty="0" err="1" smtClean="0">
                <a:solidFill>
                  <a:schemeClr val="tx1"/>
                </a:solidFill>
              </a:rPr>
              <a:t>kabi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afsonaviy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qushlar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haqida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eshitganmisiz</a:t>
            </a:r>
            <a:r>
              <a:rPr lang="en-US" sz="2000" dirty="0" smtClean="0">
                <a:solidFill>
                  <a:schemeClr val="tx1"/>
                </a:solidFill>
              </a:rPr>
              <a:t>? </a:t>
            </a:r>
            <a:r>
              <a:rPr lang="en-US" sz="2000" dirty="0" err="1" smtClean="0">
                <a:solidFill>
                  <a:schemeClr val="tx1"/>
                </a:solidFill>
              </a:rPr>
              <a:t>Ular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to‘g‘risida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bilganlaringizni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ayting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18" y="1759519"/>
            <a:ext cx="1745672" cy="157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1337" y="1658280"/>
            <a:ext cx="6712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Semurgʻ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sharq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xalqlari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ogʻzaki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ijodidagi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afsonaviy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obrazi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osmonda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manzilni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asriy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orzu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umidlarning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ramziy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ifodasi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ʻzbek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ertak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afsonalarida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ijobiy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qahramonning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doʻsti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himoyachisi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hamrohi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etti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zulmat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ichi"dan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chiquvchi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afsonaviy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gavdalanadi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MUNOSABAT BILDIRING!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9603" y="915365"/>
            <a:ext cx="7826818" cy="615553"/>
          </a:xfrm>
        </p:spPr>
        <p:txBody>
          <a:bodyPr/>
          <a:lstStyle/>
          <a:p>
            <a:r>
              <a:rPr lang="uz-Latn-UZ" sz="2000" dirty="0" smtClean="0"/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Humo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Semurg</a:t>
            </a:r>
            <a:r>
              <a:rPr lang="en-US" sz="2000" dirty="0" smtClean="0">
                <a:solidFill>
                  <a:schemeClr val="tx1"/>
                </a:solidFill>
              </a:rPr>
              <a:t>‘ </a:t>
            </a:r>
            <a:r>
              <a:rPr lang="en-US" sz="2000" dirty="0" err="1" smtClean="0">
                <a:solidFill>
                  <a:schemeClr val="tx1"/>
                </a:solidFill>
              </a:rPr>
              <a:t>kabi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afsonaviy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qushlar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haqida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eshitganmisiz</a:t>
            </a:r>
            <a:r>
              <a:rPr lang="en-US" sz="2000" dirty="0" smtClean="0">
                <a:solidFill>
                  <a:schemeClr val="tx1"/>
                </a:solidFill>
              </a:rPr>
              <a:t>? </a:t>
            </a:r>
            <a:r>
              <a:rPr lang="en-US" sz="2000" dirty="0" err="1" smtClean="0">
                <a:solidFill>
                  <a:schemeClr val="tx1"/>
                </a:solidFill>
              </a:rPr>
              <a:t>Ular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to‘g‘risida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bilganlaringizni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ayting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336" y="1819793"/>
            <a:ext cx="62449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Humo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afsonaviy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baxt-saodat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ramzi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Oʻzbekiston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hududidagi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meʼmoriy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yodgorliklarda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bezak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sanʼati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buyumlarida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aks etgan.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emurg‘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varianti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Oʻzbekiston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gerbiga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Картинки по запросу &quot;humo qushi haqida mat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&quot;humo qushi haqida mat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Картинки по запросу &quot;humo qushi haqida mat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74" y="1674320"/>
            <a:ext cx="2083925" cy="219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7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9127" y="947884"/>
            <a:ext cx="6577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navo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kuyga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maqom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ohangga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kuychi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9127" y="3186504"/>
            <a:ext cx="2768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baxt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yaxshilik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9127" y="4221669"/>
            <a:ext cx="2732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yo‘lbars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96389" y="2032342"/>
            <a:ext cx="6650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beklar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naslidan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omadli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baxtli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toleyi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oydek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porloq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mahliyo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328" y="957983"/>
            <a:ext cx="71278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0111"/>
          <p:cNvPicPr/>
          <p:nvPr/>
        </p:nvPicPr>
        <p:blipFill>
          <a:blip r:embed="rId3"/>
          <a:stretch>
            <a:fillRect/>
          </a:stretch>
        </p:blipFill>
        <p:spPr>
          <a:xfrm>
            <a:off x="533327" y="1965080"/>
            <a:ext cx="741046" cy="911225"/>
          </a:xfrm>
          <a:prstGeom prst="rect">
            <a:avLst/>
          </a:prstGeom>
        </p:spPr>
      </p:pic>
      <p:pic>
        <p:nvPicPr>
          <p:cNvPr id="15" name="Picture 30113"/>
          <p:cNvPicPr/>
          <p:nvPr/>
        </p:nvPicPr>
        <p:blipFill>
          <a:blip r:embed="rId4"/>
          <a:stretch>
            <a:fillRect/>
          </a:stretch>
        </p:blipFill>
        <p:spPr>
          <a:xfrm>
            <a:off x="533328" y="2959502"/>
            <a:ext cx="741045" cy="915670"/>
          </a:xfrm>
          <a:prstGeom prst="rect">
            <a:avLst/>
          </a:prstGeom>
        </p:spPr>
      </p:pic>
      <p:pic>
        <p:nvPicPr>
          <p:cNvPr id="16" name="Picture 224296"/>
          <p:cNvPicPr/>
          <p:nvPr/>
        </p:nvPicPr>
        <p:blipFill>
          <a:blip r:embed="rId5"/>
          <a:stretch>
            <a:fillRect/>
          </a:stretch>
        </p:blipFill>
        <p:spPr>
          <a:xfrm>
            <a:off x="533328" y="3981553"/>
            <a:ext cx="718820" cy="929005"/>
          </a:xfrm>
          <a:prstGeom prst="rect">
            <a:avLst/>
          </a:prstGeom>
        </p:spPr>
      </p:pic>
      <p:cxnSp>
        <p:nvCxnSpPr>
          <p:cNvPr id="17" name="Прямая со стрелкой 16"/>
          <p:cNvCxnSpPr>
            <a:stCxn id="14" idx="3"/>
            <a:endCxn id="2" idx="1"/>
          </p:cNvCxnSpPr>
          <p:nvPr/>
        </p:nvCxnSpPr>
        <p:spPr>
          <a:xfrm flipV="1">
            <a:off x="1274373" y="1363383"/>
            <a:ext cx="1094754" cy="10573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1" idx="1"/>
          </p:cNvCxnSpPr>
          <p:nvPr/>
        </p:nvCxnSpPr>
        <p:spPr>
          <a:xfrm flipV="1">
            <a:off x="1274373" y="2447841"/>
            <a:ext cx="1022016" cy="21071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3" idx="1"/>
          </p:cNvCxnSpPr>
          <p:nvPr/>
        </p:nvCxnSpPr>
        <p:spPr>
          <a:xfrm>
            <a:off x="1309254" y="1501129"/>
            <a:ext cx="1059873" cy="19162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0" idx="1"/>
          </p:cNvCxnSpPr>
          <p:nvPr/>
        </p:nvCxnSpPr>
        <p:spPr>
          <a:xfrm>
            <a:off x="1291813" y="3482181"/>
            <a:ext cx="1077314" cy="9703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98234" y="114300"/>
            <a:ext cx="2864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399-mashq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783" y="3192547"/>
            <a:ext cx="1506537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3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400-mashq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5473" y="935576"/>
            <a:ext cx="8842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tilining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izohli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lug‘ati”dan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valiahd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bo‘g‘in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da’vat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da’vo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yo‘lamoq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yo‘llamoq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so‘zlarining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47" y="2454286"/>
            <a:ext cx="3147197" cy="177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557645" y="2046872"/>
            <a:ext cx="6099463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517627">
              <a:defRPr>
                <a:latin typeface="+mn-lt"/>
                <a:ea typeface="+mn-ea"/>
                <a:cs typeface="+mn-cs"/>
              </a:defRPr>
            </a:lvl2pPr>
            <a:lvl3pPr marL="1035253">
              <a:defRPr>
                <a:latin typeface="+mn-lt"/>
                <a:ea typeface="+mn-ea"/>
                <a:cs typeface="+mn-cs"/>
              </a:defRPr>
            </a:lvl3pPr>
            <a:lvl4pPr marL="1552881">
              <a:defRPr>
                <a:latin typeface="+mn-lt"/>
                <a:ea typeface="+mn-ea"/>
                <a:cs typeface="+mn-cs"/>
              </a:defRPr>
            </a:lvl4pPr>
            <a:lvl5pPr marL="2070508">
              <a:defRPr>
                <a:latin typeface="+mn-lt"/>
                <a:ea typeface="+mn-ea"/>
                <a:cs typeface="+mn-cs"/>
              </a:defRPr>
            </a:lvl5pPr>
            <a:lvl6pPr marL="2588135">
              <a:defRPr>
                <a:latin typeface="+mn-lt"/>
                <a:ea typeface="+mn-ea"/>
                <a:cs typeface="+mn-cs"/>
              </a:defRPr>
            </a:lvl6pPr>
            <a:lvl7pPr marL="3105760">
              <a:defRPr>
                <a:latin typeface="+mn-lt"/>
                <a:ea typeface="+mn-ea"/>
                <a:cs typeface="+mn-cs"/>
              </a:defRPr>
            </a:lvl7pPr>
            <a:lvl8pPr marL="3623388">
              <a:defRPr>
                <a:latin typeface="+mn-lt"/>
                <a:ea typeface="+mn-ea"/>
                <a:cs typeface="+mn-cs"/>
              </a:defRPr>
            </a:lvl8pPr>
            <a:lvl9pPr marL="4141014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uz-Latn-UZ" sz="2800" kern="0" dirty="0" smtClean="0"/>
              <a:t>  </a:t>
            </a:r>
            <a:r>
              <a:rPr lang="en-US" sz="2800" b="1" kern="0" dirty="0" err="1" smtClean="0">
                <a:solidFill>
                  <a:srgbClr val="7030A0"/>
                </a:solidFill>
              </a:rPr>
              <a:t>Valiahd</a:t>
            </a:r>
            <a:r>
              <a:rPr lang="en-US" sz="2800" kern="0" dirty="0" smtClean="0"/>
              <a:t> – </a:t>
            </a:r>
            <a:r>
              <a:rPr lang="en-US" sz="2800" kern="0" dirty="0" err="1" smtClean="0"/>
              <a:t>podshoh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yoki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xon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tirikligida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o‘z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o‘rniga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tayinlab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qo‘yilgan</a:t>
            </a:r>
            <a:r>
              <a:rPr lang="uz-Latn-UZ" sz="2800" kern="0" dirty="0" smtClean="0"/>
              <a:t> </a:t>
            </a:r>
            <a:r>
              <a:rPr lang="en-US" sz="2800" kern="0" dirty="0" err="1" smtClean="0"/>
              <a:t>taxt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vorisi</a:t>
            </a:r>
            <a:r>
              <a:rPr lang="en-US" sz="2800" kern="0" dirty="0" smtClean="0"/>
              <a:t>.</a:t>
            </a:r>
          </a:p>
          <a:p>
            <a:pPr defTabSz="914400"/>
            <a:r>
              <a:rPr lang="uz-Latn-UZ" sz="2800" kern="0" dirty="0" smtClean="0"/>
              <a:t>  </a:t>
            </a:r>
            <a:r>
              <a:rPr lang="en-US" sz="2800" b="1" kern="0" dirty="0" err="1" smtClean="0">
                <a:solidFill>
                  <a:srgbClr val="7030A0"/>
                </a:solidFill>
              </a:rPr>
              <a:t>Bo‘g‘in</a:t>
            </a:r>
            <a:r>
              <a:rPr lang="en-US" sz="2800" kern="0" dirty="0" smtClean="0"/>
              <a:t> – </a:t>
            </a:r>
            <a:r>
              <a:rPr lang="en-US" sz="2800" kern="0" dirty="0" err="1" smtClean="0"/>
              <a:t>gavda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suyaklarining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tog‘aylar</a:t>
            </a:r>
            <a:r>
              <a:rPr lang="en-US" sz="2800" kern="0" dirty="0" smtClean="0"/>
              <a:t>, </a:t>
            </a:r>
            <a:r>
              <a:rPr lang="en-US" sz="2800" kern="0" dirty="0" err="1" smtClean="0"/>
              <a:t>paylar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bilan</a:t>
            </a:r>
            <a:r>
              <a:rPr lang="en-US" sz="2800" kern="0" dirty="0" smtClean="0"/>
              <a:t> </a:t>
            </a:r>
            <a:r>
              <a:rPr lang="en-US" sz="2800" kern="0" dirty="0" err="1" smtClean="0"/>
              <a:t>birikkan</a:t>
            </a:r>
            <a:r>
              <a:rPr lang="uz-Latn-UZ" sz="2800" kern="0" dirty="0" smtClean="0"/>
              <a:t> </a:t>
            </a:r>
            <a:r>
              <a:rPr lang="en-US" sz="2800" kern="0" dirty="0" err="1" smtClean="0"/>
              <a:t>joylari</a:t>
            </a:r>
            <a:r>
              <a:rPr lang="en-US" sz="2800" kern="0" dirty="0" smtClean="0"/>
              <a:t>.</a:t>
            </a:r>
          </a:p>
          <a:p>
            <a:pPr defTabSz="914400"/>
            <a:r>
              <a:rPr lang="uz-Latn-UZ" sz="2800" kern="0" dirty="0" smtClean="0"/>
              <a:t>  </a:t>
            </a:r>
            <a:r>
              <a:rPr lang="en-US" sz="2800" b="1" kern="0" dirty="0" err="1" smtClean="0">
                <a:solidFill>
                  <a:srgbClr val="7030A0"/>
                </a:solidFill>
              </a:rPr>
              <a:t>Da’vat</a:t>
            </a:r>
            <a:r>
              <a:rPr lang="en-US" sz="2800" kern="0" dirty="0" smtClean="0"/>
              <a:t> – </a:t>
            </a:r>
            <a:r>
              <a:rPr lang="en-US" sz="2800" kern="0" dirty="0" err="1" smtClean="0"/>
              <a:t>chaqiriq</a:t>
            </a:r>
            <a:r>
              <a:rPr lang="en-US" sz="2800" kern="0" dirty="0" smtClean="0"/>
              <a:t>, </a:t>
            </a:r>
            <a:r>
              <a:rPr lang="en-US" sz="2800" kern="0" dirty="0" err="1" smtClean="0"/>
              <a:t>undash</a:t>
            </a:r>
            <a:r>
              <a:rPr lang="en-US" sz="2800" kern="0" dirty="0" smtClean="0"/>
              <a:t>; </a:t>
            </a:r>
            <a:r>
              <a:rPr lang="en-US" sz="2800" kern="0" dirty="0" err="1" smtClean="0"/>
              <a:t>tashviqot</a:t>
            </a:r>
            <a:r>
              <a:rPr lang="en-US" sz="2800" kern="0" dirty="0" smtClean="0"/>
              <a:t>.</a:t>
            </a:r>
            <a:endParaRPr lang="en-US" sz="2800" kern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930" y="1669931"/>
            <a:ext cx="2014275" cy="183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35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400-mashq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5473" y="935576"/>
            <a:ext cx="8842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tilining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izohli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lug‘ati”dan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valiahd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g‘in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da’vat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da’vo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yo‘lamoq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yo‘llamoq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so‘zlarining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47" y="2454286"/>
            <a:ext cx="3147197" cy="177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58" y="1543808"/>
            <a:ext cx="2014275" cy="183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602674" y="1776775"/>
            <a:ext cx="5631872" cy="2585323"/>
          </a:xfrm>
        </p:spPr>
        <p:txBody>
          <a:bodyPr/>
          <a:lstStyle/>
          <a:p>
            <a:r>
              <a:rPr lang="uz-Latn-UZ" sz="2800" dirty="0" smtClean="0"/>
              <a:t>  </a:t>
            </a:r>
          </a:p>
          <a:p>
            <a:r>
              <a:rPr lang="uz-Latn-UZ" sz="2800" b="1" dirty="0" smtClean="0">
                <a:solidFill>
                  <a:srgbClr val="7030A0"/>
                </a:solidFill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</a:rPr>
              <a:t>Da’vo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dirty="0" err="1"/>
              <a:t>arz</a:t>
            </a:r>
            <a:r>
              <a:rPr lang="en-US" sz="2800" dirty="0"/>
              <a:t>, </a:t>
            </a:r>
            <a:r>
              <a:rPr lang="en-US" sz="2800" dirty="0" err="1"/>
              <a:t>shikoyat</a:t>
            </a:r>
            <a:r>
              <a:rPr lang="en-US" sz="2800" dirty="0"/>
              <a:t>, </a:t>
            </a:r>
            <a:r>
              <a:rPr lang="en-US" sz="2800" dirty="0" err="1"/>
              <a:t>iddao</a:t>
            </a:r>
            <a:r>
              <a:rPr lang="en-US" sz="2800" dirty="0"/>
              <a:t>.</a:t>
            </a:r>
          </a:p>
          <a:p>
            <a:r>
              <a:rPr lang="uz-Latn-UZ" sz="2800" b="1" dirty="0" smtClean="0">
                <a:solidFill>
                  <a:srgbClr val="7030A0"/>
                </a:solidFill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</a:rPr>
              <a:t>Yo‘lamoq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en-US" sz="2800" dirty="0" err="1"/>
              <a:t>yaqin</a:t>
            </a:r>
            <a:r>
              <a:rPr lang="en-US" sz="2800" dirty="0"/>
              <a:t> </a:t>
            </a:r>
            <a:r>
              <a:rPr lang="en-US" sz="2800" dirty="0" err="1"/>
              <a:t>kelmoq</a:t>
            </a:r>
            <a:r>
              <a:rPr lang="en-US" sz="2800" dirty="0"/>
              <a:t>, </a:t>
            </a:r>
            <a:r>
              <a:rPr lang="en-US" sz="2800" dirty="0" err="1"/>
              <a:t>bormoq</a:t>
            </a:r>
            <a:r>
              <a:rPr lang="en-US" sz="2800" dirty="0"/>
              <a:t>; </a:t>
            </a:r>
            <a:r>
              <a:rPr lang="en-US" sz="2800" dirty="0" err="1"/>
              <a:t>yaqinlashmoq</a:t>
            </a:r>
            <a:r>
              <a:rPr lang="en-US" sz="2800" dirty="0"/>
              <a:t>.</a:t>
            </a:r>
          </a:p>
          <a:p>
            <a:r>
              <a:rPr lang="uz-Latn-UZ" sz="2800" dirty="0"/>
              <a:t> </a:t>
            </a:r>
            <a:r>
              <a:rPr lang="uz-Latn-UZ" sz="2800" dirty="0" smtClean="0"/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Yo‘llamoq</a:t>
            </a:r>
            <a:r>
              <a:rPr lang="en-US" sz="2800" dirty="0" smtClean="0"/>
              <a:t>- </a:t>
            </a:r>
            <a:r>
              <a:rPr lang="en-US" sz="2800" dirty="0" err="1"/>
              <a:t>yo‘l</a:t>
            </a:r>
            <a:r>
              <a:rPr lang="en-US" sz="2800" dirty="0"/>
              <a:t> </a:t>
            </a:r>
            <a:r>
              <a:rPr lang="en-US" sz="2800" dirty="0" err="1"/>
              <a:t>ko‘rsatmoq</a:t>
            </a:r>
            <a:r>
              <a:rPr lang="en-US" sz="2800" dirty="0"/>
              <a:t>, </a:t>
            </a:r>
            <a:r>
              <a:rPr lang="en-US" sz="2800" dirty="0" err="1"/>
              <a:t>yo‘l</a:t>
            </a:r>
            <a:r>
              <a:rPr lang="en-US" sz="2800" dirty="0"/>
              <a:t> </a:t>
            </a:r>
            <a:r>
              <a:rPr lang="en-US" sz="2800" dirty="0" err="1" smtClean="0"/>
              <a:t>boshlamoq</a:t>
            </a:r>
            <a:r>
              <a:rPr lang="en-US" sz="2800" dirty="0" smtClean="0"/>
              <a:t>,</a:t>
            </a:r>
            <a:r>
              <a:rPr lang="uz-Latn-UZ" sz="2800" dirty="0" smtClean="0"/>
              <a:t> </a:t>
            </a:r>
            <a:r>
              <a:rPr lang="en-US" sz="2800" dirty="0" err="1" smtClean="0"/>
              <a:t>yo‘naltirmoq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381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401-mashq</a:t>
            </a:r>
            <a:endParaRPr lang="ru-RU" sz="40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207818" y="1101434"/>
            <a:ext cx="1724892" cy="48463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Pista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88768" y="1939634"/>
            <a:ext cx="1733551" cy="48463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Lahza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88766" y="2750126"/>
            <a:ext cx="1733551" cy="48463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Ekin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88767" y="3553689"/>
            <a:ext cx="1733551" cy="48463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Ibrat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15608" y="4357221"/>
            <a:ext cx="1724892" cy="48463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Sandiq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1932710" y="974874"/>
            <a:ext cx="6743696" cy="75853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Asralishi kerak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bo‘lgan 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narsalar saqlanadigan buyum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1932709" y="1781901"/>
            <a:ext cx="6788719" cy="75853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Tog‘larda o‘sadigan past bo‘yli daraxtning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qobiqli 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danagi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1932709" y="2613172"/>
            <a:ext cx="6788717" cy="75853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Ko‘z-ochib yumguncha o‘tgan vaqt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1907597" y="3414857"/>
            <a:ext cx="6768808" cy="75853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Hosil olish uchun ekilgan, urug‘dan unib-o‘sgan o‘simlik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 flipH="1">
            <a:off x="1932710" y="4228522"/>
            <a:ext cx="6788716" cy="75853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Odamlar uchun namuna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197425" y="1092355"/>
            <a:ext cx="1724892" cy="484632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Pista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 flipH="1">
            <a:off x="1910198" y="1761118"/>
            <a:ext cx="6788719" cy="758535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Tog‘larda o‘sadigan past bo‘yli daraxtning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qobiqli 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danagi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182701" y="1929243"/>
            <a:ext cx="1733551" cy="484632"/>
          </a:xfrm>
          <a:prstGeom prst="homePlate">
            <a:avLst/>
          </a:prstGeom>
          <a:solidFill>
            <a:srgbClr val="008A3E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Lahza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 flipH="1">
            <a:off x="1947426" y="2578532"/>
            <a:ext cx="6788717" cy="758535"/>
          </a:xfrm>
          <a:prstGeom prst="homePlate">
            <a:avLst/>
          </a:prstGeom>
          <a:solidFill>
            <a:srgbClr val="008A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Ko‘z-ochib yumguncha o‘tgan vaqt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174906" y="2750123"/>
            <a:ext cx="1733551" cy="484632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Ekin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 flipH="1">
            <a:off x="1940500" y="3416737"/>
            <a:ext cx="6768808" cy="758535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Hosil olish uchun ekilgan, urug‘dan unib-o‘sgan o‘simlik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172311" y="3553677"/>
            <a:ext cx="1733551" cy="484632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Ibrat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ятиугольник 22"/>
          <p:cNvSpPr/>
          <p:nvPr/>
        </p:nvSpPr>
        <p:spPr>
          <a:xfrm flipH="1">
            <a:off x="1927762" y="977740"/>
            <a:ext cx="6743696" cy="758535"/>
          </a:xfrm>
          <a:prstGeom prst="homePlate">
            <a:avLst/>
          </a:prstGeom>
          <a:solidFill>
            <a:srgbClr val="C7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Asralishi kerak 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bo‘lgan </a:t>
            </a:r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narsalar saqlanadigan buyum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 flipH="1">
            <a:off x="1947427" y="4228522"/>
            <a:ext cx="6788716" cy="758535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>
                <a:latin typeface="Arial" panose="020B0604020202020204" pitchFamily="34" charset="0"/>
                <a:cs typeface="Arial" panose="020B0604020202020204" pitchFamily="34" charset="0"/>
              </a:rPr>
              <a:t>Odamlar uchun namuna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222534" y="4353756"/>
            <a:ext cx="1724892" cy="484632"/>
          </a:xfrm>
          <a:prstGeom prst="homePlate">
            <a:avLst/>
          </a:prstGeom>
          <a:solidFill>
            <a:srgbClr val="C75F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Sandiq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7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854" y="991335"/>
            <a:ext cx="1776845" cy="178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7275" y="124098"/>
            <a:ext cx="8521850" cy="661699"/>
          </a:xfrm>
          <a:prstGeom prst="rect">
            <a:avLst/>
          </a:prstGeom>
          <a:noFill/>
        </p:spPr>
        <p:txBody>
          <a:bodyPr wrap="none" lIns="91423" tIns="45710" rIns="91423" bIns="45710" rtlCol="0">
            <a:spAutoFit/>
          </a:bodyPr>
          <a:lstStyle/>
          <a:p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topshiriqlar: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1" y="1374607"/>
            <a:ext cx="6206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610" y="1118833"/>
            <a:ext cx="8606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uz-Latn-U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610" y="1051441"/>
            <a:ext cx="7377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394-mashq.</a:t>
            </a: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tilining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izohli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lug‘ati”dan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biznesmen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ishbilarmon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uddaburon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korchalon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so‘zlarining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izohini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610" y="2648006"/>
            <a:ext cx="6777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uz-Latn-UZ" dirty="0" smtClean="0"/>
              <a:t> 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402-mashq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tilining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izohli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lug‘ati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xonadonda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fikrga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qaraysiz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“Men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lug‘at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izohli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lug‘at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10–12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gapdan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yarating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558" y="13949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5245" y="953452"/>
            <a:ext cx="77412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ma’nosi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izohlanadigan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lug‘at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izohli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lug‘at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26" y="1923483"/>
            <a:ext cx="1896709" cy="168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5245" y="2063274"/>
            <a:ext cx="6255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Bosh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– tananing bo‘yindan yuqorigi, oldingi (odamlarda, hayvonlarda) qismi; kalla.</a:t>
            </a: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– rang-tusi mavjud ranglarning</a:t>
            </a: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barchasidan to‘q; qozonkuya, ko‘mir tusidagi; zid ma’nosi –oq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391-mashq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305" y="1393605"/>
            <a:ext cx="7133550" cy="258532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z-Latn-UZ" sz="2800" b="1" dirty="0" smtClean="0">
                <a:solidFill>
                  <a:srgbClr val="391A05"/>
                </a:solidFill>
              </a:rPr>
              <a:t>  </a:t>
            </a:r>
            <a:r>
              <a:rPr lang="uz-Latn-UZ" sz="2800" b="1" dirty="0">
                <a:solidFill>
                  <a:srgbClr val="391A05"/>
                </a:solidFill>
              </a:rPr>
              <a:t>HAVAS</a:t>
            </a:r>
            <a:r>
              <a:rPr lang="uz-Latn-UZ" sz="2800" dirty="0">
                <a:solidFill>
                  <a:srgbClr val="391A05"/>
                </a:solidFill>
              </a:rPr>
              <a:t> [arabcha – aqlini yo‘qotish, ehtiros; mayl, ishtiyoq; biror narsaga g‘oyat berilganlik, kuchli istak]: </a:t>
            </a:r>
            <a:r>
              <a:rPr lang="uz-Latn-UZ" sz="2800" dirty="0" smtClean="0">
                <a:solidFill>
                  <a:srgbClr val="391A05"/>
                </a:solidFill>
              </a:rPr>
              <a:t>                      </a:t>
            </a:r>
            <a:r>
              <a:rPr lang="uz-Latn-UZ" sz="2800" b="1" dirty="0" smtClean="0">
                <a:solidFill>
                  <a:srgbClr val="391A05"/>
                </a:solidFill>
              </a:rPr>
              <a:t>1</a:t>
            </a:r>
            <a:r>
              <a:rPr lang="uz-Latn-UZ" sz="2800" b="1" dirty="0">
                <a:solidFill>
                  <a:srgbClr val="391A05"/>
                </a:solidFill>
              </a:rPr>
              <a:t>. </a:t>
            </a:r>
            <a:r>
              <a:rPr lang="uz-Latn-UZ" sz="2800" dirty="0">
                <a:solidFill>
                  <a:srgbClr val="391A05"/>
                </a:solidFill>
              </a:rPr>
              <a:t>Qiziqish, zavq hisi; shunday his-tuyg‘uli munosabat. </a:t>
            </a:r>
            <a:r>
              <a:rPr lang="uz-Latn-UZ" sz="2800" b="1" dirty="0">
                <a:solidFill>
                  <a:srgbClr val="391A05"/>
                </a:solidFill>
              </a:rPr>
              <a:t>2.</a:t>
            </a:r>
            <a:r>
              <a:rPr lang="uz-Latn-UZ" sz="2800" dirty="0">
                <a:solidFill>
                  <a:srgbClr val="391A05"/>
                </a:solidFill>
              </a:rPr>
              <a:t> Biror ish-faoliyat, kasb-korga bo‘lgan rag‘bat, intilish, istak, mayl.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102" y="1694942"/>
            <a:ext cx="1362529" cy="187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9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391-mashq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4386" y="1184442"/>
            <a:ext cx="5824296" cy="295465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391A05"/>
                </a:solidFill>
              </a:rPr>
              <a:t>   </a:t>
            </a:r>
            <a:r>
              <a:rPr lang="uz-Latn-UZ" sz="3200" b="1" dirty="0" smtClean="0">
                <a:solidFill>
                  <a:srgbClr val="391A05"/>
                </a:solidFill>
              </a:rPr>
              <a:t>HASAD</a:t>
            </a:r>
            <a:r>
              <a:rPr lang="uz-Latn-UZ" sz="3200" dirty="0" smtClean="0">
                <a:solidFill>
                  <a:srgbClr val="391A05"/>
                </a:solidFill>
              </a:rPr>
              <a:t> </a:t>
            </a:r>
            <a:r>
              <a:rPr lang="uz-Latn-UZ" sz="3200" dirty="0">
                <a:solidFill>
                  <a:srgbClr val="391A05"/>
                </a:solidFill>
              </a:rPr>
              <a:t>[arabcha – rashk, ko‘rolmaslik, qizg‘anish, suq, baxillik] kimsaga xos, unga tegishli narsa, fazilat va shu kabilarni  ko‘rolmaslik, xush ko‘rmaslik his-tuyg‘usi.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486" y="1533497"/>
            <a:ext cx="1884149" cy="227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1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392-mashq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78039" y="1104433"/>
            <a:ext cx="8319152" cy="615553"/>
          </a:xfrm>
        </p:spPr>
        <p:txBody>
          <a:bodyPr/>
          <a:lstStyle/>
          <a:p>
            <a:r>
              <a:rPr lang="uz-Latn-UZ" sz="2000" dirty="0" smtClean="0"/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Quyidagi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maqollarni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ko‘chiring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ularni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izohlang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Ajratilgan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so‘zlarni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izohli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lug‘at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yordamida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sharhlang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207" y="2009192"/>
            <a:ext cx="57877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Niyat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qilsang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yetarsan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hasad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qilsang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yitarsan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yiqilarsan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Suqlik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xo‘rlik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Baxilning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bog‘i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ko‘karmas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Saxiy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baxil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quduqdan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ichmas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Картинки по запросу &quot;metodika fanlarining o'qitish texnologiyas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66" y="1762844"/>
            <a:ext cx="2270071" cy="204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Tushunchalar tahlili</a:t>
            </a:r>
            <a:endParaRPr lang="ru-RU"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697544"/>
              </p:ext>
            </p:extLst>
          </p:nvPr>
        </p:nvGraphicFramePr>
        <p:xfrm>
          <a:off x="259772" y="1178329"/>
          <a:ext cx="8717973" cy="3200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31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Tushuncha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Tahlil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suqlik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suq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ekanlik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ochko‘zlik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to‘ymaslik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xo‘rlik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izzat-nafsi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paymol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bo‘lish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tahqirlanish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baxil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ar-xasis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ziqna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qurumsoq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birovga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hech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narsani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ravo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ko‘rmaydigan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sarf-xarajatni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yoqtirmaydigan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xasis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qizg‘anchiq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saxiy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ar-qo‘li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ochiq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saxovatli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himmatli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oliyhimmat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hech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kimdan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narsasini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ayamaydigan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hotam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hotamtoy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tanti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7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Topshiriq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878" y="1021305"/>
            <a:ext cx="8489372" cy="615553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Matnni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o‘qing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Ajratilgan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so‘zlar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ma’nosini</a:t>
            </a:r>
            <a:r>
              <a:rPr lang="en-US" sz="2000" dirty="0">
                <a:solidFill>
                  <a:schemeClr val="tx1"/>
                </a:solidFill>
              </a:rPr>
              <a:t> “</a:t>
            </a:r>
            <a:r>
              <a:rPr lang="en-US" sz="2000" dirty="0" err="1">
                <a:solidFill>
                  <a:schemeClr val="tx1"/>
                </a:solidFill>
              </a:rPr>
              <a:t>O‘zbek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tilining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izohli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lug‘ati”dan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topib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yozing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20" y="1771765"/>
            <a:ext cx="1319319" cy="200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271" y="1963878"/>
            <a:ext cx="1366405" cy="198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04308" y="1963878"/>
            <a:ext cx="22340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Taxallus, timsol, mavhum, afsonaviy.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Topshiriq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525" y="1535281"/>
            <a:ext cx="1319319" cy="200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1844" y="1544998"/>
            <a:ext cx="1366405" cy="198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508" y="1319644"/>
            <a:ext cx="55525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z-Latn-UZ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Taxallus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-[arabcha: o‘zini o‘zi qutqarish, ozod etish; xalos bo‘lish] Biror ijodkor (shoir, yozuv-chi, rassom, olim va sh.k) yoki siyosiy arbobning o‘zi uchun tanlab olgan boshqa, ikkinchi nomi.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Topshiriq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525" y="1535281"/>
            <a:ext cx="1319319" cy="200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1844" y="1544998"/>
            <a:ext cx="1366405" cy="198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90" y="1389808"/>
            <a:ext cx="55525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z-Latn-UZ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Timsol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-[arabcha: haykal, tasvir] 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Tushuntirish uchun yoki asos, dalil, isbot sifatida keltirilgan ayrim namuna; misol. 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Ibrat bo‘la oladigan kimsa, narsa; o‘rnak. </a:t>
            </a:r>
            <a:r>
              <a:rPr lang="uz-Latn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Belgi, ramz.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7594</TotalTime>
  <Words>762</Words>
  <Application>Microsoft Office PowerPoint</Application>
  <PresentationFormat>Экран (16:9)</PresentationFormat>
  <Paragraphs>91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Open Sans</vt:lpstr>
      <vt:lpstr>Open Sans Light</vt:lpstr>
      <vt:lpstr>Wingdings</vt:lpstr>
      <vt:lpstr>1_Office Theme</vt:lpstr>
      <vt:lpstr>2_Office Theme</vt:lpstr>
      <vt:lpstr>3_Office Theme</vt:lpstr>
      <vt:lpstr>ONA TILI</vt:lpstr>
      <vt:lpstr>Bilib oling!</vt:lpstr>
      <vt:lpstr>391-mashq</vt:lpstr>
      <vt:lpstr>391-mashq</vt:lpstr>
      <vt:lpstr>392-mashq</vt:lpstr>
      <vt:lpstr>Tushunchalar tahlili</vt:lpstr>
      <vt:lpstr>Topshiriq</vt:lpstr>
      <vt:lpstr>Topshiriq</vt:lpstr>
      <vt:lpstr>Topshiriq</vt:lpstr>
      <vt:lpstr>MUNOSABAT BILDIRING!</vt:lpstr>
      <vt:lpstr>MUNOSABAT BILDIRING!</vt:lpstr>
      <vt:lpstr>Презентация PowerPoint</vt:lpstr>
      <vt:lpstr>400-mashq</vt:lpstr>
      <vt:lpstr>400-mashq</vt:lpstr>
      <vt:lpstr>401-mashq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695</cp:revision>
  <cp:lastPrinted>2020-08-26T14:48:01Z</cp:lastPrinted>
  <dcterms:created xsi:type="dcterms:W3CDTF">2020-04-11T16:25:36Z</dcterms:created>
  <dcterms:modified xsi:type="dcterms:W3CDTF">2021-02-23T04:51:39Z</dcterms:modified>
</cp:coreProperties>
</file>