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54" r:id="rId2"/>
    <p:sldId id="369" r:id="rId3"/>
    <p:sldId id="377" r:id="rId4"/>
    <p:sldId id="366" r:id="rId5"/>
    <p:sldId id="372" r:id="rId6"/>
    <p:sldId id="373" r:id="rId7"/>
    <p:sldId id="378" r:id="rId8"/>
    <p:sldId id="374" r:id="rId9"/>
    <p:sldId id="375" r:id="rId10"/>
    <p:sldId id="379" r:id="rId11"/>
    <p:sldId id="376" r:id="rId12"/>
    <p:sldId id="380" r:id="rId13"/>
    <p:sldId id="381" r:id="rId14"/>
    <p:sldId id="382" r:id="rId15"/>
    <p:sldId id="362" r:id="rId16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619254" y="2909927"/>
            <a:ext cx="8690433" cy="953508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spcBef>
                <a:spcPts val="234"/>
              </a:spcBef>
            </a:pPr>
            <a:r>
              <a:rPr lang="en-US" sz="6000" b="1" dirty="0">
                <a:solidFill>
                  <a:schemeClr val="tx2"/>
                </a:solidFill>
                <a:latin typeface="Arial"/>
                <a:cs typeface="Arial"/>
              </a:rPr>
              <a:t>MAVZU: 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FOIZLAR</a:t>
            </a:r>
            <a:endParaRPr lang="en-US" sz="60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266093" y="2661452"/>
            <a:ext cx="2582979" cy="2421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48209" y="1277714"/>
            <a:ext cx="11299628" cy="452596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1-usul 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840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avtomobilni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100%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desak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1%,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840 : 100= 8,4 </a:t>
            </a:r>
          </a:p>
          <a:p>
            <a:pPr>
              <a:buNone/>
            </a:pP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Avtomobillarning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20%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3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8,4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= 168 (ta)</a:t>
            </a:r>
          </a:p>
          <a:p>
            <a:pPr>
              <a:buNone/>
            </a:pP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2-usul.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Foizni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20% = 0,2</a:t>
            </a:r>
          </a:p>
          <a:p>
            <a:pPr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Avtomobillarning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0,2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840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0,2 =168 (ta)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98614" y="269602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6878" y="6246265"/>
            <a:ext cx="9765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168</a:t>
            </a:r>
            <a:r>
              <a:rPr lang="en-US" sz="3200" dirty="0" smtClean="0">
                <a:latin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ta “Spark”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avtomobili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ishlab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chiqargan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3155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574-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14516" y="1349722"/>
            <a:ext cx="11881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1-rasmdagi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kvadrat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yuzining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foizi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bo‘yalgan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657" t="36337" r="9226" b="26876"/>
          <a:stretch/>
        </p:blipFill>
        <p:spPr>
          <a:xfrm>
            <a:off x="476201" y="2313373"/>
            <a:ext cx="9937104" cy="27105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0257" y="5341196"/>
                <a:ext cx="868828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257" y="5341196"/>
                <a:ext cx="868828" cy="10371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855949" y="5552923"/>
            <a:ext cx="15119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7%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36641" y="5341196"/>
                <a:ext cx="868828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22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641" y="5341196"/>
                <a:ext cx="868828" cy="104073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5312333" y="5552923"/>
            <a:ext cx="17972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22%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397081" y="5552923"/>
            <a:ext cx="1497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86%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11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8" grpId="0"/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577-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0684" y="1140847"/>
            <a:ext cx="113531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Qishloqda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12 000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aholi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istiqomat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Qishloq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aholisining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a) 1; b) 5; d) 12; e) 20; f) 50; g) 75; h) 95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foizi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kishini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tashkil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2561" y="3766099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57397" y="3758158"/>
            <a:ext cx="47933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12 000 : 100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=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32985" y="3758158"/>
            <a:ext cx="28376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120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80257" y="4513378"/>
            <a:ext cx="27959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120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 =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72545" y="4532615"/>
            <a:ext cx="28376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600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49026" y="5227418"/>
            <a:ext cx="30812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120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 =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84971" y="5220625"/>
            <a:ext cx="31229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1440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49026" y="6052666"/>
            <a:ext cx="30812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120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 =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784971" y="6042436"/>
            <a:ext cx="31229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2400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61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579-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0684" y="1140847"/>
            <a:ext cx="1135319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quruqlikning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quruqlikning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149, 633 million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km²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2561" y="4259925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3005" y="4935626"/>
            <a:ext cx="5049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149,633 : 100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∙ 0,3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32785" y="4935626"/>
            <a:ext cx="50626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0,448899 million km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17614" y="5696190"/>
            <a:ext cx="8594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0,448899 million km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²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448899 km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1186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/>
          <p:cNvSpPr txBox="1"/>
          <p:nvPr/>
        </p:nvSpPr>
        <p:spPr>
          <a:xfrm>
            <a:off x="2780457" y="266385"/>
            <a:ext cx="69387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VA  YO‘Q</a:t>
            </a:r>
            <a:r>
              <a:rPr lang="uz-Latn-U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30"/>
          <p:cNvSpPr txBox="1"/>
          <p:nvPr/>
        </p:nvSpPr>
        <p:spPr>
          <a:xfrm>
            <a:off x="2348409" y="5310162"/>
            <a:ext cx="52723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         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5" name="Rectangle 25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7" name="Rectangle 29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8" name="Rectangle 31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9" name="Rectangle 33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0" name="Rectangle 35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1" name="Rectangle 37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2" name="Rectangle 39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3" name="Rectangle 41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4" name="Rectangle 43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5" name="Rectangle 45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6" name="Rectangle 47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7" name="Rectangle 49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8" name="Rectangle 51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9" name="Rectangle 53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0" name="Rectangle 55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1" name="Rectangle 57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2" name="Rectangle 59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3" name="Rectangle 61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4" name="Rectangle 63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5" name="Rectangle 65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6" name="Rectangle 67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7" name="Rectangle 69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8" name="Rectangle 49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9" name="Rectangle 51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0" name="Rectangle 53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1" name="Rectangle 55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2" name="Rectangle 57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3" name="Rectangle 59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4" name="Rectangle 61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5" name="Rectangle 63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6" name="Rectangle 65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7" name="Rectangle 67"/>
          <p:cNvSpPr>
            <a:spLocks noChangeArrowheads="1"/>
          </p:cNvSpPr>
          <p:nvPr/>
        </p:nvSpPr>
        <p:spPr bwMode="auto">
          <a:xfrm>
            <a:off x="1243137" y="73098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1920957" y="2071757"/>
            <a:ext cx="759255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/>
            <a:endParaRPr lang="ru-RU" sz="2400" dirty="0"/>
          </a:p>
        </p:txBody>
      </p:sp>
      <p:sp>
        <p:nvSpPr>
          <p:cNvPr id="59" name="Объект 13"/>
          <p:cNvSpPr>
            <a:spLocks noGrp="1"/>
          </p:cNvSpPr>
          <p:nvPr/>
        </p:nvSpPr>
        <p:spPr bwMode="auto">
          <a:xfrm>
            <a:off x="761157" y="1637754"/>
            <a:ext cx="40386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1)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%=0,7                   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AutoNum type="arabicParenR" startAt="2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%=0,25                      </a:t>
            </a:r>
          </a:p>
          <a:p>
            <a:pPr marL="457200" lvl="0" indent="-457200">
              <a:buAutoNum type="arabicParenR" startAt="2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17%=1,7                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4)   1%=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0,01                  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5)   0,5=50%                  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Объект 14"/>
          <p:cNvSpPr>
            <a:spLocks noGrp="1"/>
          </p:cNvSpPr>
          <p:nvPr/>
        </p:nvSpPr>
        <p:spPr bwMode="auto">
          <a:xfrm>
            <a:off x="6093087" y="1646142"/>
            <a:ext cx="4968290" cy="345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6)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1,25 =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125%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7)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= 20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</a:p>
          <a:p>
            <a:pPr marL="0" lv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8)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0,85 = 85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9)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0,03 = 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10)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0,12 =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1,2%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6870218" y="2287111"/>
            <a:ext cx="2658018" cy="851478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7194910" y="4469828"/>
            <a:ext cx="2912903" cy="881500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1422232" y="3033075"/>
            <a:ext cx="2658018" cy="851478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72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  <p:bldP spid="61" grpId="0" animBg="1"/>
      <p:bldP spid="6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0831" y="1458351"/>
            <a:ext cx="102565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582-, 583-, 584-, 585-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(122-bet)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332185" y="177724"/>
            <a:ext cx="11449272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5400" dirty="0"/>
          </a:p>
        </p:txBody>
      </p:sp>
      <p:pic>
        <p:nvPicPr>
          <p:cNvPr id="5" name="Picture 2" descr="C:\Documents and Settings\Надежда\Рабочий стол\sfMWhHvAS0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3" y="4086026"/>
            <a:ext cx="28829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57161" y="250642"/>
            <a:ext cx="28536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9009" y="3097446"/>
            <a:ext cx="3046498" cy="1752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98521" y="1366765"/>
            <a:ext cx="2651300" cy="1504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1316" y="5103342"/>
            <a:ext cx="2220164" cy="153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81218" y="4985017"/>
            <a:ext cx="6092825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Saylovda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saylovchilarning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pPr>
              <a:buNone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93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foizi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ishtirok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etdi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60462" y="1366765"/>
            <a:ext cx="6092825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b="1" dirty="0" err="1">
                <a:solidFill>
                  <a:srgbClr val="00B050"/>
                </a:solidFill>
              </a:rPr>
              <a:t>Oylik</a:t>
            </a:r>
            <a:r>
              <a:rPr lang="en-US" b="1" dirty="0">
                <a:solidFill>
                  <a:srgbClr val="00B050"/>
                </a:solidFill>
              </a:rPr>
              <a:t>  </a:t>
            </a:r>
            <a:r>
              <a:rPr lang="en-US" b="1" dirty="0" err="1">
                <a:solidFill>
                  <a:srgbClr val="00B050"/>
                </a:solidFill>
              </a:rPr>
              <a:t>maoshlar</a:t>
            </a:r>
            <a:r>
              <a:rPr lang="en-US" b="1" dirty="0">
                <a:solidFill>
                  <a:srgbClr val="00B050"/>
                </a:solidFill>
              </a:rPr>
              <a:t> 20  </a:t>
            </a:r>
            <a:r>
              <a:rPr lang="en-US" b="1" dirty="0" err="1">
                <a:solidFill>
                  <a:srgbClr val="00B050"/>
                </a:solidFill>
              </a:rPr>
              <a:t>foizga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</a:p>
          <a:p>
            <a:pPr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oshirildi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233" y="3175891"/>
            <a:ext cx="6092825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b="1" dirty="0" err="1">
                <a:solidFill>
                  <a:schemeClr val="tx2"/>
                </a:solidFill>
              </a:rPr>
              <a:t>Shahar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transportida</a:t>
            </a:r>
            <a:r>
              <a:rPr lang="en-US" b="1" dirty="0">
                <a:solidFill>
                  <a:schemeClr val="tx2"/>
                </a:solidFill>
              </a:rPr>
              <a:t>  </a:t>
            </a:r>
            <a:r>
              <a:rPr lang="en-US" b="1" dirty="0" err="1">
                <a:solidFill>
                  <a:schemeClr val="tx2"/>
                </a:solidFill>
              </a:rPr>
              <a:t>yurish</a:t>
            </a:r>
            <a:r>
              <a:rPr lang="en-US" b="1" dirty="0">
                <a:solidFill>
                  <a:schemeClr val="tx2"/>
                </a:solidFill>
              </a:rPr>
              <a:t>  </a:t>
            </a:r>
          </a:p>
          <a:p>
            <a:pPr>
              <a:buNone/>
            </a:pPr>
            <a:r>
              <a:rPr lang="en-US" b="1" dirty="0" err="1">
                <a:solidFill>
                  <a:schemeClr val="tx2"/>
                </a:solidFill>
              </a:rPr>
              <a:t>chiptasi</a:t>
            </a:r>
            <a:r>
              <a:rPr lang="en-US" b="1" dirty="0">
                <a:solidFill>
                  <a:schemeClr val="tx2"/>
                </a:solidFill>
              </a:rPr>
              <a:t> 10 </a:t>
            </a:r>
            <a:r>
              <a:rPr lang="en-US" b="1" dirty="0" err="1">
                <a:solidFill>
                  <a:schemeClr val="tx2"/>
                </a:solidFill>
              </a:rPr>
              <a:t>foizga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oshdi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65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772345" y="277536"/>
            <a:ext cx="85515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  HAQIDA TUSHUNCHA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2621" y="2150708"/>
            <a:ext cx="2305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01784" y="2226012"/>
            <a:ext cx="304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40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chorak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613104" y="2186027"/>
            <a:ext cx="3622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40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nimchorak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68689" y="4518074"/>
            <a:ext cx="35124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6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endParaRPr lang="ru-RU" sz="6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92225" y="1781770"/>
                <a:ext cx="508152" cy="13828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225" y="1781770"/>
                <a:ext cx="508152" cy="138287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08649" y="1804213"/>
                <a:ext cx="508151" cy="13828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649" y="1804213"/>
                <a:ext cx="508151" cy="138287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32946" y="1781770"/>
                <a:ext cx="508151" cy="13880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2946" y="1781770"/>
                <a:ext cx="508151" cy="138800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364905" y="4291473"/>
                <a:ext cx="1397819" cy="15611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905" y="4291473"/>
                <a:ext cx="1397819" cy="156119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10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/>
      <p:bldP spid="26" grpId="0"/>
      <p:bldP spid="28" grpId="0"/>
      <p:bldP spid="30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043189" y="230693"/>
            <a:ext cx="60019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MIQDORNING FOIZI</a:t>
            </a:r>
            <a:endParaRPr lang="ru-RU" sz="4400" dirty="0"/>
          </a:p>
        </p:txBody>
      </p:sp>
      <p:sp>
        <p:nvSpPr>
          <p:cNvPr id="14" name="Содержимое 2"/>
          <p:cNvSpPr>
            <a:spLocks noGrp="1"/>
          </p:cNvSpPr>
          <p:nvPr>
            <p:ph idx="4294967295"/>
          </p:nvPr>
        </p:nvSpPr>
        <p:spPr>
          <a:xfrm>
            <a:off x="638671" y="1129559"/>
            <a:ext cx="11017224" cy="562407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Miqdorning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deb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endParaRPr lang="en-US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700 km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- 7 km</a:t>
            </a: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700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  </a:t>
            </a:r>
          </a:p>
          <a:p>
            <a:pPr>
              <a:buNone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700:100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1= 7</a:t>
            </a: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450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4,5</a:t>
            </a: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450 : 100 = 4,5</a:t>
            </a:r>
          </a:p>
          <a:p>
            <a:pPr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136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1,36  </a:t>
            </a:r>
          </a:p>
          <a:p>
            <a:pPr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80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0,8</a:t>
            </a:r>
          </a:p>
          <a:p>
            <a:pPr>
              <a:lnSpc>
                <a:spcPct val="150000"/>
              </a:lnSpc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6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87742" y="1317108"/>
            <a:ext cx="11305256" cy="1143000"/>
          </a:xfrm>
        </p:spPr>
        <p:txBody>
          <a:bodyPr>
            <a:no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Ba’zida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qulaylik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4655" y="2668684"/>
            <a:ext cx="11305256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miqdorning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miqdorning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100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72345" y="277536"/>
            <a:ext cx="85515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  HAQIDA TUSHUNCHA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56019" y="4978452"/>
                <a:ext cx="3835987" cy="1066895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 smtClean="0">
                    <a:solidFill>
                      <a:schemeClr val="tx1"/>
                    </a:solidFill>
                  </a:rPr>
                  <a:t>1%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4800" b="1" dirty="0" smtClean="0">
                    <a:solidFill>
                      <a:schemeClr val="tx1"/>
                    </a:solidFill>
                  </a:rPr>
                  <a:t> = 0,01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019" y="4978452"/>
                <a:ext cx="3835987" cy="1066895"/>
              </a:xfrm>
              <a:prstGeom prst="rect">
                <a:avLst/>
              </a:prstGeom>
              <a:blipFill rotWithShape="0">
                <a:blip r:embed="rId2"/>
                <a:stretch>
                  <a:fillRect l="-9163" r="-8531" b="-178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884913" y="5142567"/>
            <a:ext cx="2284280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0" tIns="0" rIns="0" bIns="0" rtlCol="0">
            <a:spAutoFit/>
          </a:bodyPr>
          <a:lstStyle/>
          <a:p>
            <a:r>
              <a:rPr lang="en-US" sz="4800" b="1" dirty="0" smtClean="0">
                <a:solidFill>
                  <a:schemeClr val="tx1"/>
                </a:solidFill>
              </a:rPr>
              <a:t>100% = 1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75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772345" y="269602"/>
            <a:ext cx="88397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SONNI FOIZGA AYLANTIRISH</a:t>
            </a:r>
            <a:endParaRPr lang="ru-RU" sz="4400" dirty="0"/>
          </a:p>
        </p:txBody>
      </p:sp>
      <p:sp>
        <p:nvSpPr>
          <p:cNvPr id="8" name="Содержимое 2"/>
          <p:cNvSpPr>
            <a:spLocks noGrp="1"/>
          </p:cNvSpPr>
          <p:nvPr>
            <p:ph idx="4294967295"/>
          </p:nvPr>
        </p:nvSpPr>
        <p:spPr>
          <a:xfrm>
            <a:off x="476201" y="1637754"/>
            <a:ext cx="10801200" cy="3679835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endParaRPr lang="en-US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0,576 = 0,576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= 57,6% </a:t>
            </a:r>
          </a:p>
          <a:p>
            <a:pPr>
              <a:buNone/>
            </a:pPr>
            <a:endParaRPr lang="en-US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2,14 = 2,14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= 214%  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49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556321" y="269602"/>
            <a:ext cx="88397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FOIZNI SONGA AYLANTIRISH</a:t>
            </a:r>
            <a:endParaRPr lang="ru-RU" sz="4400" dirty="0"/>
          </a:p>
        </p:txBody>
      </p:sp>
      <p:sp>
        <p:nvSpPr>
          <p:cNvPr id="8" name="Содержимое 2"/>
          <p:cNvSpPr>
            <a:spLocks noGrp="1"/>
          </p:cNvSpPr>
          <p:nvPr>
            <p:ph idx="4294967295"/>
          </p:nvPr>
        </p:nvSpPr>
        <p:spPr>
          <a:xfrm>
            <a:off x="980257" y="1277714"/>
            <a:ext cx="10945216" cy="4924425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endParaRPr lang="en-US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32% = 32 : 100 = 0,32</a:t>
            </a:r>
          </a:p>
          <a:p>
            <a:pPr>
              <a:buNone/>
            </a:pPr>
            <a:endParaRPr lang="en-US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174% = 174 : 100= 1,74</a:t>
            </a:r>
          </a:p>
          <a:p>
            <a:pPr>
              <a:buNone/>
            </a:pPr>
            <a:endParaRPr lang="en-US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7% =  7 : 100  = 0,07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59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5"/>
          <p:cNvSpPr>
            <a:spLocks noGrp="1"/>
          </p:cNvSpPr>
          <p:nvPr>
            <p:ph idx="4294967295"/>
          </p:nvPr>
        </p:nvSpPr>
        <p:spPr>
          <a:xfrm>
            <a:off x="620217" y="1277714"/>
            <a:ext cx="11083081" cy="541180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Ba’zida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foizlarni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ham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miqdorning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45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miqdorning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0,45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etarli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169579" y="4042119"/>
                <a:ext cx="868828" cy="10520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579" y="4042119"/>
                <a:ext cx="868828" cy="105201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2755157" y="299223"/>
            <a:ext cx="60019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MIQDORNING FOIZI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65373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153415" y="1421730"/>
            <a:ext cx="7091538" cy="5328592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Asakadagi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haftada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840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“Spark”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avtomobilidir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Zavod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haftada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“Spark”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chiqargan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98614" y="269602"/>
            <a:ext cx="21355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4400" dirty="0"/>
          </a:p>
        </p:txBody>
      </p:sp>
      <p:pic>
        <p:nvPicPr>
          <p:cNvPr id="1026" name="Picture 2" descr="Картинки по запросу &quot;asaka avtomobil zavodi haqida malumot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977" y="1637754"/>
            <a:ext cx="4296888" cy="322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2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5286</TotalTime>
  <Words>620</Words>
  <Application>Microsoft Office PowerPoint</Application>
  <PresentationFormat>Произвольный</PresentationFormat>
  <Paragraphs>107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Ba’zida  “foiz”  so‘zi  o‘rniga qulaylik  uchun “%” belgi  ishlatiladi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509</cp:revision>
  <dcterms:created xsi:type="dcterms:W3CDTF">2020-04-09T07:32:19Z</dcterms:created>
  <dcterms:modified xsi:type="dcterms:W3CDTF">2021-02-22T09:21:35Z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