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54" r:id="rId2"/>
    <p:sldId id="369" r:id="rId3"/>
    <p:sldId id="377" r:id="rId4"/>
    <p:sldId id="366" r:id="rId5"/>
    <p:sldId id="372" r:id="rId6"/>
    <p:sldId id="373" r:id="rId7"/>
    <p:sldId id="378" r:id="rId8"/>
    <p:sldId id="374" r:id="rId9"/>
    <p:sldId id="375" r:id="rId10"/>
    <p:sldId id="379" r:id="rId11"/>
    <p:sldId id="376" r:id="rId12"/>
    <p:sldId id="380" r:id="rId13"/>
    <p:sldId id="381" r:id="rId14"/>
    <p:sldId id="382" r:id="rId15"/>
    <p:sldId id="362" r:id="rId16"/>
  </p:sldIdLst>
  <p:sldSz cx="12185650" cy="7019925"/>
  <p:notesSz cx="5765800" cy="3244850"/>
  <p:defaultTextStyle>
    <a:defPPr>
      <a:defRPr lang="ru-RU"/>
    </a:defPPr>
    <a:lvl1pPr marL="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2215" userDrawn="1">
          <p15:clr>
            <a:srgbClr val="A4A3A4"/>
          </p15:clr>
        </p15:guide>
        <p15:guide id="3" orient="horz" pos="6230" userDrawn="1">
          <p15:clr>
            <a:srgbClr val="A4A3A4"/>
          </p15:clr>
        </p15:guide>
        <p15:guide id="4" pos="4565" userDrawn="1">
          <p15:clr>
            <a:srgbClr val="A4A3A4"/>
          </p15:clr>
        </p15:guide>
        <p15:guide id="5" pos="2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409" autoAdjust="0"/>
  </p:normalViewPr>
  <p:slideViewPr>
    <p:cSldViewPr>
      <p:cViewPr varScale="1">
        <p:scale>
          <a:sx n="64" d="100"/>
          <a:sy n="64" d="100"/>
        </p:scale>
        <p:origin x="656" y="48"/>
      </p:cViewPr>
      <p:guideLst>
        <p:guide orient="horz" pos="2808"/>
        <p:guide pos="2215"/>
        <p:guide orient="horz" pos="6230"/>
        <p:guide pos="4565"/>
        <p:guide pos="22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8" y="2176175"/>
            <a:ext cx="103578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52" y="3931158"/>
            <a:ext cx="852995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7"/>
            <a:ext cx="8408988" cy="741870"/>
          </a:xfrm>
        </p:spPr>
        <p:txBody>
          <a:bodyPr lIns="0" tIns="0" rIns="0" bIns="0"/>
          <a:lstStyle>
            <a:lvl1pPr>
              <a:defRPr sz="4821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3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" name="bg object 17"/>
          <p:cNvSpPr/>
          <p:nvPr/>
        </p:nvSpPr>
        <p:spPr>
          <a:xfrm>
            <a:off x="141280" y="153944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4"/>
            <a:ext cx="3855658" cy="457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7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2443" y="2285230"/>
            <a:ext cx="5541249" cy="223785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883960"/>
          </a:xfrm>
        </p:spPr>
        <p:txBody>
          <a:bodyPr lIns="0" tIns="0" rIns="0" bIns="0"/>
          <a:lstStyle>
            <a:lvl1pPr>
              <a:defRPr sz="574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4F2EF-BD79-4C49-A4E7-81334BF7A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53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0380" y="2903723"/>
            <a:ext cx="340489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8331" y="2125265"/>
            <a:ext cx="840898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29"/>
            <a:ext cx="389940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29"/>
            <a:ext cx="28027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2980">
        <a:defRPr>
          <a:latin typeface="+mn-lt"/>
          <a:ea typeface="+mn-ea"/>
          <a:cs typeface="+mn-cs"/>
        </a:defRPr>
      </a:lvl2pPr>
      <a:lvl3pPr marL="1985961">
        <a:defRPr>
          <a:latin typeface="+mn-lt"/>
          <a:ea typeface="+mn-ea"/>
          <a:cs typeface="+mn-cs"/>
        </a:defRPr>
      </a:lvl3pPr>
      <a:lvl4pPr marL="2978943">
        <a:defRPr>
          <a:latin typeface="+mn-lt"/>
          <a:ea typeface="+mn-ea"/>
          <a:cs typeface="+mn-cs"/>
        </a:defRPr>
      </a:lvl4pPr>
      <a:lvl5pPr marL="3971923">
        <a:defRPr>
          <a:latin typeface="+mn-lt"/>
          <a:ea typeface="+mn-ea"/>
          <a:cs typeface="+mn-cs"/>
        </a:defRPr>
      </a:lvl5pPr>
      <a:lvl6pPr marL="4964906">
        <a:defRPr>
          <a:latin typeface="+mn-lt"/>
          <a:ea typeface="+mn-ea"/>
          <a:cs typeface="+mn-cs"/>
        </a:defRPr>
      </a:lvl6pPr>
      <a:lvl7pPr marL="5957886">
        <a:defRPr>
          <a:latin typeface="+mn-lt"/>
          <a:ea typeface="+mn-ea"/>
          <a:cs typeface="+mn-cs"/>
        </a:defRPr>
      </a:lvl7pPr>
      <a:lvl8pPr marL="6950866">
        <a:defRPr>
          <a:latin typeface="+mn-lt"/>
          <a:ea typeface="+mn-ea"/>
          <a:cs typeface="+mn-cs"/>
        </a:defRPr>
      </a:lvl8pPr>
      <a:lvl9pPr marL="794384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1797"/>
            <a:ext cx="12173572" cy="22892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1050" y="363419"/>
            <a:ext cx="6664926" cy="1150765"/>
          </a:xfrm>
          <a:prstGeom prst="rect">
            <a:avLst/>
          </a:prstGeom>
        </p:spPr>
        <p:txBody>
          <a:bodyPr vert="horz" wrap="square" lIns="0" tIns="31243" rIns="0" bIns="0" rtlCol="0">
            <a:spAutoFit/>
          </a:bodyPr>
          <a:lstStyle/>
          <a:p>
            <a:pPr marL="27169" algn="ctr">
              <a:spcBef>
                <a:spcPts val="245"/>
              </a:spcBef>
            </a:pPr>
            <a:r>
              <a:rPr lang="en-US" sz="7273" spc="11" dirty="0"/>
              <a:t>MATEMATIKA</a:t>
            </a:r>
            <a:endParaRPr lang="en-US" sz="7273" dirty="0"/>
          </a:p>
        </p:txBody>
      </p:sp>
      <p:sp>
        <p:nvSpPr>
          <p:cNvPr id="4" name="object 4"/>
          <p:cNvSpPr txBox="1"/>
          <p:nvPr/>
        </p:nvSpPr>
        <p:spPr>
          <a:xfrm>
            <a:off x="619254" y="2909927"/>
            <a:ext cx="8690433" cy="953508"/>
          </a:xfrm>
          <a:prstGeom prst="rect">
            <a:avLst/>
          </a:prstGeom>
        </p:spPr>
        <p:txBody>
          <a:bodyPr vert="horz" wrap="square" lIns="0" tIns="29886" rIns="0" bIns="0" rtlCol="0">
            <a:spAutoFit/>
          </a:bodyPr>
          <a:lstStyle/>
          <a:p>
            <a:pPr marL="39394" algn="ctr">
              <a:spcBef>
                <a:spcPts val="234"/>
              </a:spcBef>
            </a:pPr>
            <a:r>
              <a:rPr lang="en-US" sz="6000" b="1" dirty="0">
                <a:solidFill>
                  <a:schemeClr val="tx2"/>
                </a:solidFill>
                <a:latin typeface="Arial"/>
                <a:cs typeface="Arial"/>
              </a:rPr>
              <a:t>MAVZU: </a:t>
            </a:r>
            <a:r>
              <a:rPr lang="en-US" sz="6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FOIZLAR</a:t>
            </a:r>
            <a:endParaRPr lang="en-US" sz="6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947" y="4602098"/>
            <a:ext cx="744615" cy="17767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3940"/>
          </a:p>
        </p:txBody>
      </p:sp>
      <p:grpSp>
        <p:nvGrpSpPr>
          <p:cNvPr id="7" name="object 7"/>
          <p:cNvGrpSpPr/>
          <p:nvPr/>
        </p:nvGrpSpPr>
        <p:grpSpPr>
          <a:xfrm>
            <a:off x="991561" y="318485"/>
            <a:ext cx="10555496" cy="1215166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39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394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66438" y="372231"/>
            <a:ext cx="2982635" cy="958946"/>
          </a:xfrm>
          <a:prstGeom prst="rect">
            <a:avLst/>
          </a:prstGeom>
        </p:spPr>
        <p:txBody>
          <a:bodyPr vert="horz" wrap="square" lIns="0" tIns="25810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en-US" sz="6062" b="1" spc="-1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445" b="1" spc="-1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4445" b="1" spc="-11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sz="4445" b="1" spc="-11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445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33258" y="2349434"/>
            <a:ext cx="771993" cy="17130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748"/>
          </a:p>
        </p:txBody>
      </p:sp>
      <p:sp>
        <p:nvSpPr>
          <p:cNvPr id="12" name="object 11"/>
          <p:cNvSpPr/>
          <p:nvPr/>
        </p:nvSpPr>
        <p:spPr>
          <a:xfrm>
            <a:off x="9266093" y="2661452"/>
            <a:ext cx="2582979" cy="2421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1618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48209" y="1277714"/>
            <a:ext cx="11299628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1-usul 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840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avtomobilni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100%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desak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1%,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yuzdan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 : 100= 8,4 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Avtomobillarning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20%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endParaRPr lang="en-US" sz="3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8,4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= 168 (ta)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2-usul.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Foizni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aylantirib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20% = 0,2</a:t>
            </a:r>
          </a:p>
          <a:p>
            <a:pPr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Avtomobillarning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0,2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0,2 =168 (ta)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8614" y="269602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6878" y="6246265"/>
            <a:ext cx="9765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168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ta “Spark”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avtomobili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ishlab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chiqargan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15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574- masala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4516" y="1349722"/>
            <a:ext cx="1188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1-rasmdagi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kvadrat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yuzining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necha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foizi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bo‘yalgan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657" t="36337" r="9226" b="26876"/>
          <a:stretch/>
        </p:blipFill>
        <p:spPr>
          <a:xfrm>
            <a:off x="476201" y="2313373"/>
            <a:ext cx="9937104" cy="2710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0257" y="5341196"/>
                <a:ext cx="868828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57" y="5341196"/>
                <a:ext cx="868828" cy="1037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855949" y="5552923"/>
            <a:ext cx="15119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7%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36641" y="5341196"/>
                <a:ext cx="86882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641" y="5341196"/>
                <a:ext cx="868828" cy="1040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312333" y="5552923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22%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97081" y="5552923"/>
            <a:ext cx="1497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86%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1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577- 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684" y="1140847"/>
            <a:ext cx="113531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Qishloqda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12 000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aholi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istiqomat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qiladi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Qishloq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aholisining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a) 1; b) 5; d) 12; e) 20; f) 50; g) 75; h) 95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foizi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necha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kishini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tashkil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qiladi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2561" y="3766099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7397" y="3758158"/>
            <a:ext cx="479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12 000 : 100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=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32985" y="3758158"/>
            <a:ext cx="2837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120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80257" y="4513378"/>
            <a:ext cx="2795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120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 =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2545" y="4532615"/>
            <a:ext cx="2837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600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49026" y="5227418"/>
            <a:ext cx="3081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120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 =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971" y="5220625"/>
            <a:ext cx="3122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1440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49026" y="6052666"/>
            <a:ext cx="3081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120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 =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971" y="6042436"/>
            <a:ext cx="3122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2400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6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06875" y="295252"/>
            <a:ext cx="3680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579- masala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684" y="1140847"/>
            <a:ext cx="113531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Respublikasining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quruqlikning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0,3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foizini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quruqlikning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149, 633 million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km²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mamlakatimiz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2561" y="4259925"/>
            <a:ext cx="208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005" y="4935626"/>
            <a:ext cx="5049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149,633 : 100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∙ 0,3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32785" y="4935626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0,448899 million km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17614" y="5696190"/>
            <a:ext cx="8594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0,448899 million km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²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448899 km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118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2780457" y="266385"/>
            <a:ext cx="6938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  YO‘Q</a:t>
            </a:r>
            <a:r>
              <a:rPr lang="uz-Latn-U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2348409" y="5310162"/>
            <a:ext cx="52723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Rectangle 49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8" name="Rectangle 51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Rectangle 55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1" name="Rectangle 57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2" name="Rectangle 59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3" name="Rectangle 61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5" name="Rectangle 65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6" name="Rectangle 67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7" name="Rectangle 69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9" name="Rectangle 51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0" name="Rectangle 53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1" name="Rectangle 55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2" name="Rectangle 57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4" name="Rectangle 61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5" name="Rectangle 63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6" name="Rectangle 65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7" name="Rectangle 67"/>
          <p:cNvSpPr>
            <a:spLocks noChangeArrowheads="1"/>
          </p:cNvSpPr>
          <p:nvPr/>
        </p:nvSpPr>
        <p:spPr bwMode="auto">
          <a:xfrm>
            <a:off x="1243137" y="73098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920957" y="2071757"/>
            <a:ext cx="759255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/>
            <a:endParaRPr lang="ru-RU" sz="2400" dirty="0"/>
          </a:p>
        </p:txBody>
      </p:sp>
      <p:sp>
        <p:nvSpPr>
          <p:cNvPr id="59" name="Объект 13"/>
          <p:cNvSpPr>
            <a:spLocks noGrp="1"/>
          </p:cNvSpPr>
          <p:nvPr/>
        </p:nvSpPr>
        <p:spPr bwMode="auto">
          <a:xfrm>
            <a:off x="761157" y="1637754"/>
            <a:ext cx="4038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1)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%=0,7                   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AutoNum type="arabicParenR" startAt="2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%=0,25                      </a:t>
            </a:r>
          </a:p>
          <a:p>
            <a:pPr marL="457200" lvl="0" indent="-457200">
              <a:buAutoNum type="arabicParenR" startAt="2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17%=1,7                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4)   1%=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0,01                  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5)   0,5=50%                  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бъект 14"/>
          <p:cNvSpPr>
            <a:spLocks noGrp="1"/>
          </p:cNvSpPr>
          <p:nvPr/>
        </p:nvSpPr>
        <p:spPr bwMode="auto">
          <a:xfrm>
            <a:off x="6093087" y="1646142"/>
            <a:ext cx="4968290" cy="34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6)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1,25 =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125%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7)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= 20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  <a:p>
            <a:pPr marL="0" lv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8)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0,85 = 85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9)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0,03 = 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10)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0,12 =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1,2%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870218" y="2287111"/>
            <a:ext cx="2658018" cy="85147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194910" y="4469828"/>
            <a:ext cx="2912903" cy="881500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422232" y="3033075"/>
            <a:ext cx="2658018" cy="85147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0831" y="1458351"/>
            <a:ext cx="10256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582-, 583-, 584-, 585-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(122-bet)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332185" y="177724"/>
            <a:ext cx="11449272" cy="867203"/>
          </a:xfrm>
          <a:prstGeom prst="rect">
            <a:avLst/>
          </a:prstGeom>
        </p:spPr>
        <p:txBody>
          <a:bodyPr vert="horz" wrap="square" lIns="0" tIns="35856" rIns="0" bIns="0" rtlCol="0">
            <a:spAutoFit/>
          </a:bodyPr>
          <a:lstStyle/>
          <a:p>
            <a:pPr marL="27582" algn="ctr">
              <a:spcBef>
                <a:spcPts val="282"/>
              </a:spcBef>
            </a:pPr>
            <a:r>
              <a:rPr lang="en-US" sz="5400" dirty="0"/>
              <a:t>  </a:t>
            </a:r>
            <a:r>
              <a:rPr lang="en-US" sz="3600" dirty="0" smtClean="0"/>
              <a:t>MUSTAQIL  BAJARISH  UCHUN TOPSHIRIQLAR:</a:t>
            </a:r>
            <a:endParaRPr sz="5400" dirty="0"/>
          </a:p>
        </p:txBody>
      </p:sp>
      <p:pic>
        <p:nvPicPr>
          <p:cNvPr id="5" name="Picture 2" descr="C:\Documents and Settings\Надежда\Рабочий стол\sfMWhHvAS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3" y="4086026"/>
            <a:ext cx="28829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57161" y="250642"/>
            <a:ext cx="2853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9009" y="3097446"/>
            <a:ext cx="3046498" cy="175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8521" y="1366765"/>
            <a:ext cx="2651300" cy="150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1316" y="5103342"/>
            <a:ext cx="2220164" cy="153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81218" y="4985017"/>
            <a:ext cx="6092825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Saylovda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saylovchilarning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93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foizi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ishtirok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etdi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0462" y="1366765"/>
            <a:ext cx="6092825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00B050"/>
                </a:solidFill>
              </a:rPr>
              <a:t>Oylik</a:t>
            </a:r>
            <a:r>
              <a:rPr lang="en-US" b="1" dirty="0">
                <a:solidFill>
                  <a:srgbClr val="00B050"/>
                </a:solidFill>
              </a:rPr>
              <a:t>  </a:t>
            </a:r>
            <a:r>
              <a:rPr lang="en-US" b="1" dirty="0" err="1">
                <a:solidFill>
                  <a:srgbClr val="00B050"/>
                </a:solidFill>
              </a:rPr>
              <a:t>maoshlar</a:t>
            </a:r>
            <a:r>
              <a:rPr lang="en-US" b="1" dirty="0">
                <a:solidFill>
                  <a:srgbClr val="00B050"/>
                </a:solidFill>
              </a:rPr>
              <a:t> 20  </a:t>
            </a:r>
            <a:r>
              <a:rPr lang="en-US" b="1" dirty="0" err="1">
                <a:solidFill>
                  <a:srgbClr val="00B050"/>
                </a:solidFill>
              </a:rPr>
              <a:t>foizga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oshirildi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233" y="3175891"/>
            <a:ext cx="6092825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b="1" dirty="0" err="1">
                <a:solidFill>
                  <a:schemeClr val="tx2"/>
                </a:solidFill>
              </a:rPr>
              <a:t>Shahar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transportida</a:t>
            </a:r>
            <a:r>
              <a:rPr lang="en-US" b="1" dirty="0">
                <a:solidFill>
                  <a:schemeClr val="tx2"/>
                </a:solidFill>
              </a:rPr>
              <a:t>  </a:t>
            </a:r>
            <a:r>
              <a:rPr lang="en-US" b="1" dirty="0" err="1">
                <a:solidFill>
                  <a:schemeClr val="tx2"/>
                </a:solidFill>
              </a:rPr>
              <a:t>yurish</a:t>
            </a:r>
            <a:r>
              <a:rPr lang="en-US" b="1" dirty="0">
                <a:solidFill>
                  <a:schemeClr val="tx2"/>
                </a:solidFill>
              </a:rPr>
              <a:t>  </a:t>
            </a:r>
          </a:p>
          <a:p>
            <a:pPr>
              <a:buNone/>
            </a:pPr>
            <a:r>
              <a:rPr lang="en-US" b="1" dirty="0" err="1">
                <a:solidFill>
                  <a:schemeClr val="tx2"/>
                </a:solidFill>
              </a:rPr>
              <a:t>chiptasi</a:t>
            </a:r>
            <a:r>
              <a:rPr lang="en-US" b="1" dirty="0">
                <a:solidFill>
                  <a:schemeClr val="tx2"/>
                </a:solidFill>
              </a:rPr>
              <a:t> 10 </a:t>
            </a:r>
            <a:r>
              <a:rPr lang="en-US" b="1" dirty="0" err="1">
                <a:solidFill>
                  <a:schemeClr val="tx2"/>
                </a:solidFill>
              </a:rPr>
              <a:t>foizga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oshdi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72345" y="277536"/>
            <a:ext cx="85515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  HAQIDA TUSHUNCHA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2621" y="2150708"/>
            <a:ext cx="2305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1784" y="2226012"/>
            <a:ext cx="304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chorak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3104" y="2186027"/>
            <a:ext cx="3622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nimchorak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8689" y="4518074"/>
            <a:ext cx="3512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6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endParaRPr lang="ru-RU" sz="6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2225" y="1781770"/>
                <a:ext cx="508152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25" y="1781770"/>
                <a:ext cx="508152" cy="13828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08649" y="1804213"/>
                <a:ext cx="508151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649" y="1804213"/>
                <a:ext cx="508151" cy="1382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32946" y="1781770"/>
                <a:ext cx="508151" cy="1388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946" y="1781770"/>
                <a:ext cx="508151" cy="13880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64905" y="4291473"/>
                <a:ext cx="1397819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905" y="4291473"/>
                <a:ext cx="1397819" cy="15611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1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6" grpId="0"/>
      <p:bldP spid="28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043189" y="230693"/>
            <a:ext cx="6001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MIQDORNING FOIZI</a:t>
            </a:r>
            <a:endParaRPr lang="ru-RU" sz="4400" dirty="0"/>
          </a:p>
        </p:txBody>
      </p:sp>
      <p:sp>
        <p:nvSpPr>
          <p:cNvPr id="14" name="Содержимое 2"/>
          <p:cNvSpPr>
            <a:spLocks noGrp="1"/>
          </p:cNvSpPr>
          <p:nvPr>
            <p:ph idx="4294967295"/>
          </p:nvPr>
        </p:nvSpPr>
        <p:spPr>
          <a:xfrm>
            <a:off x="638671" y="1129559"/>
            <a:ext cx="11017224" cy="562407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Miqdorning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yuzdan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deb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700 km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- 7 km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700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yuzdan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 </a:t>
            </a:r>
          </a:p>
          <a:p>
            <a:pPr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700:100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1= 7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450 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4,5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450 : 100 = 4,5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136 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1,36  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80 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0,8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87742" y="1317108"/>
            <a:ext cx="11305256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Ba’zida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qulaylik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655" y="2668684"/>
            <a:ext cx="1130525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miqdorning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miqdorning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100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72345" y="277536"/>
            <a:ext cx="85515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  HAQIDA TUSHUNCHA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56019" y="4978452"/>
                <a:ext cx="3835987" cy="106689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</a:rPr>
                  <a:t>1%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</a:rPr>
                  <a:t> = 0,01</a:t>
                </a:r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19" y="4978452"/>
                <a:ext cx="3835987" cy="1066895"/>
              </a:xfrm>
              <a:prstGeom prst="rect">
                <a:avLst/>
              </a:prstGeom>
              <a:blipFill rotWithShape="0">
                <a:blip r:embed="rId2"/>
                <a:stretch>
                  <a:fillRect l="-9163" r="-8531" b="-17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884913" y="5142567"/>
            <a:ext cx="228428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100% = 1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72345" y="269602"/>
            <a:ext cx="8839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SONNI FOIZGA AYLANTIRISH</a:t>
            </a:r>
            <a:endParaRPr lang="ru-RU" sz="4400" dirty="0"/>
          </a:p>
        </p:txBody>
      </p:sp>
      <p:sp>
        <p:nvSpPr>
          <p:cNvPr id="8" name="Содержимое 2"/>
          <p:cNvSpPr>
            <a:spLocks noGrp="1"/>
          </p:cNvSpPr>
          <p:nvPr>
            <p:ph idx="4294967295"/>
          </p:nvPr>
        </p:nvSpPr>
        <p:spPr>
          <a:xfrm>
            <a:off x="476201" y="1637754"/>
            <a:ext cx="10801200" cy="367983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aylantirish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kifoya</a:t>
            </a:r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0,576 = 0,576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= 57,6% </a:t>
            </a:r>
          </a:p>
          <a:p>
            <a:pPr>
              <a:buNone/>
            </a:pPr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2,14 = 2,14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= 214%  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556321" y="269602"/>
            <a:ext cx="8839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FOIZNI SONGA AYLANTIRISH</a:t>
            </a:r>
            <a:endParaRPr lang="ru-RU" sz="4400" dirty="0"/>
          </a:p>
        </p:txBody>
      </p:sp>
      <p:sp>
        <p:nvSpPr>
          <p:cNvPr id="8" name="Содержимое 2"/>
          <p:cNvSpPr>
            <a:spLocks noGrp="1"/>
          </p:cNvSpPr>
          <p:nvPr>
            <p:ph idx="4294967295"/>
          </p:nvPr>
        </p:nvSpPr>
        <p:spPr>
          <a:xfrm>
            <a:off x="980257" y="1277714"/>
            <a:ext cx="10945216" cy="49244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Foizni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aylantirish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kifoya</a:t>
            </a:r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32% = 32 : 100 = 0,32</a:t>
            </a:r>
          </a:p>
          <a:p>
            <a:pPr>
              <a:buNone/>
            </a:pPr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174% = 174 : 100= 1,74</a:t>
            </a:r>
          </a:p>
          <a:p>
            <a:pPr>
              <a:buNone/>
            </a:pPr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7% =  7 : 100  = 0,07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5"/>
          <p:cNvSpPr>
            <a:spLocks noGrp="1"/>
          </p:cNvSpPr>
          <p:nvPr>
            <p:ph idx="4294967295"/>
          </p:nvPr>
        </p:nvSpPr>
        <p:spPr>
          <a:xfrm>
            <a:off x="620217" y="1277714"/>
            <a:ext cx="11083081" cy="541180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Ba’zida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foizlarni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aylantirib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ham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miqdorning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foizini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miqdorning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0,45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etarli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69579" y="4042119"/>
                <a:ext cx="868828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579" y="4042119"/>
                <a:ext cx="868828" cy="10520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2755157" y="299223"/>
            <a:ext cx="6001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MIQDORNING FOIZI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537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153415" y="1421730"/>
            <a:ext cx="7091538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Asakadagi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haftada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840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“Spark”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avtomobilidir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Zavod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haftada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“Spark”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chiqargan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8614" y="269602"/>
            <a:ext cx="2135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4400" dirty="0"/>
          </a:p>
        </p:txBody>
      </p:sp>
      <p:pic>
        <p:nvPicPr>
          <p:cNvPr id="1026" name="Picture 2" descr="Картинки по запросу &quot;asaka avtomobil zavodi haqida malumo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77" y="1637754"/>
            <a:ext cx="4296888" cy="32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5286</TotalTime>
  <Words>620</Words>
  <Application>Microsoft Office PowerPoint</Application>
  <PresentationFormat>Произвольный</PresentationFormat>
  <Paragraphs>107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Ba’zida  “foiz”  so‘zi  o‘rniga qulaylik  uchun “%” belgi  ishlatiladi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MUSTAQIL  BAJARISH 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D.Sharipova</dc:creator>
  <cp:lastModifiedBy>Пользователь</cp:lastModifiedBy>
  <cp:revision>509</cp:revision>
  <dcterms:created xsi:type="dcterms:W3CDTF">2020-04-09T07:32:19Z</dcterms:created>
  <dcterms:modified xsi:type="dcterms:W3CDTF">2021-02-22T09:21:35Z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