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354" r:id="rId2"/>
    <p:sldId id="366" r:id="rId3"/>
    <p:sldId id="372" r:id="rId4"/>
    <p:sldId id="373" r:id="rId5"/>
    <p:sldId id="374" r:id="rId6"/>
    <p:sldId id="375" r:id="rId7"/>
    <p:sldId id="376" r:id="rId8"/>
    <p:sldId id="362" r:id="rId9"/>
  </p:sldIdLst>
  <p:sldSz cx="12185650" cy="7019925"/>
  <p:notesSz cx="5765800" cy="3244850"/>
  <p:defaultTextStyle>
    <a:defPPr>
      <a:defRPr lang="ru-RU"/>
    </a:defPPr>
    <a:lvl1pPr marL="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08" userDrawn="1">
          <p15:clr>
            <a:srgbClr val="A4A3A4"/>
          </p15:clr>
        </p15:guide>
        <p15:guide id="2" pos="2215" userDrawn="1">
          <p15:clr>
            <a:srgbClr val="A4A3A4"/>
          </p15:clr>
        </p15:guide>
        <p15:guide id="3" orient="horz" pos="6230" userDrawn="1">
          <p15:clr>
            <a:srgbClr val="A4A3A4"/>
          </p15:clr>
        </p15:guide>
        <p15:guide id="4" pos="4565" userDrawn="1">
          <p15:clr>
            <a:srgbClr val="A4A3A4"/>
          </p15:clr>
        </p15:guide>
        <p15:guide id="5" pos="22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2409" autoAdjust="0"/>
  </p:normalViewPr>
  <p:slideViewPr>
    <p:cSldViewPr>
      <p:cViewPr varScale="1">
        <p:scale>
          <a:sx n="64" d="100"/>
          <a:sy n="64" d="100"/>
        </p:scale>
        <p:origin x="656" y="48"/>
      </p:cViewPr>
      <p:guideLst>
        <p:guide orient="horz" pos="2808"/>
        <p:guide pos="2215"/>
        <p:guide orient="horz" pos="6230"/>
        <p:guide pos="4565"/>
        <p:guide pos="221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22.02.2021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774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8" y="2176175"/>
            <a:ext cx="103578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52" y="3931158"/>
            <a:ext cx="852995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7"/>
            <a:ext cx="8408988" cy="741870"/>
          </a:xfrm>
        </p:spPr>
        <p:txBody>
          <a:bodyPr lIns="0" tIns="0" rIns="0" bIns="0"/>
          <a:lstStyle>
            <a:lvl1pPr>
              <a:defRPr sz="4821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17" name="bg object 17"/>
          <p:cNvSpPr/>
          <p:nvPr/>
        </p:nvSpPr>
        <p:spPr>
          <a:xfrm>
            <a:off x="141280" y="153944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368" y="1559304"/>
            <a:ext cx="3855658" cy="4578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7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342443" y="2285230"/>
            <a:ext cx="5541249" cy="223785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4F2EF-BD79-4C49-A4E7-81334BF7A2E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5"/>
            <a:ext cx="840898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29"/>
            <a:ext cx="389940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01797"/>
            <a:ext cx="12173572" cy="22892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21050" y="363419"/>
            <a:ext cx="6664926" cy="1150765"/>
          </a:xfrm>
          <a:prstGeom prst="rect">
            <a:avLst/>
          </a:prstGeom>
        </p:spPr>
        <p:txBody>
          <a:bodyPr vert="horz" wrap="square" lIns="0" tIns="31243" rIns="0" bIns="0" rtlCol="0">
            <a:spAutoFit/>
          </a:bodyPr>
          <a:lstStyle/>
          <a:p>
            <a:pPr marL="27169" algn="ctr">
              <a:spcBef>
                <a:spcPts val="245"/>
              </a:spcBef>
            </a:pPr>
            <a:r>
              <a:rPr lang="en-US" sz="7273" spc="11" dirty="0"/>
              <a:t>MATEMATIKA</a:t>
            </a:r>
            <a:endParaRPr lang="en-US" sz="7273" dirty="0"/>
          </a:p>
        </p:txBody>
      </p:sp>
      <p:sp>
        <p:nvSpPr>
          <p:cNvPr id="4" name="object 4"/>
          <p:cNvSpPr txBox="1"/>
          <p:nvPr/>
        </p:nvSpPr>
        <p:spPr>
          <a:xfrm>
            <a:off x="619254" y="2909927"/>
            <a:ext cx="8690433" cy="2369216"/>
          </a:xfrm>
          <a:prstGeom prst="rect">
            <a:avLst/>
          </a:prstGeom>
        </p:spPr>
        <p:txBody>
          <a:bodyPr vert="horz" wrap="square" lIns="0" tIns="29886" rIns="0" bIns="0" rtlCol="0">
            <a:spAutoFit/>
          </a:bodyPr>
          <a:lstStyle/>
          <a:p>
            <a:pPr marL="39394" algn="ctr">
              <a:lnSpc>
                <a:spcPct val="150000"/>
              </a:lnSpc>
              <a:spcBef>
                <a:spcPts val="234"/>
              </a:spcBef>
            </a:pPr>
            <a:r>
              <a:rPr lang="en-US" sz="5400" b="1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MASALALAR YECHISH</a:t>
            </a: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6947" y="4602098"/>
            <a:ext cx="744615" cy="177675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grpSp>
        <p:nvGrpSpPr>
          <p:cNvPr id="7" name="object 7"/>
          <p:cNvGrpSpPr/>
          <p:nvPr/>
        </p:nvGrpSpPr>
        <p:grpSpPr>
          <a:xfrm>
            <a:off x="991561" y="318485"/>
            <a:ext cx="10555496" cy="1215166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940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866438" y="372231"/>
            <a:ext cx="2982635" cy="958946"/>
          </a:xfrm>
          <a:prstGeom prst="rect">
            <a:avLst/>
          </a:prstGeom>
        </p:spPr>
        <p:txBody>
          <a:bodyPr vert="horz" wrap="square" lIns="0" tIns="25810" rIns="0" bIns="0" rtlCol="0">
            <a:spAutoFit/>
          </a:bodyPr>
          <a:lstStyle/>
          <a:p>
            <a:pPr algn="ctr">
              <a:spcBef>
                <a:spcPts val="204"/>
              </a:spcBef>
            </a:pPr>
            <a:r>
              <a:rPr lang="en-US" sz="6062" b="1" spc="-1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445" b="1" spc="-1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r>
              <a:rPr lang="en-US" sz="4445" b="1" spc="-11" dirty="0" smtClean="0">
                <a:solidFill>
                  <a:schemeClr val="bg1"/>
                </a:solidFill>
                <a:latin typeface="Arial"/>
                <a:cs typeface="Arial"/>
              </a:rPr>
              <a:t>- </a:t>
            </a:r>
            <a:r>
              <a:rPr sz="4445" b="1" spc="-11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445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33258" y="2349434"/>
            <a:ext cx="771993" cy="171301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748"/>
          </a:p>
        </p:txBody>
      </p:sp>
      <p:sp>
        <p:nvSpPr>
          <p:cNvPr id="12" name="object 11"/>
          <p:cNvSpPr/>
          <p:nvPr/>
        </p:nvSpPr>
        <p:spPr>
          <a:xfrm>
            <a:off x="9117161" y="2573858"/>
            <a:ext cx="2582979" cy="24215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4000"/>
          </a:p>
        </p:txBody>
      </p:sp>
    </p:spTree>
    <p:extLst>
      <p:ext uri="{BB962C8B-B14F-4D97-AF65-F5344CB8AC3E}">
        <p14:creationId xmlns:p14="http://schemas.microsoft.com/office/powerpoint/2010/main" val="116183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95252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63- masala</a:t>
            </a:r>
            <a:endParaRPr lang="ru-RU" sz="4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0659" y="1126249"/>
            <a:ext cx="11233248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Hajmi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50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cm³ </a:t>
            </a: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bo‘lgan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alyumin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sharning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massasi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135 g. Agar 1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cm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³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alyuminning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massasi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1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cm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³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temirning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massasidan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5,2 g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kam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bo‘lsa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shunday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hajmdagi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temir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sharning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massasi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qancha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bo‘ladi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? </a:t>
            </a:r>
          </a:p>
        </p:txBody>
      </p:sp>
      <p:sp>
        <p:nvSpPr>
          <p:cNvPr id="6" name="TextBox 5"/>
          <p:cNvSpPr txBox="1"/>
          <p:nvPr/>
        </p:nvSpPr>
        <p:spPr>
          <a:xfrm flipH="1">
            <a:off x="652009" y="4386570"/>
            <a:ext cx="316835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6020817" y="5866583"/>
            <a:ext cx="478801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395 g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13024" y="4451620"/>
            <a:ext cx="24817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135 : 50 =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68083" y="5100614"/>
            <a:ext cx="263886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2,7 </a:t>
            </a:r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+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5,2 =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356521" y="5118882"/>
            <a:ext cx="47227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7,9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(g) (1cm³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temir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endParaRPr lang="ru-RU" sz="4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494794" y="4451620"/>
            <a:ext cx="48494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2,7(g) 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1cm³ 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a</a:t>
            </a:r>
            <a:r>
              <a:rPr lang="uz-Latn-UZ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l</a:t>
            </a:r>
            <a:r>
              <a:rPr lang="en-US" sz="36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yumin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endParaRPr lang="ru-RU" sz="3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36780" y="5808500"/>
            <a:ext cx="23391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50 </a:t>
            </a:r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∙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7,9 =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040128" y="5825097"/>
            <a:ext cx="18117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395 (g)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461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95252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564- masala</a:t>
            </a:r>
            <a:endParaRPr lang="ru-RU" sz="4400" dirty="0"/>
          </a:p>
        </p:txBody>
      </p:sp>
      <p:sp>
        <p:nvSpPr>
          <p:cNvPr id="15" name="TextBox 14"/>
          <p:cNvSpPr txBox="1"/>
          <p:nvPr/>
        </p:nvSpPr>
        <p:spPr>
          <a:xfrm flipH="1">
            <a:off x="612771" y="5013409"/>
            <a:ext cx="316835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flipH="1">
            <a:off x="5228729" y="5936568"/>
            <a:ext cx="478801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973786" y="5078459"/>
            <a:ext cx="29097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219 : 43,8 =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935631" y="5109236"/>
            <a:ext cx="30524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2190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438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</a:t>
            </a:r>
            <a:endParaRPr lang="ru-RU" sz="40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8958139" y="5109236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5</a:t>
            </a:r>
            <a:endParaRPr lang="ru-RU" sz="4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43135" y="1108311"/>
            <a:ext cx="1088084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Bitta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oddiy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cho‘g‘lanma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lampa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yilda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– 219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kilovatt·soat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energiyani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tejovchi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lyuminetsent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lampa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esa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– 43,8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kilovatt·soat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elektr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energiyani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iste’mol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qiladi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Lyuminetsent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lampa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oddiy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lampadan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necha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marta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tejamliroq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267758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9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95252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565- masala</a:t>
            </a:r>
            <a:endParaRPr lang="ru-RU" sz="4400" dirty="0"/>
          </a:p>
        </p:txBody>
      </p:sp>
      <p:sp>
        <p:nvSpPr>
          <p:cNvPr id="15" name="TextBox 14"/>
          <p:cNvSpPr txBox="1"/>
          <p:nvPr/>
        </p:nvSpPr>
        <p:spPr>
          <a:xfrm flipH="1">
            <a:off x="404193" y="4163335"/>
            <a:ext cx="316835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flipH="1">
            <a:off x="2780457" y="5598194"/>
            <a:ext cx="6030873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3,25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arzon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329292" y="4163335"/>
            <a:ext cx="29097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81,25 : 25 =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6236841" y="4163335"/>
            <a:ext cx="118333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3,25</a:t>
            </a:r>
            <a:endParaRPr lang="ru-RU" sz="4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39611" y="1276401"/>
            <a:ext cx="1161873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litr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suvni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elektr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choynakda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qaynatish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25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so‘mga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elekrt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plitkada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qaynatish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81,25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so‘mga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tushadi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Elektr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choynakni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ishlatish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elektr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plitkaga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qaraganda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necha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marta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arzon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779499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95252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566- masala</a:t>
            </a:r>
            <a:endParaRPr lang="ru-RU" sz="4400" dirty="0"/>
          </a:p>
        </p:txBody>
      </p:sp>
      <p:sp>
        <p:nvSpPr>
          <p:cNvPr id="15" name="TextBox 14"/>
          <p:cNvSpPr txBox="1"/>
          <p:nvPr/>
        </p:nvSpPr>
        <p:spPr>
          <a:xfrm flipH="1">
            <a:off x="612771" y="4091224"/>
            <a:ext cx="316835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flipH="1">
            <a:off x="2255128" y="5860961"/>
            <a:ext cx="778431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30,75 m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154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08624" y="4968398"/>
            <a:ext cx="26244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231 : 1,5 =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82019" y="4178034"/>
            <a:ext cx="27671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1,5 </a:t>
            </a:r>
            <a:r>
              <a:rPr lang="en-US" sz="4000" b="1" dirty="0">
                <a:solidFill>
                  <a:srgbClr val="000000"/>
                </a:solidFill>
                <a:latin typeface="Arial" panose="020B0604020202020204" pitchFamily="34" charset="0"/>
              </a:rPr>
              <a:t>∙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20,5 =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605308" y="4178034"/>
            <a:ext cx="23823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30,75 (m)</a:t>
            </a:r>
            <a:endParaRPr lang="ru-RU" sz="40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5952816" y="4947228"/>
            <a:ext cx="28392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154 (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marta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  <a:endParaRPr lang="ru-RU" sz="4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38509" y="1208238"/>
            <a:ext cx="1137543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G‘ildirak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aylanasining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uzunligi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1,5 m.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G‘ildirak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20,5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marta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aylanganda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qancha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masofani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bosib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o‘tadi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?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G‘ildirak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231 m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masofani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bosib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o‘tganda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necha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marta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aylanadi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?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189951" y="4972730"/>
            <a:ext cx="27671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2310 : 15 =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3736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0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95252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567- masala</a:t>
            </a:r>
            <a:endParaRPr lang="ru-RU" sz="4400" dirty="0"/>
          </a:p>
        </p:txBody>
      </p:sp>
      <p:sp>
        <p:nvSpPr>
          <p:cNvPr id="15" name="TextBox 14"/>
          <p:cNvSpPr txBox="1"/>
          <p:nvPr/>
        </p:nvSpPr>
        <p:spPr>
          <a:xfrm flipH="1">
            <a:off x="612771" y="4091224"/>
            <a:ext cx="316835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flipH="1">
            <a:off x="5588769" y="5598194"/>
            <a:ext cx="478801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 g</a:t>
            </a:r>
            <a:r>
              <a:rPr lang="uz-Latn-UZ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973786" y="4156274"/>
            <a:ext cx="33377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,0</a:t>
            </a:r>
            <a:r>
              <a:rPr lang="uz-Latn-UZ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21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uz-Latn-UZ" sz="4000" dirty="0">
                <a:solidFill>
                  <a:srgbClr val="000000"/>
                </a:solidFill>
                <a:latin typeface="Arial" panose="020B0604020202020204" pitchFamily="34" charset="0"/>
              </a:rPr>
              <a:t>0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r>
              <a:rPr lang="uz-Latn-UZ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35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=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728845" y="4805268"/>
            <a:ext cx="27959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000" dirty="0">
                <a:solidFill>
                  <a:srgbClr val="000000"/>
                </a:solidFill>
                <a:latin typeface="Arial" panose="020B0604020202020204" pitchFamily="34" charset="0"/>
              </a:rPr>
              <a:t>0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r>
              <a:rPr lang="uz-Latn-UZ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uz-Latn-UZ" sz="4000" b="1" dirty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uz-Latn-UZ" sz="4000" dirty="0">
                <a:solidFill>
                  <a:srgbClr val="000000"/>
                </a:solidFill>
                <a:latin typeface="Arial" panose="020B0604020202020204" pitchFamily="34" charset="0"/>
              </a:rPr>
              <a:t>0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r>
              <a:rPr lang="uz-Latn-UZ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</a:t>
            </a:r>
            <a:r>
              <a:rPr lang="uz-Latn-UZ" sz="4000" dirty="0">
                <a:solidFill>
                  <a:srgbClr val="000000"/>
                </a:solidFill>
                <a:latin typeface="Arial" panose="020B0604020202020204" pitchFamily="34" charset="0"/>
              </a:rPr>
              <a:t>6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=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317283" y="4823536"/>
            <a:ext cx="152638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000" dirty="0">
                <a:solidFill>
                  <a:srgbClr val="000000"/>
                </a:solidFill>
                <a:latin typeface="Arial" panose="020B0604020202020204" pitchFamily="34" charset="0"/>
              </a:rPr>
              <a:t>5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g</a:t>
            </a:r>
            <a:r>
              <a:rPr lang="uz-Latn-UZ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a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  <a:endParaRPr lang="ru-RU" sz="4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164833" y="4086026"/>
            <a:ext cx="23391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2,</a:t>
            </a:r>
            <a:r>
              <a:rPr lang="uz-Latn-UZ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uz-Latn-UZ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35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</a:t>
            </a:r>
            <a:endParaRPr lang="ru-RU" sz="40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8685113" y="4086026"/>
            <a:ext cx="16690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000" dirty="0">
                <a:solidFill>
                  <a:srgbClr val="000000"/>
                </a:solidFill>
                <a:latin typeface="Arial" panose="020B0604020202020204" pitchFamily="34" charset="0"/>
              </a:rPr>
              <a:t>0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r>
              <a:rPr lang="uz-Latn-UZ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</a:t>
            </a:r>
            <a:r>
              <a:rPr lang="uz-Latn-UZ" sz="4000" dirty="0">
                <a:solidFill>
                  <a:srgbClr val="000000"/>
                </a:solidFill>
                <a:latin typeface="Arial" panose="020B0604020202020204" pitchFamily="34" charset="0"/>
              </a:rPr>
              <a:t>6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uz-Latn-UZ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t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  <a:endParaRPr lang="ru-RU" sz="4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80143" y="1356295"/>
            <a:ext cx="1151097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Dehqon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0,35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ga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yerga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0,021 t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urug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‘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sepdi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0,3 t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shunday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urug‘ni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qancha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maydonga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sepish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mumkin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?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22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0" grpId="0"/>
      <p:bldP spid="9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95252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56</a:t>
            </a:r>
            <a:r>
              <a:rPr lang="ru-RU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masala</a:t>
            </a:r>
            <a:endParaRPr lang="ru-RU" sz="4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04193" y="1155473"/>
            <a:ext cx="1159328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Tenglamani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yeching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endParaRPr lang="ru-RU" sz="4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742950" indent="-742950" algn="just">
              <a:buAutoNum type="alphaLcParenR"/>
            </a:pP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1,936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pt-BR" sz="6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3,2</a:t>
            </a:r>
            <a:r>
              <a:rPr lang="ru-RU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  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b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1,48</a:t>
            </a:r>
            <a:r>
              <a:rPr lang="pt-BR" sz="6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a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30,34 </a:t>
            </a:r>
            <a:endParaRPr lang="ru-RU" sz="4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d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pt-BR" sz="6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b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: 8,04 =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5,05</a:t>
            </a:r>
            <a:r>
              <a:rPr lang="ru-RU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 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e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30,3 : </a:t>
            </a:r>
            <a:r>
              <a:rPr lang="pt-BR" sz="6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k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endParaRPr lang="pt-BR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11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20831" y="1458351"/>
            <a:ext cx="1025657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Darslikdagi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56</a:t>
            </a:r>
            <a:r>
              <a:rPr lang="uz-Latn-UZ" sz="6000" b="1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uz-Latn-UZ" sz="6000" b="1" dirty="0" smtClean="0">
                <a:latin typeface="Arial" pitchFamily="34" charset="0"/>
                <a:cs typeface="Arial" pitchFamily="34" charset="0"/>
              </a:rPr>
              <a:t>70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uz-Latn-UZ" sz="6000" b="1" dirty="0" smtClean="0">
                <a:latin typeface="Arial" pitchFamily="34" charset="0"/>
                <a:cs typeface="Arial" pitchFamily="34" charset="0"/>
              </a:rPr>
              <a:t>71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uz-Latn-UZ" sz="6000" b="1" dirty="0" smtClean="0">
                <a:latin typeface="Arial" pitchFamily="34" charset="0"/>
                <a:cs typeface="Arial" pitchFamily="34" charset="0"/>
              </a:rPr>
              <a:t>, 572-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masalalarni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yechish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60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uz-Latn-UZ" sz="6000" b="1" dirty="0" smtClean="0">
                <a:latin typeface="Arial" pitchFamily="34" charset="0"/>
                <a:cs typeface="Arial" pitchFamily="34" charset="0"/>
              </a:rPr>
              <a:t>20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-bet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)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3"/>
          <p:cNvSpPr txBox="1">
            <a:spLocks noGrp="1"/>
          </p:cNvSpPr>
          <p:nvPr>
            <p:ph type="title"/>
          </p:nvPr>
        </p:nvSpPr>
        <p:spPr>
          <a:xfrm>
            <a:off x="332185" y="177724"/>
            <a:ext cx="11449272" cy="867203"/>
          </a:xfrm>
          <a:prstGeom prst="rect">
            <a:avLst/>
          </a:prstGeom>
        </p:spPr>
        <p:txBody>
          <a:bodyPr vert="horz" wrap="square" lIns="0" tIns="35856" rIns="0" bIns="0" rtlCol="0">
            <a:spAutoFit/>
          </a:bodyPr>
          <a:lstStyle/>
          <a:p>
            <a:pPr marL="27582" algn="ctr">
              <a:spcBef>
                <a:spcPts val="282"/>
              </a:spcBef>
            </a:pPr>
            <a:r>
              <a:rPr lang="en-US" sz="5400" dirty="0"/>
              <a:t>  </a:t>
            </a:r>
            <a:r>
              <a:rPr lang="en-US" sz="3600" dirty="0" smtClean="0"/>
              <a:t>MUSTAQIL  BAJARISH  UCHUN TOPSHIRIQLAR:</a:t>
            </a:r>
            <a:endParaRPr sz="5400" dirty="0"/>
          </a:p>
        </p:txBody>
      </p:sp>
      <p:pic>
        <p:nvPicPr>
          <p:cNvPr id="7" name="Рисунок 6"/>
          <p:cNvPicPr/>
          <p:nvPr/>
        </p:nvPicPr>
        <p:blipFill rotWithShape="1">
          <a:blip r:embed="rId2"/>
          <a:srcRect l="61249" t="20986" r="12234" b="20986"/>
          <a:stretch/>
        </p:blipFill>
        <p:spPr bwMode="auto">
          <a:xfrm>
            <a:off x="1340297" y="3725986"/>
            <a:ext cx="2190750" cy="269494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2646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5243</TotalTime>
  <Words>348</Words>
  <Application>Microsoft Office PowerPoint</Application>
  <PresentationFormat>Произвольный</PresentationFormat>
  <Paragraphs>52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MUSTAQIL  BAJARISH 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D.Sharipova</dc:creator>
  <cp:lastModifiedBy>Пользователь</cp:lastModifiedBy>
  <cp:revision>501</cp:revision>
  <dcterms:created xsi:type="dcterms:W3CDTF">2020-04-09T07:32:19Z</dcterms:created>
  <dcterms:modified xsi:type="dcterms:W3CDTF">2021-02-22T08:45:53Z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