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54" r:id="rId2"/>
    <p:sldId id="363" r:id="rId3"/>
    <p:sldId id="364" r:id="rId4"/>
    <p:sldId id="377" r:id="rId5"/>
    <p:sldId id="365" r:id="rId6"/>
    <p:sldId id="378" r:id="rId7"/>
    <p:sldId id="366" r:id="rId8"/>
    <p:sldId id="372" r:id="rId9"/>
    <p:sldId id="369" r:id="rId10"/>
    <p:sldId id="362" r:id="rId11"/>
  </p:sldIdLst>
  <p:sldSz cx="12185650" cy="7019925"/>
  <p:notesSz cx="5765800" cy="3244850"/>
  <p:defaultTextStyle>
    <a:defPPr>
      <a:defRPr lang="ru-RU"/>
    </a:defPPr>
    <a:lvl1pPr marL="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2215" userDrawn="1">
          <p15:clr>
            <a:srgbClr val="A4A3A4"/>
          </p15:clr>
        </p15:guide>
        <p15:guide id="3" orient="horz" pos="6230" userDrawn="1">
          <p15:clr>
            <a:srgbClr val="A4A3A4"/>
          </p15:clr>
        </p15:guide>
        <p15:guide id="4" pos="4565" userDrawn="1">
          <p15:clr>
            <a:srgbClr val="A4A3A4"/>
          </p15:clr>
        </p15:guide>
        <p15:guide id="5" pos="2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409" autoAdjust="0"/>
  </p:normalViewPr>
  <p:slideViewPr>
    <p:cSldViewPr>
      <p:cViewPr>
        <p:scale>
          <a:sx n="64" d="100"/>
          <a:sy n="64" d="100"/>
        </p:scale>
        <p:origin x="656" y="48"/>
      </p:cViewPr>
      <p:guideLst>
        <p:guide orient="horz" pos="2808"/>
        <p:guide pos="2215"/>
        <p:guide orient="horz" pos="6230"/>
        <p:guide pos="4565"/>
        <p:guide pos="22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8" y="2176175"/>
            <a:ext cx="103578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52" y="3931158"/>
            <a:ext cx="852995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7"/>
            <a:ext cx="8408988" cy="741870"/>
          </a:xfrm>
        </p:spPr>
        <p:txBody>
          <a:bodyPr lIns="0" tIns="0" rIns="0" bIns="0"/>
          <a:lstStyle>
            <a:lvl1pPr>
              <a:defRPr sz="4821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3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" name="bg object 17"/>
          <p:cNvSpPr/>
          <p:nvPr/>
        </p:nvSpPr>
        <p:spPr>
          <a:xfrm>
            <a:off x="141280" y="153944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4"/>
            <a:ext cx="3855658" cy="457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7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2443" y="2285230"/>
            <a:ext cx="5541249" cy="223785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4F2EF-BD79-4C49-A4E7-81334BF7A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3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5"/>
            <a:ext cx="840898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29"/>
            <a:ext cx="389940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1797"/>
            <a:ext cx="12173572" cy="22892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1050" y="363419"/>
            <a:ext cx="6664926" cy="1150765"/>
          </a:xfrm>
          <a:prstGeom prst="rect">
            <a:avLst/>
          </a:prstGeom>
        </p:spPr>
        <p:txBody>
          <a:bodyPr vert="horz" wrap="square" lIns="0" tIns="31243" rIns="0" bIns="0" rtlCol="0">
            <a:spAutoFit/>
          </a:bodyPr>
          <a:lstStyle/>
          <a:p>
            <a:pPr marL="27169" algn="ctr">
              <a:spcBef>
                <a:spcPts val="245"/>
              </a:spcBef>
            </a:pPr>
            <a:r>
              <a:rPr lang="en-US" sz="7273" spc="11" dirty="0"/>
              <a:t>MATEMATIKA</a:t>
            </a:r>
            <a:endParaRPr lang="en-US" sz="7273" dirty="0"/>
          </a:p>
        </p:txBody>
      </p:sp>
      <p:sp>
        <p:nvSpPr>
          <p:cNvPr id="4" name="object 4"/>
          <p:cNvSpPr txBox="1"/>
          <p:nvPr/>
        </p:nvSpPr>
        <p:spPr>
          <a:xfrm>
            <a:off x="548209" y="2573858"/>
            <a:ext cx="8690433" cy="2369216"/>
          </a:xfrm>
          <a:prstGeom prst="rect">
            <a:avLst/>
          </a:prstGeom>
        </p:spPr>
        <p:txBody>
          <a:bodyPr vert="horz" wrap="square" lIns="0" tIns="29886" rIns="0" bIns="0" rtlCol="0">
            <a:spAutoFit/>
          </a:bodyPr>
          <a:lstStyle/>
          <a:p>
            <a:pPr marL="39394" algn="ctr">
              <a:lnSpc>
                <a:spcPct val="150000"/>
              </a:lnSpc>
              <a:spcBef>
                <a:spcPts val="234"/>
              </a:spcBef>
            </a:pP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MASALALAR YECHISH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947" y="4602098"/>
            <a:ext cx="744615" cy="17767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grpSp>
        <p:nvGrpSpPr>
          <p:cNvPr id="7" name="object 7"/>
          <p:cNvGrpSpPr/>
          <p:nvPr/>
        </p:nvGrpSpPr>
        <p:grpSpPr>
          <a:xfrm>
            <a:off x="991561" y="318485"/>
            <a:ext cx="10555496" cy="1215166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394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66438" y="372231"/>
            <a:ext cx="2982635" cy="958946"/>
          </a:xfrm>
          <a:prstGeom prst="rect">
            <a:avLst/>
          </a:prstGeom>
        </p:spPr>
        <p:txBody>
          <a:bodyPr vert="horz" wrap="square" lIns="0" tIns="25810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en-US" sz="6062" b="1" spc="-1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445" b="1" spc="-1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4445" b="1" spc="-1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4445" b="1" spc="-11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445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33258" y="2349434"/>
            <a:ext cx="771993" cy="17130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748"/>
          </a:p>
        </p:txBody>
      </p:sp>
      <p:sp>
        <p:nvSpPr>
          <p:cNvPr id="12" name="object 11"/>
          <p:cNvSpPr/>
          <p:nvPr/>
        </p:nvSpPr>
        <p:spPr>
          <a:xfrm>
            <a:off x="9261177" y="2573858"/>
            <a:ext cx="2492423" cy="22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1618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831" y="1458351"/>
            <a:ext cx="10256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560-, 561-, 562- 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(119-bet)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332185" y="177724"/>
            <a:ext cx="11449272" cy="867203"/>
          </a:xfrm>
          <a:prstGeom prst="rect">
            <a:avLst/>
          </a:prstGeom>
        </p:spPr>
        <p:txBody>
          <a:bodyPr vert="horz" wrap="square" lIns="0" tIns="35856" rIns="0" bIns="0" rtlCol="0">
            <a:spAutoFit/>
          </a:bodyPr>
          <a:lstStyle/>
          <a:p>
            <a:pPr marL="27582" algn="ctr">
              <a:spcBef>
                <a:spcPts val="282"/>
              </a:spcBef>
            </a:pPr>
            <a:r>
              <a:rPr lang="en-US" sz="5400" dirty="0"/>
              <a:t>  </a:t>
            </a:r>
            <a:r>
              <a:rPr lang="en-US" sz="3600" dirty="0" smtClean="0"/>
              <a:t>MUSTAQIL  BAJARISH  UCHUN TOPSHIRIQLAR:</a:t>
            </a:r>
            <a:endParaRPr sz="54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61249" t="20986" r="12234" b="20986"/>
          <a:stretch/>
        </p:blipFill>
        <p:spPr bwMode="auto">
          <a:xfrm>
            <a:off x="1340297" y="3725986"/>
            <a:ext cx="2190750" cy="2694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64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2135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193" y="1095071"/>
            <a:ext cx="11565432" cy="276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1)  7,351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bo‘laylik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7,351 : 0,1 = 73,51 : 1 = 73,51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Javob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73,51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4193" y="3981492"/>
            <a:ext cx="11565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2)  4,189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bo‘laylik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4,189 : 0,01 = 418,9 : 1 = 418,9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Javob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418,9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7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52265" y="270263"/>
            <a:ext cx="100928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0,1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0,01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0,001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bo‘lish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2736" y="1421730"/>
            <a:ext cx="112718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O‘nli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kasr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hamda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0,1; 0,01; 0,001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hokazo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nechta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nollar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dan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iborat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sonlarning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bo‘linmasini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topish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uchun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o‘nli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kasrdagi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vergulni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sonlarda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birdan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oldin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nechta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nol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turgan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bo‘lsa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o‘shancha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xona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o‘ngga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surish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kifoya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Agar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nollar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yetishmasa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oldin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o‘nli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kasr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oxiriga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keragicha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nollarni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yozish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kerak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bo‘ladi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5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52265" y="270263"/>
            <a:ext cx="100928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0,1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0,01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0,001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bo‘lish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6105" y="1089871"/>
            <a:ext cx="111251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O‘nli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kasrni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0,1; 0,01; 0,001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hokazo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sonlarga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bo‘lish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—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uni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mos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ravishda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10, 100, 1000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hokazo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sonlarga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ko‘paytirish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demakdir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Shuningdek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o‘nli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kasrni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10, 100, 1000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hokazo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sonlarga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bo‘lish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—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uni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mos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ravishda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0,1; 0,01; 0,001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hokazo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sonlarga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ko‘paytirish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demakdir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8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400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ru-RU" sz="4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2805" y="1657688"/>
            <a:ext cx="3096344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87,4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0,1 =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42396" y="1650243"/>
            <a:ext cx="2063818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874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6130" y="2907315"/>
            <a:ext cx="3096344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21,8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0,01 =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442396" y="2789882"/>
            <a:ext cx="2063818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2180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08449" y="3969376"/>
            <a:ext cx="3445827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34,56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0,001 =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425991" y="3917300"/>
            <a:ext cx="2299598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34560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5836" y="5138102"/>
            <a:ext cx="3686638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497,6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0,0001 =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380857" y="5056939"/>
            <a:ext cx="3423212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4976000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2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400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endParaRPr lang="ru-RU" sz="4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2805" y="1657688"/>
            <a:ext cx="3096344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87,4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∙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0,1 =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42396" y="1650243"/>
            <a:ext cx="2063818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8,74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6130" y="2907315"/>
            <a:ext cx="3096344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21,8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∙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0,01 =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442396" y="2789882"/>
            <a:ext cx="2063818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0,218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27678" y="3969376"/>
            <a:ext cx="3326598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34,56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∙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0,001 =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425991" y="3917300"/>
            <a:ext cx="3051210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0,03456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5836" y="5138102"/>
            <a:ext cx="3686638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497,6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∙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0,0001 =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380857" y="5056939"/>
            <a:ext cx="3423212" cy="767110"/>
          </a:xfrm>
          <a:prstGeom prst="ellipse">
            <a:avLst/>
          </a:prstGeom>
          <a:gradFill flip="none" rotWithShape="1">
            <a:gsLst>
              <a:gs pos="97000">
                <a:schemeClr val="accent2">
                  <a:tint val="50000"/>
                  <a:satMod val="300000"/>
                </a:schemeClr>
              </a:gs>
              <a:gs pos="9000">
                <a:schemeClr val="bg1"/>
              </a:gs>
              <a:gs pos="55000">
                <a:srgbClr val="FEF1E6"/>
              </a:gs>
              <a:gs pos="77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0,04976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3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555- masala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0176" y="1126249"/>
            <a:ext cx="119254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Tenglamani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yeching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 marL="742950" indent="-742950" algn="just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1000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</a:rPr>
              <a:t>– 0,708 </a:t>
            </a:r>
            <a:r>
              <a:rPr lang="pt-BR" sz="6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</a:rPr>
              <a:t>= 999,57166; </a:t>
            </a:r>
            <a:endParaRPr lang="pt-BR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indent="-742950" algn="just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pt-BR" sz="6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</a:rPr>
              <a:t>+ 26,1) ∙ 2,3 = 70,84; 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d) (</a:t>
            </a:r>
            <a:r>
              <a:rPr lang="en-US" sz="6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– 1,2) : 0,604 = 21,14; </a:t>
            </a:r>
            <a:endParaRPr lang="en-US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) (10,49 – </a:t>
            </a:r>
            <a:r>
              <a:rPr lang="en-US" sz="6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) : 4,02 = 0,805; </a:t>
            </a:r>
          </a:p>
          <a:p>
            <a:pPr algn="just"/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</a:rPr>
              <a:t>f) 8,2</a:t>
            </a:r>
            <a:r>
              <a:rPr lang="pt-BR" sz="6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</a:rPr>
              <a:t>– 4,4</a:t>
            </a:r>
            <a:r>
              <a:rPr lang="pt-BR" sz="6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</a:rPr>
              <a:t>= 38,38; </a:t>
            </a:r>
            <a:endParaRPr lang="pt-BR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Стрелка углом вверх 15"/>
          <p:cNvSpPr/>
          <p:nvPr/>
        </p:nvSpPr>
        <p:spPr>
          <a:xfrm>
            <a:off x="170765" y="180190"/>
            <a:ext cx="324449" cy="245751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556- 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8209" y="1205706"/>
            <a:ext cx="1080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Qalaydan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ikkita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buyum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quyildi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Birinchi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buyumga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6,3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cm³,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ikkinchisiga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4,9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³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qalay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ketdi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Agar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kichik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buyumning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massasi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22,05 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bo‘lsa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katta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buyumning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massasi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qancha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612771" y="4091224"/>
            <a:ext cx="31683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587413" y="5185173"/>
            <a:ext cx="47880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73786" y="4156274"/>
            <a:ext cx="3052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22,05 : 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8845" y="4805268"/>
            <a:ext cx="2481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0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4,5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68489" y="4806106"/>
            <a:ext cx="2239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28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5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(g)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35631" y="4187051"/>
            <a:ext cx="2909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220,5 : 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49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834380" y="4187051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0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,5(g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677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557- masala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4635" y="1126249"/>
            <a:ext cx="801043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Toshkentdan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Samarqandgacha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bo‘lgan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masofa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300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km.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Bu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masofani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Afrosiyob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tezyurar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poyezdi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soat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30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minutda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bosib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o‘tadi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“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Afrosiyob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tezyurar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poyezdining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tezligini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toping.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9318" t="32131" r="27545" b="18469"/>
          <a:stretch/>
        </p:blipFill>
        <p:spPr>
          <a:xfrm>
            <a:off x="8452236" y="1637754"/>
            <a:ext cx="3257213" cy="2097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612771" y="4091224"/>
            <a:ext cx="31683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7372397" y="5285571"/>
            <a:ext cx="47880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km/h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73786" y="4156274"/>
            <a:ext cx="6104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soat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30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minut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= 2,5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soat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8845" y="4805268"/>
            <a:ext cx="2624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300 : 2,5 =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7283" y="4823536"/>
            <a:ext cx="2467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3000 : 25 </a:t>
            </a:r>
            <a:endParaRPr lang="ru-RU" sz="4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628761" y="4800024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= 120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716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10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5122</TotalTime>
  <Words>420</Words>
  <Application>Microsoft Office PowerPoint</Application>
  <PresentationFormat>Произвольный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MUSTAQIL  BAJARISH 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D.Sharipova</dc:creator>
  <cp:lastModifiedBy>Пользователь</cp:lastModifiedBy>
  <cp:revision>491</cp:revision>
  <dcterms:created xsi:type="dcterms:W3CDTF">2020-04-09T07:32:19Z</dcterms:created>
  <dcterms:modified xsi:type="dcterms:W3CDTF">2021-02-22T08:26:08Z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