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392" r:id="rId4"/>
    <p:sldId id="308" r:id="rId5"/>
    <p:sldId id="420" r:id="rId6"/>
    <p:sldId id="421" r:id="rId7"/>
    <p:sldId id="391" r:id="rId8"/>
    <p:sldId id="423" r:id="rId9"/>
    <p:sldId id="422" r:id="rId10"/>
    <p:sldId id="425" r:id="rId11"/>
    <p:sldId id="426" r:id="rId12"/>
    <p:sldId id="427" r:id="rId13"/>
    <p:sldId id="428" r:id="rId14"/>
    <p:sldId id="429" r:id="rId15"/>
    <p:sldId id="430" r:id="rId16"/>
    <p:sldId id="424" r:id="rId17"/>
    <p:sldId id="444" r:id="rId18"/>
    <p:sldId id="431" r:id="rId19"/>
    <p:sldId id="432" r:id="rId20"/>
    <p:sldId id="433" r:id="rId21"/>
    <p:sldId id="460" r:id="rId22"/>
    <p:sldId id="462" r:id="rId23"/>
    <p:sldId id="477" r:id="rId24"/>
    <p:sldId id="463" r:id="rId25"/>
    <p:sldId id="434" r:id="rId26"/>
    <p:sldId id="465" r:id="rId27"/>
    <p:sldId id="435" r:id="rId28"/>
    <p:sldId id="478" r:id="rId29"/>
    <p:sldId id="464" r:id="rId30"/>
    <p:sldId id="461" r:id="rId31"/>
    <p:sldId id="437" r:id="rId32"/>
    <p:sldId id="468" r:id="rId33"/>
    <p:sldId id="466" r:id="rId34"/>
    <p:sldId id="467" r:id="rId35"/>
    <p:sldId id="469" r:id="rId36"/>
    <p:sldId id="441" r:id="rId37"/>
    <p:sldId id="479" r:id="rId38"/>
    <p:sldId id="414" r:id="rId39"/>
    <p:sldId id="419" r:id="rId40"/>
    <p:sldId id="442" r:id="rId41"/>
    <p:sldId id="401" r:id="rId42"/>
    <p:sldId id="397" r:id="rId43"/>
    <p:sldId id="404" r:id="rId44"/>
    <p:sldId id="443" r:id="rId45"/>
    <p:sldId id="480" r:id="rId46"/>
    <p:sldId id="481" r:id="rId47"/>
    <p:sldId id="455" r:id="rId48"/>
    <p:sldId id="447" r:id="rId49"/>
    <p:sldId id="471" r:id="rId50"/>
    <p:sldId id="470" r:id="rId51"/>
    <p:sldId id="446" r:id="rId52"/>
    <p:sldId id="472" r:id="rId53"/>
    <p:sldId id="448" r:id="rId54"/>
    <p:sldId id="449" r:id="rId55"/>
    <p:sldId id="450" r:id="rId56"/>
    <p:sldId id="451" r:id="rId57"/>
    <p:sldId id="452" r:id="rId58"/>
    <p:sldId id="482" r:id="rId59"/>
    <p:sldId id="453" r:id="rId60"/>
    <p:sldId id="473" r:id="rId61"/>
    <p:sldId id="474" r:id="rId62"/>
    <p:sldId id="484" r:id="rId63"/>
    <p:sldId id="476" r:id="rId64"/>
    <p:sldId id="483" r:id="rId65"/>
    <p:sldId id="475" r:id="rId66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26" autoAdjust="0"/>
  </p:normalViewPr>
  <p:slideViewPr>
    <p:cSldViewPr>
      <p:cViewPr varScale="1">
        <p:scale>
          <a:sx n="134" d="100"/>
          <a:sy n="134" d="100"/>
        </p:scale>
        <p:origin x="89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222E-11E2-44E5-BFA0-64DAF91584BF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5E4D-3E1C-47C6-9156-B3D07E7AC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1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73BDE0-50C7-4AD3-97D7-4DEEE23D3C9C}" type="slidenum">
              <a:rPr lang="ru-RU" altLang="ru-RU">
                <a:latin typeface="Calibri" panose="020F0502020204030204" pitchFamily="34" charset="0"/>
              </a:rPr>
              <a:pPr eaLnBrk="1" hangingPunct="1"/>
              <a:t>44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7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fld id="{DF4A36E2-36BE-40AF-81F1-B6E4EC39E9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4923311"/>
      </p:ext>
    </p:extLst>
  </p:cSld>
  <p:clrMapOvr>
    <a:masterClrMapping/>
  </p:clrMapOvr>
  <p:transition spd="slow" advClick="0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554" y="1536"/>
            <a:ext cx="3527290" cy="907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5" dirty="0" err="1"/>
              <a:t>Русский</a:t>
            </a:r>
            <a:r>
              <a:rPr sz="3400" spc="-55" dirty="0"/>
              <a:t> </a:t>
            </a:r>
            <a:r>
              <a:rPr sz="3400" spc="10" dirty="0" err="1" smtClean="0"/>
              <a:t>язык</a:t>
            </a:r>
            <a:r>
              <a:rPr lang="ru-RU" sz="3400" spc="10" dirty="0" smtClean="0"/>
              <a:t/>
            </a:r>
            <a:br>
              <a:rPr lang="ru-RU" sz="3400" spc="10" dirty="0" smtClean="0"/>
            </a:br>
            <a:r>
              <a:rPr lang="ru-RU" sz="2400" spc="10" dirty="0" smtClean="0"/>
              <a:t>литературное чтение 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673100" y="1470025"/>
            <a:ext cx="3352800" cy="1347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lnSpc>
                <a:spcPts val="1950"/>
              </a:lnSpc>
              <a:spcBef>
                <a:spcPts val="110"/>
              </a:spcBef>
            </a:pPr>
            <a:r>
              <a:rPr sz="2000" spc="-20" dirty="0" err="1">
                <a:solidFill>
                  <a:srgbClr val="00518E"/>
                </a:solidFill>
                <a:latin typeface="Arial"/>
                <a:cs typeface="Arial"/>
              </a:rPr>
              <a:t>Тема</a:t>
            </a:r>
            <a:r>
              <a:rPr sz="2000" spc="-20" dirty="0" smtClean="0">
                <a:solidFill>
                  <a:srgbClr val="00518E"/>
                </a:solidFill>
                <a:latin typeface="Arial"/>
                <a:cs typeface="Arial"/>
              </a:rPr>
              <a:t>:</a:t>
            </a:r>
            <a:r>
              <a:rPr lang="ru-RU" sz="2000" spc="-20" dirty="0" smtClean="0">
                <a:solidFill>
                  <a:srgbClr val="00518E"/>
                </a:solidFill>
                <a:latin typeface="Arial"/>
                <a:cs typeface="Arial"/>
              </a:rPr>
              <a:t> Кир Булычёв</a:t>
            </a:r>
          </a:p>
          <a:p>
            <a:pPr marL="18415" algn="ctr">
              <a:lnSpc>
                <a:spcPts val="1950"/>
              </a:lnSpc>
              <a:spcBef>
                <a:spcPts val="110"/>
              </a:spcBef>
            </a:pPr>
            <a:endParaRPr lang="ru-RU" sz="20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 algn="ctr">
              <a:lnSpc>
                <a:spcPts val="1950"/>
              </a:lnSpc>
              <a:spcBef>
                <a:spcPts val="110"/>
              </a:spcBef>
            </a:pPr>
            <a:endParaRPr lang="ru-RU" sz="20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 algn="ctr">
              <a:lnSpc>
                <a:spcPts val="1950"/>
              </a:lnSpc>
              <a:spcBef>
                <a:spcPts val="110"/>
              </a:spcBef>
            </a:pPr>
            <a:endParaRPr lang="ru-RU" sz="20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5" algn="ctr">
              <a:lnSpc>
                <a:spcPts val="1950"/>
              </a:lnSpc>
              <a:spcBef>
                <a:spcPts val="110"/>
              </a:spcBef>
            </a:pPr>
            <a:r>
              <a:rPr lang="ru-RU" sz="2000" b="1" spc="-20" dirty="0" smtClean="0">
                <a:solidFill>
                  <a:srgbClr val="0070C0"/>
                </a:solidFill>
                <a:latin typeface="Arial"/>
                <a:cs typeface="Arial"/>
              </a:rPr>
              <a:t>« Кустики»</a:t>
            </a:r>
            <a:endParaRPr lang="ru-RU" sz="2000" b="1" spc="-2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636" y="1264479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5"/>
          <p:cNvSpPr/>
          <p:nvPr/>
        </p:nvSpPr>
        <p:spPr>
          <a:xfrm>
            <a:off x="229753" y="2180459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4" descr="D:\клипарт\школа\0_b410d_2f9dc2c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35" y="249024"/>
            <a:ext cx="656763" cy="529060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844" y="1120739"/>
            <a:ext cx="1580020" cy="189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383" y="631825"/>
            <a:ext cx="3197304" cy="1723549"/>
          </a:xfrm>
        </p:spPr>
        <p:txBody>
          <a:bodyPr/>
          <a:lstStyle/>
          <a:p>
            <a:pPr algn="just" eaLnBrk="1" hangingPunct="1"/>
            <a:r>
              <a:rPr lang="ru-RU" altLang="ru-RU" sz="1400" b="0" i="0" dirty="0">
                <a:solidFill>
                  <a:schemeClr val="tx1"/>
                </a:solidFill>
                <a:cs typeface="Arial" panose="020B0604020202020204" pitchFamily="34" charset="0"/>
              </a:rPr>
              <a:t>В первых произведениях Алиса была единственным из основных персонажей ребёнком, а повествование велось от лица </a:t>
            </a:r>
            <a:r>
              <a:rPr lang="ru-RU" altLang="ru-RU" sz="1400" b="0" i="0" dirty="0" err="1">
                <a:solidFill>
                  <a:schemeClr val="tx1"/>
                </a:solidFill>
                <a:cs typeface="Arial" panose="020B0604020202020204" pitchFamily="34" charset="0"/>
              </a:rPr>
              <a:t>космобиолога</a:t>
            </a:r>
            <a:r>
              <a:rPr lang="ru-RU" altLang="ru-RU" sz="1400" b="0" i="0" dirty="0">
                <a:solidFill>
                  <a:schemeClr val="tx1"/>
                </a:solidFill>
                <a:cs typeface="Arial" panose="020B0604020202020204" pitchFamily="34" charset="0"/>
              </a:rPr>
              <a:t> профессора </a:t>
            </a:r>
            <a:r>
              <a:rPr lang="ru-RU" altLang="ru-RU" sz="1400" b="0" i="0" dirty="0" err="1">
                <a:solidFill>
                  <a:schemeClr val="tx1"/>
                </a:solidFill>
                <a:cs typeface="Arial" panose="020B0604020202020204" pitchFamily="34" charset="0"/>
              </a:rPr>
              <a:t>Селезнёва</a:t>
            </a:r>
            <a:r>
              <a:rPr lang="ru-RU" altLang="ru-RU" sz="1400" b="0" i="0" dirty="0">
                <a:solidFill>
                  <a:schemeClr val="tx1"/>
                </a:solidFill>
                <a:cs typeface="Arial" panose="020B0604020202020204" pitchFamily="34" charset="0"/>
              </a:rPr>
              <a:t>, отца </a:t>
            </a:r>
            <a:r>
              <a:rPr lang="ru-RU" altLang="ru-RU" sz="1400" b="0" i="0" dirty="0" smtClean="0">
                <a:solidFill>
                  <a:schemeClr val="tx1"/>
                </a:solidFill>
                <a:cs typeface="Arial" panose="020B0604020202020204" pitchFamily="34" charset="0"/>
              </a:rPr>
              <a:t>Алисы.</a:t>
            </a:r>
            <a:endParaRPr lang="ru-RU" altLang="ru-RU" sz="1400" b="0" i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 eaLnBrk="1" hangingPunct="1"/>
            <a:r>
              <a:rPr lang="ru-RU" altLang="ru-RU" sz="1400" b="0" i="0" dirty="0">
                <a:solidFill>
                  <a:schemeClr val="tx1"/>
                </a:solidFill>
                <a:cs typeface="Arial" panose="020B0604020202020204" pitchFamily="34" charset="0"/>
              </a:rPr>
              <a:t>        Позже повествование стало вестись от третьего лица, а основными героями, вместе с Алисой, стали её ровесники — одноклассники и друзья. </a:t>
            </a:r>
          </a:p>
          <a:p>
            <a:endParaRPr lang="ru-RU" sz="1400" b="0" i="0" dirty="0">
              <a:solidFill>
                <a:schemeClr val="tx1"/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708025"/>
            <a:ext cx="1447800" cy="216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329" y="631825"/>
            <a:ext cx="1544637" cy="238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43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708025"/>
            <a:ext cx="1735688" cy="188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292100" y="905855"/>
            <a:ext cx="2971800" cy="149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14" dirty="0">
                <a:cs typeface="Arial" panose="020B0604020202020204" pitchFamily="34" charset="0"/>
              </a:rPr>
              <a:t>Умер Игорь Всеволодович Можейко 5 сентября 2003 года в возрасте 68 лет после тяжёлой и продолжительной болезни. Похоронен в Москве на </a:t>
            </a:r>
            <a:r>
              <a:rPr lang="ru-RU" altLang="ru-RU" sz="1514" dirty="0" err="1">
                <a:cs typeface="Arial" panose="020B0604020202020204" pitchFamily="34" charset="0"/>
              </a:rPr>
              <a:t>Миусском</a:t>
            </a:r>
            <a:r>
              <a:rPr lang="ru-RU" altLang="ru-RU" sz="1514" dirty="0">
                <a:cs typeface="Arial" panose="020B0604020202020204" pitchFamily="34" charset="0"/>
              </a:rPr>
              <a:t> кладбище.</a:t>
            </a:r>
          </a:p>
        </p:txBody>
      </p:sp>
    </p:spTree>
    <p:extLst>
      <p:ext uri="{BB962C8B-B14F-4D97-AF65-F5344CB8AC3E}">
        <p14:creationId xmlns:p14="http://schemas.microsoft.com/office/powerpoint/2010/main" val="244418510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212341" y="716600"/>
            <a:ext cx="2768402" cy="183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35" dirty="0">
                <a:solidFill>
                  <a:srgbClr val="FF0000"/>
                </a:solidFill>
              </a:rPr>
              <a:t>Серия про Алису </a:t>
            </a:r>
            <a:r>
              <a:rPr lang="ru-RU" altLang="ru-RU" sz="1135" dirty="0" err="1">
                <a:solidFill>
                  <a:srgbClr val="FF0000"/>
                </a:solidFill>
              </a:rPr>
              <a:t>Селезнёву</a:t>
            </a:r>
            <a:r>
              <a:rPr lang="ru-RU" altLang="ru-RU" sz="1135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ru-RU" altLang="ru-RU" sz="1135" i="1" dirty="0">
                <a:solidFill>
                  <a:srgbClr val="2D96FF"/>
                </a:solidFill>
              </a:rPr>
              <a:t>художественные фильмы </a:t>
            </a:r>
            <a:r>
              <a:rPr lang="ru-RU" altLang="ru-RU" sz="1135" i="1" dirty="0">
                <a:solidFill>
                  <a:srgbClr val="FFFF00"/>
                </a:solidFill>
              </a:rPr>
              <a:t>:</a:t>
            </a:r>
          </a:p>
          <a:p>
            <a:pPr eaLnBrk="1" hangingPunct="1"/>
            <a:r>
              <a:rPr lang="ru-RU" altLang="ru-RU" sz="1135" dirty="0"/>
              <a:t>Гостья из будущего (1985)</a:t>
            </a:r>
          </a:p>
          <a:p>
            <a:pPr eaLnBrk="1" hangingPunct="1"/>
            <a:r>
              <a:rPr lang="ru-RU" altLang="ru-RU" sz="1135" dirty="0"/>
              <a:t>Лиловый шар (1987) </a:t>
            </a:r>
          </a:p>
          <a:p>
            <a:pPr eaLnBrk="1" hangingPunct="1"/>
            <a:r>
              <a:rPr lang="ru-RU" altLang="ru-RU" sz="1135" dirty="0"/>
              <a:t>Остров Ржавого генерала (1988)</a:t>
            </a:r>
          </a:p>
          <a:p>
            <a:pPr eaLnBrk="1" hangingPunct="1"/>
            <a:r>
              <a:rPr lang="ru-RU" altLang="ru-RU" sz="1135" dirty="0"/>
              <a:t>Приключения Алисы Селезнёвой. Пленники трёх планет (2010)</a:t>
            </a:r>
          </a:p>
          <a:p>
            <a:pPr eaLnBrk="1" hangingPunct="1"/>
            <a:r>
              <a:rPr lang="ru-RU" altLang="ru-RU" sz="1135" i="1" dirty="0">
                <a:solidFill>
                  <a:srgbClr val="2D96FF"/>
                </a:solidFill>
              </a:rPr>
              <a:t>мультфильмы:</a:t>
            </a:r>
          </a:p>
          <a:p>
            <a:pPr eaLnBrk="1" hangingPunct="1"/>
            <a:r>
              <a:rPr lang="ru-RU" altLang="ru-RU" sz="1135" dirty="0"/>
              <a:t>Тайна третьей планеты (1981)</a:t>
            </a:r>
          </a:p>
          <a:p>
            <a:pPr eaLnBrk="1" hangingPunct="1"/>
            <a:r>
              <a:rPr lang="ru-RU" altLang="ru-RU" sz="1135" dirty="0"/>
              <a:t>День рождения Алисы (2009)</a:t>
            </a: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2991062" y="576862"/>
            <a:ext cx="2558838" cy="201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35" dirty="0">
                <a:solidFill>
                  <a:srgbClr val="FF0000"/>
                </a:solidFill>
              </a:rPr>
              <a:t>Другие</a:t>
            </a:r>
          </a:p>
          <a:p>
            <a:pPr eaLnBrk="1" hangingPunct="1"/>
            <a:r>
              <a:rPr lang="ru-RU" altLang="ru-RU" sz="1135" i="1" dirty="0">
                <a:solidFill>
                  <a:srgbClr val="2D96FF"/>
                </a:solidFill>
              </a:rPr>
              <a:t>художественные фильмы: </a:t>
            </a:r>
            <a:r>
              <a:rPr lang="ru-RU" altLang="ru-RU" sz="1135" dirty="0">
                <a:solidFill>
                  <a:srgbClr val="92D050"/>
                </a:solidFill>
              </a:rPr>
              <a:t>                                </a:t>
            </a:r>
          </a:p>
          <a:p>
            <a:pPr eaLnBrk="1" hangingPunct="1"/>
            <a:r>
              <a:rPr lang="ru-RU" altLang="ru-RU" sz="1135" dirty="0"/>
              <a:t>Через тернии к звёздам (1981)</a:t>
            </a:r>
          </a:p>
          <a:p>
            <a:pPr eaLnBrk="1" hangingPunct="1"/>
            <a:r>
              <a:rPr lang="ru-RU" altLang="ru-RU" sz="1135" dirty="0"/>
              <a:t>Слёзы капали (1982) </a:t>
            </a:r>
          </a:p>
          <a:p>
            <a:pPr eaLnBrk="1" hangingPunct="1"/>
            <a:r>
              <a:rPr lang="ru-RU" altLang="ru-RU" sz="1135" dirty="0"/>
              <a:t>Комета (1983) </a:t>
            </a:r>
          </a:p>
          <a:p>
            <a:pPr eaLnBrk="1" hangingPunct="1"/>
            <a:r>
              <a:rPr lang="ru-RU" altLang="ru-RU" sz="1135" dirty="0"/>
              <a:t>Шанс (1984)</a:t>
            </a:r>
          </a:p>
          <a:p>
            <a:pPr eaLnBrk="1" hangingPunct="1"/>
            <a:r>
              <a:rPr lang="ru-RU" altLang="ru-RU" sz="1135" dirty="0"/>
              <a:t>Поляна сказок (1988) </a:t>
            </a:r>
          </a:p>
          <a:p>
            <a:pPr eaLnBrk="1" hangingPunct="1"/>
            <a:r>
              <a:rPr lang="ru-RU" altLang="ru-RU" sz="1135" dirty="0"/>
              <a:t>Похищение чародея (1989)</a:t>
            </a:r>
          </a:p>
          <a:p>
            <a:pPr eaLnBrk="1" hangingPunct="1"/>
            <a:r>
              <a:rPr lang="ru-RU" altLang="ru-RU" sz="1135" i="1" dirty="0">
                <a:solidFill>
                  <a:srgbClr val="2D96FF"/>
                </a:solidFill>
              </a:rPr>
              <a:t>мультфильмы:</a:t>
            </a:r>
          </a:p>
          <a:p>
            <a:pPr eaLnBrk="1" hangingPunct="1"/>
            <a:r>
              <a:rPr lang="ru-RU" altLang="ru-RU" sz="1135" dirty="0"/>
              <a:t>Два билета в Индию (1985) </a:t>
            </a:r>
          </a:p>
          <a:p>
            <a:pPr eaLnBrk="1" hangingPunct="1"/>
            <a:r>
              <a:rPr lang="ru-RU" altLang="ru-RU" sz="1135" dirty="0"/>
              <a:t>Перевал (1988)</a:t>
            </a: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259795" y="65278"/>
            <a:ext cx="5366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Более двадцати произведений Кира Булычёва экранизировано. </a:t>
            </a:r>
            <a:endParaRPr lang="ru-RU" alt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45422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(рис. Евгения Мигунов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955" y="906946"/>
            <a:ext cx="1656237" cy="218073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8676" name="Picture 4" descr="https://upload.wikimedia.org/wikipedia/ru/thumb/3/3e/Alice1_copy.jpg/220px-Alice1_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2" y="838534"/>
            <a:ext cx="2420867" cy="214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Natasha Guseva, 1984.jpg"/>
          <p:cNvPicPr>
            <a:picLocks noChangeAspect="1" noChangeArrowheads="1"/>
          </p:cNvPicPr>
          <p:nvPr/>
        </p:nvPicPr>
        <p:blipFill>
          <a:blip r:embed="rId4" cstate="print"/>
          <a:srcRect b="31868"/>
          <a:stretch>
            <a:fillRect/>
          </a:stretch>
        </p:blipFill>
        <p:spPr bwMode="auto">
          <a:xfrm>
            <a:off x="3492500" y="882576"/>
            <a:ext cx="1804513" cy="2044227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9700" y="157116"/>
            <a:ext cx="5358130" cy="315471"/>
          </a:xfrm>
        </p:spPr>
        <p:txBody>
          <a:bodyPr/>
          <a:lstStyle/>
          <a:p>
            <a:pPr algn="ctr"/>
            <a:r>
              <a:rPr lang="ru-RU" dirty="0" smtClean="0"/>
              <a:t>Путешествие Алисы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1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825500" y="98425"/>
            <a:ext cx="3952408" cy="281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14" dirty="0">
                <a:solidFill>
                  <a:schemeClr val="bg1"/>
                </a:solidFill>
              </a:rPr>
              <a:t>                </a:t>
            </a:r>
            <a:r>
              <a:rPr lang="ru-RU" altLang="ru-RU" sz="2000" b="1" dirty="0">
                <a:solidFill>
                  <a:schemeClr val="bg1"/>
                </a:solidFill>
              </a:rPr>
              <a:t> </a:t>
            </a:r>
            <a:r>
              <a:rPr lang="en-US" altLang="ru-RU" sz="2000" b="1" dirty="0">
                <a:solidFill>
                  <a:schemeClr val="bg1"/>
                </a:solidFill>
              </a:rPr>
              <a:t>C</a:t>
            </a:r>
            <a:r>
              <a:rPr lang="ru-RU" altLang="ru-RU" b="1" dirty="0">
                <a:solidFill>
                  <a:schemeClr val="bg1"/>
                </a:solidFill>
              </a:rPr>
              <a:t>ЛОВАРНАЯ РАБОТА</a:t>
            </a:r>
          </a:p>
          <a:p>
            <a:pPr eaLnBrk="1" hangingPunct="1"/>
            <a:r>
              <a:rPr lang="ru-RU" altLang="ru-RU" sz="1600" dirty="0"/>
              <a:t> </a:t>
            </a:r>
            <a:endParaRPr lang="ru-RU" altLang="ru-RU" sz="1325" dirty="0"/>
          </a:p>
          <a:p>
            <a:pPr eaLnBrk="1" hangingPunct="1"/>
            <a:r>
              <a:rPr lang="ru-RU" altLang="ru-RU" sz="1325" dirty="0"/>
              <a:t>Предводитель</a:t>
            </a:r>
            <a:r>
              <a:rPr lang="en-US" altLang="ru-RU" sz="1325" dirty="0"/>
              <a:t>  </a:t>
            </a:r>
            <a:r>
              <a:rPr lang="ru-RU" altLang="ru-RU" sz="1325" dirty="0"/>
              <a:t> –   </a:t>
            </a:r>
            <a:r>
              <a:rPr lang="en-US" altLang="ru-RU" sz="1325" dirty="0" err="1"/>
              <a:t>yo</a:t>
            </a:r>
            <a:r>
              <a:rPr lang="uz-Latn-UZ" altLang="ru-RU" sz="1325" dirty="0"/>
              <a:t>‘</a:t>
            </a:r>
            <a:r>
              <a:rPr lang="en-US" altLang="ru-RU" sz="1325" dirty="0" err="1"/>
              <a:t>lboshchi</a:t>
            </a:r>
            <a:r>
              <a:rPr lang="en-US" altLang="ru-RU" sz="1325" dirty="0"/>
              <a:t> </a:t>
            </a:r>
            <a:endParaRPr lang="ru-RU" altLang="ru-RU" sz="1325" dirty="0"/>
          </a:p>
          <a:p>
            <a:pPr eaLnBrk="1" hangingPunct="1"/>
            <a:r>
              <a:rPr lang="ru-RU" altLang="ru-RU" sz="1325" dirty="0"/>
              <a:t>Зрелище  </a:t>
            </a:r>
            <a:r>
              <a:rPr lang="uz-Latn-UZ" altLang="ru-RU" sz="1325" dirty="0"/>
              <a:t>-</a:t>
            </a:r>
            <a:r>
              <a:rPr lang="ru-RU" altLang="ru-RU" sz="1325" dirty="0"/>
              <a:t> </a:t>
            </a:r>
            <a:r>
              <a:rPr lang="en-US" altLang="ru-RU" sz="1325" dirty="0"/>
              <a:t> </a:t>
            </a:r>
            <a:r>
              <a:rPr lang="en-US" altLang="ru-RU" sz="1325" dirty="0" err="1"/>
              <a:t>tomosha</a:t>
            </a:r>
            <a:endParaRPr lang="ru-RU" altLang="ru-RU" sz="1325" dirty="0"/>
          </a:p>
          <a:p>
            <a:pPr eaLnBrk="1" hangingPunct="1"/>
            <a:r>
              <a:rPr lang="ru-RU" altLang="ru-RU" sz="1325" dirty="0"/>
              <a:t>Трофей </a:t>
            </a:r>
            <a:r>
              <a:rPr lang="en-US" altLang="ru-RU" sz="1325" dirty="0"/>
              <a:t> </a:t>
            </a:r>
            <a:r>
              <a:rPr lang="ru-RU" altLang="ru-RU" sz="1325" dirty="0"/>
              <a:t>–  </a:t>
            </a:r>
            <a:r>
              <a:rPr lang="en-US" altLang="ru-RU" sz="1325" dirty="0"/>
              <a:t>o</a:t>
            </a:r>
            <a:r>
              <a:rPr lang="uz-Latn-UZ" altLang="ru-RU" sz="1325" dirty="0"/>
              <a:t>‘</a:t>
            </a:r>
            <a:r>
              <a:rPr lang="en-US" altLang="ru-RU" sz="1325" dirty="0" err="1"/>
              <a:t>lja</a:t>
            </a:r>
            <a:endParaRPr lang="ru-RU" altLang="ru-RU" sz="1325" dirty="0"/>
          </a:p>
          <a:p>
            <a:pPr eaLnBrk="1" hangingPunct="1"/>
            <a:r>
              <a:rPr lang="ru-RU" altLang="ru-RU" sz="1325" dirty="0"/>
              <a:t>Бутоны </a:t>
            </a:r>
            <a:r>
              <a:rPr lang="en-US" altLang="ru-RU" sz="1325" dirty="0"/>
              <a:t>-</a:t>
            </a:r>
            <a:r>
              <a:rPr lang="ru-RU" altLang="ru-RU" sz="1325" dirty="0"/>
              <a:t>  </a:t>
            </a:r>
            <a:r>
              <a:rPr lang="en-US" altLang="ru-RU" sz="1325" dirty="0"/>
              <a:t>g</a:t>
            </a:r>
            <a:r>
              <a:rPr lang="uz-Latn-UZ" altLang="ru-RU" sz="1325" dirty="0"/>
              <a:t>‘</a:t>
            </a:r>
            <a:r>
              <a:rPr lang="en-US" altLang="ru-RU" sz="1325" dirty="0" err="1"/>
              <a:t>unchalar</a:t>
            </a:r>
            <a:endParaRPr lang="ru-RU" altLang="ru-RU" sz="1325" dirty="0"/>
          </a:p>
          <a:p>
            <a:pPr eaLnBrk="1" hangingPunct="1"/>
            <a:r>
              <a:rPr lang="ru-RU" altLang="ru-RU" sz="1325" dirty="0"/>
              <a:t>Благозвучный</a:t>
            </a:r>
            <a:r>
              <a:rPr lang="en-US" altLang="ru-RU" sz="1325" dirty="0"/>
              <a:t>  </a:t>
            </a:r>
            <a:r>
              <a:rPr lang="ru-RU" altLang="ru-RU" sz="1325" dirty="0"/>
              <a:t>= приятный</a:t>
            </a:r>
          </a:p>
          <a:p>
            <a:pPr eaLnBrk="1" hangingPunct="1"/>
            <a:r>
              <a:rPr lang="ru-RU" altLang="ru-RU" sz="1325" dirty="0"/>
              <a:t>Ни на грош</a:t>
            </a:r>
            <a:r>
              <a:rPr lang="uz-Latn-UZ" altLang="ru-RU" sz="1325" dirty="0"/>
              <a:t> </a:t>
            </a:r>
            <a:r>
              <a:rPr lang="ru-RU" altLang="ru-RU" sz="1325" dirty="0"/>
              <a:t>= мало</a:t>
            </a:r>
          </a:p>
          <a:p>
            <a:pPr eaLnBrk="1" hangingPunct="1"/>
            <a:r>
              <a:rPr lang="ru-RU" altLang="ru-RU" sz="1325" dirty="0"/>
              <a:t>Непоседливый</a:t>
            </a:r>
            <a:r>
              <a:rPr lang="en-US" altLang="ru-RU" sz="1325" dirty="0"/>
              <a:t> </a:t>
            </a:r>
            <a:r>
              <a:rPr lang="ru-RU" altLang="ru-RU" sz="1325" dirty="0"/>
              <a:t>–</a:t>
            </a:r>
            <a:r>
              <a:rPr lang="en-US" altLang="ru-RU" sz="1325" dirty="0"/>
              <a:t> </a:t>
            </a:r>
            <a:r>
              <a:rPr lang="en-US" altLang="ru-RU" sz="1325" dirty="0" err="1"/>
              <a:t>jim</a:t>
            </a:r>
            <a:r>
              <a:rPr lang="en-US" altLang="ru-RU" sz="1325" dirty="0"/>
              <a:t> </a:t>
            </a:r>
            <a:r>
              <a:rPr lang="en-US" altLang="ru-RU" sz="1325" dirty="0" err="1"/>
              <a:t>turmaydigan</a:t>
            </a:r>
            <a:endParaRPr lang="ru-RU" altLang="ru-RU" sz="1325" dirty="0"/>
          </a:p>
          <a:p>
            <a:pPr eaLnBrk="1" hangingPunct="1"/>
            <a:r>
              <a:rPr lang="ru-RU" altLang="ru-RU" sz="1325" dirty="0"/>
              <a:t>Существование </a:t>
            </a:r>
            <a:r>
              <a:rPr lang="en-US" altLang="ru-RU" sz="1325" dirty="0"/>
              <a:t> </a:t>
            </a:r>
            <a:r>
              <a:rPr lang="ru-RU" altLang="ru-RU" sz="1325" dirty="0"/>
              <a:t>= жизнь</a:t>
            </a:r>
          </a:p>
          <a:p>
            <a:pPr eaLnBrk="1" hangingPunct="1"/>
            <a:r>
              <a:rPr lang="ru-RU" altLang="ru-RU" sz="1325" dirty="0"/>
              <a:t>Журчать</a:t>
            </a:r>
            <a:r>
              <a:rPr lang="en-US" altLang="ru-RU" sz="1325" dirty="0"/>
              <a:t> </a:t>
            </a:r>
            <a:r>
              <a:rPr lang="ru-RU" altLang="ru-RU" sz="1325" dirty="0"/>
              <a:t>– </a:t>
            </a:r>
            <a:r>
              <a:rPr lang="en-US" altLang="ru-RU" sz="1325" dirty="0" err="1"/>
              <a:t>shildiramoq</a:t>
            </a:r>
            <a:r>
              <a:rPr lang="en-US" altLang="ru-RU" sz="1325" dirty="0"/>
              <a:t>	</a:t>
            </a:r>
            <a:endParaRPr lang="ru-RU" altLang="ru-RU" sz="1325" dirty="0"/>
          </a:p>
          <a:p>
            <a:pPr eaLnBrk="1" hangingPunct="1"/>
            <a:r>
              <a:rPr lang="ru-RU" altLang="ru-RU" sz="1325" dirty="0"/>
              <a:t>Разминуться</a:t>
            </a:r>
            <a:r>
              <a:rPr lang="en-US" altLang="ru-RU" sz="1325" dirty="0"/>
              <a:t> </a:t>
            </a:r>
            <a:r>
              <a:rPr lang="ru-RU" altLang="ru-RU" sz="1325" dirty="0"/>
              <a:t>– </a:t>
            </a:r>
            <a:r>
              <a:rPr lang="en-US" altLang="ru-RU" sz="1325" dirty="0" err="1"/>
              <a:t>uchrashmay</a:t>
            </a:r>
            <a:r>
              <a:rPr lang="en-US" altLang="ru-RU" sz="1325" dirty="0"/>
              <a:t> o</a:t>
            </a:r>
            <a:r>
              <a:rPr lang="uz-Latn-UZ" altLang="ru-RU" sz="1325" dirty="0"/>
              <a:t>‘</a:t>
            </a:r>
            <a:r>
              <a:rPr lang="en-US" altLang="ru-RU" sz="1325" dirty="0" err="1"/>
              <a:t>tib</a:t>
            </a:r>
            <a:r>
              <a:rPr lang="en-US" altLang="ru-RU" sz="1325" dirty="0"/>
              <a:t> </a:t>
            </a:r>
            <a:r>
              <a:rPr lang="en-US" altLang="ru-RU" sz="1325" dirty="0" err="1"/>
              <a:t>ketmoq</a:t>
            </a:r>
            <a:endParaRPr lang="ru-RU" altLang="ru-RU" sz="1325" dirty="0"/>
          </a:p>
          <a:p>
            <a:pPr eaLnBrk="1" hangingPunct="1"/>
            <a:endParaRPr lang="ru-RU" altLang="ru-RU" sz="852" dirty="0"/>
          </a:p>
        </p:txBody>
      </p:sp>
    </p:spTree>
    <p:extLst>
      <p:ext uri="{BB962C8B-B14F-4D97-AF65-F5344CB8AC3E}">
        <p14:creationId xmlns:p14="http://schemas.microsoft.com/office/powerpoint/2010/main" val="2391994708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е\Учительская деятельность\Модератор\6 класс\6 класс 4 четверть\6 класс урок 58\1421077400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98425"/>
            <a:ext cx="5638800" cy="3048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267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Маме\Учительская деятельность\Модератор\6 класс\6 класс 4 четверть\6 класс урок 58\1421077400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699" y="102424"/>
            <a:ext cx="5486400" cy="30682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5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ics.livejournal.com/sverhrazum/pic/001q1a8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4" y="102423"/>
            <a:ext cx="5594965" cy="30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89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Маме\Учительская деятельность\Модератор\6 класс\6 класс 4 четверть\6 класс урок 58\1421077334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1750"/>
            <a:ext cx="5638800" cy="313592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6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Маме\Учительская деятельность\Модератор\6 класс\6 класс 4 четверть\6 класс урок 58\1421077349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" y="102424"/>
            <a:ext cx="5679281" cy="303521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1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5699" y="110526"/>
            <a:ext cx="5254201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pc="-5" dirty="0" smtClean="0"/>
              <a:t>Сегодня на уроке мы</a:t>
            </a:r>
            <a:endParaRPr spc="-5" dirty="0"/>
          </a:p>
        </p:txBody>
      </p:sp>
      <p:sp>
        <p:nvSpPr>
          <p:cNvPr id="12" name="object 12"/>
          <p:cNvSpPr txBox="1"/>
          <p:nvPr/>
        </p:nvSpPr>
        <p:spPr>
          <a:xfrm>
            <a:off x="1237702" y="1986658"/>
            <a:ext cx="3256915" cy="543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Изменяется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320" y="708025"/>
            <a:ext cx="37523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  познакомимся с биографией и творчеством детского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писателя фантаста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Кира Булычёва;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прочитаем рассказ 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Кустики»;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оработаем над содержанием рассказа;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тветим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 по рассказу.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33" y="747067"/>
            <a:ext cx="1642529" cy="178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631825"/>
            <a:ext cx="2392456" cy="169277"/>
          </a:xfrm>
        </p:spPr>
        <p:txBody>
          <a:bodyPr/>
          <a:lstStyle/>
          <a:p>
            <a:endParaRPr lang="ru-RU" sz="1100" dirty="0"/>
          </a:p>
        </p:txBody>
      </p:sp>
      <p:pic>
        <p:nvPicPr>
          <p:cNvPr id="4" name="Picture 2" descr="D:\Маме\Учительская деятельность\Модератор\6 класс\6 класс 4 четверть\6 класс урок 58\1421077412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02300" cy="314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41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Читаем вместе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3027587" cy="1477328"/>
          </a:xfrm>
        </p:spPr>
        <p:txBody>
          <a:bodyPr/>
          <a:lstStyle/>
          <a:p>
            <a:r>
              <a:rPr lang="ru-RU" sz="1600" b="0" i="0" dirty="0"/>
              <a:t>Восемнадцать раз наш </a:t>
            </a:r>
            <a:r>
              <a:rPr lang="ru-RU" sz="1600" b="0" i="0" dirty="0" err="1"/>
              <a:t>космокатер</a:t>
            </a:r>
            <a:r>
              <a:rPr lang="ru-RU" sz="1600" b="0" i="0" dirty="0"/>
              <a:t> облетел всю пустыню, и лишь на девятнадцатом заходе мы увидели в глубокой ложбине зелень. </a:t>
            </a:r>
            <a:r>
              <a:rPr lang="ru-RU" sz="1600" b="0" i="0" dirty="0" err="1"/>
              <a:t>Разведкатер</a:t>
            </a:r>
            <a:r>
              <a:rPr lang="ru-RU" sz="1600" b="0" i="0" dirty="0"/>
              <a:t> снизился над песчаными барханами, и нашим глазам предстали кусты, окружавшие родник.</a:t>
            </a:r>
            <a:endParaRPr lang="ru-RU" sz="1000" dirty="0"/>
          </a:p>
        </p:txBody>
      </p:sp>
      <p:pic>
        <p:nvPicPr>
          <p:cNvPr id="12290" name="Picture 2" descr="https://kartaslov.ru/book_img/17/87/29/02/i_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631825"/>
            <a:ext cx="1834211" cy="23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860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2094" y="631825"/>
            <a:ext cx="5261610" cy="2462213"/>
          </a:xfrm>
        </p:spPr>
        <p:txBody>
          <a:bodyPr/>
          <a:lstStyle/>
          <a:p>
            <a:r>
              <a:rPr lang="ru-RU" sz="2000" b="0" i="0" dirty="0"/>
              <a:t>Кусты были невысоки, мне по пояс, у них были длинные, серебристые с изнанки листья и довольно короткие, толстые корни, которые легко выходили из песка. Мы осторожно выкопали пять кустов, выбирая те, на которых нашли бутоны, набрали в большой ящик песка и перенесли наши трофеи на «Пегас».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41438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Маме\Учительская деятельность\Модератор\6 класс\6 класс 4 четверть\6 класс урок 58\1421077421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9" y="794"/>
            <a:ext cx="5638800" cy="31029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800493"/>
          </a:xfrm>
        </p:spPr>
        <p:txBody>
          <a:bodyPr/>
          <a:lstStyle/>
          <a:p>
            <a:r>
              <a:rPr lang="ru-RU" sz="1400" b="0" i="0" dirty="0"/>
              <a:t>В </a:t>
            </a:r>
            <a:r>
              <a:rPr lang="ru-RU" sz="1100" b="0" i="0" dirty="0"/>
              <a:t>тот же день «Пегас» стартовал с пустынного спутника и взял курс дальше.</a:t>
            </a:r>
          </a:p>
          <a:p>
            <a:r>
              <a:rPr lang="ru-RU" sz="1100" b="0" i="0" dirty="0"/>
              <a:t>Как только кончился разгон, я начал готовить к съемкам камеру, потому что надеялся, что на кустах вскоре распустятся светящиеся цветы, а Алиса приготовила бумагу и краски, чтобы эти цветы зарисовать.</a:t>
            </a:r>
          </a:p>
          <a:p>
            <a:endParaRPr lang="ru-RU" sz="1100" dirty="0"/>
          </a:p>
        </p:txBody>
      </p:sp>
      <p:pic>
        <p:nvPicPr>
          <p:cNvPr id="20482" name="Picture 2" descr="Картинки по запросу &quot;кустики кир булычев&quot;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866399"/>
            <a:ext cx="2508250" cy="190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56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Маме\Учительская деятельность\Модератор\6 класс\6 класс 4 четверть\6 класс урок 58\1421077426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2" y="86142"/>
            <a:ext cx="5672138" cy="315870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6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59527"/>
            <a:ext cx="2508123" cy="1454244"/>
          </a:xfrm>
        </p:spPr>
        <p:txBody>
          <a:bodyPr/>
          <a:lstStyle/>
          <a:p>
            <a:r>
              <a:rPr lang="ru-RU" sz="1050" b="0" i="0" dirty="0"/>
              <a:t>И в этот момент мы услышали тихое, благозвучное пение.</a:t>
            </a:r>
          </a:p>
          <a:p>
            <a:r>
              <a:rPr lang="ru-RU" sz="1050" b="0" i="0" dirty="0"/>
              <a:t>— Что такое? — удивился механик Зеленый. — Я не включал магнитофон. Кто включил? Почему мне не дают отдохнуть?</a:t>
            </a:r>
          </a:p>
          <a:p>
            <a:r>
              <a:rPr lang="ru-RU" sz="1050" b="0" i="0" dirty="0"/>
              <a:t>— Это поют наши кусты! — закричала Алиса. — Надвигается песчаная буря?</a:t>
            </a:r>
          </a:p>
          <a:p>
            <a:endParaRPr lang="ru-RU" sz="1050" dirty="0"/>
          </a:p>
        </p:txBody>
      </p:sp>
      <p:pic>
        <p:nvPicPr>
          <p:cNvPr id="19458" name="Picture 2" descr="Картинки по запросу &quot;кустики кир булычев&quot;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672" y="784225"/>
            <a:ext cx="2508250" cy="203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67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Маме\Учительская деятельность\Модератор\6 класс\6 класс 4 четверть\6 класс урок 58\1421077452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2" y="93693"/>
            <a:ext cx="5672138" cy="308386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0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3764" y="555625"/>
            <a:ext cx="4742736" cy="1938992"/>
          </a:xfrm>
        </p:spPr>
        <p:txBody>
          <a:bodyPr/>
          <a:lstStyle/>
          <a:p>
            <a:r>
              <a:rPr lang="ru-RU" sz="1800" b="0" i="0" dirty="0"/>
              <a:t>— Что? — удивился Зеленый. — Откуда в космосе может быть песчаная буря?</a:t>
            </a:r>
          </a:p>
          <a:p>
            <a:r>
              <a:rPr lang="ru-RU" sz="1800" b="0" i="0" dirty="0"/>
              <a:t>— Пошли к кустам, пап, — потребовала Алиса. — Посмотрим.</a:t>
            </a:r>
          </a:p>
          <a:p>
            <a:r>
              <a:rPr lang="ru-RU" sz="1800" b="0" i="0" dirty="0"/>
              <a:t>Алиса побежала в трюм, а я немного задержался, заряжая камеру.</a:t>
            </a:r>
          </a:p>
          <a:p>
            <a:endParaRPr lang="ru-RU" sz="1800" dirty="0"/>
          </a:p>
        </p:txBody>
      </p:sp>
      <p:pic>
        <p:nvPicPr>
          <p:cNvPr id="4" name="Picture 2" descr="D:\Маме\Учительская деятельность\Модератор\6 класс\6 класс 4 четверть\6 класс урок 58\1421077458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9" y="102424"/>
            <a:ext cx="5638800" cy="30440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65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369880"/>
          </a:xfrm>
        </p:spPr>
        <p:txBody>
          <a:bodyPr/>
          <a:lstStyle/>
          <a:p>
            <a:r>
              <a:rPr lang="ru-RU" sz="1100" b="0" i="0" dirty="0"/>
              <a:t>— Я тоже схожу, — сказал механик Зеленый. — Никогда не видел поющих кустов.</a:t>
            </a:r>
          </a:p>
          <a:p>
            <a:r>
              <a:rPr lang="ru-RU" sz="1100" b="0" i="0" dirty="0"/>
              <a:t>Я заподозрил, что на самом деле ему хочется выглянуть в иллюминатор, потому что он опасается, а вдруг и в самом деле надвигается песчаная буря.</a:t>
            </a:r>
          </a:p>
          <a:p>
            <a:r>
              <a:rPr lang="ru-RU" sz="1100" b="0" i="0" dirty="0"/>
              <a:t>Только я кончил заряжать камеру, как услышал крик.</a:t>
            </a:r>
          </a:p>
          <a:p>
            <a:r>
              <a:rPr lang="ru-RU" sz="1100" b="0" i="0" dirty="0"/>
              <a:t>Я узнал голос Алисы.</a:t>
            </a:r>
          </a:p>
          <a:p>
            <a:r>
              <a:rPr lang="ru-RU" sz="1100" b="0" i="0" dirty="0"/>
              <a:t>Я бросил камеру в кают-компании и побежал скорее вниз, к трюму.</a:t>
            </a:r>
          </a:p>
          <a:p>
            <a:endParaRPr lang="ru-RU" sz="1100" dirty="0"/>
          </a:p>
        </p:txBody>
      </p:sp>
      <p:pic>
        <p:nvPicPr>
          <p:cNvPr id="21506" name="Picture 2" descr="Картинки по запросу &quot;кустики кир булычев&quot;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1026250"/>
            <a:ext cx="2508250" cy="15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102424"/>
            <a:ext cx="4868147" cy="315471"/>
          </a:xfrm>
        </p:spPr>
        <p:txBody>
          <a:bodyPr/>
          <a:lstStyle/>
          <a:p>
            <a:pPr algn="ctr"/>
            <a:r>
              <a:rPr lang="ru-RU" dirty="0" smtClean="0"/>
              <a:t>фантазёр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6"/>
            <a:ext cx="3429000" cy="246221"/>
          </a:xfrm>
        </p:spPr>
        <p:txBody>
          <a:bodyPr/>
          <a:lstStyle/>
          <a:p>
            <a:r>
              <a:rPr lang="ru-RU" sz="1600" b="0" i="0" dirty="0" smtClean="0">
                <a:solidFill>
                  <a:schemeClr val="tx1"/>
                </a:solidFill>
              </a:rPr>
              <a:t> 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300" y="699096"/>
            <a:ext cx="4724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1.Человек , который любит фантазировать, мечтатель;</a:t>
            </a:r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2.Выдумщик,человек,который склонен фантазировать.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400657"/>
          </a:xfrm>
        </p:spPr>
        <p:txBody>
          <a:bodyPr/>
          <a:lstStyle/>
          <a:p>
            <a:r>
              <a:rPr lang="ru-RU" sz="1200" b="0" i="0" dirty="0"/>
              <a:t>— Папа! — кричала Алиса. — Ты только посмотри!</a:t>
            </a:r>
          </a:p>
          <a:p>
            <a:r>
              <a:rPr lang="ru-RU" sz="1200" b="0" i="0" dirty="0"/>
              <a:t>— Спасите! — шумел механик Зеленый. — Они идут!</a:t>
            </a:r>
          </a:p>
          <a:p>
            <a:r>
              <a:rPr lang="ru-RU" sz="1200" b="0" i="0" dirty="0"/>
              <a:t>Еще несколько шагов — и я подбежал к двери в трюм.</a:t>
            </a:r>
          </a:p>
          <a:p>
            <a:r>
              <a:rPr lang="ru-RU" sz="1200" b="0" i="0" dirty="0"/>
              <a:t>В дверях я столкнулся с Алисой и Зеленым. Вернее, я столкнулся с Зеленым, который нес на руках Алису. Вид у Зеленого был испуганный и борода развевалась, словно от ветра.</a:t>
            </a:r>
          </a:p>
          <a:p>
            <a:endParaRPr lang="ru-RU" sz="1200" dirty="0"/>
          </a:p>
        </p:txBody>
      </p:sp>
      <p:pic>
        <p:nvPicPr>
          <p:cNvPr id="22530" name="Picture 2" descr="Картинки по запросу &quot;кустики кир булычев&quot;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6315"/>
            <a:ext cx="2508250" cy="21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Маме\Учительская деятельность\Модератор\6 класс\6 класс 4 четверть\6 класс урок 58\1421077423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" y="72261"/>
            <a:ext cx="5691188" cy="315036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1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895600" cy="2862322"/>
          </a:xfrm>
        </p:spPr>
        <p:txBody>
          <a:bodyPr/>
          <a:lstStyle/>
          <a:p>
            <a:r>
              <a:rPr lang="ru-RU" sz="1400" b="0" i="0" dirty="0"/>
              <a:t>В дверном проеме показались кустики. Зрелище было и на самом деле ужасное. Кустики вылезли из полного песку ящика и, тяжело переступая на коротких уродливых корнях, двигались на нас. Они шли полукругом, покачивая ветвями, бутоны раскрылись, и среди листьев горели, словно зловещие глаза, розовые цветы</a:t>
            </a:r>
            <a:r>
              <a:rPr lang="ru-RU" sz="1800" b="0" i="0" dirty="0"/>
              <a:t>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3035300" y="631825"/>
            <a:ext cx="2508250" cy="2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215991"/>
          </a:xfrm>
        </p:spPr>
        <p:txBody>
          <a:bodyPr/>
          <a:lstStyle/>
          <a:p>
            <a:r>
              <a:rPr lang="ru-RU" sz="1200" b="0" i="0" dirty="0"/>
              <a:t>— К оружию! — крикнул Зеленый и протянул мне Алису.</a:t>
            </a:r>
          </a:p>
          <a:p>
            <a:r>
              <a:rPr lang="ru-RU" sz="1200" b="0" i="0" dirty="0"/>
              <a:t>— Захлопните дверь! — сказал я.</a:t>
            </a:r>
          </a:p>
          <a:p>
            <a:r>
              <a:rPr lang="ru-RU" sz="1200" b="0" i="0" dirty="0"/>
              <a:t>Но было поздно. Пока мы толкались, стараясь разминуться, первый из кустов миновал дверь, и нам пришлось отступить в коридор.</a:t>
            </a:r>
          </a:p>
          <a:p>
            <a:r>
              <a:rPr lang="ru-RU" sz="1200" b="0" i="0" dirty="0"/>
              <a:t>Один за другим кустики последовали за своим предводителем.</a:t>
            </a:r>
          </a:p>
          <a:p>
            <a:endParaRPr lang="ru-RU" sz="1200" dirty="0"/>
          </a:p>
        </p:txBody>
      </p:sp>
      <p:pic>
        <p:nvPicPr>
          <p:cNvPr id="5" name="Picture 2" descr="D:\Маме\Учительская деятельность\Модератор\6 класс\6 класс 4 четверть\6 класс урок 58\1421077429_38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68625" y="746314"/>
            <a:ext cx="2508250" cy="221599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30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79455"/>
            <a:ext cx="2819400" cy="3016210"/>
          </a:xfrm>
        </p:spPr>
        <p:txBody>
          <a:bodyPr/>
          <a:lstStyle/>
          <a:p>
            <a:r>
              <a:rPr lang="ru-RU" sz="1400" b="0" i="0" dirty="0"/>
              <a:t>Зеленый, нажимая по пути все кнопки тревоги, побежал на мостик за оружием, а я схватил стоявшую у стены швабру и попытался прикрыть Алису. Она смотрела на наступление кустиков зачарованно, как кролик на удава.</a:t>
            </a:r>
          </a:p>
          <a:p>
            <a:r>
              <a:rPr lang="ru-RU" sz="1400" b="0" i="0" dirty="0"/>
              <a:t>— Да беги же! — крикнул я Алисе. — Мне их долго не сдержать!</a:t>
            </a:r>
          </a:p>
          <a:p>
            <a:endParaRPr lang="ru-RU" sz="2800" dirty="0"/>
          </a:p>
        </p:txBody>
      </p:sp>
      <p:pic>
        <p:nvPicPr>
          <p:cNvPr id="5" name="Picture 2" descr="D:\Маме\Учительская деятельность\Модератор\6 класс\6 класс 4 четверть\6 класс урок 58\1421077429_38.jpg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/>
          <a:srcRect r="126" b="19804"/>
          <a:stretch/>
        </p:blipFill>
        <p:spPr bwMode="auto">
          <a:xfrm>
            <a:off x="3111500" y="679455"/>
            <a:ext cx="2505075" cy="21715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4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31615" y="631825"/>
            <a:ext cx="2680573" cy="2769989"/>
          </a:xfrm>
        </p:spPr>
        <p:txBody>
          <a:bodyPr/>
          <a:lstStyle/>
          <a:p>
            <a:r>
              <a:rPr lang="ru-RU" sz="1200" b="0" i="0" dirty="0"/>
              <a:t>Кустики упругими, сильными ветвями схватились за швабру и вырывали ее из моих рук. Я отступал.</a:t>
            </a:r>
          </a:p>
          <a:p>
            <a:r>
              <a:rPr lang="ru-RU" sz="1200" b="0" i="0" dirty="0"/>
              <a:t>— Придержи их, па! — сказала Алиса и убежала.</a:t>
            </a:r>
          </a:p>
          <a:p>
            <a:r>
              <a:rPr lang="ru-RU" sz="1200" b="0" i="0" dirty="0"/>
              <a:t>«Хорошо, — успел подумать я, — что хоть Алиса в безопасности». Мое положение продолжало оставаться опасным. Кустики старались загнать меня в угол, а шваброй я уже не мог действовать.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&quot;кустики вырывали из рук швабру&quot;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631825"/>
            <a:ext cx="2508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32435" y="1005903"/>
            <a:ext cx="4900930" cy="315471"/>
          </a:xfrm>
        </p:spPr>
        <p:txBody>
          <a:bodyPr/>
          <a:lstStyle/>
          <a:p>
            <a:r>
              <a:rPr lang="ru-RU" altLang="ru-RU" smtClean="0"/>
              <a:t>Закрепление пройденного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idx="4294967295"/>
          </p:nvPr>
        </p:nvSpPr>
        <p:spPr>
          <a:xfrm>
            <a:off x="215900" y="600147"/>
            <a:ext cx="5334000" cy="2769989"/>
          </a:xfrm>
        </p:spPr>
        <p:txBody>
          <a:bodyPr/>
          <a:lstStyle/>
          <a:p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Чем по-вашему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фантастический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рассказ отличается от обычного?</a:t>
            </a:r>
          </a:p>
          <a:p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происходят события рассказа? </a:t>
            </a:r>
          </a:p>
          <a:p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рассказывает нам о приключении с кустиками?</a:t>
            </a:r>
          </a:p>
          <a:p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зовут капитана? Каким представляете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космокатер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 Кто в нём летит? </a:t>
            </a:r>
          </a:p>
          <a:p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по профессии отец Алисы? Почему герои прилетели на эту планету?</a:t>
            </a:r>
          </a:p>
          <a:p>
            <a:pPr>
              <a:buFontTx/>
              <a:buNone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24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&quot;космокате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" y="81786"/>
            <a:ext cx="5664994" cy="316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200" cy="2523768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1.Сколько раз облетел пустыню </a:t>
            </a:r>
            <a:r>
              <a:rPr lang="ru-RU" altLang="ru-RU" dirty="0" err="1">
                <a:solidFill>
                  <a:schemeClr val="accent2"/>
                </a:solidFill>
              </a:rPr>
              <a:t>космокатер</a:t>
            </a:r>
            <a:r>
              <a:rPr lang="ru-RU" altLang="ru-RU" dirty="0">
                <a:solidFill>
                  <a:schemeClr val="accent2"/>
                </a:solidFill>
              </a:rPr>
              <a:t>? </a:t>
            </a:r>
          </a:p>
          <a:p>
            <a:pPr eaLnBrk="1" hangingPunct="1"/>
            <a:r>
              <a:rPr lang="ru-RU" altLang="ru-RU" sz="2000" dirty="0"/>
              <a:t>А.18 раз   </a:t>
            </a:r>
            <a:endParaRPr lang="ru-RU" altLang="ru-RU" sz="2000" dirty="0" smtClean="0"/>
          </a:p>
          <a:p>
            <a:pPr eaLnBrk="1" hangingPunct="1"/>
            <a:r>
              <a:rPr lang="ru-RU" altLang="ru-RU" sz="2000" dirty="0" smtClean="0"/>
              <a:t>    </a:t>
            </a:r>
          </a:p>
          <a:p>
            <a:pPr eaLnBrk="1" hangingPunct="1"/>
            <a:r>
              <a:rPr lang="ru-RU" altLang="ru-RU" sz="2000" dirty="0" smtClean="0"/>
              <a:t>Б.24 </a:t>
            </a:r>
            <a:r>
              <a:rPr lang="ru-RU" altLang="ru-RU" sz="2000" dirty="0"/>
              <a:t>раза </a:t>
            </a:r>
            <a:endParaRPr lang="ru-RU" altLang="ru-RU" sz="2000" dirty="0" smtClean="0"/>
          </a:p>
          <a:p>
            <a:pPr eaLnBrk="1" hangingPunct="1"/>
            <a:r>
              <a:rPr lang="ru-RU" altLang="ru-RU" sz="2000" dirty="0" smtClean="0"/>
              <a:t>  </a:t>
            </a:r>
          </a:p>
          <a:p>
            <a:pPr eaLnBrk="1" hangingPunct="1"/>
            <a:r>
              <a:rPr lang="ru-RU" altLang="ru-RU" sz="2000" dirty="0" smtClean="0"/>
              <a:t> </a:t>
            </a:r>
            <a:r>
              <a:rPr lang="ru-RU" altLang="ru-RU" sz="2000" dirty="0"/>
              <a:t>В.100 раз</a:t>
            </a:r>
          </a:p>
          <a:p>
            <a:pPr eaLnBrk="1" hangingPunct="1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059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631825"/>
            <a:ext cx="5029200" cy="2462213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chemeClr val="accent2"/>
                </a:solidFill>
              </a:rPr>
              <a:t>2.</a:t>
            </a:r>
            <a:r>
              <a:rPr lang="ru-RU" altLang="ru-RU" sz="2000" dirty="0">
                <a:solidFill>
                  <a:schemeClr val="accent2"/>
                </a:solidFill>
              </a:rPr>
              <a:t> Как называется космический корабль? </a:t>
            </a:r>
          </a:p>
          <a:p>
            <a:pPr eaLnBrk="1" hangingPunct="1"/>
            <a:r>
              <a:rPr lang="ru-RU" altLang="ru-RU" sz="2000" dirty="0" err="1" smtClean="0"/>
              <a:t>А.Пегас</a:t>
            </a:r>
            <a:r>
              <a:rPr lang="ru-RU" altLang="ru-RU" sz="2000" dirty="0"/>
              <a:t>.      </a:t>
            </a:r>
            <a:endParaRPr lang="ru-RU" altLang="ru-RU" sz="2000" dirty="0" smtClean="0"/>
          </a:p>
          <a:p>
            <a:pPr eaLnBrk="1" hangingPunct="1"/>
            <a:endParaRPr lang="ru-RU" altLang="ru-RU" sz="2000" dirty="0"/>
          </a:p>
          <a:p>
            <a:pPr eaLnBrk="1" hangingPunct="1"/>
            <a:r>
              <a:rPr lang="ru-RU" altLang="ru-RU" sz="2000" dirty="0" err="1" smtClean="0"/>
              <a:t>Б.Плутон</a:t>
            </a:r>
            <a:r>
              <a:rPr lang="ru-RU" altLang="ru-RU" sz="2000" dirty="0" smtClean="0"/>
              <a:t>    </a:t>
            </a:r>
          </a:p>
          <a:p>
            <a:pPr eaLnBrk="1" hangingPunct="1"/>
            <a:endParaRPr lang="ru-RU" altLang="ru-RU" sz="2000" dirty="0"/>
          </a:p>
          <a:p>
            <a:pPr eaLnBrk="1" hangingPunct="1"/>
            <a:r>
              <a:rPr lang="ru-RU" altLang="ru-RU" sz="2000" dirty="0" err="1" smtClean="0"/>
              <a:t>В.Сатурн</a:t>
            </a:r>
            <a:r>
              <a:rPr lang="ru-RU" altLang="ru-RU" sz="2000" dirty="0" smtClean="0"/>
              <a:t> </a:t>
            </a:r>
            <a:endParaRPr lang="ru-RU" altLang="ru-RU" sz="2000" dirty="0"/>
          </a:p>
          <a:p>
            <a:pPr eaLnBrk="1" hangingPunct="1"/>
            <a:r>
              <a:rPr lang="ru-RU" altLang="ru-RU" sz="2000" dirty="0">
                <a:solidFill>
                  <a:schemeClr val="accent2"/>
                </a:solidFill>
              </a:rPr>
              <a:t> </a:t>
            </a:r>
            <a:endParaRPr lang="ru-RU" sz="2000" b="0" i="0" dirty="0"/>
          </a:p>
        </p:txBody>
      </p:sp>
    </p:spTree>
    <p:extLst>
      <p:ext uri="{BB962C8B-B14F-4D97-AF65-F5344CB8AC3E}">
        <p14:creationId xmlns:p14="http://schemas.microsoft.com/office/powerpoint/2010/main" val="16289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499" y="102424"/>
            <a:ext cx="5020548" cy="738664"/>
          </a:xfrm>
        </p:spPr>
        <p:txBody>
          <a:bodyPr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Фантастика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499" y="631825"/>
            <a:ext cx="2057401" cy="215444"/>
          </a:xfrm>
        </p:spPr>
        <p:txBody>
          <a:bodyPr/>
          <a:lstStyle/>
          <a:p>
            <a:r>
              <a:rPr lang="ru-RU" sz="1400" dirty="0" smtClean="0"/>
              <a:t>  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099" y="841089"/>
            <a:ext cx="51729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то, что основано на творческом воображении, на 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фантазии.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8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908" y="631825"/>
            <a:ext cx="4531172" cy="2585323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3.Сколько кустов  с бутонами выкопали?</a:t>
            </a:r>
          </a:p>
          <a:p>
            <a:pPr eaLnBrk="1" hangingPunct="1"/>
            <a:r>
              <a:rPr lang="ru-RU" altLang="ru-RU" dirty="0"/>
              <a:t>А.9 </a:t>
            </a:r>
            <a:endParaRPr lang="ru-RU" altLang="ru-RU" dirty="0" smtClean="0"/>
          </a:p>
          <a:p>
            <a:pPr eaLnBrk="1" hangingPunct="1"/>
            <a:r>
              <a:rPr lang="ru-RU" altLang="ru-RU" dirty="0" smtClean="0"/>
              <a:t>              </a:t>
            </a:r>
          </a:p>
          <a:p>
            <a:pPr eaLnBrk="1" hangingPunct="1"/>
            <a:r>
              <a:rPr lang="ru-RU" altLang="ru-RU" dirty="0" smtClean="0"/>
              <a:t>Б.5</a:t>
            </a:r>
          </a:p>
          <a:p>
            <a:pPr eaLnBrk="1" hangingPunct="1"/>
            <a:r>
              <a:rPr lang="ru-RU" altLang="ru-RU" dirty="0" smtClean="0"/>
              <a:t>                </a:t>
            </a:r>
          </a:p>
          <a:p>
            <a:pPr eaLnBrk="1" hangingPunct="1"/>
            <a:r>
              <a:rPr lang="ru-RU" altLang="ru-RU" dirty="0" smtClean="0"/>
              <a:t>В.3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055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3810000" cy="246221"/>
          </a:xfrm>
        </p:spPr>
        <p:txBody>
          <a:bodyPr/>
          <a:lstStyle/>
          <a:p>
            <a:r>
              <a:rPr lang="ru-RU" sz="1600" b="0" i="0" dirty="0" smtClean="0"/>
              <a:t>   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15901" y="746315"/>
            <a:ext cx="5261610" cy="2215991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4.Что знала Алиса о кустах?</a:t>
            </a:r>
          </a:p>
          <a:p>
            <a:pPr eaLnBrk="1" hangingPunct="1"/>
            <a:r>
              <a:rPr lang="ru-RU" altLang="ru-RU" dirty="0" err="1"/>
              <a:t>А.Они</a:t>
            </a:r>
            <a:r>
              <a:rPr lang="ru-RU" altLang="ru-RU" dirty="0"/>
              <a:t> поют, когда надвигается песчаная буря</a:t>
            </a:r>
          </a:p>
          <a:p>
            <a:pPr eaLnBrk="1" hangingPunct="1"/>
            <a:r>
              <a:rPr lang="ru-RU" altLang="ru-RU" dirty="0" err="1"/>
              <a:t>Б.Они</a:t>
            </a:r>
            <a:r>
              <a:rPr lang="ru-RU" altLang="ru-RU" dirty="0"/>
              <a:t> увядают, когда  наступает зима</a:t>
            </a:r>
          </a:p>
          <a:p>
            <a:pPr eaLnBrk="1" hangingPunct="1"/>
            <a:r>
              <a:rPr lang="ru-RU" altLang="ru-RU" dirty="0" err="1"/>
              <a:t>В.Они</a:t>
            </a:r>
            <a:r>
              <a:rPr lang="ru-RU" altLang="ru-RU" dirty="0"/>
              <a:t>  гуляют, когда им </a:t>
            </a:r>
            <a:r>
              <a:rPr lang="ru-RU" altLang="ru-RU" dirty="0" smtClean="0"/>
              <a:t>скучно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97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73100" y="708025"/>
            <a:ext cx="2743200" cy="1661993"/>
          </a:xfrm>
        </p:spPr>
        <p:txBody>
          <a:bodyPr/>
          <a:lstStyle/>
          <a:p>
            <a:pPr eaLnBrk="1" hangingPunct="1"/>
            <a:r>
              <a:rPr lang="ru-RU" altLang="ru-RU" sz="1800" dirty="0">
                <a:solidFill>
                  <a:schemeClr val="accent2"/>
                </a:solidFill>
              </a:rPr>
              <a:t>5.Как звали механика?</a:t>
            </a:r>
          </a:p>
          <a:p>
            <a:pPr eaLnBrk="1" hangingPunct="1"/>
            <a:r>
              <a:rPr lang="ru-RU" altLang="ru-RU" sz="1800" dirty="0" err="1"/>
              <a:t>А.Синий</a:t>
            </a:r>
            <a:r>
              <a:rPr lang="ru-RU" altLang="ru-RU" sz="1800" dirty="0"/>
              <a:t>        </a:t>
            </a:r>
            <a:endParaRPr lang="ru-RU" altLang="ru-RU" sz="1800" dirty="0" smtClean="0"/>
          </a:p>
          <a:p>
            <a:pPr eaLnBrk="1" hangingPunct="1"/>
            <a:endParaRPr lang="ru-RU" altLang="ru-RU" sz="1800" dirty="0"/>
          </a:p>
          <a:p>
            <a:pPr eaLnBrk="1" hangingPunct="1"/>
            <a:r>
              <a:rPr lang="ru-RU" altLang="ru-RU" sz="1800" dirty="0" err="1" smtClean="0"/>
              <a:t>Б.Зелёный</a:t>
            </a:r>
            <a:r>
              <a:rPr lang="ru-RU" altLang="ru-RU" sz="1800" dirty="0" smtClean="0"/>
              <a:t>    </a:t>
            </a:r>
          </a:p>
          <a:p>
            <a:pPr eaLnBrk="1" hangingPunct="1"/>
            <a:endParaRPr lang="ru-RU" altLang="ru-RU" sz="1800" dirty="0"/>
          </a:p>
          <a:p>
            <a:pPr eaLnBrk="1" hangingPunct="1"/>
            <a:r>
              <a:rPr lang="ru-RU" altLang="ru-RU" sz="1800" dirty="0" err="1" smtClean="0"/>
              <a:t>В.Фиолетовый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15181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25500" y="708025"/>
            <a:ext cx="4423410" cy="3323987"/>
          </a:xfrm>
        </p:spPr>
        <p:txBody>
          <a:bodyPr/>
          <a:lstStyle/>
          <a:p>
            <a:pPr eaLnBrk="1" hangingPunct="1"/>
            <a:r>
              <a:rPr lang="ru-RU" altLang="ru-RU" sz="1800" dirty="0">
                <a:solidFill>
                  <a:schemeClr val="accent2"/>
                </a:solidFill>
              </a:rPr>
              <a:t>6.Что схватил отец </a:t>
            </a:r>
            <a:r>
              <a:rPr lang="ru-RU" altLang="ru-RU" sz="1800" dirty="0" err="1">
                <a:solidFill>
                  <a:schemeClr val="accent2"/>
                </a:solidFill>
              </a:rPr>
              <a:t>Алисы,чтобы</a:t>
            </a:r>
            <a:r>
              <a:rPr lang="ru-RU" altLang="ru-RU" sz="1800" dirty="0">
                <a:solidFill>
                  <a:schemeClr val="accent2"/>
                </a:solidFill>
              </a:rPr>
              <a:t> защититься от кустиков?</a:t>
            </a:r>
          </a:p>
          <a:p>
            <a:pPr eaLnBrk="1" hangingPunct="1"/>
            <a:r>
              <a:rPr lang="ru-RU" altLang="ru-RU" sz="1800" dirty="0" err="1"/>
              <a:t>А.Веник</a:t>
            </a:r>
            <a:r>
              <a:rPr lang="ru-RU" altLang="ru-RU" sz="1800" dirty="0"/>
              <a:t>         </a:t>
            </a:r>
            <a:endParaRPr lang="ru-RU" altLang="ru-RU" sz="1800" dirty="0" smtClean="0"/>
          </a:p>
          <a:p>
            <a:pPr eaLnBrk="1" hangingPunct="1"/>
            <a:endParaRPr lang="ru-RU" altLang="ru-RU" sz="1800" dirty="0"/>
          </a:p>
          <a:p>
            <a:pPr eaLnBrk="1" hangingPunct="1"/>
            <a:r>
              <a:rPr lang="ru-RU" altLang="ru-RU" sz="1800" dirty="0" err="1" smtClean="0"/>
              <a:t>Б.Швабру</a:t>
            </a:r>
            <a:r>
              <a:rPr lang="ru-RU" altLang="ru-RU" sz="1800" dirty="0" smtClean="0"/>
              <a:t>        </a:t>
            </a:r>
          </a:p>
          <a:p>
            <a:pPr eaLnBrk="1" hangingPunct="1"/>
            <a:endParaRPr lang="ru-RU" altLang="ru-RU" sz="1800" dirty="0"/>
          </a:p>
          <a:p>
            <a:pPr eaLnBrk="1" hangingPunct="1"/>
            <a:r>
              <a:rPr lang="ru-RU" altLang="ru-RU" sz="1800" dirty="0" err="1" smtClean="0"/>
              <a:t>В.Метлу</a:t>
            </a:r>
            <a:endParaRPr lang="ru-RU" altLang="ru-RU" sz="1800" dirty="0"/>
          </a:p>
          <a:p>
            <a:endParaRPr lang="ru-RU" sz="1800" dirty="0"/>
          </a:p>
          <a:p>
            <a:endParaRPr lang="ru-RU" sz="1800" b="0" i="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727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2"/>
          <p:cNvSpPr>
            <a:spLocks noGrp="1"/>
          </p:cNvSpPr>
          <p:nvPr>
            <p:ph type="title"/>
          </p:nvPr>
        </p:nvSpPr>
        <p:spPr>
          <a:xfrm>
            <a:off x="416216" y="102263"/>
            <a:ext cx="3893820" cy="315471"/>
          </a:xfrm>
        </p:spPr>
        <p:txBody>
          <a:bodyPr/>
          <a:lstStyle/>
          <a:p>
            <a:pPr algn="ctr"/>
            <a:r>
              <a:rPr lang="ru-RU" altLang="ru-RU" b="1" dirty="0" smtClean="0"/>
              <a:t>Задание</a:t>
            </a:r>
          </a:p>
        </p:txBody>
      </p:sp>
      <p:sp>
        <p:nvSpPr>
          <p:cNvPr id="49155" name="Содержимое 3"/>
          <p:cNvSpPr>
            <a:spLocks noGrp="1"/>
          </p:cNvSpPr>
          <p:nvPr>
            <p:ph idx="4294967295"/>
          </p:nvPr>
        </p:nvSpPr>
        <p:spPr>
          <a:xfrm>
            <a:off x="292100" y="708025"/>
            <a:ext cx="4017936" cy="1893166"/>
          </a:xfrm>
        </p:spPr>
        <p:txBody>
          <a:bodyPr/>
          <a:lstStyle/>
          <a:p>
            <a:pPr>
              <a:buFontTx/>
              <a:buNone/>
            </a:pPr>
            <a:endParaRPr lang="ru-RU" altLang="ru-RU" sz="2000" b="1" dirty="0" smtClean="0"/>
          </a:p>
          <a:p>
            <a:pPr>
              <a:buFontTx/>
              <a:buNone/>
            </a:pPr>
            <a:r>
              <a:rPr lang="ru-RU" altLang="ru-RU" sz="2000" b="1" dirty="0" smtClean="0"/>
              <a:t> 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alt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РОЧИТАТЬ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ОТРЫВОК «КУСТИКИ»</a:t>
            </a: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ДО КОНЦА.</a:t>
            </a:r>
          </a:p>
          <a:p>
            <a:pPr>
              <a:buFontTx/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2. Н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АЙТИ И ВЫПИСАТЬ СЛОВА,</a:t>
            </a:r>
          </a:p>
          <a:p>
            <a:pPr>
              <a:buFontTx/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ПЕРЕДАЮЩИЕ ДВИЖЕНИЕ  КУСТИКОВ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7" descr="http://www.gigart.ru/uploads/posts/2009-04/1239981330_1239884167_shutterstock_219554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71" b="5264"/>
          <a:stretch/>
        </p:blipFill>
        <p:spPr bwMode="auto">
          <a:xfrm>
            <a:off x="4102101" y="101282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554" y="1536"/>
            <a:ext cx="3527290" cy="907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5" dirty="0" err="1"/>
              <a:t>Русский</a:t>
            </a:r>
            <a:r>
              <a:rPr sz="3400" spc="-55" dirty="0"/>
              <a:t> </a:t>
            </a:r>
            <a:r>
              <a:rPr sz="3400" spc="10" dirty="0" err="1" smtClean="0"/>
              <a:t>язык</a:t>
            </a:r>
            <a:r>
              <a:rPr lang="ru-RU" sz="3400" spc="10" dirty="0" smtClean="0"/>
              <a:t/>
            </a:r>
            <a:br>
              <a:rPr lang="ru-RU" sz="3400" spc="10" dirty="0" smtClean="0"/>
            </a:br>
            <a:r>
              <a:rPr lang="ru-RU" sz="2400" spc="10" dirty="0" smtClean="0"/>
              <a:t>литературное чтение 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673100" y="1470025"/>
            <a:ext cx="2362200" cy="1347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lnSpc>
                <a:spcPts val="1950"/>
              </a:lnSpc>
              <a:spcBef>
                <a:spcPts val="110"/>
              </a:spcBef>
            </a:pPr>
            <a:r>
              <a:rPr sz="2000" spc="-20" dirty="0" err="1">
                <a:solidFill>
                  <a:srgbClr val="00518E"/>
                </a:solidFill>
                <a:latin typeface="Arial"/>
                <a:cs typeface="Arial"/>
              </a:rPr>
              <a:t>Тема</a:t>
            </a:r>
            <a:r>
              <a:rPr sz="2000" spc="-20" dirty="0" smtClean="0">
                <a:solidFill>
                  <a:srgbClr val="00518E"/>
                </a:solidFill>
                <a:latin typeface="Arial"/>
                <a:cs typeface="Arial"/>
              </a:rPr>
              <a:t>:</a:t>
            </a:r>
            <a:r>
              <a:rPr lang="ru-RU" sz="2000" spc="-20" dirty="0" smtClean="0">
                <a:solidFill>
                  <a:srgbClr val="00518E"/>
                </a:solidFill>
                <a:latin typeface="Arial"/>
                <a:cs typeface="Arial"/>
              </a:rPr>
              <a:t> Кир Булычёв</a:t>
            </a:r>
          </a:p>
          <a:p>
            <a:pPr marL="18415" algn="ctr">
              <a:lnSpc>
                <a:spcPts val="1950"/>
              </a:lnSpc>
              <a:spcBef>
                <a:spcPts val="110"/>
              </a:spcBef>
            </a:pPr>
            <a:endParaRPr lang="ru-RU" sz="20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 algn="ctr">
              <a:lnSpc>
                <a:spcPts val="1950"/>
              </a:lnSpc>
              <a:spcBef>
                <a:spcPts val="110"/>
              </a:spcBef>
            </a:pPr>
            <a:endParaRPr lang="ru-RU" sz="2000" b="1" spc="-2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18415" algn="ctr">
              <a:lnSpc>
                <a:spcPts val="1950"/>
              </a:lnSpc>
              <a:spcBef>
                <a:spcPts val="110"/>
              </a:spcBef>
            </a:pPr>
            <a:r>
              <a:rPr lang="ru-RU" sz="2000" b="1" spc="-20" dirty="0" smtClean="0">
                <a:solidFill>
                  <a:schemeClr val="tx2"/>
                </a:solidFill>
                <a:latin typeface="Arial"/>
                <a:cs typeface="Arial"/>
              </a:rPr>
              <a:t>« </a:t>
            </a:r>
            <a:r>
              <a:rPr lang="ru-RU" sz="2000" b="1" spc="-20" dirty="0" smtClean="0">
                <a:solidFill>
                  <a:schemeClr val="tx2"/>
                </a:solidFill>
                <a:latin typeface="Arial"/>
                <a:cs typeface="Arial"/>
              </a:rPr>
              <a:t>Кустики</a:t>
            </a:r>
            <a:r>
              <a:rPr lang="ru-RU" sz="2000" b="1" spc="-20" dirty="0" smtClean="0">
                <a:solidFill>
                  <a:schemeClr val="tx2"/>
                </a:solidFill>
                <a:latin typeface="Arial"/>
                <a:cs typeface="Arial"/>
              </a:rPr>
              <a:t>»</a:t>
            </a:r>
          </a:p>
          <a:p>
            <a:pPr marL="18415" algn="ctr">
              <a:lnSpc>
                <a:spcPts val="1950"/>
              </a:lnSpc>
              <a:spcBef>
                <a:spcPts val="110"/>
              </a:spcBef>
            </a:pPr>
            <a:r>
              <a:rPr lang="ru-RU" sz="2000" b="1" spc="-20" dirty="0" smtClean="0">
                <a:solidFill>
                  <a:schemeClr val="tx2"/>
                </a:solidFill>
                <a:latin typeface="Arial"/>
                <a:cs typeface="Arial"/>
              </a:rPr>
              <a:t>(2 урок)</a:t>
            </a:r>
            <a:endParaRPr lang="ru-RU" sz="2000" b="1" spc="-2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636" y="1264479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5"/>
          <p:cNvSpPr/>
          <p:nvPr/>
        </p:nvSpPr>
        <p:spPr>
          <a:xfrm>
            <a:off x="229753" y="2180459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4" descr="D:\клипарт\школа\0_b410d_2f9dc2c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35" y="249024"/>
            <a:ext cx="656763" cy="529060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80" y="1475581"/>
            <a:ext cx="1336164" cy="160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73" y="930545"/>
            <a:ext cx="1268573" cy="152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1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5699" y="110526"/>
            <a:ext cx="5254201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pc="-5" dirty="0" smtClean="0"/>
              <a:t>Сегодня на уроке мы</a:t>
            </a:r>
            <a:endParaRPr spc="-5" dirty="0"/>
          </a:p>
        </p:txBody>
      </p:sp>
      <p:sp>
        <p:nvSpPr>
          <p:cNvPr id="12" name="object 12"/>
          <p:cNvSpPr txBox="1"/>
          <p:nvPr/>
        </p:nvSpPr>
        <p:spPr>
          <a:xfrm>
            <a:off x="1237702" y="1986658"/>
            <a:ext cx="3256915" cy="543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Изменяется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320" y="708025"/>
            <a:ext cx="37523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Продолжим знакомство с фантастическим рассказом «Кустики» детского писателя Кира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Булычёва;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поработаем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над содержанием рассказа;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тветим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 по рассказу.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33" y="747067"/>
            <a:ext cx="1642529" cy="178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3429000" cy="2215991"/>
          </a:xfrm>
        </p:spPr>
        <p:txBody>
          <a:bodyPr/>
          <a:lstStyle/>
          <a:p>
            <a:r>
              <a:rPr lang="ru-RU" sz="1200" b="0" i="0" dirty="0" smtClean="0"/>
              <a:t>Знаменитый </a:t>
            </a:r>
            <a:r>
              <a:rPr lang="ru-RU" sz="1200" b="0" i="0" dirty="0"/>
              <a:t>писатель-фантаст Кир Булычев (1934–2003) придумал замечательную героиню – Алису Селезневу, девочку из XXI века. В книгу «Путешествие Алисы» вошли рассказы о космическом путешествии Алисы, ее папы и других членов космического корабля «Пегас» по разным планетам в поисках новых животных для московского зоопарка. В результате обычная научная экспедиция превратилась в загадочный детектив. Благодаря команде «Пегаса» и, в первую очередь, Алисе, удалось выручить из беды двух знаменитых героев. </a:t>
            </a:r>
            <a:endParaRPr lang="ru-RU" sz="1200" dirty="0"/>
          </a:p>
        </p:txBody>
      </p:sp>
      <p:pic>
        <p:nvPicPr>
          <p:cNvPr id="11266" name="Picture 2" descr="https://kartaslov.ru/book_img/17/87/29/02/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782877"/>
            <a:ext cx="1752600" cy="21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5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93958"/>
            <a:ext cx="2895600" cy="2277547"/>
          </a:xfrm>
        </p:spPr>
        <p:txBody>
          <a:bodyPr/>
          <a:lstStyle/>
          <a:p>
            <a:r>
              <a:rPr lang="ru-RU" sz="1400" b="0" i="0" dirty="0"/>
              <a:t>— Зачем Зеленому огнемет? — услышал я вдруг в динамике голос капитана </a:t>
            </a:r>
            <a:r>
              <a:rPr lang="ru-RU" sz="1400" b="0" i="0" dirty="0" err="1"/>
              <a:t>Полоскова</a:t>
            </a:r>
            <a:r>
              <a:rPr lang="ru-RU" sz="1400" b="0" i="0" dirty="0"/>
              <a:t>. — Что случилось?</a:t>
            </a:r>
          </a:p>
          <a:p>
            <a:r>
              <a:rPr lang="ru-RU" sz="1400" b="0" i="0" dirty="0"/>
              <a:t>— На нас напали кустики, — ответил я. — Но огнемета Зеленому не давай. Я постараюсь запереть их в отсеке. Как только я отступлю за </a:t>
            </a:r>
            <a:r>
              <a:rPr lang="ru-RU" sz="1400" b="0" i="0" dirty="0" smtClean="0"/>
              <a:t>дверь</a:t>
            </a:r>
            <a:r>
              <a:rPr lang="ru-RU" sz="1400" b="0" i="0" dirty="0"/>
              <a:t>, я тебе дам знать, и ты тут же закроешь </a:t>
            </a:r>
            <a:r>
              <a:rPr lang="ru-RU" sz="1400" b="0" i="0" dirty="0" smtClean="0"/>
              <a:t>трюм.</a:t>
            </a:r>
            <a:endParaRPr lang="ru-RU" sz="1400" b="0" i="0" dirty="0"/>
          </a:p>
          <a:p>
            <a:endParaRPr lang="ru-RU" sz="900" dirty="0"/>
          </a:p>
        </p:txBody>
      </p:sp>
      <p:pic>
        <p:nvPicPr>
          <p:cNvPr id="5" name="Picture 2" descr="https://pics.livejournal.com/sverhrazum/pic/001rca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593957"/>
            <a:ext cx="2463926" cy="217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499" y="631825"/>
            <a:ext cx="5020547" cy="2462213"/>
          </a:xfrm>
        </p:spPr>
        <p:txBody>
          <a:bodyPr/>
          <a:lstStyle/>
          <a:p>
            <a:r>
              <a:rPr lang="ru-RU" sz="1600" b="0" i="0" dirty="0"/>
              <a:t>— Тебе не грозит опасность? — спросил </a:t>
            </a:r>
            <a:r>
              <a:rPr lang="ru-RU" sz="1600" b="0" i="0" dirty="0" err="1"/>
              <a:t>Полосков</a:t>
            </a:r>
            <a:r>
              <a:rPr lang="ru-RU" sz="1600" b="0" i="0" dirty="0"/>
              <a:t>.</a:t>
            </a:r>
          </a:p>
          <a:p>
            <a:r>
              <a:rPr lang="ru-RU" sz="1600" b="0" i="0" dirty="0"/>
              <a:t>— Нет, пока я держусь, — ответил я.</a:t>
            </a:r>
          </a:p>
          <a:p>
            <a:r>
              <a:rPr lang="ru-RU" sz="1600" b="0" i="0" dirty="0"/>
              <a:t>И в тот же момент ближайший ко мне куст сильно дернул за швабру и вырвал ее из рук. Швабра отлетела в дальний конец коридора, и кусты, будто ободренные тем, что я безоружен, двинулись ко мне сомкнутым строем.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171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713048"/>
            <a:ext cx="3256187" cy="2462213"/>
          </a:xfrm>
        </p:spPr>
        <p:txBody>
          <a:bodyPr/>
          <a:lstStyle/>
          <a:p>
            <a:r>
              <a:rPr lang="ru-RU" altLang="ru-RU" sz="1600" b="0" i="0" dirty="0">
                <a:solidFill>
                  <a:schemeClr val="tx1"/>
                </a:solidFill>
                <a:cs typeface="Arial" panose="020B0604020202020204" pitchFamily="34" charset="0"/>
              </a:rPr>
              <a:t>Игорь Всеволодович Можейко (</a:t>
            </a:r>
            <a:r>
              <a:rPr lang="ru-RU" altLang="ru-RU" sz="1600" b="0" i="0" dirty="0" err="1">
                <a:solidFill>
                  <a:schemeClr val="tx1"/>
                </a:solidFill>
                <a:cs typeface="Arial" panose="020B0604020202020204" pitchFamily="34" charset="0"/>
              </a:rPr>
              <a:t>псев</a:t>
            </a:r>
            <a:r>
              <a:rPr lang="ru-RU" altLang="ru-RU" sz="1600" b="0" i="0" dirty="0">
                <a:solidFill>
                  <a:schemeClr val="tx1"/>
                </a:solidFill>
                <a:cs typeface="Arial" panose="020B0604020202020204" pitchFamily="34" charset="0"/>
              </a:rPr>
              <a:t>.: Кир Булычёв, </a:t>
            </a:r>
            <a:r>
              <a:rPr lang="ru-RU" altLang="ru-RU" sz="1600" b="0" i="0" dirty="0" err="1">
                <a:solidFill>
                  <a:schemeClr val="tx1"/>
                </a:solidFill>
                <a:cs typeface="Arial" panose="020B0604020202020204" pitchFamily="34" charset="0"/>
              </a:rPr>
              <a:t>Маун</a:t>
            </a:r>
            <a:r>
              <a:rPr lang="ru-RU" altLang="ru-RU" sz="1600" b="0" i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altLang="ru-RU" sz="1600" b="0" i="0" dirty="0" err="1">
                <a:solidFill>
                  <a:schemeClr val="tx1"/>
                </a:solidFill>
                <a:cs typeface="Arial" panose="020B0604020202020204" pitchFamily="34" charset="0"/>
              </a:rPr>
              <a:t>Сейн</a:t>
            </a:r>
            <a:r>
              <a:rPr lang="ru-RU" altLang="ru-RU" sz="1600" b="0" i="0" dirty="0">
                <a:solidFill>
                  <a:schemeClr val="tx1"/>
                </a:solidFill>
                <a:cs typeface="Arial" panose="020B0604020202020204" pitchFamily="34" charset="0"/>
              </a:rPr>
              <a:t>-Джи) родился 18 октября 1934 года в Москве. После окончания школы поступил в Московский государственный институт иностранных языков. Два года работал в Бирме переводчиком и корреспондентом АПН.</a:t>
            </a:r>
          </a:p>
          <a:p>
            <a:endParaRPr lang="ru-RU" sz="1600" b="0" i="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641793"/>
            <a:ext cx="1863950" cy="22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2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781128"/>
            <a:ext cx="2819399" cy="1723549"/>
          </a:xfrm>
        </p:spPr>
        <p:txBody>
          <a:bodyPr/>
          <a:lstStyle/>
          <a:p>
            <a:r>
              <a:rPr lang="ru-RU" sz="1600" b="0" i="0" dirty="0"/>
              <a:t>И в этот момент я услышал быстрые шаги сзади.</a:t>
            </a:r>
          </a:p>
          <a:p>
            <a:r>
              <a:rPr lang="ru-RU" sz="1600" b="0" i="0" dirty="0"/>
              <a:t>— Ты куда, Алиса! — крикнул я. — Сейчас же назад! Они сильные, как львы!</a:t>
            </a:r>
          </a:p>
          <a:p>
            <a:r>
              <a:rPr lang="ru-RU" sz="1600" b="0" i="0" dirty="0"/>
              <a:t>Но Алиса проскользнула у меня под рукой и кинулась к кустам.</a:t>
            </a:r>
          </a:p>
          <a:p>
            <a:endParaRPr lang="ru-RU" sz="1600" dirty="0"/>
          </a:p>
        </p:txBody>
      </p:sp>
      <p:pic>
        <p:nvPicPr>
          <p:cNvPr id="4" name="Picture 2" descr="https://pics.livejournal.com/sverhrazum/pic/001r8zs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631825"/>
            <a:ext cx="2527300" cy="232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0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68325"/>
            <a:ext cx="3200400" cy="2585323"/>
          </a:xfrm>
        </p:spPr>
        <p:txBody>
          <a:bodyPr/>
          <a:lstStyle/>
          <a:p>
            <a:r>
              <a:rPr lang="ru-RU" sz="1400" b="0" i="0" dirty="0"/>
              <a:t>Что-то большое, блестящее было у нее в руке. Я кинулся за ней следом, потерял равновесие и упал. Последнее, что я увидел, была Алиса, окруженная зловещими ветвями оживших кустов.</a:t>
            </a:r>
          </a:p>
          <a:p>
            <a:r>
              <a:rPr lang="ru-RU" sz="1400" b="0" i="0" dirty="0"/>
              <a:t>— </a:t>
            </a:r>
            <a:r>
              <a:rPr lang="ru-RU" sz="1400" b="0" i="0" dirty="0" err="1"/>
              <a:t>Полосков</a:t>
            </a:r>
            <a:r>
              <a:rPr lang="ru-RU" sz="1400" b="0" i="0" dirty="0"/>
              <a:t>! — крикнул я. — На помощь!</a:t>
            </a:r>
          </a:p>
          <a:p>
            <a:r>
              <a:rPr lang="ru-RU" sz="1400" b="0" i="0" dirty="0"/>
              <a:t>И в ту же секунду пение кустов прервалось. Сменилось тихим журчанием и вздохами.</a:t>
            </a:r>
          </a:p>
          <a:p>
            <a:endParaRPr lang="ru-RU" sz="1400" dirty="0"/>
          </a:p>
        </p:txBody>
      </p:sp>
      <p:pic>
        <p:nvPicPr>
          <p:cNvPr id="2052" name="Picture 4" descr="https://pics.livejournal.com/sverhrazum/pic/001r99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2" y="784225"/>
            <a:ext cx="224233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9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700" y="708025"/>
            <a:ext cx="4531172" cy="2339102"/>
          </a:xfrm>
        </p:spPr>
        <p:txBody>
          <a:bodyPr/>
          <a:lstStyle/>
          <a:p>
            <a:r>
              <a:rPr lang="ru-RU" sz="1600" b="0" i="0" dirty="0"/>
              <a:t>Я поднялся на ноги и увидел мирную картинку. Алиса стояла в самой гуще кустиков и поливала их из лейки. Кустики раскачивали ветвями, стараясь не упустить ни капли влаги, и блаженно вздыхали… Когда мы загнали кусты обратно в трюм, убрали сломанную швабру и вытерли пол, я спросил Алису:</a:t>
            </a:r>
          </a:p>
          <a:p>
            <a:r>
              <a:rPr lang="ru-RU" sz="1600" b="0" i="0" dirty="0"/>
              <a:t>— Но как же ты догадалась?</a:t>
            </a:r>
          </a:p>
          <a:p>
            <a:endParaRPr lang="ru-RU" dirty="0"/>
          </a:p>
        </p:txBody>
      </p:sp>
      <p:pic>
        <p:nvPicPr>
          <p:cNvPr id="4" name="Picture 4" descr="https://pics.livejournal.com/sverhrazum/pic/001r99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8" y="620276"/>
            <a:ext cx="518175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23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1732187" cy="20942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pics.livejournal.com/sverhrazum/pic/001ra7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2423"/>
            <a:ext cx="5638800" cy="30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2590"/>
            <a:ext cx="2819400" cy="2585323"/>
          </a:xfrm>
        </p:spPr>
        <p:txBody>
          <a:bodyPr/>
          <a:lstStyle/>
          <a:p>
            <a:r>
              <a:rPr lang="ru-RU" sz="1200" b="0" i="0" dirty="0"/>
              <a:t>— А ничего особенного, пап. Ведь кустики — растения. Значит, их надо поливать. Как морковку. А мы ведь их выкопали, посадили в ящик, а полить забыли. Когда Зеленый схватил меня и старался спасти, я успела подумать: ведь они у себя дома живут у самой воды. И Третий капитан по их пению отыскал воду. А поют они, когда надвигается песчаная буря, которая сушит воздух и засыпает песком воду. Вот они и волнуются тогда, что </a:t>
            </a:r>
            <a:r>
              <a:rPr lang="ru-RU" sz="1200" b="0" i="0" dirty="0" smtClean="0"/>
              <a:t>воды им </a:t>
            </a:r>
            <a:r>
              <a:rPr lang="ru-RU" sz="1200" b="0" i="0" dirty="0"/>
              <a:t>не </a:t>
            </a:r>
            <a:r>
              <a:rPr lang="ru-RU" sz="1200" b="0" i="0" dirty="0" smtClean="0"/>
              <a:t>хватит</a:t>
            </a:r>
            <a:r>
              <a:rPr lang="ru-RU" b="0" i="0" dirty="0"/>
              <a:t>.</a:t>
            </a:r>
            <a:endParaRPr lang="ru-RU" dirty="0"/>
          </a:p>
        </p:txBody>
      </p:sp>
      <p:pic>
        <p:nvPicPr>
          <p:cNvPr id="5122" name="Picture 2" descr="https://pics.livejournal.com/sverhrazum/pic/001rbr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708025"/>
            <a:ext cx="2409851" cy="233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8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3276600" cy="2339102"/>
          </a:xfrm>
        </p:spPr>
        <p:txBody>
          <a:bodyPr/>
          <a:lstStyle/>
          <a:p>
            <a:r>
              <a:rPr lang="ru-RU" sz="1600" b="0" i="0" dirty="0"/>
              <a:t>— Так чего же ты сразу не сказала?</a:t>
            </a:r>
          </a:p>
          <a:p>
            <a:r>
              <a:rPr lang="ru-RU" sz="1600" b="0" i="0" dirty="0"/>
              <a:t>— А ты бы поверил? Ты с ними воевал, как с тиграми. Ты совсем забыл, что они — самые обыкновенные кустики, которые надо поливать.</a:t>
            </a:r>
          </a:p>
          <a:p>
            <a:r>
              <a:rPr lang="ru-RU" sz="1600" b="0" i="0" dirty="0"/>
              <a:t>— Ну уж самые обыкновенные! — проворчал механик Зеленый. — Гоняются за водой по коридорам!</a:t>
            </a:r>
          </a:p>
          <a:p>
            <a:endParaRPr lang="ru-RU" dirty="0"/>
          </a:p>
        </p:txBody>
      </p:sp>
      <p:pic>
        <p:nvPicPr>
          <p:cNvPr id="6146" name="Picture 2" descr="https://pics.livejournal.com/sverhrazum/pic/001rca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31825"/>
            <a:ext cx="21209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781128"/>
            <a:ext cx="3048000" cy="2585323"/>
          </a:xfrm>
        </p:spPr>
        <p:txBody>
          <a:bodyPr/>
          <a:lstStyle/>
          <a:p>
            <a:r>
              <a:rPr lang="ru-RU" sz="1600" b="0" i="0" dirty="0"/>
              <a:t>Тут уж наступила моя очередь как биолога сказать свое последнее слово.</a:t>
            </a:r>
          </a:p>
          <a:p>
            <a:r>
              <a:rPr lang="ru-RU" sz="1600" b="0" i="0" dirty="0"/>
              <a:t>— Так эти кусты борются за существование, — сказал я. — Воды в пустыне мало, родники пересыхают, и, чтобы остаться живыми, кустам приходится бродить по песку и искать воду.</a:t>
            </a:r>
          </a:p>
          <a:p>
            <a:endParaRPr lang="ru-RU" dirty="0"/>
          </a:p>
        </p:txBody>
      </p:sp>
      <p:pic>
        <p:nvPicPr>
          <p:cNvPr id="7170" name="Picture 2" descr="https://pics.livejournal.com/sverhrazum/pic/001rdha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631825"/>
            <a:ext cx="2302522" cy="19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5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025" y="514351"/>
            <a:ext cx="3673475" cy="2708434"/>
          </a:xfrm>
        </p:spPr>
        <p:txBody>
          <a:bodyPr/>
          <a:lstStyle/>
          <a:p>
            <a:r>
              <a:rPr lang="ru-RU" sz="1600" b="0" i="0" dirty="0"/>
              <a:t>С тех пор кусты мирно жили в ящике с песком. Только один из них, самый маленький и непоседливый, часто вылезал из ящика и подстерегал нас в коридоре, шелестел ветками, напевал, выпрашивал воду. Я просил Алису не перепаивать малыша — и так уж вода сочится из корней, — но Алиса его жалела и до самого конца путешествия таскала ему воду в </a:t>
            </a:r>
            <a:r>
              <a:rPr lang="ru-RU" sz="1600" b="0" i="0" dirty="0" smtClean="0"/>
              <a:t>стакане.</a:t>
            </a:r>
            <a:endParaRPr lang="ru-RU" sz="3600" dirty="0"/>
          </a:p>
        </p:txBody>
      </p:sp>
      <p:pic>
        <p:nvPicPr>
          <p:cNvPr id="8196" name="Picture 4" descr="https://cf3.ppt-online.org/files3/slide/2/25NOTjwFbfGtgPI6MAuQvxZBXCz3h0p4yoJkan/slide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9" y="708025"/>
            <a:ext cx="159154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3789587" cy="2585323"/>
          </a:xfrm>
        </p:spPr>
        <p:txBody>
          <a:bodyPr/>
          <a:lstStyle/>
          <a:p>
            <a:r>
              <a:rPr lang="ru-RU" b="0" i="0" dirty="0"/>
              <a:t> </a:t>
            </a:r>
            <a:r>
              <a:rPr lang="ru-RU" b="0" i="0" dirty="0" smtClean="0"/>
              <a:t> </a:t>
            </a:r>
            <a:r>
              <a:rPr lang="ru-RU" sz="1800" b="0" i="0" dirty="0" smtClean="0"/>
              <a:t>И </a:t>
            </a:r>
            <a:r>
              <a:rPr lang="ru-RU" sz="1800" b="0" i="0" dirty="0"/>
              <a:t>это еще бы ничего. Но как-то она напоила его компотом, и теперь кустик вообще никому прохода не дает. Топает по коридорам, оставляя за собой мокрые следы, и тупо тычется листьями в ноги людям.</a:t>
            </a:r>
          </a:p>
          <a:p>
            <a:r>
              <a:rPr lang="ru-RU" sz="1800" b="0" i="0" dirty="0"/>
              <a:t>Разума в нем ни на грош. Но компот любит до безумия.</a:t>
            </a:r>
          </a:p>
          <a:p>
            <a:endParaRPr lang="ru-RU" sz="1800" dirty="0"/>
          </a:p>
        </p:txBody>
      </p:sp>
      <p:pic>
        <p:nvPicPr>
          <p:cNvPr id="4" name="Picture 4" descr="https://cf3.ppt-online.org/files3/slide/2/25NOTjwFbfGtgPI6MAuQvxZBXCz3h0p4yoJkan/slide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9" y="708025"/>
            <a:ext cx="159154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6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pics.livejournal.com/sverhrazum/pic/001rfb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7634"/>
            <a:ext cx="5486400" cy="259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860425"/>
            <a:ext cx="2971800" cy="1231106"/>
          </a:xfrm>
        </p:spPr>
        <p:txBody>
          <a:bodyPr/>
          <a:lstStyle/>
          <a:p>
            <a:r>
              <a:rPr lang="ru-RU" altLang="ru-RU" sz="2000" b="0" i="0" dirty="0" smtClean="0">
                <a:solidFill>
                  <a:schemeClr val="tx1"/>
                </a:solidFill>
                <a:cs typeface="Arial" panose="020B0604020202020204" pitchFamily="34" charset="0"/>
              </a:rPr>
              <a:t>Он собрал </a:t>
            </a:r>
            <a:r>
              <a:rPr lang="ru-RU" altLang="ru-RU" sz="2000" b="0" i="0" dirty="0">
                <a:solidFill>
                  <a:schemeClr val="tx1"/>
                </a:solidFill>
                <a:cs typeface="Arial" panose="020B0604020202020204" pitchFamily="34" charset="0"/>
              </a:rPr>
              <a:t>удивительные факты о нераскрытых загадках древних цивилизаций и рассказал о них на страницах своих книг.</a:t>
            </a:r>
            <a:endParaRPr lang="ru-RU" sz="2000" b="0" i="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708025"/>
            <a:ext cx="1524000" cy="236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182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Картинки по запросу &quot;кустики кир булыче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2424"/>
            <a:ext cx="5702300" cy="30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cf3.ppt-online.org/files3/slide/2/25NOTjwFbfGtgPI6MAuQvxZBXCz3h0p4yoJkan/slide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2743"/>
            <a:ext cx="5486400" cy="303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1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0942"/>
          </a:xfrm>
        </p:spPr>
        <p:txBody>
          <a:bodyPr/>
          <a:lstStyle/>
          <a:p>
            <a:pPr algn="ctr"/>
            <a:r>
              <a:rPr lang="ru-RU" dirty="0"/>
              <a:t>Пословицы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249148" cy="1846659"/>
          </a:xfrm>
        </p:spPr>
        <p:txBody>
          <a:bodyPr/>
          <a:lstStyle/>
          <a:p>
            <a:r>
              <a:rPr lang="ru-RU" b="0" i="0" dirty="0" smtClean="0"/>
              <a:t>Хорошо </a:t>
            </a:r>
            <a:r>
              <a:rPr lang="ru-RU" b="0" i="0" dirty="0"/>
              <a:t>то, что хорошо кончается.</a:t>
            </a:r>
          </a:p>
          <a:p>
            <a:r>
              <a:rPr lang="ru-RU" b="0" i="0" dirty="0"/>
              <a:t>Не рой другому яму, сам в </a:t>
            </a:r>
            <a:r>
              <a:rPr lang="ru-RU" b="0" i="0" dirty="0" smtClean="0"/>
              <a:t>неё </a:t>
            </a:r>
            <a:r>
              <a:rPr lang="ru-RU" b="0" i="0" dirty="0"/>
              <a:t>попадешь.</a:t>
            </a:r>
          </a:p>
          <a:p>
            <a:r>
              <a:rPr lang="ru-RU" b="0" i="0" dirty="0"/>
              <a:t>Тише едешь, дальше будешь.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1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cf3.ppt-online.org/files3/slide/2/25NOTjwFbfGtgPI6MAuQvxZBXCz3h0p4yoJkan/slide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2423"/>
            <a:ext cx="5486400" cy="296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6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1" y="631825"/>
            <a:ext cx="5249149" cy="2215991"/>
          </a:xfrm>
        </p:spPr>
        <p:txBody>
          <a:bodyPr/>
          <a:lstStyle/>
          <a:p>
            <a:r>
              <a:rPr lang="ru-RU" b="0" i="0" dirty="0"/>
              <a:t> </a:t>
            </a:r>
            <a:r>
              <a:rPr lang="ru-RU" b="0" i="0" dirty="0" smtClean="0"/>
              <a:t>Произведение учит</a:t>
            </a:r>
            <a:r>
              <a:rPr lang="ru-RU" b="0" i="0" dirty="0"/>
              <a:t> дружбе и взаимовыручке. Учит беречь природу, сохранять все виды животных. Учит жить в мире представителям всех народов и рас. Учит ценить красоту мира</a:t>
            </a:r>
            <a:r>
              <a:rPr lang="ru-RU" b="0" i="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5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562600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pic>
        <p:nvPicPr>
          <p:cNvPr id="4" name="Picture 4" descr="https://cf3.ppt-online.org/files3/slide/2/25NOTjwFbfGtgPI6MAuQvxZBXCz3h0p4yoJkan/slide-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t="12031" r="12878"/>
          <a:stretch/>
        </p:blipFill>
        <p:spPr bwMode="auto">
          <a:xfrm>
            <a:off x="1816100" y="1393825"/>
            <a:ext cx="2057400" cy="16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100" y="631825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до конца рассказ и ответить на вопросы письменно.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02424"/>
            <a:ext cx="4639547" cy="315471"/>
          </a:xfrm>
        </p:spPr>
        <p:txBody>
          <a:bodyPr/>
          <a:lstStyle/>
          <a:p>
            <a:r>
              <a:rPr lang="ru-RU" dirty="0" smtClean="0"/>
              <a:t>Произведения Булычёва</a:t>
            </a:r>
            <a:endParaRPr lang="ru-RU" dirty="0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L0AfAMBEQACEQEDEQH/xAAbAAACAgMBAAAAAAAAAAAAAAAEBQEGAgMHAP/EAEUQAAIBAgQEAwUEBwYDCQAAAAECAwQRAAUSIQYTMUEiUWEUMnGBkSOhscEHFUJSstHwFjNicoLhJDXxJjRDZHSDk6Kz/8QAGwEAAgMBAQEAAAAAAAAAAAAABAUBAgMABgf/xABBEQABBAECAwQFCgQFBAMAAAABAAIDEQQSIQUxQRNRYXEiMoGRsRRykqGywcLR4fAjNEJSBhVi4vEzNVOCJCVD/9oADAMBAAIRAxEAPwCx0uVl5NGiSWS1+VGtyPj2HzIw4lyw3YJDDgOfuUZV5M9FStU1dKI4Vtc80at9ulrffgR/EdA1O5I1nCu0dpZuUNBlUNb/AN2cFrFtJ8h1PkR6i+N2ZzXC0PLwxzHEEUhKzL2phe9x2t0wVFkNk5IObFfFzCBJwQhVGOtQsuW5RX0toY6Va2xPxxmZow4s1CwLI615c1fQ6ga2KOTKKkzNG7RI6pzCpa507joL+WET/wDEuE2JsrA5wLtIoVv7aRw4ZOXFhoEC+fT2WoosvSqpTUNVxxKsfMdApYou+5+hxHEePOw8kY4gc6yGg2ACSBsL8xupxsBs8XadoAALPWh4+4qKTLzVVc1OkyMsfSQdD5fX8jjbO423Cw48mSM26vR6jv8Ad94WcGCZpnRtcKHXoe73rVS0klTVGm1KkviHiBtcdsFZnFIcXE+WUXM25VyPLms4MR8sxhuiL94UTUckRiBeJxI+hTG9/F5dBjsXikORr9FzS0WbFbewnuUS4skWmyDZrY3v9S1TRvBIY5lKOOoODceeLIjEkLtTT1CxkY6J2l4orDGqqpxy5exy5PqPj/LqBUhiyuojpTvzNa6yfMjzPxx4z5dGXUF7j5I8BZ8e57FX5JQplw5i1IaqudrJH129CR08sTkEPj26rbA9CbUTVbe9c2qaox8t4pPHGTbV+zfY/PALb9V3JOJAy+0bzVzyCSnqOE+fH/fGZhOLHwkDYeu1j88PuEM0NrxK8r/iCTtH30pLJpJxIEhiB2uZJDZR+ZOPQEuugF5UBtW4/mjMmk9nrFfMOTLCwsbQm6HzG5/DCnjWLm5GI5uLJT+e21+F/Dki8OeCKUGRtjx3TCtmpanJipqrmnk+yeYaTJf9kDr0Nh06DCDAjzcLi4kfDpEo9INNgH+4nYDffmeZ5lHZLoJ8PS19lh2va/CuuxRP69pkki0tLKohKSBYram2tu1vXAZ/wvlysl2DSX20l10N72AI328/YthxeBhZRJGmjt12768UqoquGkiq4jA7pULo2cAhdxvt13x6finC8nOfA8SAGM3yJt2x7+WyVYmTFjskZpJDhXMct/zWOX5zHT6aaCEl0kEkrmxDgdhcbEbffgbN4aOJ5cgdLdNoAWNN8yaO99R5IyJ82Fixy9nTXO5mt67h0/5REWc00ecvUmlnDSJYhWUgG25PytgOfg2YeHs4WJWkj0rII2B2HXqT7FpHkxNkfnlhA2b051v9QCn2ijnzCCommk8A8bSR6QdPurte3ck9MEtxOI42DLjxxgB2wDXWRqvU6yByvYVfnzQxnxpclkj3HbnYrlyG3juSmr1FM9PVZmIlleOAKXO6lrE6QPiRc48o3GzYJYeGF+hrnk0NjpurJ8gaH5hNzLjvjflgWQ3zHlXt3/RVm5O7Wuetthf0x9Sa0NFLylk7leviVy9fHLkbScLIcqjOdSmGaYF0SMrdbC/Unra5+W+PFw4gDd+a97LMb2Vpp8kpssyelipUchJZhEJLE6ZCTa9iANl8/XvgtrWgbLBup7jSRcTZNRZpllRppYxmMW0DxkKOukLfuPQ7jpij2B3LmiY9cbdR5LSuWfqGhGWsQZY6eJpSOmttRNv67DDHhzNOyRcWk1nUkc9QVk5MCiSci9ibKg82P9X+tnLndBzSFrBWonZQtMHsZ5HmfvuVX5KPzucdp7zfwUa69UUnUnCVN7KOWipVCBZJYmTTbWSFQMN9R8rfPAgyGaqr0b5j60d8nkDQQ70qsg+PIeaW1VBmGUsi1aF45CRGzMpuQd11A2uDtY/7Y3jmDidJtDywOZWoV8P3+6UNzfZucsMlnF0LoQGPpfrjQvGklu5HT98lixgLmh+wNb+HeO9AxUbzyxNNDIipuiFSDIb36d+2EPDuHyCR082171fx8LXreMcVgEIxIPSPK65CuniRzI5DkiBS11TPIlNRTzm9rohAX0v2OM+IY+W/KLo30CB1rl0v99VPCMrh8eGBM23NO4qzv17v+AiMuy6tSmiep8MM8vLjkdvCh8i3bvhvhiSOLRM7U7n37fekXEnQZGR2mLHoYdvM9/gnFdw9UUOWyVMurnpJpkRG2EW/i26i/nizMlksgbW3Mef3IeTDfFEXE73uB3ff9yT4MQajHLl6+OXK5CqQ1pIJ9lI2IJG1rW0Wt9Gx4sZuMTWte+JfpA08kRDnECrJRw6jTRC2pgdT3Pra29+3YW6jEzZ2PCzUXWsezkkdfVJhmE9Hn1FUVESyZcCQWcBjEwudV+23f1ONuHztyscyOFG9vL92sclskUgbdhA5tmBqZJqqY6HqHuFP7K2so+m/xJw+woSBZXnuI5DS6rSjmJfqt/O4ww0nuSzW3vU608x8b46io1N70ZBnNZTqqpVkhZVlAk8VyvTfrb0xi/GjcbI8FuzLkYAA7xU5pm/t8UcPIhghR3l5asW1O5uxN+2/TEQ4/Zkm7J25dFM2X2tACgDftP75I2uzihrqhHaauhjd43liUq0cbILAxi9xuB0tjFmK9gIoE7/Wt5M2ORwOpwBqxtQruW8cSUjGnaZqpjy6hJHHvxcxrgob9QDb5bYp8ieLoDp9Xer/AOYRmtRP9V+F8q8lqreIIKha5AspM8MKJLspZ0udbb7bntvYYuzEe3Se4n3HoqS5zHh433AAPiOqGXPeXlpy9KeJ4Wi0uZmJOssW1C1vPbfGjsUuk7Qn/hZDMa2LsQ0EVvff7EHVZjUVZb2iobS3VEbSp+XzJ37k+eNWQMZyCxkyHSes73bBaOYp/aH1xpRWetvevcxP3h9cdRXa2968XXzx1KbT6pqVWplUEbOwAv64+PZUIbO8EVufivq0DS6Np8FKyvKYI4wzuwICgEn3jiggL300XsPgqgBuonZWDKuGoZkaXMyZGvf2cSeFT626n7set4dE6LHEbjv4H6knyZQ6S2jbxCMk4XyaYkyUVye5kb+eGHpD+o+8obU3+xv0W/kp/sfkVr+wD/5G/njtTv7j7yp1N/sb9Fv5JW1BwaM1XKSIfbmNhAJHLXte3WwNsU7b0tOs35lE/JZex7bsm6e/S38lqo8n4dq8wkpYIfGpYhH1jWFbS2k3sQDtioleXUHn3lVkx3xt1ujbXzW7WLF7bbLKr4VySxMUsKCJbyfbbdep32xD3SHlIfeVlofsBG3f/QPyWij4ToWPOWNKunLaQY5SdvO4OM2unG+sn2n81QhzHU5jfoN/JPG4SyFQWNALDc+Nv54JL3j+o+8qdTf7G/Rb+SrlfkdJNNooss5Ea/ta2LN8d9sAy5E7jTXEDzKydJv6LG/Rb+SZQcN5LHTjVl800nRtTkW+/GzJXhvrOJ8yrh7QPUb9Fv5ImDhnIZNN6ABnPQu23340bK4/1H3lWDm/2N+i38kS3COQqpPsIH/uN/PGhc+vWPvK7U3+xv0W/klebcOZTT0qvT0S8zUATzG+nXA0z59HoPIPmVIewc2N+i38lzzOHFJmdRBCmmNWGlSSbCww24U6U4/8RxJspRxmKJ0sbg0C2jkAOpVy4dzXnUM0lWscipIV0uoYdPXHn+M5Bx81zB4Jzw1pkwYnnmb+pxH3LGfPWjnP6qpI1kCa3CJYlb9B5XvgKGV0pJYKKJkppGo2t0WaH2Y5vTTckR++JbgMP3XH54HjfPFLbVsIxMNAHNWfKs8ocxEarKsNQwuaeRhq+XmPUY9DDkNlHcUDJjSMs1sOqcMRbqMbrFVXKhmeVzyUQygyoaqWZq4yLpZGJa4G7FhcLa3bAzA9prT7U0nMEzRJ2lGgNNHmKHlXVJOFo6k1oko4arntRS+0+3QsIqeV316U6bFr3Av0GM4gb27uqNznMEdPIrUK0kWQBW/PkKq1pypYf7EZhCDSGcZffTDSlHQKNxI/Rje3lira7IjrXcrzl3y9jt61dTY37h0CIrjVZdRymko/Zq6aRKqmpYCG0LEo1yPbax3Fh1uO+LOto2FFZxiOZ4D3amiwSepcdgL327+m/RGVrzZdJkmaJJWZhTFZDJIGuXkkA0eG9gCdgOgxZ1t0u5rGINmEsJAa7atuQB39vUp9VSTZbw1PPUNzKqGlZ2J7yab2Hz2xsTpjJPOkvY1s2UGt2BI9yrVPm9fSZZXrM9Qs9PUUypDUfaSqraQT6hjqtufyA4e4NN+CZvxYZJWVVODtxsLHLyra0XS8UvpFTOIxST5k8MbSKYzFCqFiSOt7i1j52xcTdTytYv4c29LfWDQT1sk17kb/AGpMmWNmEeVVT0qPIJGLohRU6kqxBv12Fzt54uJrbqA2WJ4eBL2RkAJA7+vl8U3rqcVlFHy+m0guPTa+NHDU1L3CjS4xxS+rP6traSStwB0OkYYcPNxk+P5JfxUelF838Tk0yedY8tqIywDNMSNvQY8v/iQXxB3kPgnPB/8At8P/ALfacrpw9kA9mNbNtPOAVH7q/wAzjbh2IY49buZ+CrkPD3UFHGlDBS8H1zRwqrsFBsPNgMFzxtEZIG6L4SScxnt+Cr2X+11fGeWU9Rlxy+opKckxlg1wBbWMC6XdpTRRTKURx4MjmP1Bx/YW7j3NYsxq5spFckMVDCZWJaxnnA2QdjYEn4/DG2RIHEsuqUcJx3QtE5bZcQPJvUptm+aVlLkvDoo6hYZKuaFHfa3LCXbr2tjWSQhjKKCxsZj5p+0FhoPvvZZ0/Ga12e+z0qAZbHFJLJVOp8aoNyvpfv3xwyAX0OS53CnR4+t/rkgAd19/ihI884jzoLJQ5DC+UTto+2cXdCbEnxDb5H54p2ssnJvorV2Hh4xp8x7Qb7d6313Ef6t4nraKvkhXL4KQPbRdybDwjzvfpiXS6ZC08qWUWB2uIySP1y72eaIy6rpYsojzrOMuTLoqbw0sZYsEj6KQnZiNul8cx7Q3W4VSrNHI6YwQP1l3M95679QiabNMp4voaqkp55SgUCVLFJFB3B+G2NA9kwICxkx8jh8jXuHl1CVQVfC1HWmjlzmeprXqImeaUs5Z0bwKXC6QAe3rjMOhaaJs2jHR58kfaNjAaAdhVbjc0TdppFklDQVNI9bVRSCKaeaNZgBeSRgQRv23A+ONeza07nvQjsyWVrgxtWGjbuH580vzyF6DKosvkbLJErJ5dRrC62kdyylbA7gH06dRjOUFrdO26IxHiWUyjUC0D1a5AUbVmglShooaSeo508MCh2J8TWFtRHqRjfUGt3KWSHW4yBtAn9hcZ4tP/aKsJJUsytt3uo3ww4cf4R8/ySzig3i+b+JysXBNEtRHXVM0Jmipjq5V7cxuoH3YU8Uxw/iD5HCw0D30mHD5NPDYWjmdX2nK3w8SO6eOnp4H7RvUEMfgNO+Bvlx/tA8zX3K/ZrPNDFn2UCCWT2dXlja/ve64a1vW1vngxzdce59yvjZBx5dYF8x7xSBzHLq6n4nrM8gens2XmCmDMbh9jci3TY9++KOY7tC8dyLZlQjDZjuB9azXdXReyCkyuq4Zly6MCWZ1cTtMLu0pvdjfvf6YpEWFmgqkuXI/IEw2Aqq6AdErNAlc/DuVZ0Ci0dHrqU1dX8ICEjY3seh7HEBok0tPQbo05jYjPLEd3O28tzaPrcpFdxJmEFOixwLkns8RVbIrOxsB9Onri5ZqkIHcsosoR4rHONntLPsH6oXLc/zekoaXKYsgqDmcWmKzi0Nhtq1Dbp/RxVsr2gN07/UtZsLHkkdOZhoO/j5Ug+I8oqM04tzJ6WwraOjhqIV6hnB93f4HFZo9chrnQW+HlNgw2B/quLgfJZ8RZp+v+FKDMlibl0dcrV8ABsALhviN/v36Y6R+uIOA5HdRiY3yXMkhvdzTpPnyRFbmlPmkmZ1/DupkpcolR5kjKeI2KqLjqACfpiznh1uZ0Cyix3wCOPK/qeDXPbqUTkMfDFFw7l9XUJRAWQ86RAzmXbva9wfpbEx9kGAmljkuzpMqSNurrte1f8IRaGiz7jjOos7bXHSxRimiZyo0lbsw+4/6vTEaGyTOD/CluZpMXAiOPzcTfv2H77kuzySduGOHHhDTyR1rrAW3MgRmCX87hRjOQns2eaJxWs+VTg7AtF+F1abcMwxVNH+u/aPa80rCyys5tybf+Go7AbfHFHzCNnac3FLuJuka75MBpY3l4+JVH4yueJKzWAhunhHbwLh9wt3aQF3ivN8VsOiH+n8Tlff0bDVw9mI86l/4Fxjni5pB++QW+F/JQeR+25Ee3UNVlzU4mjYpGbCWIEA226jz7nC9k0Yi0vG4CIc03YRVHRRTUMnKUBb+C3cbWxLd4XAKD66bSpBJTBHIuqC919MbW0ClBVOzLKK2KpevyoNHIo8YvtKvwt12wHJE6QW0UrRPrYrRU0NbWqswDJKu+rpY+XwwvjbNC/V0RTyx40lbcvq8zopYxLr3ex8hbDeORBkK5pNI1ifxxqSVyU1dZUrWLyWPMvbQSBqHocCyzubyXb3SLapqRG0aQqoYX0lRbfqDgUZco2AROgc73WOVPJBE8UtLFHHckCNAoN/QYIgndycFSS3GybQlPwpkUWZrVx5cqyatarqOhSOhC9MatZGXXSJfxLLdH2Zft9fvWfEeQZPmMiVmYU8hkUaS8Tlbr5MR2xTLfFGNbx7vvUYufkY7dEZ28Rfu7lhWUdFmMuTx0sqQJl86zJEqXDBR7o8sUZkwyloaapdDkujEmrcvFe9ALl1PlOd1VZDVmKnrPF7KFsuvz9O/1wvyniRxDO+1pNm9pAyOQek3r4dy5/xdLzuI6yRejFf4Fx6fg38rv3lef4vu+P5v4nLof6LhfJK0He9Y38C4nM/mH+z4BEYf8jB5H7bk8kouXAAANANtJF9sCxDRGQtjuUHmIny+iJp15UUa7lAALnvthZmPmgZcYsBGYzGSHS7qnNHIlZRQz2H2iBrdhthiwiRgd3oZ7dDi0qrcccQNlScmnYiVhpsvvMxGw+8YWZ08plEMRrayUx4fiNlGt/JV7L67M8vroK2trVWlkdTPTMWcqG62G+467bnAuHOBJoBJ8UbkxQvjLWs36dF0amWkrqdKiApLFINmHQ/74fANIsJC4OadLuaxrJ1ox7oYBCQLgG+B8nIbALcrxRGRRltq6kiq3p+S7i+hhe3w2GLxgStDiKUSsEby0G6RrCOMXYgepONhG0dFnqWioqIo0J0lifdHS/8AXnip0jorNBdstFZLyqE1AF2tcBfp3xnM7s2alBsKm1deeY8kzsXHhCOd7dceSn7SSQizSkOAG6U02aVK1BKcxGvbUOv9b4IDSz0gd1n2h5J5UUdPU0ZSaeVmsGSQ/si/T8frjFs/Zv1NG61LA5tFUHiYxpnlSIb8s6Su9/2Rj3HAHl+EHOG9lLuLNGqKv7fxOXSf0W/8kqz/AOcb+BcXzP5l/s+AW+H/ACUHkftuVxZAwsdxgdbKJI0eNkdQysLMCLgj1x1ArgaNqo86s4brZIxG01Absq3sAPQ+fphF2kvD5C0i4+n7/NNtMeZGDdPSasjo6nMUzKrzASVMUreJyBEyso0lewt037/DHTuZLbNQ1nn028+S2Z2jGaQ2m/X+ypRKOoaKneVNMihdTgoyjrc3te3X4/HAWO3VLqB2vnYqvzV3lzGmgrhNneXUcMhhk5h3KqitZj8bWw7fnY0LPRdfklbMSaQixSR5bmQrqqaszFBKVOmGLYID5+tvxvjHCjdku+UTD5o7v33q2ZMzGAhjO/VMJs/MhskqxqDvoW9vmeuG+wSjti40EM1bd9aXd735sgv9MZvkHRHwYb3ek/YIkVolX7Ryx9e+KarRvY6eSawcqooI0fSS17KficRIwSMpBS7SEKq5hlDTVzG50tYH0x56fHdHyVaDig1yb2SZpfC+m/gB29MBGR3Jy7swErjzKp5qxONKeVtvhbGhhaRYKz1OVZ4gLtm0xdAGsu3l4Rj2fANsIV3lB8VJ1RfN/E5XXg2ZYeGq9gQsxqSFYGze6v8AvgfjMmiSUt57fAIrDH/wYfJ323JnHX1SC/t049DKT+OPNtyp27B5V9JCzOd1ymy1zH0sh/LGw4hkDquooeqz6taJtVQGFgdOlT+XrjSLNnkka1x2JHxVC5waXNVR4jq5KWnRwiKZnslxZRbfoNuw+uGGXiQEhzRv4JjwafInc5r3bAdfMIb+09Rmtdl1KsS0rCewmRyzHV4bduu30wt+RtjjNku8E7MQjtw3VnjyyKd2SY1LTLe6vKVB+FrXxOI2A82pbPJlf0OAHkjTTEIFYpGgHuoPzw6EgAACAbw3UdUjrv8AfNaaidKYqscVyB7zG+KueSmmPhRM9UUs6eq58WpyQRiLtbvj0nZZwT6j16YgFVc1OqWon/VbiBdRV7NbqFPl9+JeToNJPmt0vsIanzWd6gwseYx8NlXc+o/lhUZXvOg7oJspukZU0qJ9pCpkvsbn8cYZOIwDUCiA5V98kmkrJXkdGBN0UHve/wAsL+0DRoCjsyTaovEur9d1PMBD3W4t/hGPc/4f2wR5lL+LevH838TlZuEI1egmuFN5z1H+EYSf4h/n3DwHwTbhf/b4f/b7TlYJ4IkW3Lj6b+EYQP2R7ErnijaWGIKLPIA1h1Hljojuun9GIlNFjjeWiRIlDlyzMFHYm34DBGo20BDQAdkSVz/j6rlqM9jjmN46WAdT+03iPzsVw1xr7IHqU3w2BrS6lVpJDdSrcs9Vt28sFAIqR97LpeV5oc4ypK+TUk6taRgbspAIPxF7H0uMJZw6GQhAMYGkBZU2aCseRNY5sQ3sdiPP8MGQzuoFy2MYatpK1GxYKw6g4Pa/UFNFqmFGjD7jrti4XOIK9TsxlG9h5eeOXPrSn2SziKqMLW0TjT/q7fy+eLt8Uty49bLHRLsyaGLMjE942Vg11NunceuFU7A2RIH0HIqDNzHJMtQ/hlAKPsNwOvrfGUkhOoO6rSOWjutElRKk3glvqUkOegH4YXSNbqRAcVzviFmbOKgzaWckXKjY7DHt+BV8jHmUv4reqP5v4nK48DJfL6hrXtUH+EYTcfbee4+A+CbcMP8A9fF7ftOTqqF2+I6489KN0wYlFUXgdXa2lSGuR5Hf7sVjNOpWmAfGQnVIx50LaAFQFT9TjQOqQIWEfwVyjPak5nmNZUbx65SzRsDdQNhfy2Aw9jGgAL0ETG9kIwUtMKmQEkXOwHW+Ni6lZ0Y1CyrzwtkuY5TQ1NUymaOogDR06nZm6hvFYA/A98B5B7Vuke+vvS18kOsMGxB5/cl9Y7RTx1sUckDKSVDrpPqrean7uvTA8RI9Am/L4jx+KOJsUmRqUmgjqYH2YX69PT64YMsDdczfZTT5hKX0sQRfp541D1Z8Qq00DRiVCvici+lRfbzx0uRFELeaQbnUKKNpJEZ7o41pvbvi0M8UouM2sXEEJXxnUK9XDIp0vKDv537emMchtuteYy2aHEIWj0rCscz/AGcnu3NmGF0oPMIZncVZqKnaSmZSVdFGwO56YXGMuJPcmcfqrm3EwC53UBSAPDYH/KMe44AR8iHmUFxT1o/m/icr1+j7SMnqWZSf+KYbf5VwHxll5T3eXwCNwHgYUIvoftuTOQSySnTAdP8AiIGPNSROcUeMhgS/N6eeSIRCLdyF1De19sUbGWuBKv8AKYy0o6gZRNKhPRrgehH88VIp1rKA3ElPFdNTZhQ078tRorVLbbyAK+1/nfBEcpY00eiYYoIko9yBiyVKjh+DM+Vy6hZHQaAAdBbSB8j+ONiSI9j4rft9OQY+lKxcFTtUcPmJ2Jkopmha/dbAg/f92HGE0Ph80o4q0sn1N2sWkWeU0EU2lo1blH3DcKw6gbdDYjfA5x2RS7o7Gkkmx7ZzS2p5XNSSNvDNGAygABGXYgAbAdCMEP0kCkRgtLC+N53/AEQbycpuYCNS37YpSZgXsntJldScvevjlKySwCVEUliyjfTa3U+mAMtjZTv0SfJmBkoDlsjYnTQQQNYsQ/Qkn+vuwlhmkgkDm+0LPxS/iyjapoaOZBuNVj5C+PUSPAAcknEm/wAUrHh2gKxfbHVc73JO48h2wsmmCEhiVmjy16Ql6d35Uo8SIwLRkf4fX0xY4vaxB7OaLALCuacU8ls9qTDrMfhALDf3Re/zvj1HAm1hgNPUoPih9KP5v4nLoH6PZ6al4WzCprFUxRVLMbi/7K7DFeIaBM9z+Qr4BE4YLsSADuP23JVX8a1XNDUtPRQxX3Tlhyo7XPc/LCAz2fRYB7EybisAo81YuC+Kv11UPQ1NNEkqoXSSNbB7GxFuxwfjS6/Rc0WsJ4NA1BMeII1Sq1ooDGE3t8f+uFvF2gPYQtMU7EeKq2aLppqdtyFWQAf4za3ztfCpw2rxH3ppjn0inWQ0WnJ6WkFzE0Wsve/iLar/AFIwwb6fojqg8iT+MX9xUZXTnKc5ngkGiOqOk6umvqpHxuRgjDc7Fyuxfyd8V2SRk44I5t+HVKONKdoZQ52LJ1A7g/8ATDXIaDTlfgrubCl+TVNNXZQ2XCJBVrGSjafFJZrkA+vlhcQ5j7PJHTwuhnEx5WlE8BVZfCdjaxG+CB4Jgx90rFw1ndOtGuUmmOpI2UyQte5N9yOx388QcSWXdqR8QDYpNZduenVapJXlRU5Ps4ibxhjdzba1rC334WQ8JMb7mdZW8DQ9oeDsU3qoUqMhpWJAC6g1v8x2+hwfmECMJNns/jOtDUkKqq66hS67gA6RcXtfHn3PF7rONtBE0CTvUiV2MU8hIIVibC/b474YYslHSDzWjdxuqDxpGIuJq1PIp6fsLj2PCdoD5lLeL7Pj+b+Jyc0HOPA04iJ0nMiHAHUcsWwt41faO8x9kJhwoD5NDfc77blW6ahqpakCGIyEKbopFzbyv88Jy4VXVNOq6zkmTJkojSmlQBU1OWXxNJ338jv9RjeMlh1dUE92sbhOKzLTXESmUIxjAI03/P1xtl4Hylwfqr2LGKbsxVKu8RS5ZFSSUMNRza5JFZI1/e6Ebd7E4wyOGsixXPJ5df0RWJkF04B5FHcO5hlMVBRQ1FVDDWJCqMjyaSdItfyOCMQ404BYPS7uvuVMuOVj3Ej0e9ZcUD26CL2BqWoZdRN6lUI6EEHfe4xbPw5J2t0bEFRhTRxuOs0Ck9e0+dZTPS11DVRVlEvMWaSOySLsD4h4SbeRPu32xMJlezTMPSCNg7ODIEkbgWu28lTVgemqUmjcxlHVlYj1/C2O0B3olNsqS8d3kT7t1YZM14eeWKrq4C1S7oJ7hii2NiSOh27/AAxSBr45ADyCWGDLfEezPo8wrdSV+XypEuXBHicXRoVspGG+g1aQuPpUeaQZkqT57UqqgXRGN+5tb8APpgLJHpBOcJxEFnvXqhZYAsSrePSWIYWAUkAnCnNJqihMs63alCNAqSRxC5jBOm3vWPQHCcQl3NZDkjcumM8X2kLvdrWZrW3+NxgyPGka4ECwutc749RYuLK6MEkLoALm59xcez4eKiIHf9wS/im7o7/t/E5Xz9GlNFWcM10E66o3q2BH+lcZZzA+d7XeHwC2xCW4kBHc77blnWcKwZXI1e1YOWjqSOVpYgm3vA+vlhHNhtjBeXbBHDLPUIqbPsv54pX92VCEnILXPqLX8sYslZe5oLJ0jRyK1cQ8Ss0XJyqTREVu8w963kPL8cegiDHN1XaGJVLWOCbVzY13N1ZRZr9b6sEOaHt0kWFzHuYdTTRRFFkjyRQ5ksVU0fUKXLMo8yPn2wqrEjm9EVR9lpl8qyZIdDqo+9OJXEsYHhK26je+GwKWpdV1cdBHqZDqfwpEmxc+W3brfE1ajYJTSyVEr+0SRIGhkDcqIeEIRYj1wvzohYA7k94Y4ywPY880W1TQiij9uymnqOWP74SnwqfEq7eQYC57jAboHh1ByIxmyGLWx9c9vK1Z8pcUyQRIlhEgAXpYWw9LaFLzBcSbKPyvLDLXVOYVJUx6gES+5so6+mF2Qz0rR7MnTAI280Dn1RK0iyQIrLGjIFDCzX6j06HCDIeZDR6LO7CEoUnqIegK6rrdevniGxFzdlwRwp56AxuG94baeg9MFhpaApXPOMXMnEdY5FidHr+wMei4Z6UJPj+SA4p60fzfxOXRf0Uf8hq//WN/CuKZf8w/2fALTG/k4fI/bcj+KsypJUjo1kEkglBdV3AsDsT8bYS8Xa8YhcO8LQHdVaop6Sc+OmiY362sR9MeWbJIz+pTQK2ZVklHmVRO1S2yAKFaVxf6EE9B1v0w5wJZIxbTRK2jiaQSRacT5Tw/QIHlhh1WsESPU7fDqcMQ+eb0dRPwVqDN6Siv4lqIHhgpcrEcEp02kY6gtx09d+l/ngtnD9qeVlJlEcktTOKdaKSa78tXKx610mQ+gubfDt3wyaygAFhr1WSq7mGcmNjLUpzqk30Qxn3R5DyHrjb1dlQG910HhrhF5MvpKuoql/4hFlkCDcXFwB27+WFsgL3W5NYMxkEemNu6OyamyzJckzmaWnjanpqiZbsoJZRay/liwbZQJmdR32slc7y3Mquo1TPU1MZkb+7D2AA7C3b1wfZrdBWrXlOazHJaj7V5Dzm0lm1H3QbX+u2FeafSpbMvSUuXOGZGB3XdrDr8MI5IjrVo5CDurLlWbJDTQARAOqhSTvfbrgjHfobVImwU2SWLMYgCvewtje+0Clcn44jWDiqvi/dKdf8AIpw84d6MRHj+SB4p60fzfxOR+RZpVUmSS0sU/IheoZ3K3DPsBpv2Hw/DFp2A5MhPh8ArQfycPkftuXlkdFD39032N8YZcInhdH3qWrbm1EAHnpnk1ndtEhBIx4rFnJpjwPctHitwh6XLq9IWqCmuBo+cr88M2i2563sMPMLiOGP4D9nXXLmTyHJSGSAWoiqpqQGePSFtuXksLDzJw+oNaaCyLidyiJhnE0ZrZqaCOCKmLqUlRiAxB1Wv/h+eEreN45k7PfVdcjzXdnKW6iFXc0zXUVnqpVMqjSiAggk+XxOG+PMXAlworJjnO5hD5TlctTO89Uyxg+OV5DYKva/8sEXW6vVrrnBfEcdVBVUpKLTZdCgVmFmb3tz8lwLKzTR71o0kpLxDVCl/R7SJITrzCpMsp621s0m//wBRjo617qjgdCqc88dHQjlFDtpTcGx88EkhYAJzw05fKY1KMVlqiOu5OnCnNkax+p+w70wx2gjdHfq5XEqw6UdWPQX38sD6GyND27grR8APJGZTRzCKVqhtw3vEddsZGMrNrHBPclCRsNR2J7YtEAHbqxK5l+kMj+2WZaTtqj//ADXD/B9Q+f3BBcT5xfN/E5VfNZ5omURyyKpB8KsQL3xOR/15PZ8Aph/lIfI/bKCbN6+nS0VXOB+7q2P1xiSrgK/UGdUbUdLy5jURtGFMqxn3hsbjz9MeOlw5TI4kUbOy0tb814oybLcqWOpkmlRqJ6cQpTMGlc2ItJ2HXb1v2wNBw3Mkm1tFHUDdjYDw6ontGBtKqUOY0kkfITMp6iCWGKN3qkC6JmuGAt1AB/3x7GKWfsZHTN3F0B1FfFBvaCQGq41VTlJqK/LzmHLespY6WNmpiFTRqNy3SxLE9seSczK/h5Bj9VxcfSsm62A57ALXXHRZq5ikpfiGhlkyiGVOYKOnWo5phOrnIpW262A8Vye5AGDIeGT6pXM2LiRz20k2Tz8Kod65srCBXRZVedQGmzOPJ53jE9QktOjQst1I+0B1Dpc/QDB2PgZMkkJym+o0g79f6Tse4KXyNFhvVWPh6rNVQw1qTCZFj01EqxkGZ1BFtPp026nAs2BIGTNbzJ9EXyF2d/P3DZXbINit9NVGoy6naOSSOKWCIRsqFxcXLKQeoI7nywM/CyGin+l6TrBNc+R9nd7lo17TyXjp0RU8IMc0YUsRD1Gu5W1ttiDt5YzGLMJXOO7Tdb/6avnv15q2w5c1sqJvaPGschhVahGTS25Pu7/I/DFIsDK7Px9CjY/p5/vqu1NtepWJqZpiCKdggTYjQQoFjftfvh1w9roYBHL61n42tGutNY1AB0tqvvbBkgViLWaytH4Gcqh9N8YFqydCDyXMuM31cS1jXJ1aDc/5Fw64cf4R8/ySviop0Y/0/icklbRLO4ZwxIFtjbBmRhvfIXtcN/DwpCY3EYWQNilYSW31rmSe496GOUwuwBhdrnpq64wODIBZcPciBxHFJoRn6X6J1SZZXw0q00VKIo0ba79D54RTS4RdrM4N9wKaMhkO3YOHm4fkh80SWppzl9ZTCyMrddwR09O+GGJw5sjRNDJYPggZ86GF5jfEQR/q/RL4Muhp31xwkkX2Y3G4t5YOGDLy1D3fqsDxHEIrsz9L9E3ramqnZJamjCAqAtgQDYYBZwsOcQ2QEjn+7VXz4zQHPicAfH/ag3DF9fKsbW+/BcPDZYT6Lvq/VQzOw28mH6X6LKNnWGaFoi6Siz3Yg2+I3xjJweR7xIZNx4fqiBxbFDdIiP0v0TTKs+zDKaOOmpaaMRoxKs4J3JufTFpeFuleSX7+X6rP/McZo/6Z+l+iyXiTNIaM08MSwxly8ZUEGO5uQp8tzt64o/hBk2L/AKv1UjiWO0eo73/7Vgc9zR4mSzlgS7TK7ah8T5dsZngtCtfP996t/mmOf6He/wD2ojLuK80y+MRRQQugJOlwTe/XGjODPYKD/q/VVHFMYf0H6X+1bpuMszlvqoqQbEW0nofniTwdx/q+r9VoOM44/wDzP0v0UQ8YZpCgRaeA22BYG9vri44VIB631fqr/wCdwf8AjP0v0WuXi3NJZA/KiUjyBt+OKnhDz/X9X6qw47ANuzP0v0SqvnmzCreqmjUSPa9iewA/LBuNhOhZp1WlOfxBuTIHNbQArn4k/etvywyS2l624IA64g8lwG6PqaSZ4o+fNGVUEmR5Nt+n3Dyx5rC4nhxveYYnA7ANDd9h4bDcnryXoszAyXxsEsoIFkku23O3nt4KHijlRyis7cleWWNj1su3rufpjWOaeFzdZ0jWdVcvVLjvXSwPEgnuWUkUUrXaQXHQNNnfnQ9p3PgKWFdHDHyhCqrfUdjewuAAfhvgvhmRNKHmUk1XhvRNja6Iqh080NxGGCPR2QAu/HrW/iDaLSliGqjsuoMZUBN9dha5373JsLdMK358h0Zm9EBp2Ho2bI37qAJN0T7EaMSIasU8wS4b86AFnfrd0KulCwUTqWFOAXDEAy9DrCAbH441+VZwcGmTYUCQ3n6Bc43XiANuftCxGPiubenne1/6tIGx678luOX0utfs1aOSZkBL+5Z/O/7oO25JPpgccTzC0kkhzGg8h6Vsu6r+4+AFVuTS0+QY97NsONcztv59w8bPchq2MzVNFEJFkd1FyZLjdzZb+QAt64Y4UvZRZD9JaGk8hvs0Emhzs7/VsgsqPW+Jt2T4+Ow9g28VszJ4ZBB7YaiCS7lo7mQhbi2xI033+Qxlw5ssb5Dj6Xt9Gjs3fe9wCTW3fuSrZpjcG9rbTvtz8tjQHJbqRKQZWiNEzU0jSvUTaijJp9wEA979PXGOW/KdnFwcA9oYGtoEHUbedxy6atqpTC2EQUR6J1Em6qthsPghcopYGXm1qBwwkspa1tCXYm3qVAHx8sHcUy5mHs8ckEad6v1nUB7rv2IfEhYRrlHf9Q/4CPlyyhp1dGgEgWAzJKJSvN8ICi9+uo32FhsN98LIuJZk51MdpOrSQRemnEnav7RQs2ee2yKfiQM2IsVd3z2/NCZ5S0cCoKSFYx7RKlxIWuFCjuf3tWDeDZWTM89u4n0GO5AbuLj08AL+5DZkMcbQWDqRz7gPvSkAW6DD9A0vW9BjlFL2OVrU45csdIvewxy7ra9pW99I+mOUUFIABJAtfHWpUaRa1hb4YmyooKbDyGIXUFGlR0UfTE2V2kdymwsRbY9sQpXlAUWAAGOJvmuG3JRpF72F/O2Js8lG12pIB7DfEWpoKNC/ujf0xNnvUUO5SAANgBtbELqCnHKbXscut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нига: &quot;Сверху вниз наискосок&quot; - Виктор Драгунский. Купить книгу, читать  рецензии | ISBN 978-5-386-03784-0 | Лабирин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4" y="631825"/>
            <a:ext cx="1584325" cy="24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34" y="560287"/>
            <a:ext cx="1676400" cy="25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589229"/>
            <a:ext cx="1600200" cy="247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1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3733800" cy="2492990"/>
          </a:xfrm>
        </p:spPr>
        <p:txBody>
          <a:bodyPr/>
          <a:lstStyle/>
          <a:p>
            <a:r>
              <a:rPr lang="ru-RU" altLang="ru-RU" sz="1800" b="0" i="0" dirty="0">
                <a:solidFill>
                  <a:schemeClr val="tx1"/>
                </a:solidFill>
                <a:cs typeface="Arial" panose="020B0604020202020204" pitchFamily="34" charset="0"/>
              </a:rPr>
              <a:t>В1965 году повесть «Девочка, с которой ничего не случится»  напечатана в альманахе «Мир приключений».  Это было первое произведение об Алисе Селезнёвой — подборка весёлых и трогательных историй, случившихся с отцом и дочерью в далёком тогда ещё 21 веке.</a:t>
            </a:r>
          </a:p>
          <a:p>
            <a:endParaRPr lang="ru-RU" sz="1800" b="0" i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739765"/>
            <a:ext cx="1600200" cy="212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631825"/>
            <a:ext cx="1676400" cy="241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04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3581400" cy="2154436"/>
          </a:xfrm>
        </p:spPr>
        <p:txBody>
          <a:bodyPr/>
          <a:lstStyle/>
          <a:p>
            <a:pPr algn="just" eaLnBrk="1" hangingPunct="1"/>
            <a:r>
              <a:rPr lang="ru-RU" altLang="ru-RU" sz="1400" b="0" i="0" dirty="0">
                <a:solidFill>
                  <a:schemeClr val="tx1"/>
                </a:solidFill>
                <a:cs typeface="Arial" panose="020B0604020202020204" pitchFamily="34" charset="0"/>
              </a:rPr>
              <a:t>Пожалуй, это — наиболее известный цикл произведений Кира Булычёва. Главная героиня этого цикла — школьница  XXI века Алиса </a:t>
            </a:r>
            <a:r>
              <a:rPr lang="ru-RU" altLang="ru-RU" sz="1400" b="0" i="0" dirty="0" err="1">
                <a:solidFill>
                  <a:schemeClr val="tx1"/>
                </a:solidFill>
                <a:cs typeface="Arial" panose="020B0604020202020204" pitchFamily="34" charset="0"/>
              </a:rPr>
              <a:t>Селезнёва</a:t>
            </a:r>
            <a:r>
              <a:rPr lang="ru-RU" altLang="ru-RU" sz="1400" b="0" i="0" dirty="0">
                <a:solidFill>
                  <a:schemeClr val="tx1"/>
                </a:solidFill>
                <a:cs typeface="Arial" panose="020B0604020202020204" pitchFamily="34" charset="0"/>
              </a:rPr>
              <a:t>. Имя героине автор дал в честь своей дочери Алисы. </a:t>
            </a:r>
          </a:p>
          <a:p>
            <a:pPr algn="just" eaLnBrk="1" hangingPunct="1"/>
            <a:r>
              <a:rPr lang="ru-RU" altLang="ru-RU" sz="1400" b="0" i="0" dirty="0">
                <a:solidFill>
                  <a:schemeClr val="tx1"/>
                </a:solidFill>
                <a:cs typeface="Arial" panose="020B0604020202020204" pitchFamily="34" charset="0"/>
              </a:rPr>
              <a:t>    </a:t>
            </a:r>
          </a:p>
          <a:p>
            <a:pPr algn="just" eaLnBrk="1" hangingPunct="1"/>
            <a:r>
              <a:rPr lang="ru-RU" altLang="ru-RU" sz="1400" b="0" i="0" dirty="0">
                <a:solidFill>
                  <a:schemeClr val="tx1"/>
                </a:solidFill>
                <a:cs typeface="Arial" panose="020B0604020202020204" pitchFamily="34" charset="0"/>
              </a:rPr>
              <a:t>  Приключения Алисы происходят в самых разных местах и временах: на Земле XXI века, в космосе, на океанском дне и даже в прошлом, куда она забирается на машине времени. </a:t>
            </a:r>
          </a:p>
          <a:p>
            <a:endParaRPr lang="ru-RU" sz="1400" b="0" i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631825"/>
            <a:ext cx="1489791" cy="2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596900"/>
            <a:ext cx="1489791" cy="247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20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</TotalTime>
  <Words>1944</Words>
  <Application>Microsoft Office PowerPoint</Application>
  <PresentationFormat>Произвольный</PresentationFormat>
  <Paragraphs>198</Paragraphs>
  <Slides>65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8" baseType="lpstr">
      <vt:lpstr>Arial</vt:lpstr>
      <vt:lpstr>Calibri</vt:lpstr>
      <vt:lpstr>Office Theme</vt:lpstr>
      <vt:lpstr>Русский язык литературное чтение </vt:lpstr>
      <vt:lpstr>Сегодня на уроке мы</vt:lpstr>
      <vt:lpstr>фантазёр</vt:lpstr>
      <vt:lpstr>Фантастика  </vt:lpstr>
      <vt:lpstr>Презентация PowerPoint</vt:lpstr>
      <vt:lpstr>Презентация PowerPoint</vt:lpstr>
      <vt:lpstr>Произведения Булычёва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Путешествие Алисы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Читаем вместе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 пройденного</vt:lpstr>
      <vt:lpstr>Презентация PowerPoint</vt:lpstr>
      <vt:lpstr>тест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</vt:lpstr>
      <vt:lpstr>Русский язык литературное чтение </vt:lpstr>
      <vt:lpstr>Сегодня на уроке 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Пословицы </vt:lpstr>
      <vt:lpstr>Презентация PowerPoint</vt:lpstr>
      <vt:lpstr>Презентация PowerPoint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WINDOWS 10</cp:lastModifiedBy>
  <cp:revision>128</cp:revision>
  <dcterms:created xsi:type="dcterms:W3CDTF">2020-04-13T08:05:42Z</dcterms:created>
  <dcterms:modified xsi:type="dcterms:W3CDTF">2021-02-20T08:18:19Z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