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7"/>
  </p:notesMasterIdLst>
  <p:sldIdLst>
    <p:sldId id="605" r:id="rId2"/>
    <p:sldId id="606" r:id="rId3"/>
    <p:sldId id="668" r:id="rId4"/>
    <p:sldId id="607" r:id="rId5"/>
    <p:sldId id="669" r:id="rId6"/>
    <p:sldId id="620" r:id="rId7"/>
    <p:sldId id="622" r:id="rId8"/>
    <p:sldId id="623" r:id="rId9"/>
    <p:sldId id="624" r:id="rId10"/>
    <p:sldId id="626" r:id="rId11"/>
    <p:sldId id="632" r:id="rId12"/>
    <p:sldId id="670" r:id="rId13"/>
    <p:sldId id="671" r:id="rId14"/>
    <p:sldId id="652" r:id="rId15"/>
    <p:sldId id="645" r:id="rId16"/>
    <p:sldId id="646" r:id="rId17"/>
    <p:sldId id="647" r:id="rId18"/>
    <p:sldId id="648" r:id="rId19"/>
    <p:sldId id="649" r:id="rId20"/>
    <p:sldId id="650" r:id="rId21"/>
    <p:sldId id="638" r:id="rId22"/>
    <p:sldId id="637" r:id="rId23"/>
    <p:sldId id="639" r:id="rId24"/>
    <p:sldId id="653" r:id="rId25"/>
    <p:sldId id="640" r:id="rId26"/>
    <p:sldId id="673" r:id="rId27"/>
    <p:sldId id="672" r:id="rId28"/>
    <p:sldId id="674" r:id="rId29"/>
    <p:sldId id="676" r:id="rId30"/>
    <p:sldId id="655" r:id="rId31"/>
    <p:sldId id="611" r:id="rId32"/>
    <p:sldId id="656" r:id="rId33"/>
    <p:sldId id="641" r:id="rId34"/>
    <p:sldId id="503" r:id="rId35"/>
    <p:sldId id="266" r:id="rId36"/>
    <p:sldId id="432" r:id="rId37"/>
    <p:sldId id="608" r:id="rId38"/>
    <p:sldId id="635" r:id="rId39"/>
    <p:sldId id="636" r:id="rId40"/>
    <p:sldId id="677" r:id="rId41"/>
    <p:sldId id="643" r:id="rId42"/>
    <p:sldId id="679" r:id="rId43"/>
    <p:sldId id="658" r:id="rId44"/>
    <p:sldId id="563" r:id="rId45"/>
    <p:sldId id="657" r:id="rId46"/>
    <p:sldId id="659" r:id="rId47"/>
    <p:sldId id="660" r:id="rId48"/>
    <p:sldId id="663" r:id="rId49"/>
    <p:sldId id="664" r:id="rId50"/>
    <p:sldId id="661" r:id="rId51"/>
    <p:sldId id="662" r:id="rId52"/>
    <p:sldId id="667" r:id="rId53"/>
    <p:sldId id="665" r:id="rId54"/>
    <p:sldId id="634" r:id="rId55"/>
    <p:sldId id="618" r:id="rId56"/>
    <p:sldId id="680" r:id="rId57"/>
    <p:sldId id="681" r:id="rId58"/>
    <p:sldId id="621" r:id="rId59"/>
    <p:sldId id="615" r:id="rId60"/>
    <p:sldId id="682" r:id="rId61"/>
    <p:sldId id="666" r:id="rId62"/>
    <p:sldId id="683" r:id="rId63"/>
    <p:sldId id="642" r:id="rId64"/>
    <p:sldId id="684" r:id="rId65"/>
    <p:sldId id="685" r:id="rId66"/>
    <p:sldId id="686" r:id="rId67"/>
    <p:sldId id="687" r:id="rId68"/>
    <p:sldId id="688" r:id="rId69"/>
    <p:sldId id="689" r:id="rId70"/>
    <p:sldId id="690" r:id="rId71"/>
    <p:sldId id="691" r:id="rId72"/>
    <p:sldId id="692" r:id="rId73"/>
    <p:sldId id="693" r:id="rId74"/>
    <p:sldId id="694" r:id="rId75"/>
    <p:sldId id="633" r:id="rId76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364" autoAdjust="0"/>
  </p:normalViewPr>
  <p:slideViewPr>
    <p:cSldViewPr>
      <p:cViewPr>
        <p:scale>
          <a:sx n="125" d="100"/>
          <a:sy n="125" d="100"/>
        </p:scale>
        <p:origin x="840" y="18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16E61-EEBF-449A-A58D-8D6DCDCACF84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97E1B-5357-4524-B5C4-778DC9B50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195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0725" y="1224139"/>
            <a:ext cx="4324350" cy="436594"/>
          </a:xfrm>
        </p:spPr>
        <p:txBody>
          <a:bodyPr anchor="b"/>
          <a:lstStyle>
            <a:lvl1pPr algn="ctr">
              <a:defRPr sz="283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0725" y="1704297"/>
            <a:ext cx="4324350" cy="174663"/>
          </a:xfrm>
        </p:spPr>
        <p:txBody>
          <a:bodyPr/>
          <a:lstStyle>
            <a:lvl1pPr marL="0" indent="0" algn="ctr">
              <a:buNone/>
              <a:defRPr sz="1135"/>
            </a:lvl1pPr>
            <a:lvl2pPr marL="216210" indent="0" algn="ctr">
              <a:buNone/>
              <a:defRPr sz="946"/>
            </a:lvl2pPr>
            <a:lvl3pPr marL="432420" indent="0" algn="ctr">
              <a:buNone/>
              <a:defRPr sz="851"/>
            </a:lvl3pPr>
            <a:lvl4pPr marL="648630" indent="0" algn="ctr">
              <a:buNone/>
              <a:defRPr sz="757"/>
            </a:lvl4pPr>
            <a:lvl5pPr marL="864840" indent="0" algn="ctr">
              <a:buNone/>
              <a:defRPr sz="757"/>
            </a:lvl5pPr>
            <a:lvl6pPr marL="1081049" indent="0" algn="ctr">
              <a:buNone/>
              <a:defRPr sz="757"/>
            </a:lvl6pPr>
            <a:lvl7pPr marL="1297259" indent="0" algn="ctr">
              <a:buNone/>
              <a:defRPr sz="757"/>
            </a:lvl7pPr>
            <a:lvl8pPr marL="1513469" indent="0" algn="ctr">
              <a:buNone/>
              <a:defRPr sz="757"/>
            </a:lvl8pPr>
            <a:lvl9pPr marL="1729679" indent="0" algn="ctr">
              <a:buNone/>
              <a:defRPr sz="757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88290" y="3017710"/>
            <a:ext cx="1326134" cy="276999"/>
          </a:xfrm>
        </p:spPr>
        <p:txBody>
          <a:bodyPr/>
          <a:lstStyle/>
          <a:p>
            <a:fld id="{735555D0-5FA9-4D1F-B3D2-EAE41106EC58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60372" y="3017710"/>
            <a:ext cx="1845056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151376" y="3017710"/>
            <a:ext cx="1326134" cy="276999"/>
          </a:xfrm>
        </p:spPr>
        <p:txBody>
          <a:bodyPr/>
          <a:lstStyle/>
          <a:p>
            <a:fld id="{311EE376-26E6-4314-B7CE-7DF9D3211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0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5278" y="1083504"/>
            <a:ext cx="4935243" cy="1424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33" y="2328"/>
            <a:ext cx="5757267" cy="1020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8755" y="228029"/>
            <a:ext cx="3361945" cy="537640"/>
          </a:xfrm>
          <a:prstGeom prst="rect">
            <a:avLst/>
          </a:prstGeom>
        </p:spPr>
        <p:txBody>
          <a:bodyPr vert="horz" wrap="square" lIns="0" tIns="14597" rIns="0" bIns="0" rtlCol="0" anchor="ctr">
            <a:spAutoFit/>
          </a:bodyPr>
          <a:lstStyle/>
          <a:p>
            <a:pPr marL="12693" algn="ctr">
              <a:spcBef>
                <a:spcPts val="114"/>
              </a:spcBef>
            </a:pPr>
            <a:r>
              <a:rPr lang="ru-RU" sz="3398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98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Русский</a:t>
            </a:r>
            <a:r>
              <a:rPr sz="3398" spc="-5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98" spc="10" dirty="0">
                <a:latin typeface="Arial" panose="020B0604020202020204" pitchFamily="34" charset="0"/>
                <a:cs typeface="Arial" panose="020B0604020202020204" pitchFamily="34" charset="0"/>
              </a:rPr>
              <a:t>язык</a:t>
            </a:r>
            <a:endParaRPr sz="339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4162" y="1303267"/>
            <a:ext cx="3381738" cy="1491427"/>
          </a:xfrm>
          <a:prstGeom prst="rect">
            <a:avLst/>
          </a:prstGeom>
        </p:spPr>
        <p:txBody>
          <a:bodyPr vert="horz" wrap="square" lIns="0" tIns="13963" rIns="0" bIns="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Имя существительное.</a:t>
            </a:r>
          </a:p>
          <a:p>
            <a:pPr algn="ctr"/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(урок 2)</a:t>
            </a:r>
          </a:p>
        </p:txBody>
      </p:sp>
      <p:sp>
        <p:nvSpPr>
          <p:cNvPr id="5" name="object 5"/>
          <p:cNvSpPr/>
          <p:nvPr/>
        </p:nvSpPr>
        <p:spPr>
          <a:xfrm>
            <a:off x="206850" y="1213295"/>
            <a:ext cx="344001" cy="6759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grpSp>
        <p:nvGrpSpPr>
          <p:cNvPr id="10" name="object 10"/>
          <p:cNvGrpSpPr/>
          <p:nvPr/>
        </p:nvGrpSpPr>
        <p:grpSpPr>
          <a:xfrm>
            <a:off x="4685877" y="213558"/>
            <a:ext cx="634055" cy="63405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864100" y="249697"/>
            <a:ext cx="245692" cy="385354"/>
          </a:xfrm>
          <a:prstGeom prst="rect">
            <a:avLst/>
          </a:prstGeom>
        </p:spPr>
        <p:txBody>
          <a:bodyPr vert="horz" wrap="square" lIns="0" tIns="15867" rIns="0" bIns="0" rtlCol="0">
            <a:spAutoFit/>
          </a:bodyPr>
          <a:lstStyle/>
          <a:p>
            <a:pPr algn="ctr">
              <a:spcBef>
                <a:spcPts val="125"/>
              </a:spcBef>
            </a:pPr>
            <a:r>
              <a:rPr lang="ru-RU" sz="2400" b="1" spc="1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01110" y="556605"/>
            <a:ext cx="589811" cy="227620"/>
          </a:xfrm>
          <a:prstGeom prst="rect">
            <a:avLst/>
          </a:prstGeom>
        </p:spPr>
        <p:txBody>
          <a:bodyPr vert="horz" wrap="square" lIns="0" tIns="12059" rIns="0" bIns="0" rtlCol="0">
            <a:spAutoFit/>
          </a:bodyPr>
          <a:lstStyle/>
          <a:p>
            <a:pPr algn="ctr">
              <a:spcBef>
                <a:spcPts val="95"/>
              </a:spcBef>
            </a:pP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1400" b="1" dirty="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47773" y="289663"/>
            <a:ext cx="467131" cy="466497"/>
            <a:chOff x="346532" y="289010"/>
            <a:chExt cx="467359" cy="466725"/>
          </a:xfrm>
        </p:grpSpPr>
        <p:sp>
          <p:nvSpPr>
            <p:cNvPr id="16" name="object 16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301975" y="0"/>
                  </a:move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7" name="object 17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23187" y="463777"/>
                  </a:move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5074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6919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255074"/>
                  </a:lnTo>
                  <a:lnTo>
                    <a:pt x="309190" y="440585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301457" y="448318"/>
                  </a:lnTo>
                  <a:lnTo>
                    <a:pt x="2318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440585"/>
                  </a:lnTo>
                  <a:lnTo>
                    <a:pt x="15458" y="23183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23187" y="15454"/>
                  </a:lnTo>
                  <a:lnTo>
                    <a:pt x="301457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23183"/>
                  </a:lnTo>
                  <a:lnTo>
                    <a:pt x="309190" y="69562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1691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6956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8" name="object 18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406805" y="11192"/>
                  </a:moveTo>
                  <a:lnTo>
                    <a:pt x="352473" y="11192"/>
                  </a:lnTo>
                  <a:lnTo>
                    <a:pt x="35384" y="328280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761" y="330761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9195" y="417920"/>
                  </a:lnTo>
                  <a:lnTo>
                    <a:pt x="10213" y="417711"/>
                  </a:lnTo>
                  <a:lnTo>
                    <a:pt x="61990" y="395507"/>
                  </a:lnTo>
                  <a:lnTo>
                    <a:pt x="22816" y="395507"/>
                  </a:lnTo>
                  <a:lnTo>
                    <a:pt x="43498" y="347241"/>
                  </a:lnTo>
                  <a:lnTo>
                    <a:pt x="65430" y="347241"/>
                  </a:lnTo>
                  <a:lnTo>
                    <a:pt x="51854" y="333665"/>
                  </a:lnTo>
                  <a:lnTo>
                    <a:pt x="307051" y="78479"/>
                  </a:lnTo>
                  <a:lnTo>
                    <a:pt x="328910" y="78479"/>
                  </a:lnTo>
                  <a:lnTo>
                    <a:pt x="317981" y="67549"/>
                  </a:lnTo>
                  <a:lnTo>
                    <a:pt x="330602" y="54918"/>
                  </a:lnTo>
                  <a:lnTo>
                    <a:pt x="352438" y="54918"/>
                  </a:lnTo>
                  <a:lnTo>
                    <a:pt x="341532" y="43988"/>
                  </a:lnTo>
                  <a:lnTo>
                    <a:pt x="369260" y="16300"/>
                  </a:lnTo>
                  <a:lnTo>
                    <a:pt x="377798" y="14014"/>
                  </a:lnTo>
                  <a:lnTo>
                    <a:pt x="408786" y="14014"/>
                  </a:lnTo>
                  <a:lnTo>
                    <a:pt x="406994" y="11318"/>
                  </a:lnTo>
                  <a:lnTo>
                    <a:pt x="406805" y="11192"/>
                  </a:lnTo>
                  <a:close/>
                </a:path>
                <a:path w="418465" h="418465">
                  <a:moveTo>
                    <a:pt x="65430" y="347241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lnTo>
                    <a:pt x="61990" y="39550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932" y="382960"/>
                  </a:lnTo>
                  <a:lnTo>
                    <a:pt x="106502" y="366465"/>
                  </a:lnTo>
                  <a:lnTo>
                    <a:pt x="84654" y="366465"/>
                  </a:lnTo>
                  <a:lnTo>
                    <a:pt x="65430" y="347241"/>
                  </a:lnTo>
                  <a:close/>
                </a:path>
                <a:path w="418465" h="418465">
                  <a:moveTo>
                    <a:pt x="328910" y="78479"/>
                  </a:moveTo>
                  <a:lnTo>
                    <a:pt x="307051" y="78479"/>
                  </a:lnTo>
                  <a:lnTo>
                    <a:pt x="339840" y="111268"/>
                  </a:lnTo>
                  <a:lnTo>
                    <a:pt x="84654" y="366465"/>
                  </a:lnTo>
                  <a:lnTo>
                    <a:pt x="106502" y="366465"/>
                  </a:lnTo>
                  <a:lnTo>
                    <a:pt x="372632" y="100338"/>
                  </a:lnTo>
                  <a:lnTo>
                    <a:pt x="350770" y="100338"/>
                  </a:lnTo>
                  <a:lnTo>
                    <a:pt x="328910" y="78479"/>
                  </a:lnTo>
                  <a:close/>
                </a:path>
                <a:path w="418465" h="418465">
                  <a:moveTo>
                    <a:pt x="352438" y="54918"/>
                  </a:move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lnTo>
                    <a:pt x="372632" y="100338"/>
                  </a:lnTo>
                  <a:lnTo>
                    <a:pt x="396154" y="76817"/>
                  </a:lnTo>
                  <a:lnTo>
                    <a:pt x="374291" y="76817"/>
                  </a:lnTo>
                  <a:lnTo>
                    <a:pt x="352438" y="54918"/>
                  </a:lnTo>
                  <a:close/>
                </a:path>
                <a:path w="418465" h="418465">
                  <a:moveTo>
                    <a:pt x="408786" y="14014"/>
                  </a:moveTo>
                  <a:lnTo>
                    <a:pt x="377798" y="14014"/>
                  </a:lnTo>
                  <a:lnTo>
                    <a:pt x="393804" y="18301"/>
                  </a:lnTo>
                  <a:lnTo>
                    <a:pt x="400057" y="24551"/>
                  </a:lnTo>
                  <a:lnTo>
                    <a:pt x="404345" y="40561"/>
                  </a:lnTo>
                  <a:lnTo>
                    <a:pt x="402059" y="49100"/>
                  </a:lnTo>
                  <a:lnTo>
                    <a:pt x="396198" y="54957"/>
                  </a:lnTo>
                  <a:lnTo>
                    <a:pt x="374291" y="76817"/>
                  </a:lnTo>
                  <a:lnTo>
                    <a:pt x="396154" y="76817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8786" y="14014"/>
                  </a:lnTo>
                  <a:close/>
                </a:path>
                <a:path w="418465" h="418465">
                  <a:moveTo>
                    <a:pt x="396158" y="54950"/>
                  </a:moveTo>
                  <a:close/>
                </a:path>
                <a:path w="418465" h="418465">
                  <a:moveTo>
                    <a:pt x="379748" y="0"/>
                  </a:moveTo>
                  <a:lnTo>
                    <a:pt x="365235" y="2783"/>
                  </a:lnTo>
                  <a:lnTo>
                    <a:pt x="352454" y="11199"/>
                  </a:lnTo>
                  <a:lnTo>
                    <a:pt x="406805" y="11192"/>
                  </a:lnTo>
                  <a:lnTo>
                    <a:pt x="394249" y="2846"/>
                  </a:lnTo>
                  <a:lnTo>
                    <a:pt x="379748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9" name="object 19"/>
            <p:cNvSpPr/>
            <p:nvPr/>
          </p:nvSpPr>
          <p:spPr>
            <a:xfrm>
              <a:off x="734043" y="317960"/>
              <a:ext cx="65556" cy="655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0" name="object 20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22816" y="395507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close/>
                </a:path>
                <a:path w="418465" h="418465">
                  <a:moveTo>
                    <a:pt x="307051" y="78479"/>
                  </a:moveTo>
                  <a:lnTo>
                    <a:pt x="339840" y="111268"/>
                  </a:lnTo>
                  <a:lnTo>
                    <a:pt x="84654" y="366465"/>
                  </a:lnTo>
                  <a:lnTo>
                    <a:pt x="51854" y="333665"/>
                  </a:lnTo>
                  <a:lnTo>
                    <a:pt x="307051" y="78479"/>
                  </a:lnTo>
                  <a:close/>
                </a:path>
                <a:path w="418465" h="418465">
                  <a:moveTo>
                    <a:pt x="350770" y="100338"/>
                  </a:moveTo>
                  <a:lnTo>
                    <a:pt x="317981" y="67549"/>
                  </a:ln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close/>
                </a:path>
                <a:path w="418465" h="418465">
                  <a:moveTo>
                    <a:pt x="352473" y="11192"/>
                  </a:moveTo>
                  <a:lnTo>
                    <a:pt x="301579" y="62078"/>
                  </a:lnTo>
                  <a:lnTo>
                    <a:pt x="35460" y="328208"/>
                  </a:lnTo>
                  <a:lnTo>
                    <a:pt x="35359" y="328381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822" y="330631"/>
                  </a:lnTo>
                  <a:lnTo>
                    <a:pt x="33761" y="330761"/>
                  </a:lnTo>
                  <a:lnTo>
                    <a:pt x="1026" y="407145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1677" y="414446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8129" y="417920"/>
                  </a:lnTo>
                  <a:lnTo>
                    <a:pt x="9177" y="417923"/>
                  </a:lnTo>
                  <a:lnTo>
                    <a:pt x="10213" y="417711"/>
                  </a:lnTo>
                  <a:lnTo>
                    <a:pt x="11174" y="417293"/>
                  </a:lnTo>
                  <a:lnTo>
                    <a:pt x="87552" y="384559"/>
                  </a:lnTo>
                  <a:lnTo>
                    <a:pt x="87682" y="38449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863" y="383029"/>
                  </a:lnTo>
                  <a:lnTo>
                    <a:pt x="90032" y="382935"/>
                  </a:lnTo>
                  <a:lnTo>
                    <a:pt x="356227" y="116748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6994" y="11318"/>
                  </a:lnTo>
                  <a:lnTo>
                    <a:pt x="394249" y="2846"/>
                  </a:lnTo>
                  <a:lnTo>
                    <a:pt x="379748" y="0"/>
                  </a:lnTo>
                  <a:lnTo>
                    <a:pt x="365235" y="2783"/>
                  </a:lnTo>
                  <a:lnTo>
                    <a:pt x="352454" y="11199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1" name="object 21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2" name="object 22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3235" y="0"/>
                  </a:move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3" name="object 23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200964" y="7728"/>
                  </a:move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5" name="object 25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151124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346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6" name="object 26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7728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7732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7728" y="15461"/>
                  </a:lnTo>
                  <a:lnTo>
                    <a:pt x="146858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7732"/>
                  </a:lnTo>
                  <a:lnTo>
                    <a:pt x="154587" y="3463"/>
                  </a:lnTo>
                  <a:lnTo>
                    <a:pt x="151124" y="0"/>
                  </a:lnTo>
                  <a:lnTo>
                    <a:pt x="146858" y="0"/>
                  </a:lnTo>
                  <a:lnTo>
                    <a:pt x="7728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</p:grpSp>
      <p:sp>
        <p:nvSpPr>
          <p:cNvPr id="27" name="object 5"/>
          <p:cNvSpPr/>
          <p:nvPr/>
        </p:nvSpPr>
        <p:spPr>
          <a:xfrm>
            <a:off x="206849" y="2074141"/>
            <a:ext cx="344001" cy="6759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 sz="1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Картинки по запросу &quot;существительное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1165225"/>
            <a:ext cx="1447800" cy="165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15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8" name="Picture 4" descr="Картинки по запросу &quot;белка с орехом&quot;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751032"/>
            <a:ext cx="2508250" cy="214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Картинки по запросу &quot;тюлень с рыбой&quot;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646" y="751032"/>
            <a:ext cx="2508250" cy="214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3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Лиса и лисята</a:t>
            </a:r>
            <a:endParaRPr lang="ru-RU" dirty="0"/>
          </a:p>
        </p:txBody>
      </p:sp>
      <p:pic>
        <p:nvPicPr>
          <p:cNvPr id="17410" name="Picture 2" descr="Картинки по запросу &quot;лиса и лисят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555625"/>
            <a:ext cx="55626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06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Картинки по запросу &quot;3 склонения имён существительных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59"/>
          <a:stretch/>
        </p:blipFill>
        <p:spPr bwMode="auto">
          <a:xfrm>
            <a:off x="63499" y="102424"/>
            <a:ext cx="5638800" cy="307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49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Картинки по запросу &quot;3 склонения имён существительных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59"/>
          <a:stretch/>
        </p:blipFill>
        <p:spPr bwMode="auto">
          <a:xfrm>
            <a:off x="63499" y="102424"/>
            <a:ext cx="5638800" cy="307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5900" y="1414770"/>
            <a:ext cx="12954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з</a:t>
            </a:r>
            <a:r>
              <a:rPr lang="ru-RU" dirty="0" smtClean="0"/>
              <a:t>емля</a:t>
            </a:r>
          </a:p>
          <a:p>
            <a:r>
              <a:rPr lang="ru-RU" dirty="0" smtClean="0"/>
              <a:t>Родина</a:t>
            </a:r>
          </a:p>
          <a:p>
            <a:r>
              <a:rPr lang="ru-RU" dirty="0"/>
              <a:t>м</a:t>
            </a:r>
            <a:r>
              <a:rPr lang="ru-RU" dirty="0" smtClean="0"/>
              <a:t>ама</a:t>
            </a:r>
          </a:p>
          <a:p>
            <a:r>
              <a:rPr lang="ru-RU" dirty="0" smtClean="0"/>
              <a:t>папа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545877" y="1414770"/>
            <a:ext cx="1228042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ч</a:t>
            </a:r>
            <a:r>
              <a:rPr lang="ru-RU" dirty="0" smtClean="0"/>
              <a:t>еловек</a:t>
            </a:r>
          </a:p>
          <a:p>
            <a:r>
              <a:rPr lang="ru-RU" dirty="0" smtClean="0"/>
              <a:t>город</a:t>
            </a:r>
          </a:p>
          <a:p>
            <a:r>
              <a:rPr lang="ru-RU" dirty="0"/>
              <a:t>с</a:t>
            </a:r>
            <a:r>
              <a:rPr lang="ru-RU" dirty="0" smtClean="0"/>
              <a:t>олнце море</a:t>
            </a:r>
          </a:p>
          <a:p>
            <a:r>
              <a:rPr lang="ru-RU" dirty="0" smtClean="0"/>
              <a:t>тепло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882899" y="1431067"/>
            <a:ext cx="1295401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ж</a:t>
            </a:r>
            <a:r>
              <a:rPr lang="ru-RU" dirty="0" smtClean="0"/>
              <a:t>изнь</a:t>
            </a:r>
            <a:endParaRPr lang="ru-RU" dirty="0" smtClean="0"/>
          </a:p>
          <a:p>
            <a:r>
              <a:rPr lang="ru-RU" dirty="0" smtClean="0"/>
              <a:t>р</a:t>
            </a:r>
            <a:r>
              <a:rPr lang="ru-RU" dirty="0" smtClean="0"/>
              <a:t>адость</a:t>
            </a:r>
            <a:endParaRPr lang="ru-RU" dirty="0" smtClean="0"/>
          </a:p>
          <a:p>
            <a:r>
              <a:rPr lang="ru-RU" u="sng" dirty="0"/>
              <a:t>г</a:t>
            </a:r>
            <a:r>
              <a:rPr lang="ru-RU" u="sng" dirty="0" smtClean="0"/>
              <a:t>русть</a:t>
            </a:r>
            <a:endParaRPr lang="ru-RU" u="sng" dirty="0" smtClean="0"/>
          </a:p>
          <a:p>
            <a:r>
              <a:rPr lang="ru-RU" dirty="0"/>
              <a:t>р</a:t>
            </a:r>
            <a:r>
              <a:rPr lang="ru-RU" dirty="0" smtClean="0"/>
              <a:t>ечь</a:t>
            </a:r>
          </a:p>
          <a:p>
            <a:r>
              <a:rPr lang="ru-RU" dirty="0" smtClean="0"/>
              <a:t>дочь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74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700" y="174625"/>
            <a:ext cx="4900930" cy="681418"/>
          </a:xfrm>
        </p:spPr>
        <p:txBody>
          <a:bodyPr>
            <a:noAutofit/>
          </a:bodyPr>
          <a:lstStyle/>
          <a:p>
            <a:pPr algn="ctr"/>
            <a:r>
              <a:rPr lang="ru-RU" sz="1892" dirty="0"/>
              <a:t>Определить падеж нам помогут </a:t>
            </a:r>
            <a:r>
              <a:rPr lang="ru-RU" sz="1892" dirty="0" smtClean="0"/>
              <a:t/>
            </a:r>
            <a:br>
              <a:rPr lang="ru-RU" sz="1892" dirty="0" smtClean="0"/>
            </a:br>
            <a:r>
              <a:rPr lang="ru-RU" sz="1892" dirty="0" smtClean="0">
                <a:solidFill>
                  <a:schemeClr val="accent1"/>
                </a:solidFill>
              </a:rPr>
              <a:t>вспомогательные </a:t>
            </a:r>
            <a:r>
              <a:rPr lang="ru-RU" sz="1892" dirty="0">
                <a:solidFill>
                  <a:schemeClr val="accent1"/>
                </a:solidFill>
              </a:rPr>
              <a:t>слова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92100" y="851082"/>
            <a:ext cx="5029199" cy="1982521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Именительный -  </a:t>
            </a:r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есть </a:t>
            </a:r>
            <a:r>
              <a:rPr 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Кто?       Что?</a:t>
            </a:r>
          </a:p>
          <a:p>
            <a:r>
              <a:rPr 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Родительный –     </a:t>
            </a:r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  </a:t>
            </a:r>
            <a:r>
              <a:rPr 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Кого?      Чего?</a:t>
            </a:r>
          </a:p>
          <a:p>
            <a:r>
              <a:rPr 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Дательный -       </a:t>
            </a:r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дать            </a:t>
            </a:r>
            <a:r>
              <a:rPr 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Кому?     Чему? </a:t>
            </a:r>
          </a:p>
          <a:p>
            <a:r>
              <a:rPr 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Винительный -    </a:t>
            </a:r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вижу  </a:t>
            </a:r>
            <a:r>
              <a:rPr 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Кого?       Что?</a:t>
            </a:r>
          </a:p>
          <a:p>
            <a:r>
              <a:rPr 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Творительный – </a:t>
            </a:r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доволен  </a:t>
            </a:r>
            <a:r>
              <a:rPr 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Кем?        Чем?</a:t>
            </a:r>
          </a:p>
          <a:p>
            <a:r>
              <a:rPr 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Предложный -  </a:t>
            </a:r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говорить</a:t>
            </a:r>
            <a:r>
              <a:rPr 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О ком?    О чём?</a:t>
            </a:r>
          </a:p>
        </p:txBody>
      </p:sp>
    </p:spTree>
    <p:extLst>
      <p:ext uri="{BB962C8B-B14F-4D97-AF65-F5344CB8AC3E}">
        <p14:creationId xmlns:p14="http://schemas.microsoft.com/office/powerpoint/2010/main" val="210941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352" y="98425"/>
            <a:ext cx="4900930" cy="315471"/>
          </a:xfrm>
        </p:spPr>
        <p:txBody>
          <a:bodyPr/>
          <a:lstStyle/>
          <a:p>
            <a:pPr algn="ctr"/>
            <a:r>
              <a:rPr lang="ru-RU" dirty="0" smtClean="0"/>
              <a:t>Изменим по падежам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82273" y="564797"/>
            <a:ext cx="3577397" cy="2010157"/>
          </a:xfrm>
        </p:spPr>
        <p:txBody>
          <a:bodyPr>
            <a:normAutofit/>
          </a:bodyPr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Именительный падеж - Есть кто?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644" y="936625"/>
            <a:ext cx="1317567" cy="1533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s://avatars.mds.yandex.net/get-pdb/69339/a0d453b2-6ef1-4ab1-8d6d-06dd961b00f9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61" y="936625"/>
            <a:ext cx="1289000" cy="15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509" y="941153"/>
            <a:ext cx="1386586" cy="152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936" y="2691863"/>
            <a:ext cx="684675" cy="296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325" dirty="0">
                <a:solidFill>
                  <a:srgbClr val="0070C0"/>
                </a:solidFill>
              </a:rPr>
              <a:t>Кошк</a:t>
            </a:r>
            <a:r>
              <a:rPr lang="ru-RU" sz="1325" dirty="0">
                <a:solidFill>
                  <a:srgbClr val="FF0000"/>
                </a:solidFill>
              </a:rPr>
              <a:t>а</a:t>
            </a:r>
            <a:r>
              <a:rPr lang="ru-RU" sz="1325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1246" y="2703612"/>
            <a:ext cx="534762" cy="296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25" dirty="0">
                <a:solidFill>
                  <a:srgbClr val="0070C0"/>
                </a:solidFill>
              </a:rPr>
              <a:t>Тигр</a:t>
            </a:r>
            <a:r>
              <a:rPr lang="ru-RU" sz="1325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55878" y="2726859"/>
            <a:ext cx="577402" cy="296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25" dirty="0">
                <a:solidFill>
                  <a:srgbClr val="0070C0"/>
                </a:solidFill>
              </a:rPr>
              <a:t>Рысь </a:t>
            </a:r>
          </a:p>
        </p:txBody>
      </p:sp>
      <p:sp>
        <p:nvSpPr>
          <p:cNvPr id="7" name="Блок-схема: данные 6"/>
          <p:cNvSpPr/>
          <p:nvPr/>
        </p:nvSpPr>
        <p:spPr>
          <a:xfrm>
            <a:off x="3028606" y="2726381"/>
            <a:ext cx="216323" cy="243536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52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11" y="2725024"/>
            <a:ext cx="225337" cy="25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359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" y="174625"/>
            <a:ext cx="4900930" cy="315471"/>
          </a:xfrm>
        </p:spPr>
        <p:txBody>
          <a:bodyPr/>
          <a:lstStyle/>
          <a:p>
            <a:pPr algn="ctr"/>
            <a:r>
              <a:rPr lang="ru-RU" dirty="0" smtClean="0"/>
              <a:t>Изменим по падежам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82169" y="607888"/>
            <a:ext cx="3577397" cy="2010157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Родительный падеж – Нет  кого?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865" y="963224"/>
            <a:ext cx="1621035" cy="171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s://avatars.mds.yandex.net/get-pdb/69339/a0d453b2-6ef1-4ab1-8d6d-06dd961b00f9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35" y="954348"/>
            <a:ext cx="1563265" cy="169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956" y="954348"/>
            <a:ext cx="1559943" cy="171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0162" y="2735837"/>
            <a:ext cx="696794" cy="296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325" dirty="0">
                <a:solidFill>
                  <a:srgbClr val="0070C0"/>
                </a:solidFill>
              </a:rPr>
              <a:t>Кошк</a:t>
            </a:r>
            <a:r>
              <a:rPr lang="ru-RU" sz="1325" dirty="0">
                <a:solidFill>
                  <a:srgbClr val="FF0000"/>
                </a:solidFill>
              </a:rPr>
              <a:t>и</a:t>
            </a:r>
            <a:r>
              <a:rPr lang="ru-RU" sz="1325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2121" y="2736642"/>
            <a:ext cx="616515" cy="296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25" dirty="0">
                <a:solidFill>
                  <a:srgbClr val="0070C0"/>
                </a:solidFill>
              </a:rPr>
              <a:t>Тигр</a:t>
            </a:r>
            <a:r>
              <a:rPr lang="ru-RU" sz="1325" dirty="0">
                <a:solidFill>
                  <a:srgbClr val="FF0000"/>
                </a:solidFill>
              </a:rPr>
              <a:t>а</a:t>
            </a:r>
            <a:r>
              <a:rPr lang="ru-RU" sz="1325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65254" y="2735836"/>
            <a:ext cx="588623" cy="296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25" dirty="0">
                <a:solidFill>
                  <a:srgbClr val="0070C0"/>
                </a:solidFill>
              </a:rPr>
              <a:t>Рыс</a:t>
            </a:r>
            <a:r>
              <a:rPr lang="ru-RU" sz="1325" dirty="0">
                <a:solidFill>
                  <a:srgbClr val="FF0000"/>
                </a:solidFill>
              </a:rPr>
              <a:t>и</a:t>
            </a:r>
            <a:r>
              <a:rPr lang="ru-RU" sz="1325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074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" y="174625"/>
            <a:ext cx="4900930" cy="315471"/>
          </a:xfrm>
        </p:spPr>
        <p:txBody>
          <a:bodyPr/>
          <a:lstStyle/>
          <a:p>
            <a:pPr algn="ctr"/>
            <a:r>
              <a:rPr lang="ru-RU" dirty="0" smtClean="0"/>
              <a:t>Изменим по падежам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82169" y="607888"/>
            <a:ext cx="3577397" cy="201015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Дательный </a:t>
            </a:r>
            <a:r>
              <a:rPr lang="ru-RU" dirty="0">
                <a:solidFill>
                  <a:srgbClr val="0070C0"/>
                </a:solidFill>
              </a:rPr>
              <a:t>падеж – </a:t>
            </a:r>
            <a:r>
              <a:rPr lang="ru-RU" dirty="0" smtClean="0">
                <a:solidFill>
                  <a:srgbClr val="0070C0"/>
                </a:solidFill>
              </a:rPr>
              <a:t>Дать кому?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865" y="963224"/>
            <a:ext cx="1621035" cy="171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s://avatars.mds.yandex.net/get-pdb/69339/a0d453b2-6ef1-4ab1-8d6d-06dd961b00f9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35" y="954348"/>
            <a:ext cx="1563265" cy="169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956" y="954348"/>
            <a:ext cx="1559943" cy="171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0162" y="2735837"/>
            <a:ext cx="688394" cy="296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325" dirty="0" smtClean="0">
                <a:solidFill>
                  <a:srgbClr val="0070C0"/>
                </a:solidFill>
              </a:rPr>
              <a:t>Кошк</a:t>
            </a:r>
            <a:r>
              <a:rPr lang="ru-RU" sz="1325" dirty="0" smtClean="0">
                <a:solidFill>
                  <a:srgbClr val="FF0000"/>
                </a:solidFill>
              </a:rPr>
              <a:t>е</a:t>
            </a:r>
            <a:r>
              <a:rPr lang="ru-RU" sz="1325" dirty="0" smtClean="0">
                <a:solidFill>
                  <a:srgbClr val="0070C0"/>
                </a:solidFill>
              </a:rPr>
              <a:t> </a:t>
            </a:r>
            <a:endParaRPr lang="ru-RU" sz="1325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2121" y="2736642"/>
            <a:ext cx="610488" cy="296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25" dirty="0" smtClean="0">
                <a:solidFill>
                  <a:srgbClr val="0070C0"/>
                </a:solidFill>
              </a:rPr>
              <a:t>Тигр</a:t>
            </a:r>
            <a:r>
              <a:rPr lang="ru-RU" sz="1325" dirty="0" smtClean="0">
                <a:solidFill>
                  <a:srgbClr val="FF0000"/>
                </a:solidFill>
              </a:rPr>
              <a:t>у</a:t>
            </a:r>
            <a:r>
              <a:rPr lang="ru-RU" sz="1325" dirty="0" smtClean="0">
                <a:solidFill>
                  <a:prstClr val="black"/>
                </a:solidFill>
              </a:rPr>
              <a:t> </a:t>
            </a:r>
            <a:endParaRPr lang="ru-RU" sz="1325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5254" y="2735836"/>
            <a:ext cx="588623" cy="296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25" dirty="0">
                <a:solidFill>
                  <a:srgbClr val="0070C0"/>
                </a:solidFill>
              </a:rPr>
              <a:t>Рыс</a:t>
            </a:r>
            <a:r>
              <a:rPr lang="ru-RU" sz="1325" dirty="0">
                <a:solidFill>
                  <a:srgbClr val="FF0000"/>
                </a:solidFill>
              </a:rPr>
              <a:t>и</a:t>
            </a:r>
            <a:r>
              <a:rPr lang="ru-RU" sz="1325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301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" y="174625"/>
            <a:ext cx="4900930" cy="315471"/>
          </a:xfrm>
        </p:spPr>
        <p:txBody>
          <a:bodyPr/>
          <a:lstStyle/>
          <a:p>
            <a:pPr algn="ctr"/>
            <a:r>
              <a:rPr lang="ru-RU" dirty="0" smtClean="0"/>
              <a:t>Изменим по падежам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82169" y="607888"/>
            <a:ext cx="3577397" cy="201015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Винительный </a:t>
            </a:r>
            <a:r>
              <a:rPr lang="ru-RU" dirty="0">
                <a:solidFill>
                  <a:srgbClr val="0070C0"/>
                </a:solidFill>
              </a:rPr>
              <a:t>падеж – </a:t>
            </a:r>
            <a:r>
              <a:rPr lang="ru-RU" dirty="0" smtClean="0">
                <a:solidFill>
                  <a:srgbClr val="0070C0"/>
                </a:solidFill>
              </a:rPr>
              <a:t>Вижу кого?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865" y="963224"/>
            <a:ext cx="1621035" cy="171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s://avatars.mds.yandex.net/get-pdb/69339/a0d453b2-6ef1-4ab1-8d6d-06dd961b00f9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35" y="954348"/>
            <a:ext cx="1563265" cy="169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956" y="954348"/>
            <a:ext cx="1559943" cy="171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5279" y="2772024"/>
            <a:ext cx="682366" cy="296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325" dirty="0" smtClean="0">
                <a:solidFill>
                  <a:srgbClr val="0070C0"/>
                </a:solidFill>
              </a:rPr>
              <a:t>Кошк</a:t>
            </a:r>
            <a:r>
              <a:rPr lang="ru-RU" sz="1325" dirty="0">
                <a:solidFill>
                  <a:srgbClr val="FF0000"/>
                </a:solidFill>
              </a:rPr>
              <a:t>у</a:t>
            </a:r>
            <a:r>
              <a:rPr lang="ru-RU" sz="1325" dirty="0" smtClean="0">
                <a:solidFill>
                  <a:srgbClr val="0070C0"/>
                </a:solidFill>
              </a:rPr>
              <a:t> </a:t>
            </a:r>
            <a:endParaRPr lang="ru-RU" sz="1325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30500" y="2764660"/>
            <a:ext cx="616515" cy="296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25" dirty="0" smtClean="0">
                <a:solidFill>
                  <a:srgbClr val="0070C0"/>
                </a:solidFill>
              </a:rPr>
              <a:t>Тигр</a:t>
            </a:r>
            <a:r>
              <a:rPr lang="ru-RU" sz="1325" dirty="0">
                <a:solidFill>
                  <a:srgbClr val="FF0000"/>
                </a:solidFill>
              </a:rPr>
              <a:t>а</a:t>
            </a:r>
            <a:r>
              <a:rPr lang="ru-RU" sz="1325" dirty="0" smtClean="0">
                <a:solidFill>
                  <a:prstClr val="black"/>
                </a:solidFill>
              </a:rPr>
              <a:t> </a:t>
            </a:r>
            <a:endParaRPr lang="ru-RU" sz="1325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45070" y="2772024"/>
            <a:ext cx="577402" cy="296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25" dirty="0" smtClean="0">
                <a:solidFill>
                  <a:srgbClr val="0070C0"/>
                </a:solidFill>
              </a:rPr>
              <a:t>Рыс</a:t>
            </a:r>
            <a:r>
              <a:rPr lang="ru-RU" sz="1325" dirty="0" smtClean="0">
                <a:solidFill>
                  <a:srgbClr val="FF0000"/>
                </a:solidFill>
              </a:rPr>
              <a:t>ь</a:t>
            </a:r>
            <a:r>
              <a:rPr lang="ru-RU" sz="1325" dirty="0" smtClean="0">
                <a:solidFill>
                  <a:srgbClr val="0070C0"/>
                </a:solidFill>
              </a:rPr>
              <a:t> </a:t>
            </a:r>
            <a:endParaRPr lang="ru-RU" sz="1325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89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643" y="165720"/>
            <a:ext cx="4291330" cy="315471"/>
          </a:xfrm>
        </p:spPr>
        <p:txBody>
          <a:bodyPr/>
          <a:lstStyle/>
          <a:p>
            <a:pPr algn="ctr"/>
            <a:r>
              <a:rPr lang="ru-RU" dirty="0" smtClean="0"/>
              <a:t>Изменим по падежам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82169" y="607888"/>
            <a:ext cx="3577397" cy="201015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Творительный </a:t>
            </a:r>
            <a:r>
              <a:rPr lang="ru-RU" dirty="0">
                <a:solidFill>
                  <a:srgbClr val="0070C0"/>
                </a:solidFill>
              </a:rPr>
              <a:t>падеж – </a:t>
            </a:r>
            <a:r>
              <a:rPr lang="ru-RU" dirty="0" smtClean="0">
                <a:solidFill>
                  <a:srgbClr val="0070C0"/>
                </a:solidFill>
              </a:rPr>
              <a:t>Горжусь кем?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865" y="963224"/>
            <a:ext cx="1621035" cy="171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s://avatars.mds.yandex.net/get-pdb/69339/a0d453b2-6ef1-4ab1-8d6d-06dd961b00f9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35" y="954348"/>
            <a:ext cx="1563265" cy="169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956" y="954348"/>
            <a:ext cx="1559943" cy="171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5279" y="2772024"/>
            <a:ext cx="784125" cy="296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325" dirty="0" smtClean="0">
                <a:solidFill>
                  <a:srgbClr val="0070C0"/>
                </a:solidFill>
              </a:rPr>
              <a:t>Кошк</a:t>
            </a:r>
            <a:r>
              <a:rPr lang="ru-RU" sz="1325" dirty="0" smtClean="0">
                <a:solidFill>
                  <a:srgbClr val="FF0000"/>
                </a:solidFill>
              </a:rPr>
              <a:t>ой</a:t>
            </a:r>
            <a:r>
              <a:rPr lang="ru-RU" sz="1325" dirty="0" smtClean="0">
                <a:solidFill>
                  <a:srgbClr val="0070C0"/>
                </a:solidFill>
              </a:rPr>
              <a:t> </a:t>
            </a:r>
            <a:endParaRPr lang="ru-RU" sz="1325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30500" y="2764660"/>
            <a:ext cx="739946" cy="296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25" dirty="0" smtClean="0">
                <a:solidFill>
                  <a:srgbClr val="0070C0"/>
                </a:solidFill>
              </a:rPr>
              <a:t>Тигр</a:t>
            </a:r>
            <a:r>
              <a:rPr lang="ru-RU" sz="1325" dirty="0" smtClean="0">
                <a:solidFill>
                  <a:srgbClr val="FF0000"/>
                </a:solidFill>
              </a:rPr>
              <a:t>ом</a:t>
            </a:r>
            <a:r>
              <a:rPr lang="ru-RU" sz="1325" dirty="0" smtClean="0">
                <a:solidFill>
                  <a:prstClr val="black"/>
                </a:solidFill>
              </a:rPr>
              <a:t> </a:t>
            </a:r>
            <a:endParaRPr lang="ru-RU" sz="1325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45070" y="2772024"/>
            <a:ext cx="699230" cy="296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25" dirty="0" smtClean="0">
                <a:solidFill>
                  <a:srgbClr val="0070C0"/>
                </a:solidFill>
              </a:rPr>
              <a:t>Рыс</a:t>
            </a:r>
            <a:r>
              <a:rPr lang="ru-RU" sz="1325" dirty="0" smtClean="0">
                <a:solidFill>
                  <a:srgbClr val="FF0000"/>
                </a:solidFill>
              </a:rPr>
              <a:t>ью</a:t>
            </a:r>
            <a:r>
              <a:rPr lang="ru-RU" sz="1325" dirty="0" smtClean="0">
                <a:solidFill>
                  <a:srgbClr val="0070C0"/>
                </a:solidFill>
              </a:rPr>
              <a:t> </a:t>
            </a:r>
            <a:endParaRPr lang="ru-RU" sz="1325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5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Сегодня на уроке мы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4354" y="631825"/>
            <a:ext cx="5296484" cy="1661993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Продолжим повторение существительных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Вспомним животных, о которых мы говорили на прошлом уроке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Просклоняем существительные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выполним упражнения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12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643" y="165720"/>
            <a:ext cx="4291330" cy="315471"/>
          </a:xfrm>
        </p:spPr>
        <p:txBody>
          <a:bodyPr/>
          <a:lstStyle/>
          <a:p>
            <a:pPr algn="ctr"/>
            <a:r>
              <a:rPr lang="ru-RU" dirty="0" smtClean="0"/>
              <a:t>Изменим по падежам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82169" y="607888"/>
            <a:ext cx="3577397" cy="201015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Предложный </a:t>
            </a:r>
            <a:r>
              <a:rPr lang="ru-RU" dirty="0">
                <a:solidFill>
                  <a:srgbClr val="0070C0"/>
                </a:solidFill>
              </a:rPr>
              <a:t>падеж – </a:t>
            </a:r>
            <a:r>
              <a:rPr lang="ru-RU" dirty="0" smtClean="0">
                <a:solidFill>
                  <a:srgbClr val="0070C0"/>
                </a:solidFill>
              </a:rPr>
              <a:t>Думаю о ком?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865" y="963224"/>
            <a:ext cx="1621035" cy="171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s://avatars.mds.yandex.net/get-pdb/69339/a0d453b2-6ef1-4ab1-8d6d-06dd961b00f9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35" y="954348"/>
            <a:ext cx="1563265" cy="169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956" y="954348"/>
            <a:ext cx="1559943" cy="171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2404" y="2744742"/>
            <a:ext cx="824649" cy="296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325" dirty="0" smtClean="0">
                <a:solidFill>
                  <a:srgbClr val="0070C0"/>
                </a:solidFill>
              </a:rPr>
              <a:t>О кошк</a:t>
            </a:r>
            <a:r>
              <a:rPr lang="ru-RU" sz="1325" dirty="0" smtClean="0">
                <a:solidFill>
                  <a:srgbClr val="FF0000"/>
                </a:solidFill>
              </a:rPr>
              <a:t>е</a:t>
            </a:r>
            <a:r>
              <a:rPr lang="ru-RU" sz="1325" dirty="0" smtClean="0">
                <a:solidFill>
                  <a:srgbClr val="0070C0"/>
                </a:solidFill>
              </a:rPr>
              <a:t> </a:t>
            </a:r>
            <a:endParaRPr lang="ru-RU" sz="1325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4954" y="2766892"/>
            <a:ext cx="764953" cy="296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25" dirty="0" smtClean="0">
                <a:solidFill>
                  <a:srgbClr val="0070C0"/>
                </a:solidFill>
              </a:rPr>
              <a:t>О т</a:t>
            </a:r>
            <a:r>
              <a:rPr lang="ru-RU" sz="1325" dirty="0" smtClean="0">
                <a:solidFill>
                  <a:srgbClr val="0070C0"/>
                </a:solidFill>
              </a:rPr>
              <a:t>игр</a:t>
            </a:r>
            <a:r>
              <a:rPr lang="ru-RU" sz="1325" dirty="0" smtClean="0">
                <a:solidFill>
                  <a:srgbClr val="FF0000"/>
                </a:solidFill>
              </a:rPr>
              <a:t>е</a:t>
            </a:r>
            <a:r>
              <a:rPr lang="ru-RU" sz="1325" dirty="0" smtClean="0">
                <a:solidFill>
                  <a:prstClr val="black"/>
                </a:solidFill>
              </a:rPr>
              <a:t> </a:t>
            </a:r>
            <a:endParaRPr lang="ru-RU" sz="1325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45070" y="2772024"/>
            <a:ext cx="740908" cy="296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25" dirty="0" smtClean="0">
                <a:solidFill>
                  <a:srgbClr val="0070C0"/>
                </a:solidFill>
              </a:rPr>
              <a:t>О р</a:t>
            </a:r>
            <a:r>
              <a:rPr lang="ru-RU" sz="1325" dirty="0" smtClean="0">
                <a:solidFill>
                  <a:srgbClr val="0070C0"/>
                </a:solidFill>
              </a:rPr>
              <a:t>ыс</a:t>
            </a:r>
            <a:r>
              <a:rPr lang="ru-RU" sz="1325" dirty="0" smtClean="0">
                <a:solidFill>
                  <a:srgbClr val="FF0000"/>
                </a:solidFill>
              </a:rPr>
              <a:t>и</a:t>
            </a:r>
            <a:r>
              <a:rPr lang="ru-RU" sz="1325" dirty="0" smtClean="0">
                <a:solidFill>
                  <a:srgbClr val="0070C0"/>
                </a:solidFill>
              </a:rPr>
              <a:t> </a:t>
            </a:r>
            <a:endParaRPr lang="ru-RU" sz="1325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01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Упражнение </a:t>
            </a:r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559624"/>
            <a:ext cx="5176757" cy="1110021"/>
          </a:xfrm>
        </p:spPr>
        <p:txBody>
          <a:bodyPr/>
          <a:lstStyle/>
          <a:p>
            <a:r>
              <a:rPr lang="ru-RU" dirty="0"/>
              <a:t>Прочитайте стихи А Усачёва к картине </a:t>
            </a:r>
            <a:r>
              <a:rPr lang="ru-RU" dirty="0" err="1"/>
              <a:t>В.Перова</a:t>
            </a:r>
            <a:r>
              <a:rPr lang="ru-RU" dirty="0"/>
              <a:t> «Охотники на привале». Без чего не могут жить охотники?</a:t>
            </a:r>
          </a:p>
          <a:p>
            <a:endParaRPr lang="ru-RU" dirty="0"/>
          </a:p>
        </p:txBody>
      </p:sp>
      <p:pic>
        <p:nvPicPr>
          <p:cNvPr id="5" name="Объект 4" descr="C:\Users\Маманя\AppData\Local\Microsoft\Windows\Temporary Internet Files\Content.Word\3000x1949-96dpi.jpg"/>
          <p:cNvPicPr>
            <a:picLocks noGrp="1"/>
          </p:cNvPicPr>
          <p:nvPr>
            <p:ph sz="half" idx="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8369" y="1132966"/>
            <a:ext cx="2651121" cy="170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7905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559624"/>
            <a:ext cx="2788809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Нету радости в болоте, </a:t>
            </a:r>
            <a:endParaRPr kumimoji="0" lang="ru-RU" alt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нет в болоте уток.</a:t>
            </a:r>
            <a:endParaRPr kumimoji="0" lang="ru-RU" alt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Нету прелести в охоте</a:t>
            </a:r>
            <a:endParaRPr kumimoji="0" lang="ru-RU" alt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 историй, басен, шуток.</a:t>
            </a:r>
            <a:endParaRPr kumimoji="0" lang="ru-RU" alt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Нету времени чудесней,</a:t>
            </a:r>
            <a:endParaRPr kumimoji="0" lang="ru-RU" alt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Чем рассказы на привале.</a:t>
            </a:r>
            <a:endParaRPr kumimoji="0" lang="ru-RU" alt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6531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Упражнение </a:t>
            </a:r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496" y="555625"/>
            <a:ext cx="4935243" cy="1354217"/>
          </a:xfrm>
        </p:spPr>
        <p:txBody>
          <a:bodyPr/>
          <a:lstStyle/>
          <a:p>
            <a:r>
              <a:rPr lang="ru-RU" dirty="0"/>
              <a:t>Ответьте письменно на вопросы: </a:t>
            </a:r>
            <a:r>
              <a:rPr lang="ru-RU" b="1" i="1" dirty="0"/>
              <a:t>без чего</a:t>
            </a:r>
            <a:r>
              <a:rPr lang="ru-RU" dirty="0"/>
              <a:t> вам трудно жить или учиться. </a:t>
            </a:r>
          </a:p>
          <a:p>
            <a:r>
              <a:rPr lang="ru-RU" sz="1600" i="1" dirty="0"/>
              <a:t>Образец</a:t>
            </a:r>
            <a:r>
              <a:rPr lang="ru-RU" sz="1600" dirty="0"/>
              <a:t>: Мне трудно учиться </a:t>
            </a:r>
            <a:r>
              <a:rPr lang="ru-RU" sz="1600" b="1" i="1" dirty="0"/>
              <a:t>без компьютера.</a:t>
            </a:r>
            <a:endParaRPr lang="ru-RU" sz="1600" dirty="0"/>
          </a:p>
          <a:p>
            <a:r>
              <a:rPr lang="ru-RU" b="1" i="1" dirty="0"/>
              <a:t>Слова для справок</a:t>
            </a:r>
            <a:r>
              <a:rPr lang="ru-RU" dirty="0"/>
              <a:t>: хорошие и верные друзья, интересные книги, любимые занятия, интересные путешествия, мои родители, музыка, спорт. 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7799" y="1698625"/>
            <a:ext cx="5410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Мне трудно жить 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без хороших и верных друзей.</a:t>
            </a:r>
          </a:p>
          <a:p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Очень трудно жить на свете 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без родителей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Трудно учиться 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без интересных книг, любимых занятий, музыки и спорта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43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Упражнение </a:t>
            </a:r>
            <a:r>
              <a:rPr lang="ru-RU" dirty="0" smtClean="0"/>
              <a:t>12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5277" y="631825"/>
            <a:ext cx="4935243" cy="1908215"/>
          </a:xfrm>
        </p:spPr>
        <p:txBody>
          <a:bodyPr/>
          <a:lstStyle/>
          <a:p>
            <a:r>
              <a:rPr lang="ru-RU" dirty="0"/>
              <a:t>Допишите предложения, чтобы получились рассказы.</a:t>
            </a:r>
          </a:p>
          <a:p>
            <a:r>
              <a:rPr lang="ru-RU" dirty="0" smtClean="0"/>
              <a:t>1</a:t>
            </a:r>
            <a:r>
              <a:rPr lang="ru-RU" sz="1600" dirty="0" smtClean="0"/>
              <a:t>) Я </a:t>
            </a:r>
            <a:r>
              <a:rPr lang="ru-RU" sz="1600" dirty="0"/>
              <a:t>часто пишу письма (кому?). В письмах я рассказываю (о чём?). Недавно я встретил (кого?) и узнал (о чём?). 2) Моя подруга живёт (возле чего?). Я часто езжу (к кому? на чём?). Вместе (с кем?) мы занимаемся (где?). </a:t>
            </a:r>
            <a:endParaRPr lang="ru-RU" sz="1600" dirty="0" smtClean="0"/>
          </a:p>
          <a:p>
            <a:endParaRPr lang="ru-RU" sz="1600" dirty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63768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Упражнение </a:t>
            </a:r>
            <a:r>
              <a:rPr lang="ru-RU" dirty="0" smtClean="0"/>
              <a:t>12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0" y="555625"/>
            <a:ext cx="3505200" cy="2831544"/>
          </a:xfrm>
        </p:spPr>
        <p:txBody>
          <a:bodyPr/>
          <a:lstStyle/>
          <a:p>
            <a:r>
              <a:rPr lang="ru-RU" dirty="0"/>
              <a:t>Допишите предложения, чтобы получились рассказы.</a:t>
            </a:r>
          </a:p>
          <a:p>
            <a:r>
              <a:rPr lang="ru-RU" dirty="0" smtClean="0"/>
              <a:t>1</a:t>
            </a:r>
            <a:r>
              <a:rPr lang="ru-RU" sz="1600" dirty="0" smtClean="0"/>
              <a:t>) Я </a:t>
            </a:r>
            <a:r>
              <a:rPr lang="ru-RU" sz="1600" dirty="0"/>
              <a:t>часто пишу письма </a:t>
            </a:r>
            <a:r>
              <a:rPr lang="ru-RU" sz="1600" dirty="0" smtClean="0"/>
              <a:t>другу. </a:t>
            </a:r>
            <a:r>
              <a:rPr lang="ru-RU" sz="1600" dirty="0"/>
              <a:t>В письмах я рассказываю </a:t>
            </a:r>
            <a:r>
              <a:rPr lang="ru-RU" sz="1600" dirty="0" smtClean="0"/>
              <a:t>о своей учёбе. </a:t>
            </a:r>
            <a:r>
              <a:rPr lang="ru-RU" sz="1600" dirty="0"/>
              <a:t>Недавно я встретил </a:t>
            </a:r>
            <a:r>
              <a:rPr lang="ru-RU" sz="1600" dirty="0" smtClean="0"/>
              <a:t>друга </a:t>
            </a:r>
            <a:r>
              <a:rPr lang="ru-RU" sz="1600" dirty="0"/>
              <a:t>и узнал </a:t>
            </a:r>
            <a:r>
              <a:rPr lang="ru-RU" sz="1600" dirty="0" smtClean="0"/>
              <a:t>о новом парке. </a:t>
            </a:r>
          </a:p>
          <a:p>
            <a:r>
              <a:rPr lang="ru-RU" sz="1600" dirty="0" smtClean="0"/>
              <a:t>2</a:t>
            </a:r>
            <a:r>
              <a:rPr lang="ru-RU" sz="1600" dirty="0"/>
              <a:t>) </a:t>
            </a:r>
            <a:r>
              <a:rPr lang="ru-RU" sz="1600" dirty="0" smtClean="0"/>
              <a:t>Мой друг </a:t>
            </a:r>
            <a:r>
              <a:rPr lang="ru-RU" sz="1600" dirty="0"/>
              <a:t>живёт </a:t>
            </a:r>
            <a:r>
              <a:rPr lang="ru-RU" sz="1600" dirty="0" smtClean="0"/>
              <a:t>возле большого парка. </a:t>
            </a:r>
            <a:r>
              <a:rPr lang="ru-RU" sz="1600" dirty="0"/>
              <a:t>Я </a:t>
            </a:r>
            <a:r>
              <a:rPr lang="ru-RU" sz="1600" dirty="0" smtClean="0"/>
              <a:t>часто </a:t>
            </a:r>
            <a:r>
              <a:rPr lang="ru-RU" sz="1600" dirty="0"/>
              <a:t>езжу </a:t>
            </a:r>
            <a:r>
              <a:rPr lang="ru-RU" sz="1600" dirty="0" smtClean="0"/>
              <a:t>к нему </a:t>
            </a:r>
            <a:r>
              <a:rPr lang="ru-RU" sz="1600" dirty="0"/>
              <a:t>на </a:t>
            </a:r>
            <a:r>
              <a:rPr lang="ru-RU" sz="1600" dirty="0" smtClean="0"/>
              <a:t>велосипеде. </a:t>
            </a:r>
            <a:r>
              <a:rPr lang="ru-RU" sz="1600" dirty="0"/>
              <a:t>Вместе </a:t>
            </a:r>
            <a:r>
              <a:rPr lang="ru-RU" sz="1600" dirty="0" smtClean="0"/>
              <a:t>с другом </a:t>
            </a:r>
            <a:r>
              <a:rPr lang="ru-RU" sz="1600" dirty="0"/>
              <a:t>мы занимаемся </a:t>
            </a:r>
            <a:r>
              <a:rPr lang="ru-RU" sz="1600" dirty="0" smtClean="0"/>
              <a:t>в спортивной секции. </a:t>
            </a:r>
          </a:p>
          <a:p>
            <a:endParaRPr lang="ru-RU" sz="1600" dirty="0"/>
          </a:p>
          <a:p>
            <a:endParaRPr lang="ru-RU" sz="1600" dirty="0"/>
          </a:p>
        </p:txBody>
      </p:sp>
      <p:pic>
        <p:nvPicPr>
          <p:cNvPr id="9218" name="Picture 2" descr="Картинки по запросу &quot;письмо другу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0" y="1012825"/>
            <a:ext cx="2057400" cy="159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15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Упражнение </a:t>
            </a:r>
            <a:r>
              <a:rPr lang="ru-RU" dirty="0" smtClean="0"/>
              <a:t>13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631825"/>
            <a:ext cx="5549900" cy="1477328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dirty="0" smtClean="0"/>
              <a:t>  Расскажите </a:t>
            </a:r>
            <a:r>
              <a:rPr lang="ru-RU" dirty="0"/>
              <a:t>о своих близких. Чем они увлекаются? Чему вас научили?</a:t>
            </a:r>
          </a:p>
          <a:p>
            <a:r>
              <a:rPr lang="ru-RU" sz="1600" i="1" dirty="0"/>
              <a:t>Образец</a:t>
            </a:r>
            <a:r>
              <a:rPr lang="ru-RU" sz="1600" dirty="0"/>
              <a:t>: Мой брат </a:t>
            </a:r>
            <a:r>
              <a:rPr lang="ru-RU" sz="1600" dirty="0" err="1"/>
              <a:t>Даврон</a:t>
            </a:r>
            <a:r>
              <a:rPr lang="ru-RU" sz="1600" dirty="0"/>
              <a:t> хорошо играет в шахматы. </a:t>
            </a:r>
            <a:r>
              <a:rPr lang="ru-RU" sz="1600" b="1" i="1" dirty="0"/>
              <a:t>Благодаря ему</a:t>
            </a:r>
            <a:r>
              <a:rPr lang="ru-RU" sz="1600" dirty="0"/>
              <a:t> я тоже люблю играть в шахматы.</a:t>
            </a:r>
          </a:p>
          <a:p>
            <a:r>
              <a:rPr lang="ru-RU" sz="1100" dirty="0"/>
              <a:t>Слова для справок: играть на гитаре, играть в баскетбол, изучать японский язык, рисовать красками, увлекаться историей, заниматься лёгкой атлетикой, интересоваться поэзией.</a:t>
            </a:r>
          </a:p>
          <a:p>
            <a:endParaRPr lang="ru-RU" sz="1600" dirty="0"/>
          </a:p>
        </p:txBody>
      </p:sp>
      <p:pic>
        <p:nvPicPr>
          <p:cNvPr id="4" name="Picture 6" descr="Картинки по запросу &quot;девочка и мальчик играют в шахмат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1851025"/>
            <a:ext cx="2362200" cy="121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01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Упражнение 13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0752" y="872199"/>
            <a:ext cx="2582148" cy="1384995"/>
          </a:xfrm>
        </p:spPr>
        <p:txBody>
          <a:bodyPr/>
          <a:lstStyle/>
          <a:p>
            <a:r>
              <a:rPr lang="ru-RU" sz="1800" dirty="0"/>
              <a:t>Мой дядя </a:t>
            </a:r>
            <a:r>
              <a:rPr lang="ru-RU" sz="1800" dirty="0" err="1"/>
              <a:t>Азиз</a:t>
            </a:r>
            <a:r>
              <a:rPr lang="ru-RU" sz="1800" dirty="0"/>
              <a:t> хорошо играет на гитаре. </a:t>
            </a:r>
            <a:r>
              <a:rPr lang="ru-RU" sz="1800" b="1" i="1" dirty="0"/>
              <a:t>Благодаря ему </a:t>
            </a:r>
            <a:r>
              <a:rPr lang="ru-RU" sz="1800" dirty="0"/>
              <a:t>я тоже немного умею играть на гитаре.</a:t>
            </a:r>
          </a:p>
        </p:txBody>
      </p:sp>
      <p:pic>
        <p:nvPicPr>
          <p:cNvPr id="6146" name="Picture 2" descr="Картинки по запросу &quot;играет на гитаре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784225"/>
            <a:ext cx="2473687" cy="16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08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Упражнение 13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0752" y="860425"/>
            <a:ext cx="3153422" cy="1292662"/>
          </a:xfrm>
        </p:spPr>
        <p:txBody>
          <a:bodyPr/>
          <a:lstStyle/>
          <a:p>
            <a:r>
              <a:rPr lang="ru-RU" sz="1800" dirty="0"/>
              <a:t>Мой друг Анвар хорошо играет в баскетбол. </a:t>
            </a:r>
            <a:r>
              <a:rPr lang="ru-RU" sz="1800" b="1" i="1" dirty="0"/>
              <a:t>Благодаря ему </a:t>
            </a:r>
            <a:r>
              <a:rPr lang="ru-RU" sz="1800" dirty="0"/>
              <a:t>я тоже люблю играть в  баскетбол.</a:t>
            </a:r>
          </a:p>
          <a:p>
            <a:endParaRPr lang="ru-RU" dirty="0"/>
          </a:p>
        </p:txBody>
      </p:sp>
      <p:pic>
        <p:nvPicPr>
          <p:cNvPr id="4098" name="Picture 2" descr="Картинки по запросу &quot;баскетбол в узбекистане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030" y="784225"/>
            <a:ext cx="1834701" cy="168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35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4500" y="1089025"/>
            <a:ext cx="2315223" cy="1384995"/>
          </a:xfrm>
        </p:spPr>
        <p:txBody>
          <a:bodyPr/>
          <a:lstStyle/>
          <a:p>
            <a:r>
              <a:rPr lang="ru-RU" sz="1800" dirty="0"/>
              <a:t>Мои одноклассники изучают японский язык</a:t>
            </a:r>
            <a:r>
              <a:rPr lang="ru-RU" sz="1800" b="1" i="1" dirty="0"/>
              <a:t>. Благодаря им </a:t>
            </a:r>
            <a:r>
              <a:rPr lang="ru-RU" sz="1800" dirty="0"/>
              <a:t>я тоже увлёкся этим языком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8194" name="Picture 2" descr="Картинки по запросу &quot;изучаем японский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5" r="2966" b="13562"/>
          <a:stretch/>
        </p:blipFill>
        <p:spPr bwMode="auto">
          <a:xfrm>
            <a:off x="3263900" y="621453"/>
            <a:ext cx="2057400" cy="232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33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AutoShape 6" descr="Картинки по запросу &quot;рисует красками&quot;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335886" y="936625"/>
            <a:ext cx="2848621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800" dirty="0" smtClean="0"/>
              <a:t>Моя бабушка любит рисовать красками. </a:t>
            </a:r>
            <a:r>
              <a:rPr lang="ru-RU" sz="1800" b="1" i="1" dirty="0" smtClean="0"/>
              <a:t>Благодаря ей </a:t>
            </a:r>
            <a:r>
              <a:rPr lang="ru-RU" sz="1800" dirty="0" smtClean="0"/>
              <a:t>мой папа стал художником. </a:t>
            </a:r>
            <a:endParaRPr lang="ru-RU" sz="1800" dirty="0"/>
          </a:p>
        </p:txBody>
      </p:sp>
      <p:pic>
        <p:nvPicPr>
          <p:cNvPr id="10250" name="Picture 10" descr="Картинки по запросу &quot;рисует краскам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903229"/>
            <a:ext cx="2048747" cy="186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38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Картинки по запросу &quot;существительное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" y="15298"/>
            <a:ext cx="5685554" cy="313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75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Упражнение </a:t>
            </a:r>
            <a:r>
              <a:rPr lang="ru-RU" dirty="0" smtClean="0"/>
              <a:t>13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0752" y="631825"/>
            <a:ext cx="4935243" cy="1969770"/>
          </a:xfrm>
        </p:spPr>
        <p:txBody>
          <a:bodyPr/>
          <a:lstStyle/>
          <a:p>
            <a:r>
              <a:rPr lang="ru-RU" sz="1600" dirty="0" smtClean="0"/>
              <a:t>Мой друг </a:t>
            </a:r>
            <a:r>
              <a:rPr lang="ru-RU" sz="1600" dirty="0" err="1" smtClean="0"/>
              <a:t>Шохрух</a:t>
            </a:r>
            <a:r>
              <a:rPr lang="ru-RU" sz="1600" dirty="0" smtClean="0"/>
              <a:t> увлекается историей. </a:t>
            </a:r>
            <a:r>
              <a:rPr lang="ru-RU" sz="1600" b="1" i="1" dirty="0"/>
              <a:t>Благодаря ему</a:t>
            </a:r>
            <a:r>
              <a:rPr lang="ru-RU" sz="1600" dirty="0"/>
              <a:t> я </a:t>
            </a:r>
            <a:r>
              <a:rPr lang="ru-RU" sz="1600" dirty="0" smtClean="0"/>
              <a:t>тоже начал увлекаться историей.</a:t>
            </a:r>
            <a:endParaRPr lang="ru-RU" sz="1600" dirty="0"/>
          </a:p>
          <a:p>
            <a:r>
              <a:rPr lang="ru-RU" sz="1600" dirty="0" smtClean="0"/>
              <a:t>Моя подруга Лола хочет заниматься </a:t>
            </a:r>
            <a:r>
              <a:rPr lang="ru-RU" sz="1600" dirty="0"/>
              <a:t>лёгкой </a:t>
            </a:r>
            <a:r>
              <a:rPr lang="ru-RU" sz="1600" dirty="0" smtClean="0"/>
              <a:t>атлетикой. </a:t>
            </a:r>
            <a:r>
              <a:rPr lang="ru-RU" sz="1600" b="1" i="1" dirty="0" smtClean="0"/>
              <a:t>Благодаря ей </a:t>
            </a:r>
            <a:r>
              <a:rPr lang="ru-RU" sz="1600" dirty="0" smtClean="0"/>
              <a:t>мне тоже нравится этот вид спорта.</a:t>
            </a:r>
          </a:p>
          <a:p>
            <a:r>
              <a:rPr lang="ru-RU" sz="1600" dirty="0" smtClean="0"/>
              <a:t>Моя мама интересуется поэзией. </a:t>
            </a:r>
            <a:r>
              <a:rPr lang="ru-RU" sz="1600" b="1" i="1" dirty="0" smtClean="0"/>
              <a:t>Благодаря ей </a:t>
            </a:r>
            <a:r>
              <a:rPr lang="ru-RU" sz="1600" dirty="0" smtClean="0"/>
              <a:t>у нас очень много книг.</a:t>
            </a:r>
            <a:endParaRPr lang="ru-RU" sz="1600" dirty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5378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/>
              <a:t>Упражнение </a:t>
            </a:r>
            <a:r>
              <a:rPr lang="ru-RU" smtClean="0"/>
              <a:t>14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0752" y="555625"/>
            <a:ext cx="5134623" cy="3016210"/>
          </a:xfrm>
        </p:spPr>
        <p:txBody>
          <a:bodyPr/>
          <a:lstStyle/>
          <a:p>
            <a:r>
              <a:rPr lang="ru-RU" b="1" dirty="0"/>
              <a:t>Прочитайте рассказ Анвара. Слова в скобках поставьте в правильную форму. Не забудьте о предлогах.</a:t>
            </a:r>
          </a:p>
          <a:p>
            <a:r>
              <a:rPr lang="ru-RU" dirty="0" smtClean="0"/>
              <a:t>   У </a:t>
            </a:r>
            <a:r>
              <a:rPr lang="ru-RU" dirty="0"/>
              <a:t>меня есть друг Рустам. Мы вместе учимся … (шестой класс). Он родился … (Коканд), но теперь его семья живёт … (наш город) … (книжный магазин). Его отец каждый день едет … (автобус) … (завод). Он работает (оператор) сложных станков. Мама (мой друг) ходит … (работа) … детский сад. Она играет … (фортепиано) для детей. Старшая сестра Рустама учится … музыкальной школе играть … (скрипка). Мой друг увлекается (компьютерные игры) и любит (фантастика). … (школа) он хочет стать (программист) и придумать (новая игра) про </a:t>
            </a:r>
            <a:r>
              <a:rPr lang="ru-RU" dirty="0" err="1"/>
              <a:t>Аламазона</a:t>
            </a:r>
            <a:r>
              <a:rPr lang="ru-RU" dirty="0"/>
              <a:t>. Это его любимый герой из книги (Анвар Абиджан). Мы часто беседуем … (Рустам) о (фантастика и приключения). Благодаря (он) я прочитал много (интересные книги). Без (друг) мне скучно, а … (Рустам) всегда весело. </a:t>
            </a:r>
          </a:p>
          <a:p>
            <a:r>
              <a:rPr lang="ru-RU" sz="2800" dirty="0" smtClean="0"/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9456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/>
              <a:t>Упражнение </a:t>
            </a:r>
            <a:r>
              <a:rPr lang="ru-RU" smtClean="0"/>
              <a:t>14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0" y="555625"/>
            <a:ext cx="5486400" cy="3231654"/>
          </a:xfrm>
        </p:spPr>
        <p:txBody>
          <a:bodyPr/>
          <a:lstStyle/>
          <a:p>
            <a:r>
              <a:rPr lang="ru-RU" dirty="0" smtClean="0"/>
              <a:t>   У </a:t>
            </a:r>
            <a:r>
              <a:rPr lang="ru-RU" sz="1400" dirty="0"/>
              <a:t>меня есть друг Рустам. Мы вместе учимся </a:t>
            </a:r>
            <a:r>
              <a:rPr lang="ru-RU" sz="1400" dirty="0" smtClean="0">
                <a:solidFill>
                  <a:srgbClr val="FF0000"/>
                </a:solidFill>
              </a:rPr>
              <a:t>в</a:t>
            </a:r>
            <a:r>
              <a:rPr lang="ru-RU" sz="1400" dirty="0" smtClean="0"/>
              <a:t> шест</a:t>
            </a:r>
            <a:r>
              <a:rPr lang="ru-RU" sz="1400" dirty="0" smtClean="0">
                <a:solidFill>
                  <a:srgbClr val="FF0000"/>
                </a:solidFill>
              </a:rPr>
              <a:t>ом</a:t>
            </a:r>
            <a:r>
              <a:rPr lang="ru-RU" sz="1400" dirty="0" smtClean="0"/>
              <a:t> класс</a:t>
            </a:r>
            <a:r>
              <a:rPr lang="ru-RU" sz="1400" dirty="0" smtClean="0">
                <a:solidFill>
                  <a:srgbClr val="FF0000"/>
                </a:solidFill>
              </a:rPr>
              <a:t>е</a:t>
            </a:r>
            <a:r>
              <a:rPr lang="ru-RU" sz="1400" dirty="0" smtClean="0"/>
              <a:t>. </a:t>
            </a:r>
            <a:r>
              <a:rPr lang="ru-RU" sz="1400" dirty="0"/>
              <a:t>Он родился </a:t>
            </a:r>
            <a:r>
              <a:rPr lang="ru-RU" sz="1400" dirty="0" smtClean="0">
                <a:solidFill>
                  <a:srgbClr val="FF0000"/>
                </a:solidFill>
              </a:rPr>
              <a:t>в</a:t>
            </a:r>
            <a:r>
              <a:rPr lang="ru-RU" sz="1400" dirty="0" smtClean="0"/>
              <a:t> Коканд</a:t>
            </a:r>
            <a:r>
              <a:rPr lang="ru-RU" sz="1400" dirty="0">
                <a:solidFill>
                  <a:srgbClr val="FF0000"/>
                </a:solidFill>
              </a:rPr>
              <a:t>е</a:t>
            </a:r>
            <a:r>
              <a:rPr lang="ru-RU" sz="1400" dirty="0" smtClean="0"/>
              <a:t>, </a:t>
            </a:r>
            <a:r>
              <a:rPr lang="ru-RU" sz="1400" dirty="0"/>
              <a:t>но теперь его семья живёт </a:t>
            </a:r>
            <a:r>
              <a:rPr lang="ru-RU" sz="1400" dirty="0" smtClean="0">
                <a:solidFill>
                  <a:srgbClr val="FF0000"/>
                </a:solidFill>
              </a:rPr>
              <a:t>в</a:t>
            </a:r>
            <a:r>
              <a:rPr lang="ru-RU" sz="1400" dirty="0" smtClean="0"/>
              <a:t> наш</a:t>
            </a:r>
            <a:r>
              <a:rPr lang="ru-RU" sz="1400" dirty="0" smtClean="0">
                <a:solidFill>
                  <a:srgbClr val="FF0000"/>
                </a:solidFill>
              </a:rPr>
              <a:t>ем</a:t>
            </a:r>
            <a:r>
              <a:rPr lang="ru-RU" sz="1400" dirty="0" smtClean="0"/>
              <a:t> город</a:t>
            </a:r>
            <a:r>
              <a:rPr lang="ru-RU" sz="1400" dirty="0" smtClean="0">
                <a:solidFill>
                  <a:srgbClr val="FF0000"/>
                </a:solidFill>
              </a:rPr>
              <a:t>е</a:t>
            </a:r>
            <a:r>
              <a:rPr lang="ru-RU" sz="1400" dirty="0" smtClean="0"/>
              <a:t>. </a:t>
            </a:r>
            <a:r>
              <a:rPr lang="ru-RU" sz="1400" dirty="0"/>
              <a:t>Его отец каждый день едет </a:t>
            </a:r>
            <a:r>
              <a:rPr lang="ru-RU" sz="1400" dirty="0" smtClean="0">
                <a:solidFill>
                  <a:srgbClr val="FF0000"/>
                </a:solidFill>
              </a:rPr>
              <a:t>на</a:t>
            </a:r>
            <a:r>
              <a:rPr lang="ru-RU" sz="1400" dirty="0" smtClean="0"/>
              <a:t> автобус</a:t>
            </a:r>
            <a:r>
              <a:rPr lang="ru-RU" sz="1400" dirty="0">
                <a:solidFill>
                  <a:srgbClr val="FF0000"/>
                </a:solidFill>
              </a:rPr>
              <a:t>е</a:t>
            </a:r>
            <a:r>
              <a:rPr lang="ru-RU" sz="1400" dirty="0" smtClean="0"/>
              <a:t> </a:t>
            </a:r>
            <a:r>
              <a:rPr lang="ru-RU" sz="1400" dirty="0"/>
              <a:t> </a:t>
            </a:r>
            <a:r>
              <a:rPr lang="ru-RU" sz="1400" dirty="0" smtClean="0">
                <a:solidFill>
                  <a:srgbClr val="FF0000"/>
                </a:solidFill>
              </a:rPr>
              <a:t>на</a:t>
            </a:r>
            <a:r>
              <a:rPr lang="ru-RU" sz="1400" dirty="0" smtClean="0"/>
              <a:t> завод. </a:t>
            </a:r>
            <a:r>
              <a:rPr lang="ru-RU" sz="1400" dirty="0"/>
              <a:t>Он работает </a:t>
            </a:r>
            <a:r>
              <a:rPr lang="ru-RU" sz="1400" dirty="0" smtClean="0"/>
              <a:t>оператор</a:t>
            </a:r>
            <a:r>
              <a:rPr lang="ru-RU" sz="1400" dirty="0" smtClean="0">
                <a:solidFill>
                  <a:srgbClr val="FF0000"/>
                </a:solidFill>
              </a:rPr>
              <a:t>ом</a:t>
            </a:r>
            <a:r>
              <a:rPr lang="ru-RU" sz="1400" dirty="0" smtClean="0"/>
              <a:t> </a:t>
            </a:r>
            <a:r>
              <a:rPr lang="ru-RU" sz="1400" dirty="0"/>
              <a:t>сложных станков. Мама </a:t>
            </a:r>
            <a:r>
              <a:rPr lang="ru-RU" sz="1400" dirty="0" smtClean="0"/>
              <a:t>мо</a:t>
            </a:r>
            <a:r>
              <a:rPr lang="ru-RU" sz="1400" dirty="0" smtClean="0">
                <a:solidFill>
                  <a:srgbClr val="FF0000"/>
                </a:solidFill>
              </a:rPr>
              <a:t>его</a:t>
            </a:r>
            <a:r>
              <a:rPr lang="ru-RU" sz="1400" dirty="0" smtClean="0"/>
              <a:t> друг</a:t>
            </a:r>
            <a:r>
              <a:rPr lang="ru-RU" sz="1400" dirty="0" smtClean="0">
                <a:solidFill>
                  <a:srgbClr val="FF0000"/>
                </a:solidFill>
              </a:rPr>
              <a:t>а</a:t>
            </a:r>
            <a:r>
              <a:rPr lang="ru-RU" sz="1400" dirty="0" smtClean="0"/>
              <a:t> </a:t>
            </a:r>
            <a:r>
              <a:rPr lang="ru-RU" sz="1400" dirty="0"/>
              <a:t>ходит </a:t>
            </a:r>
            <a:r>
              <a:rPr lang="ru-RU" sz="1400" dirty="0" smtClean="0"/>
              <a:t>на работ</a:t>
            </a:r>
            <a:r>
              <a:rPr lang="ru-RU" sz="1400" dirty="0" smtClean="0">
                <a:solidFill>
                  <a:srgbClr val="FF0000"/>
                </a:solidFill>
              </a:rPr>
              <a:t>у</a:t>
            </a:r>
            <a:r>
              <a:rPr lang="ru-RU" sz="1400" dirty="0" smtClean="0"/>
              <a:t> в </a:t>
            </a:r>
            <a:r>
              <a:rPr lang="ru-RU" sz="1400" dirty="0"/>
              <a:t>детский сад. Она играет </a:t>
            </a:r>
            <a:r>
              <a:rPr lang="ru-RU" sz="1400" dirty="0" smtClean="0"/>
              <a:t>на фортепиано </a:t>
            </a:r>
            <a:r>
              <a:rPr lang="ru-RU" sz="1400" dirty="0"/>
              <a:t>для детей. Старшая сестра Рустама учится 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rgbClr val="FF0000"/>
                </a:solidFill>
              </a:rPr>
              <a:t>в </a:t>
            </a:r>
            <a:r>
              <a:rPr lang="ru-RU" sz="1400" dirty="0" smtClean="0"/>
              <a:t>музыкальн</a:t>
            </a:r>
            <a:r>
              <a:rPr lang="ru-RU" sz="1400" dirty="0" smtClean="0">
                <a:solidFill>
                  <a:srgbClr val="FF0000"/>
                </a:solidFill>
              </a:rPr>
              <a:t>ой</a:t>
            </a:r>
            <a:r>
              <a:rPr lang="ru-RU" sz="1400" dirty="0" smtClean="0"/>
              <a:t> </a:t>
            </a:r>
            <a:r>
              <a:rPr lang="ru-RU" sz="1400" dirty="0"/>
              <a:t>школ</a:t>
            </a:r>
            <a:r>
              <a:rPr lang="ru-RU" sz="1400" dirty="0">
                <a:solidFill>
                  <a:srgbClr val="FF0000"/>
                </a:solidFill>
              </a:rPr>
              <a:t>е</a:t>
            </a:r>
            <a:r>
              <a:rPr lang="ru-RU" sz="1400" dirty="0"/>
              <a:t> играть </a:t>
            </a:r>
            <a:r>
              <a:rPr lang="ru-RU" sz="1400" dirty="0" smtClean="0">
                <a:solidFill>
                  <a:srgbClr val="FF0000"/>
                </a:solidFill>
              </a:rPr>
              <a:t>на </a:t>
            </a:r>
            <a:r>
              <a:rPr lang="ru-RU" sz="1400" dirty="0" smtClean="0"/>
              <a:t>скрипк</a:t>
            </a:r>
            <a:r>
              <a:rPr lang="ru-RU" sz="1400" dirty="0" smtClean="0">
                <a:solidFill>
                  <a:srgbClr val="FF0000"/>
                </a:solidFill>
              </a:rPr>
              <a:t>е</a:t>
            </a:r>
            <a:r>
              <a:rPr lang="ru-RU" sz="1400" dirty="0" smtClean="0"/>
              <a:t>. </a:t>
            </a:r>
            <a:r>
              <a:rPr lang="ru-RU" sz="1400" dirty="0"/>
              <a:t>Мой друг увлекается </a:t>
            </a:r>
            <a:r>
              <a:rPr lang="ru-RU" sz="1400" dirty="0" smtClean="0"/>
              <a:t>компьютерн</a:t>
            </a:r>
            <a:r>
              <a:rPr lang="ru-RU" sz="1400" dirty="0" smtClean="0">
                <a:solidFill>
                  <a:srgbClr val="FF0000"/>
                </a:solidFill>
              </a:rPr>
              <a:t>ыми</a:t>
            </a:r>
            <a:r>
              <a:rPr lang="ru-RU" sz="1400" dirty="0" smtClean="0"/>
              <a:t> игр</a:t>
            </a:r>
            <a:r>
              <a:rPr lang="ru-RU" sz="1400" dirty="0" smtClean="0">
                <a:solidFill>
                  <a:srgbClr val="FF0000"/>
                </a:solidFill>
              </a:rPr>
              <a:t>ами</a:t>
            </a:r>
            <a:r>
              <a:rPr lang="ru-RU" sz="1400" dirty="0" smtClean="0"/>
              <a:t> </a:t>
            </a:r>
            <a:r>
              <a:rPr lang="ru-RU" sz="1400" dirty="0"/>
              <a:t>и любит </a:t>
            </a:r>
            <a:r>
              <a:rPr lang="ru-RU" sz="1400" dirty="0" smtClean="0"/>
              <a:t>фантастик</a:t>
            </a:r>
            <a:r>
              <a:rPr lang="ru-RU" sz="1400" dirty="0" smtClean="0">
                <a:solidFill>
                  <a:srgbClr val="FF0000"/>
                </a:solidFill>
              </a:rPr>
              <a:t>у</a:t>
            </a:r>
            <a:r>
              <a:rPr lang="ru-RU" sz="1400" dirty="0" smtClean="0"/>
              <a:t>. После школы </a:t>
            </a:r>
            <a:r>
              <a:rPr lang="ru-RU" sz="1400" dirty="0"/>
              <a:t>он хочет стать </a:t>
            </a:r>
            <a:r>
              <a:rPr lang="ru-RU" sz="1400" dirty="0" smtClean="0"/>
              <a:t>программист</a:t>
            </a:r>
            <a:r>
              <a:rPr lang="ru-RU" sz="1400" dirty="0" smtClean="0">
                <a:solidFill>
                  <a:srgbClr val="FF0000"/>
                </a:solidFill>
              </a:rPr>
              <a:t>ом </a:t>
            </a:r>
            <a:r>
              <a:rPr lang="ru-RU" sz="1400" dirty="0"/>
              <a:t>и </a:t>
            </a:r>
            <a:r>
              <a:rPr lang="ru-RU" sz="1400" dirty="0" smtClean="0"/>
              <a:t>придумать нов</a:t>
            </a:r>
            <a:r>
              <a:rPr lang="ru-RU" sz="1400" dirty="0" smtClean="0">
                <a:solidFill>
                  <a:srgbClr val="FF0000"/>
                </a:solidFill>
              </a:rPr>
              <a:t>ую</a:t>
            </a:r>
            <a:r>
              <a:rPr lang="ru-RU" sz="1400" dirty="0" smtClean="0"/>
              <a:t> игр</a:t>
            </a:r>
            <a:r>
              <a:rPr lang="ru-RU" sz="1400" dirty="0" smtClean="0">
                <a:solidFill>
                  <a:srgbClr val="FF0000"/>
                </a:solidFill>
              </a:rPr>
              <a:t>у</a:t>
            </a:r>
            <a:r>
              <a:rPr lang="ru-RU" sz="1400" dirty="0" smtClean="0"/>
              <a:t> </a:t>
            </a:r>
            <a:r>
              <a:rPr lang="ru-RU" sz="1400" dirty="0"/>
              <a:t>про </a:t>
            </a:r>
            <a:r>
              <a:rPr lang="ru-RU" sz="1400" dirty="0" err="1"/>
              <a:t>Аламазона</a:t>
            </a:r>
            <a:r>
              <a:rPr lang="ru-RU" sz="1400" dirty="0"/>
              <a:t>. Это его любимый герой из книги </a:t>
            </a:r>
            <a:r>
              <a:rPr lang="ru-RU" sz="1400" dirty="0" smtClean="0"/>
              <a:t>Анвар</a:t>
            </a:r>
            <a:r>
              <a:rPr lang="ru-RU" sz="1400" dirty="0" smtClean="0">
                <a:solidFill>
                  <a:srgbClr val="FF0000"/>
                </a:solidFill>
              </a:rPr>
              <a:t>а </a:t>
            </a:r>
            <a:r>
              <a:rPr lang="ru-RU" sz="1400" dirty="0" smtClean="0"/>
              <a:t>Абиджан</a:t>
            </a:r>
            <a:r>
              <a:rPr lang="ru-RU" sz="1400" dirty="0" smtClean="0">
                <a:solidFill>
                  <a:srgbClr val="FF0000"/>
                </a:solidFill>
              </a:rPr>
              <a:t>а</a:t>
            </a:r>
            <a:r>
              <a:rPr lang="ru-RU" sz="1400" dirty="0" smtClean="0"/>
              <a:t>. </a:t>
            </a:r>
            <a:r>
              <a:rPr lang="ru-RU" sz="1400" dirty="0"/>
              <a:t>Мы часто беседуем </a:t>
            </a:r>
            <a:r>
              <a:rPr lang="ru-RU" sz="1400" dirty="0" smtClean="0">
                <a:solidFill>
                  <a:srgbClr val="FF0000"/>
                </a:solidFill>
              </a:rPr>
              <a:t>с</a:t>
            </a:r>
            <a:r>
              <a:rPr lang="ru-RU" sz="1400" dirty="0" smtClean="0"/>
              <a:t> Рустам</a:t>
            </a:r>
            <a:r>
              <a:rPr lang="ru-RU" sz="1400" dirty="0" smtClean="0">
                <a:solidFill>
                  <a:srgbClr val="FF0000"/>
                </a:solidFill>
              </a:rPr>
              <a:t>ом</a:t>
            </a:r>
            <a:r>
              <a:rPr lang="ru-RU" sz="1400" dirty="0" smtClean="0"/>
              <a:t> </a:t>
            </a:r>
            <a:r>
              <a:rPr lang="ru-RU" sz="1400" dirty="0"/>
              <a:t>о </a:t>
            </a:r>
            <a:r>
              <a:rPr lang="ru-RU" sz="1400" dirty="0" smtClean="0"/>
              <a:t>приключени</a:t>
            </a:r>
            <a:r>
              <a:rPr lang="ru-RU" sz="1400" dirty="0" smtClean="0">
                <a:solidFill>
                  <a:srgbClr val="FF0000"/>
                </a:solidFill>
              </a:rPr>
              <a:t>ях</a:t>
            </a:r>
            <a:r>
              <a:rPr lang="ru-RU" sz="1400" dirty="0" smtClean="0"/>
              <a:t>. </a:t>
            </a:r>
            <a:r>
              <a:rPr lang="ru-RU" sz="1400" dirty="0"/>
              <a:t>Благодаря</a:t>
            </a: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 smtClean="0">
                <a:solidFill>
                  <a:srgbClr val="FF0000"/>
                </a:solidFill>
              </a:rPr>
              <a:t>ему </a:t>
            </a:r>
            <a:r>
              <a:rPr lang="ru-RU" sz="1400" dirty="0"/>
              <a:t>я прочитал много </a:t>
            </a:r>
            <a:r>
              <a:rPr lang="ru-RU" sz="1400" dirty="0" smtClean="0"/>
              <a:t>интересных книг. </a:t>
            </a:r>
            <a:r>
              <a:rPr lang="ru-RU" sz="1400" dirty="0"/>
              <a:t>Без </a:t>
            </a:r>
            <a:r>
              <a:rPr lang="ru-RU" sz="1400" dirty="0" smtClean="0"/>
              <a:t>друг</a:t>
            </a:r>
            <a:r>
              <a:rPr lang="ru-RU" sz="1400" dirty="0">
                <a:solidFill>
                  <a:srgbClr val="FF0000"/>
                </a:solidFill>
              </a:rPr>
              <a:t>а</a:t>
            </a:r>
            <a:r>
              <a:rPr lang="ru-RU" sz="1400" dirty="0" smtClean="0"/>
              <a:t> </a:t>
            </a:r>
            <a:r>
              <a:rPr lang="ru-RU" sz="1400" dirty="0"/>
              <a:t>мне скучно, </a:t>
            </a:r>
            <a:r>
              <a:rPr lang="ru-RU" sz="1400" dirty="0" smtClean="0"/>
              <a:t>а Рустам</a:t>
            </a:r>
            <a:r>
              <a:rPr lang="ru-RU" sz="1400" dirty="0" smtClean="0">
                <a:solidFill>
                  <a:srgbClr val="FF0000"/>
                </a:solidFill>
              </a:rPr>
              <a:t>у</a:t>
            </a:r>
            <a:r>
              <a:rPr lang="ru-RU" sz="1400" dirty="0" smtClean="0"/>
              <a:t> всегда </a:t>
            </a:r>
            <a:r>
              <a:rPr lang="ru-RU" sz="1400" dirty="0"/>
              <a:t>весело. 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0829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18" y="1110202"/>
            <a:ext cx="5067300" cy="1285875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779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1" y="98425"/>
            <a:ext cx="5337810" cy="315471"/>
          </a:xfrm>
        </p:spPr>
        <p:txBody>
          <a:bodyPr/>
          <a:lstStyle/>
          <a:p>
            <a:pPr algn="ctr"/>
            <a:r>
              <a:rPr lang="ru-RU" dirty="0" smtClean="0"/>
              <a:t>Выполните самостоятельно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07975" y="676228"/>
            <a:ext cx="5013325" cy="830997"/>
          </a:xfrm>
        </p:spPr>
        <p:txBody>
          <a:bodyPr/>
          <a:lstStyle/>
          <a:p>
            <a:pPr algn="ctr"/>
            <a:r>
              <a:rPr lang="ru-RU" sz="1800" dirty="0" smtClean="0"/>
              <a:t>Упражнение 15 на странице 105. Просклоняйте слова игра, приключение, труд.</a:t>
            </a:r>
          </a:p>
          <a:p>
            <a:pPr algn="ctr"/>
            <a:r>
              <a:rPr lang="ru-RU" sz="1800" dirty="0" smtClean="0"/>
              <a:t>Подумайте, как можно сохранить природу.</a:t>
            </a:r>
          </a:p>
        </p:txBody>
      </p:sp>
      <p:sp>
        <p:nvSpPr>
          <p:cNvPr id="4" name="AutoShape 2" descr="Поздравление городского руководства с праздником Навруз — Официальный  Интернет-портал органов местного самоуправления городского округа Са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Поздравление городского руководства с праздником Навруз — Официальный  Интернет-портал органов местного самоуправления городского округа Сак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Стихи про Навруз праздник Весны - Навруз Муборак картинка - Красивые  картинки на праздник Навруз Байрам с надписями и пожеланиями - Прикольные  поздравления с Наврузом на русском языке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" descr="Картинки по запросу &quot;люди бросают мусор в угам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906" y="1546225"/>
            <a:ext cx="2209800" cy="151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76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33" y="2328"/>
            <a:ext cx="5757267" cy="1020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8755" y="228029"/>
            <a:ext cx="3361945" cy="537640"/>
          </a:xfrm>
          <a:prstGeom prst="rect">
            <a:avLst/>
          </a:prstGeom>
        </p:spPr>
        <p:txBody>
          <a:bodyPr vert="horz" wrap="square" lIns="0" tIns="14597" rIns="0" bIns="0" rtlCol="0" anchor="ctr">
            <a:spAutoFit/>
          </a:bodyPr>
          <a:lstStyle/>
          <a:p>
            <a:pPr marL="12693" algn="ctr">
              <a:spcBef>
                <a:spcPts val="114"/>
              </a:spcBef>
            </a:pPr>
            <a:r>
              <a:rPr lang="ru-RU" sz="3398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98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Русский</a:t>
            </a:r>
            <a:r>
              <a:rPr sz="3398" spc="-5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98" spc="10" dirty="0">
                <a:latin typeface="Arial" panose="020B0604020202020204" pitchFamily="34" charset="0"/>
                <a:cs typeface="Arial" panose="020B0604020202020204" pitchFamily="34" charset="0"/>
              </a:rPr>
              <a:t>язык</a:t>
            </a:r>
            <a:endParaRPr sz="339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6362" y="1326544"/>
            <a:ext cx="344001" cy="6759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grpSp>
        <p:nvGrpSpPr>
          <p:cNvPr id="10" name="object 10"/>
          <p:cNvGrpSpPr/>
          <p:nvPr/>
        </p:nvGrpSpPr>
        <p:grpSpPr>
          <a:xfrm>
            <a:off x="4685877" y="213558"/>
            <a:ext cx="634055" cy="63405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864100" y="249697"/>
            <a:ext cx="245692" cy="385354"/>
          </a:xfrm>
          <a:prstGeom prst="rect">
            <a:avLst/>
          </a:prstGeom>
        </p:spPr>
        <p:txBody>
          <a:bodyPr vert="horz" wrap="square" lIns="0" tIns="15867" rIns="0" bIns="0" rtlCol="0">
            <a:spAutoFit/>
          </a:bodyPr>
          <a:lstStyle/>
          <a:p>
            <a:pPr algn="ctr">
              <a:spcBef>
                <a:spcPts val="125"/>
              </a:spcBef>
            </a:pPr>
            <a:r>
              <a:rPr lang="ru-RU" sz="2400" b="1" spc="1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01110" y="556605"/>
            <a:ext cx="589811" cy="227620"/>
          </a:xfrm>
          <a:prstGeom prst="rect">
            <a:avLst/>
          </a:prstGeom>
        </p:spPr>
        <p:txBody>
          <a:bodyPr vert="horz" wrap="square" lIns="0" tIns="12059" rIns="0" bIns="0" rtlCol="0">
            <a:spAutoFit/>
          </a:bodyPr>
          <a:lstStyle/>
          <a:p>
            <a:pPr algn="ctr">
              <a:spcBef>
                <a:spcPts val="95"/>
              </a:spcBef>
            </a:pP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1400" b="1" dirty="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47773" y="289663"/>
            <a:ext cx="467131" cy="466497"/>
            <a:chOff x="346532" y="289010"/>
            <a:chExt cx="467359" cy="466725"/>
          </a:xfrm>
        </p:grpSpPr>
        <p:sp>
          <p:nvSpPr>
            <p:cNvPr id="16" name="object 16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301975" y="0"/>
                  </a:move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7" name="object 17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23187" y="463777"/>
                  </a:move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5074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6919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255074"/>
                  </a:lnTo>
                  <a:lnTo>
                    <a:pt x="309190" y="440585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301457" y="448318"/>
                  </a:lnTo>
                  <a:lnTo>
                    <a:pt x="2318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440585"/>
                  </a:lnTo>
                  <a:lnTo>
                    <a:pt x="15458" y="23183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23187" y="15454"/>
                  </a:lnTo>
                  <a:lnTo>
                    <a:pt x="301457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23183"/>
                  </a:lnTo>
                  <a:lnTo>
                    <a:pt x="309190" y="69562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1691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6956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8" name="object 18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406805" y="11192"/>
                  </a:moveTo>
                  <a:lnTo>
                    <a:pt x="352473" y="11192"/>
                  </a:lnTo>
                  <a:lnTo>
                    <a:pt x="35384" y="328280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761" y="330761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9195" y="417920"/>
                  </a:lnTo>
                  <a:lnTo>
                    <a:pt x="10213" y="417711"/>
                  </a:lnTo>
                  <a:lnTo>
                    <a:pt x="61990" y="395507"/>
                  </a:lnTo>
                  <a:lnTo>
                    <a:pt x="22816" y="395507"/>
                  </a:lnTo>
                  <a:lnTo>
                    <a:pt x="43498" y="347241"/>
                  </a:lnTo>
                  <a:lnTo>
                    <a:pt x="65430" y="347241"/>
                  </a:lnTo>
                  <a:lnTo>
                    <a:pt x="51854" y="333665"/>
                  </a:lnTo>
                  <a:lnTo>
                    <a:pt x="307051" y="78479"/>
                  </a:lnTo>
                  <a:lnTo>
                    <a:pt x="328910" y="78479"/>
                  </a:lnTo>
                  <a:lnTo>
                    <a:pt x="317981" y="67549"/>
                  </a:lnTo>
                  <a:lnTo>
                    <a:pt x="330602" y="54918"/>
                  </a:lnTo>
                  <a:lnTo>
                    <a:pt x="352438" y="54918"/>
                  </a:lnTo>
                  <a:lnTo>
                    <a:pt x="341532" y="43988"/>
                  </a:lnTo>
                  <a:lnTo>
                    <a:pt x="369260" y="16300"/>
                  </a:lnTo>
                  <a:lnTo>
                    <a:pt x="377798" y="14014"/>
                  </a:lnTo>
                  <a:lnTo>
                    <a:pt x="408786" y="14014"/>
                  </a:lnTo>
                  <a:lnTo>
                    <a:pt x="406994" y="11318"/>
                  </a:lnTo>
                  <a:lnTo>
                    <a:pt x="406805" y="11192"/>
                  </a:lnTo>
                  <a:close/>
                </a:path>
                <a:path w="418465" h="418465">
                  <a:moveTo>
                    <a:pt x="65430" y="347241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lnTo>
                    <a:pt x="61990" y="39550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932" y="382960"/>
                  </a:lnTo>
                  <a:lnTo>
                    <a:pt x="106502" y="366465"/>
                  </a:lnTo>
                  <a:lnTo>
                    <a:pt x="84654" y="366465"/>
                  </a:lnTo>
                  <a:lnTo>
                    <a:pt x="65430" y="347241"/>
                  </a:lnTo>
                  <a:close/>
                </a:path>
                <a:path w="418465" h="418465">
                  <a:moveTo>
                    <a:pt x="328910" y="78479"/>
                  </a:moveTo>
                  <a:lnTo>
                    <a:pt x="307051" y="78479"/>
                  </a:lnTo>
                  <a:lnTo>
                    <a:pt x="339840" y="111268"/>
                  </a:lnTo>
                  <a:lnTo>
                    <a:pt x="84654" y="366465"/>
                  </a:lnTo>
                  <a:lnTo>
                    <a:pt x="106502" y="366465"/>
                  </a:lnTo>
                  <a:lnTo>
                    <a:pt x="372632" y="100338"/>
                  </a:lnTo>
                  <a:lnTo>
                    <a:pt x="350770" y="100338"/>
                  </a:lnTo>
                  <a:lnTo>
                    <a:pt x="328910" y="78479"/>
                  </a:lnTo>
                  <a:close/>
                </a:path>
                <a:path w="418465" h="418465">
                  <a:moveTo>
                    <a:pt x="352438" y="54918"/>
                  </a:move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lnTo>
                    <a:pt x="372632" y="100338"/>
                  </a:lnTo>
                  <a:lnTo>
                    <a:pt x="396154" y="76817"/>
                  </a:lnTo>
                  <a:lnTo>
                    <a:pt x="374291" y="76817"/>
                  </a:lnTo>
                  <a:lnTo>
                    <a:pt x="352438" y="54918"/>
                  </a:lnTo>
                  <a:close/>
                </a:path>
                <a:path w="418465" h="418465">
                  <a:moveTo>
                    <a:pt x="408786" y="14014"/>
                  </a:moveTo>
                  <a:lnTo>
                    <a:pt x="377798" y="14014"/>
                  </a:lnTo>
                  <a:lnTo>
                    <a:pt x="393804" y="18301"/>
                  </a:lnTo>
                  <a:lnTo>
                    <a:pt x="400057" y="24551"/>
                  </a:lnTo>
                  <a:lnTo>
                    <a:pt x="404345" y="40561"/>
                  </a:lnTo>
                  <a:lnTo>
                    <a:pt x="402059" y="49100"/>
                  </a:lnTo>
                  <a:lnTo>
                    <a:pt x="396198" y="54957"/>
                  </a:lnTo>
                  <a:lnTo>
                    <a:pt x="374291" y="76817"/>
                  </a:lnTo>
                  <a:lnTo>
                    <a:pt x="396154" y="76817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8786" y="14014"/>
                  </a:lnTo>
                  <a:close/>
                </a:path>
                <a:path w="418465" h="418465">
                  <a:moveTo>
                    <a:pt x="396158" y="54950"/>
                  </a:moveTo>
                  <a:close/>
                </a:path>
                <a:path w="418465" h="418465">
                  <a:moveTo>
                    <a:pt x="379748" y="0"/>
                  </a:moveTo>
                  <a:lnTo>
                    <a:pt x="365235" y="2783"/>
                  </a:lnTo>
                  <a:lnTo>
                    <a:pt x="352454" y="11199"/>
                  </a:lnTo>
                  <a:lnTo>
                    <a:pt x="406805" y="11192"/>
                  </a:lnTo>
                  <a:lnTo>
                    <a:pt x="394249" y="2846"/>
                  </a:lnTo>
                  <a:lnTo>
                    <a:pt x="379748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9" name="object 19"/>
            <p:cNvSpPr/>
            <p:nvPr/>
          </p:nvSpPr>
          <p:spPr>
            <a:xfrm>
              <a:off x="734043" y="317960"/>
              <a:ext cx="65556" cy="655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0" name="object 20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22816" y="395507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close/>
                </a:path>
                <a:path w="418465" h="418465">
                  <a:moveTo>
                    <a:pt x="307051" y="78479"/>
                  </a:moveTo>
                  <a:lnTo>
                    <a:pt x="339840" y="111268"/>
                  </a:lnTo>
                  <a:lnTo>
                    <a:pt x="84654" y="366465"/>
                  </a:lnTo>
                  <a:lnTo>
                    <a:pt x="51854" y="333665"/>
                  </a:lnTo>
                  <a:lnTo>
                    <a:pt x="307051" y="78479"/>
                  </a:lnTo>
                  <a:close/>
                </a:path>
                <a:path w="418465" h="418465">
                  <a:moveTo>
                    <a:pt x="350770" y="100338"/>
                  </a:moveTo>
                  <a:lnTo>
                    <a:pt x="317981" y="67549"/>
                  </a:ln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close/>
                </a:path>
                <a:path w="418465" h="418465">
                  <a:moveTo>
                    <a:pt x="352473" y="11192"/>
                  </a:moveTo>
                  <a:lnTo>
                    <a:pt x="301579" y="62078"/>
                  </a:lnTo>
                  <a:lnTo>
                    <a:pt x="35460" y="328208"/>
                  </a:lnTo>
                  <a:lnTo>
                    <a:pt x="35359" y="328381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822" y="330631"/>
                  </a:lnTo>
                  <a:lnTo>
                    <a:pt x="33761" y="330761"/>
                  </a:lnTo>
                  <a:lnTo>
                    <a:pt x="1026" y="407145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1677" y="414446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8129" y="417920"/>
                  </a:lnTo>
                  <a:lnTo>
                    <a:pt x="9177" y="417923"/>
                  </a:lnTo>
                  <a:lnTo>
                    <a:pt x="10213" y="417711"/>
                  </a:lnTo>
                  <a:lnTo>
                    <a:pt x="11174" y="417293"/>
                  </a:lnTo>
                  <a:lnTo>
                    <a:pt x="87552" y="384559"/>
                  </a:lnTo>
                  <a:lnTo>
                    <a:pt x="87682" y="38449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863" y="383029"/>
                  </a:lnTo>
                  <a:lnTo>
                    <a:pt x="90032" y="382935"/>
                  </a:lnTo>
                  <a:lnTo>
                    <a:pt x="356227" y="116748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6994" y="11318"/>
                  </a:lnTo>
                  <a:lnTo>
                    <a:pt x="394249" y="2846"/>
                  </a:lnTo>
                  <a:lnTo>
                    <a:pt x="379748" y="0"/>
                  </a:lnTo>
                  <a:lnTo>
                    <a:pt x="365235" y="2783"/>
                  </a:lnTo>
                  <a:lnTo>
                    <a:pt x="352454" y="11199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1" name="object 21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2" name="object 22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3235" y="0"/>
                  </a:move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3" name="object 23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200964" y="7728"/>
                  </a:move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5" name="object 25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151124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346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6" name="object 26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7728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7732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7728" y="15461"/>
                  </a:lnTo>
                  <a:lnTo>
                    <a:pt x="146858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7732"/>
                  </a:lnTo>
                  <a:lnTo>
                    <a:pt x="154587" y="3463"/>
                  </a:lnTo>
                  <a:lnTo>
                    <a:pt x="151124" y="0"/>
                  </a:lnTo>
                  <a:lnTo>
                    <a:pt x="146858" y="0"/>
                  </a:lnTo>
                  <a:lnTo>
                    <a:pt x="7728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</p:grpSp>
      <p:sp>
        <p:nvSpPr>
          <p:cNvPr id="27" name="object 5"/>
          <p:cNvSpPr/>
          <p:nvPr/>
        </p:nvSpPr>
        <p:spPr>
          <a:xfrm>
            <a:off x="320893" y="2079625"/>
            <a:ext cx="344001" cy="6759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 sz="1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4954" y="1479850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Имя прилагательное</a:t>
            </a: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 повторение)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86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0" y="102424"/>
            <a:ext cx="5172947" cy="315471"/>
          </a:xfrm>
        </p:spPr>
        <p:txBody>
          <a:bodyPr/>
          <a:lstStyle/>
          <a:p>
            <a:pPr algn="ctr"/>
            <a:r>
              <a:rPr lang="ru-RU" dirty="0" smtClean="0"/>
              <a:t>Сегодня на уроке 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631825"/>
            <a:ext cx="5410200" cy="1938992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ru-RU" sz="1800" dirty="0" smtClean="0"/>
              <a:t>повторим самостоятельную часть речи Прилагательное.</a:t>
            </a:r>
          </a:p>
          <a:p>
            <a:pPr marL="285750" indent="-285750">
              <a:buFontTx/>
              <a:buChar char="-"/>
            </a:pPr>
            <a:r>
              <a:rPr lang="ru-RU" sz="1800" dirty="0" smtClean="0"/>
              <a:t>Узнаем новые слова, которые обозначают цвет.</a:t>
            </a:r>
          </a:p>
          <a:p>
            <a:pPr marL="285750" indent="-285750">
              <a:buFontTx/>
              <a:buChar char="-"/>
            </a:pPr>
            <a:r>
              <a:rPr lang="ru-RU" sz="1800" dirty="0" smtClean="0"/>
              <a:t>Просклоняем прилагательные.</a:t>
            </a:r>
          </a:p>
          <a:p>
            <a:pPr marL="285750" indent="-285750">
              <a:buFontTx/>
              <a:buChar char="-"/>
            </a:pPr>
            <a:r>
              <a:rPr lang="ru-RU" sz="1800" dirty="0" smtClean="0"/>
              <a:t>Выполним упражнения</a:t>
            </a:r>
          </a:p>
          <a:p>
            <a:pPr marL="285750" indent="-285750">
              <a:buFontTx/>
              <a:buChar char="-"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40686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Ответьте на вопросы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5277" y="708025"/>
            <a:ext cx="4935243" cy="1231106"/>
          </a:xfrm>
        </p:spPr>
        <p:txBody>
          <a:bodyPr/>
          <a:lstStyle/>
          <a:p>
            <a:r>
              <a:rPr lang="ru-RU" sz="2000" dirty="0"/>
              <a:t>!!! Что такое имя прилагательное? </a:t>
            </a:r>
            <a:endParaRPr lang="ru-RU" sz="2000" dirty="0" smtClean="0"/>
          </a:p>
          <a:p>
            <a:r>
              <a:rPr lang="ru-RU" sz="2000" dirty="0" smtClean="0"/>
              <a:t>На </a:t>
            </a:r>
            <a:r>
              <a:rPr lang="ru-RU" sz="2000" dirty="0"/>
              <a:t>какие вопросы отвечает прилагательное? </a:t>
            </a:r>
            <a:endParaRPr lang="ru-RU" sz="2000" dirty="0" smtClean="0"/>
          </a:p>
          <a:p>
            <a:r>
              <a:rPr lang="ru-RU" sz="2000" dirty="0" smtClean="0"/>
              <a:t>Как </a:t>
            </a:r>
            <a:r>
              <a:rPr lang="ru-RU" sz="2000" dirty="0"/>
              <a:t>изменяются имена </a:t>
            </a:r>
            <a:r>
              <a:rPr lang="ru-RU" sz="2000" dirty="0" smtClean="0"/>
              <a:t>прилагательные?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5850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5278" y="1083504"/>
            <a:ext cx="4935243" cy="1107996"/>
          </a:xfrm>
        </p:spPr>
        <p:txBody>
          <a:bodyPr/>
          <a:lstStyle/>
          <a:p>
            <a:r>
              <a:rPr lang="ru-RU" b="1" i="1" dirty="0"/>
              <a:t>Имена прилагательные</a:t>
            </a:r>
            <a:r>
              <a:rPr lang="ru-RU" dirty="0"/>
              <a:t> обозначают признак предмета (цвет, размер, форма, качество, материал). </a:t>
            </a:r>
          </a:p>
          <a:p>
            <a:r>
              <a:rPr lang="ru-RU" dirty="0"/>
              <a:t>Они отвечают на вопросы </a:t>
            </a:r>
            <a:r>
              <a:rPr lang="ru-RU" b="1" i="1" dirty="0"/>
              <a:t>какой? какая? какое? какие?.</a:t>
            </a:r>
            <a:r>
              <a:rPr lang="ru-RU" dirty="0"/>
              <a:t> </a:t>
            </a:r>
          </a:p>
          <a:p>
            <a:r>
              <a:rPr lang="ru-RU" dirty="0"/>
              <a:t>Имена прилагательные </a:t>
            </a:r>
            <a:r>
              <a:rPr lang="ru-RU" b="1" i="1" dirty="0"/>
              <a:t>изменяются по родам, числам и падежам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021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r>
              <a:rPr lang="ru-RU" dirty="0"/>
              <a:t>Прочитайте стихотворение А. </a:t>
            </a:r>
            <a:r>
              <a:rPr lang="ru-RU" dirty="0" smtClean="0"/>
              <a:t>Шмидта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0" y="756228"/>
            <a:ext cx="2514600" cy="1354217"/>
          </a:xfrm>
        </p:spPr>
        <p:txBody>
          <a:bodyPr/>
          <a:lstStyle/>
          <a:p>
            <a:r>
              <a:rPr lang="ru-RU" sz="1600" dirty="0" smtClean="0"/>
              <a:t>Смотри</a:t>
            </a:r>
            <a:r>
              <a:rPr lang="ru-RU" sz="1600" dirty="0"/>
              <a:t>,</a:t>
            </a:r>
          </a:p>
          <a:p>
            <a:r>
              <a:rPr lang="ru-RU" sz="1600" dirty="0"/>
              <a:t>День какой </a:t>
            </a:r>
            <a:r>
              <a:rPr lang="ru-RU" sz="1600" b="1" i="1" dirty="0"/>
              <a:t>солнечный</a:t>
            </a:r>
            <a:r>
              <a:rPr lang="ru-RU" sz="1600" dirty="0"/>
              <a:t>!</a:t>
            </a:r>
          </a:p>
          <a:p>
            <a:r>
              <a:rPr lang="ru-RU" sz="1600" dirty="0"/>
              <a:t>Облако какое </a:t>
            </a:r>
            <a:r>
              <a:rPr lang="ru-RU" sz="1600" b="1" i="1" dirty="0"/>
              <a:t>сдобное</a:t>
            </a:r>
            <a:r>
              <a:rPr lang="ru-RU" sz="1600" dirty="0"/>
              <a:t>!</a:t>
            </a:r>
          </a:p>
          <a:p>
            <a:r>
              <a:rPr lang="ru-RU" sz="1600" dirty="0"/>
              <a:t>Листва какая </a:t>
            </a:r>
            <a:r>
              <a:rPr lang="ru-RU" sz="1600" b="1" i="1" dirty="0"/>
              <a:t>свежая</a:t>
            </a:r>
            <a:r>
              <a:rPr lang="ru-RU" sz="1600" dirty="0"/>
              <a:t>!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2290" name="Picture 2" descr="Картинки по запросу &quot;день солнечный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373" y="756228"/>
            <a:ext cx="318972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8680" y="2484003"/>
            <a:ext cx="22976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Назовите род прилагательных.</a:t>
            </a:r>
          </a:p>
        </p:txBody>
      </p:sp>
    </p:spTree>
    <p:extLst>
      <p:ext uri="{BB962C8B-B14F-4D97-AF65-F5344CB8AC3E}">
        <p14:creationId xmlns:p14="http://schemas.microsoft.com/office/powerpoint/2010/main" val="210945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Упражнение 9(стр.104)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0" y="708024"/>
            <a:ext cx="5562600" cy="2154436"/>
          </a:xfrm>
        </p:spPr>
        <p:txBody>
          <a:bodyPr/>
          <a:lstStyle/>
          <a:p>
            <a:r>
              <a:rPr lang="ru-RU" dirty="0"/>
              <a:t>Закончите предложения. Расскажите о том, как вы помогаете животному миру.</a:t>
            </a:r>
          </a:p>
          <a:p>
            <a:r>
              <a:rPr lang="ru-RU" sz="2000" dirty="0"/>
              <a:t>1. Из-за экологической </a:t>
            </a:r>
            <a:r>
              <a:rPr lang="ru-RU" sz="2000" dirty="0" smtClean="0"/>
              <a:t>катастрофы </a:t>
            </a:r>
            <a:r>
              <a:rPr lang="ru-RU" sz="2000" dirty="0"/>
              <a:t>погибнут многие виды животных</a:t>
            </a:r>
            <a:r>
              <a:rPr lang="ru-RU" sz="2000" dirty="0" smtClean="0"/>
              <a:t>   2</a:t>
            </a:r>
            <a:r>
              <a:rPr lang="ru-RU" sz="2000" dirty="0"/>
              <a:t>. Из-за загрязнения в реке исчезла рыба</a:t>
            </a:r>
            <a:r>
              <a:rPr lang="ru-RU" sz="2000" dirty="0" smtClean="0"/>
              <a:t> </a:t>
            </a:r>
            <a:r>
              <a:rPr lang="ru-RU" sz="2000" dirty="0"/>
              <a:t>3. Из-за </a:t>
            </a:r>
            <a:r>
              <a:rPr lang="ru-RU" sz="2000" dirty="0" smtClean="0"/>
              <a:t>жары </a:t>
            </a:r>
            <a:r>
              <a:rPr lang="ru-RU" sz="2000" dirty="0"/>
              <a:t>джейраны ушли в лес </a:t>
            </a:r>
            <a:r>
              <a:rPr lang="ru-RU" sz="2000" dirty="0" smtClean="0"/>
              <a:t>4</a:t>
            </a:r>
            <a:r>
              <a:rPr lang="ru-RU" sz="2000" dirty="0"/>
              <a:t>. От </a:t>
            </a:r>
            <a:r>
              <a:rPr lang="ru-RU" sz="2000" dirty="0" smtClean="0"/>
              <a:t>усталости </a:t>
            </a:r>
            <a:r>
              <a:rPr lang="ru-RU" sz="2000" dirty="0"/>
              <a:t>волк тяжело дышал</a:t>
            </a:r>
            <a:r>
              <a:rPr lang="ru-RU" sz="2000" dirty="0" smtClean="0"/>
              <a:t>. </a:t>
            </a:r>
            <a:r>
              <a:rPr lang="ru-RU" sz="2000" dirty="0"/>
              <a:t>5. От боли лось кинулся бежать</a:t>
            </a:r>
            <a:r>
              <a:rPr lang="ru-RU" sz="2000" dirty="0" smtClean="0"/>
              <a:t> </a:t>
            </a:r>
            <a:r>
              <a:rPr lang="ru-RU" sz="2000" dirty="0"/>
              <a:t>. 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9090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784225"/>
            <a:ext cx="2239021" cy="1477328"/>
          </a:xfrm>
        </p:spPr>
        <p:txBody>
          <a:bodyPr/>
          <a:lstStyle/>
          <a:p>
            <a:r>
              <a:rPr lang="ru-RU" sz="1600" dirty="0"/>
              <a:t>Смотри,</a:t>
            </a:r>
          </a:p>
          <a:p>
            <a:r>
              <a:rPr lang="ru-RU" sz="1600" dirty="0"/>
              <a:t>Хлеб какой </a:t>
            </a:r>
            <a:r>
              <a:rPr lang="ru-RU" sz="1600" b="1" i="1" dirty="0"/>
              <a:t>золотистый!</a:t>
            </a:r>
          </a:p>
          <a:p>
            <a:r>
              <a:rPr lang="ru-RU" sz="1600" dirty="0"/>
              <a:t>Молоко какое </a:t>
            </a:r>
            <a:r>
              <a:rPr lang="ru-RU" sz="1600" b="1" i="1" dirty="0"/>
              <a:t>вкусное!</a:t>
            </a:r>
          </a:p>
          <a:p>
            <a:r>
              <a:rPr lang="ru-RU" sz="1600" dirty="0"/>
              <a:t>Роза какая</a:t>
            </a:r>
            <a:r>
              <a:rPr lang="ru-RU" sz="1600" i="1" dirty="0"/>
              <a:t> </a:t>
            </a:r>
            <a:r>
              <a:rPr lang="ru-RU" sz="1600" b="1" i="1" dirty="0"/>
              <a:t>красная!</a:t>
            </a:r>
          </a:p>
          <a:p>
            <a:endParaRPr lang="ru-RU" sz="1600" dirty="0"/>
          </a:p>
        </p:txBody>
      </p:sp>
      <p:sp>
        <p:nvSpPr>
          <p:cNvPr id="4" name="AutoShape 2" descr="Картинки по запросу &quot;золотисты хлеб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6" name="Picture 4" descr="Картинки по запросу &quot;золотисты хлеб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098" y="572263"/>
            <a:ext cx="1734185" cy="130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Картинки по запросу &quot;вкусное молоко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20" name="Picture 8" descr="Картинки по запросу &quot;вкусное молок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948" y="784225"/>
            <a:ext cx="1296851" cy="20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Картинки по запросу &quot;красная роза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2003425"/>
            <a:ext cx="1669648" cy="103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61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8620" y="755672"/>
            <a:ext cx="4935243" cy="1969770"/>
          </a:xfrm>
        </p:spPr>
        <p:txBody>
          <a:bodyPr/>
          <a:lstStyle/>
          <a:p>
            <a:r>
              <a:rPr lang="ru-RU" sz="1600" dirty="0" smtClean="0"/>
              <a:t>Смотри</a:t>
            </a:r>
            <a:r>
              <a:rPr lang="ru-RU" sz="1600" dirty="0"/>
              <a:t>,</a:t>
            </a:r>
          </a:p>
          <a:p>
            <a:r>
              <a:rPr lang="ru-RU" sz="1600" dirty="0"/>
              <a:t>Мир какой старый!</a:t>
            </a:r>
          </a:p>
          <a:p>
            <a:r>
              <a:rPr lang="ru-RU" sz="1600" dirty="0"/>
              <a:t>Дитя какое розовощёкое!</a:t>
            </a:r>
          </a:p>
          <a:p>
            <a:r>
              <a:rPr lang="ru-RU" sz="1600" dirty="0"/>
              <a:t>Жизнь какая краткая!</a:t>
            </a:r>
          </a:p>
          <a:p>
            <a:r>
              <a:rPr lang="ru-RU" sz="1600" dirty="0"/>
              <a:t>А тебе остаётся</a:t>
            </a:r>
          </a:p>
          <a:p>
            <a:r>
              <a:rPr lang="ru-RU" sz="1600" dirty="0"/>
              <a:t>Восхищаться не </a:t>
            </a:r>
            <a:r>
              <a:rPr lang="ru-RU" sz="1600" dirty="0" smtClean="0"/>
              <a:t>переставая</a:t>
            </a:r>
            <a:r>
              <a:rPr lang="ru-RU" sz="1600" dirty="0"/>
              <a:t>:</a:t>
            </a:r>
          </a:p>
          <a:p>
            <a:r>
              <a:rPr lang="ru-RU" sz="1600" dirty="0"/>
              <a:t>«Какой!  Какое! Какая!»</a:t>
            </a:r>
          </a:p>
          <a:p>
            <a:endParaRPr lang="ru-RU" sz="1600" dirty="0"/>
          </a:p>
        </p:txBody>
      </p:sp>
      <p:pic>
        <p:nvPicPr>
          <p:cNvPr id="14338" name="Picture 2" descr="Картинки по запросу &quot;старый мир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22" b="11820"/>
          <a:stretch/>
        </p:blipFill>
        <p:spPr bwMode="auto">
          <a:xfrm>
            <a:off x="3187700" y="771779"/>
            <a:ext cx="2362200" cy="168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Картинки по запросу &quot;ребенок с розовыми щеками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174" y="755673"/>
            <a:ext cx="2388726" cy="173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Картинки по запросу &quot;лермонтов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66" y="741233"/>
            <a:ext cx="2523067" cy="174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73500" y="2556049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1814 -1841</a:t>
            </a:r>
            <a:endParaRPr lang="ru-RU" dirty="0"/>
          </a:p>
        </p:txBody>
      </p:sp>
      <p:pic>
        <p:nvPicPr>
          <p:cNvPr id="14344" name="Picture 8" descr="Картинки по запросу &quot;жизнь прекрасна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66" y="729405"/>
            <a:ext cx="2597150" cy="21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48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65"/>
            <a:ext cx="5765800" cy="3243263"/>
          </a:xfr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0725" y="32378"/>
            <a:ext cx="4468495" cy="40883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 имён прилагательных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68979" y="2517519"/>
            <a:ext cx="4720241" cy="615938"/>
          </a:xfrm>
        </p:spPr>
        <p:txBody>
          <a:bodyPr>
            <a:normAutofit/>
          </a:bodyPr>
          <a:lstStyle/>
          <a:p>
            <a:r>
              <a:rPr lang="ru-RU" sz="1702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имени прилагательного определяется по числу имени существительного.</a:t>
            </a:r>
          </a:p>
        </p:txBody>
      </p:sp>
      <p:sp>
        <p:nvSpPr>
          <p:cNvPr id="5" name="Облако 4"/>
          <p:cNvSpPr/>
          <p:nvPr/>
        </p:nvSpPr>
        <p:spPr>
          <a:xfrm>
            <a:off x="78670" y="406191"/>
            <a:ext cx="2119541" cy="1662742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Мужской род</a:t>
            </a:r>
          </a:p>
          <a:p>
            <a:pPr algn="ctr"/>
            <a:r>
              <a:rPr lang="ru-RU" sz="1702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702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ый</a:t>
            </a:r>
            <a:r>
              <a:rPr lang="ru-RU" sz="1702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-</a:t>
            </a:r>
            <a:r>
              <a:rPr lang="ru-RU" sz="1702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ий</a:t>
            </a:r>
            <a:r>
              <a:rPr lang="ru-RU" sz="1702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1702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2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-ой</a:t>
            </a:r>
          </a:p>
        </p:txBody>
      </p:sp>
      <p:sp>
        <p:nvSpPr>
          <p:cNvPr id="7" name="Облако 6"/>
          <p:cNvSpPr/>
          <p:nvPr/>
        </p:nvSpPr>
        <p:spPr>
          <a:xfrm>
            <a:off x="1805365" y="967405"/>
            <a:ext cx="2047469" cy="1543975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70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Женский род</a:t>
            </a:r>
          </a:p>
          <a:p>
            <a:pPr lvl="0" algn="ctr"/>
            <a:r>
              <a:rPr lang="ru-RU" sz="170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70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</a:t>
            </a:r>
            <a:r>
              <a:rPr lang="ru-RU" sz="170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-</a:t>
            </a:r>
            <a:r>
              <a:rPr lang="ru-RU" sz="170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яя</a:t>
            </a:r>
            <a:endParaRPr lang="ru-RU" sz="170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лако 7"/>
          <p:cNvSpPr/>
          <p:nvPr/>
        </p:nvSpPr>
        <p:spPr>
          <a:xfrm>
            <a:off x="3694987" y="406191"/>
            <a:ext cx="1935805" cy="1527227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70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род</a:t>
            </a:r>
          </a:p>
          <a:p>
            <a:pPr lvl="0" algn="ctr"/>
            <a:r>
              <a:rPr lang="ru-RU" sz="1702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702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ое</a:t>
            </a:r>
            <a:r>
              <a:rPr lang="ru-RU" sz="1702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-ее</a:t>
            </a:r>
          </a:p>
        </p:txBody>
      </p:sp>
    </p:spTree>
    <p:extLst>
      <p:ext uri="{BB962C8B-B14F-4D97-AF65-F5344CB8AC3E}">
        <p14:creationId xmlns:p14="http://schemas.microsoft.com/office/powerpoint/2010/main" val="195056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Склонение прилагательных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5164" y="631825"/>
            <a:ext cx="547547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6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Упражнение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1000919"/>
            <a:ext cx="2508123" cy="307777"/>
          </a:xfrm>
        </p:spPr>
        <p:txBody>
          <a:bodyPr/>
          <a:lstStyle/>
          <a:p>
            <a:r>
              <a:rPr lang="ru-RU" sz="2000" dirty="0" smtClean="0"/>
              <a:t>   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52094" y="631825"/>
            <a:ext cx="5261610" cy="2062103"/>
          </a:xfrm>
        </p:spPr>
        <p:txBody>
          <a:bodyPr/>
          <a:lstStyle/>
          <a:p>
            <a:r>
              <a:rPr lang="ru-RU" dirty="0"/>
              <a:t>Выпишите сначала названия цветов красного оттенка (</a:t>
            </a:r>
            <a:r>
              <a:rPr lang="en-US" dirty="0"/>
              <a:t>rang </a:t>
            </a:r>
            <a:r>
              <a:rPr lang="en-US" dirty="0" err="1"/>
              <a:t>turi</a:t>
            </a:r>
            <a:r>
              <a:rPr lang="ru-RU" dirty="0"/>
              <a:t>), потом синего, зелёного, коричневого и жёлтого. Расскажите какого цвета ваша одежда, обувь, сумка. Какими прилагательными нельзя описать одежду?</a:t>
            </a:r>
          </a:p>
          <a:p>
            <a:r>
              <a:rPr lang="ru-RU" sz="1600" dirty="0"/>
              <a:t>Розовый, голубой, каштановый, лимонный, салатный, малиновый, изумрудный, карий, бирюзовый, оранжевый, алый, лазурный, болотный, васильковый, песочный, оливковый, шоколадный, золотой, вишнёвый, бордовый.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50553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по запросу &quot;цвета&quot;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876300"/>
            <a:ext cx="2508250" cy="188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&quot;цвета&quot;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750094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66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Картинки по запросу &quot;каштан&quot;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898874"/>
            <a:ext cx="2508250" cy="183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&quot;оливки&quot;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046" y="936625"/>
            <a:ext cx="2121408" cy="179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74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 descr="Картинки по запросу &quot;изумруд&quot;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14" y="746125"/>
            <a:ext cx="2203671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артинки по запросу &quot;бирюза&quot;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886751"/>
            <a:ext cx="2508250" cy="186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87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570510" y="741234"/>
            <a:ext cx="1898523" cy="1723549"/>
          </a:xfrm>
        </p:spPr>
        <p:txBody>
          <a:bodyPr/>
          <a:lstStyle/>
          <a:p>
            <a:r>
              <a:rPr lang="ru-RU" sz="1600" b="1" dirty="0"/>
              <a:t>Р</a:t>
            </a:r>
            <a:r>
              <a:rPr lang="ru-RU" sz="2000" dirty="0"/>
              <a:t>озовый</a:t>
            </a:r>
            <a:r>
              <a:rPr lang="ru-RU" sz="2000" dirty="0" smtClean="0"/>
              <a:t>, малиновый</a:t>
            </a:r>
            <a:r>
              <a:rPr lang="ru-RU" sz="2000" dirty="0"/>
              <a:t>, </a:t>
            </a:r>
            <a:r>
              <a:rPr lang="ru-RU" sz="2000" dirty="0" smtClean="0"/>
              <a:t>алый, вишнёвый</a:t>
            </a:r>
            <a:r>
              <a:rPr lang="ru-RU" sz="2000" dirty="0"/>
              <a:t>, бордовый.</a:t>
            </a:r>
          </a:p>
          <a:p>
            <a:endParaRPr lang="ru-RU" dirty="0"/>
          </a:p>
        </p:txBody>
      </p:sp>
      <p:pic>
        <p:nvPicPr>
          <p:cNvPr id="6146" name="Picture 2" descr="Картинки по запросу &quot;алый цвет&quot;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98" y="708025"/>
            <a:ext cx="3039348" cy="224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76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Картинки по запросу &quot;оттенки зелёного цвета&quot;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9" y="741233"/>
            <a:ext cx="5249147" cy="225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29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Найдём имена существительные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0" y="708024"/>
            <a:ext cx="5562600" cy="1785104"/>
          </a:xfrm>
        </p:spPr>
        <p:txBody>
          <a:bodyPr/>
          <a:lstStyle/>
          <a:p>
            <a:r>
              <a:rPr lang="ru-RU" sz="2000" dirty="0" smtClean="0"/>
              <a:t>1</a:t>
            </a:r>
            <a:r>
              <a:rPr lang="ru-RU" sz="2000" dirty="0"/>
              <a:t>. Из-за экологической </a:t>
            </a:r>
            <a:r>
              <a:rPr lang="ru-RU" sz="2000" u="sng" dirty="0" smtClean="0"/>
              <a:t>катастрофы </a:t>
            </a:r>
            <a:r>
              <a:rPr lang="ru-RU" sz="2000" dirty="0"/>
              <a:t>погибнут многие </a:t>
            </a:r>
            <a:r>
              <a:rPr lang="ru-RU" sz="2000" u="sng" dirty="0"/>
              <a:t>виды</a:t>
            </a:r>
            <a:r>
              <a:rPr lang="ru-RU" sz="2000" dirty="0"/>
              <a:t> </a:t>
            </a:r>
            <a:r>
              <a:rPr lang="ru-RU" sz="2000" u="sng" dirty="0" smtClean="0"/>
              <a:t>животных</a:t>
            </a:r>
            <a:r>
              <a:rPr lang="ru-RU" sz="2000" dirty="0" smtClean="0"/>
              <a:t>.   2</a:t>
            </a:r>
            <a:r>
              <a:rPr lang="ru-RU" sz="2000" dirty="0"/>
              <a:t>. Из-за </a:t>
            </a:r>
            <a:r>
              <a:rPr lang="ru-RU" sz="2000" u="sng" dirty="0"/>
              <a:t>загрязнения</a:t>
            </a:r>
            <a:r>
              <a:rPr lang="ru-RU" sz="2000" dirty="0"/>
              <a:t> в</a:t>
            </a:r>
            <a:r>
              <a:rPr lang="ru-RU" sz="2000" u="sng" dirty="0"/>
              <a:t> реке </a:t>
            </a:r>
            <a:r>
              <a:rPr lang="ru-RU" sz="2000" dirty="0"/>
              <a:t>исчезла </a:t>
            </a:r>
            <a:r>
              <a:rPr lang="ru-RU" sz="2000" u="sng" dirty="0" smtClean="0"/>
              <a:t>рыба.</a:t>
            </a:r>
            <a:r>
              <a:rPr lang="ru-RU" sz="2000" dirty="0" smtClean="0"/>
              <a:t> </a:t>
            </a:r>
            <a:r>
              <a:rPr lang="ru-RU" sz="2000" dirty="0"/>
              <a:t>3. Из-за </a:t>
            </a:r>
            <a:r>
              <a:rPr lang="ru-RU" sz="2000" u="sng" dirty="0" smtClean="0"/>
              <a:t>жары</a:t>
            </a:r>
            <a:r>
              <a:rPr lang="ru-RU" sz="2000" dirty="0" smtClean="0"/>
              <a:t> </a:t>
            </a:r>
            <a:r>
              <a:rPr lang="ru-RU" sz="2000" u="sng" dirty="0"/>
              <a:t>джейраны</a:t>
            </a:r>
            <a:r>
              <a:rPr lang="ru-RU" sz="2000" dirty="0"/>
              <a:t> ушли в </a:t>
            </a:r>
            <a:r>
              <a:rPr lang="ru-RU" sz="2000" u="sng" dirty="0" smtClean="0"/>
              <a:t>лес</a:t>
            </a:r>
            <a:r>
              <a:rPr lang="ru-RU" sz="2000" dirty="0" smtClean="0"/>
              <a:t>. 4</a:t>
            </a:r>
            <a:r>
              <a:rPr lang="ru-RU" sz="2000" dirty="0"/>
              <a:t>. От </a:t>
            </a:r>
            <a:r>
              <a:rPr lang="ru-RU" sz="2000" u="sng" dirty="0" smtClean="0"/>
              <a:t>усталости</a:t>
            </a:r>
            <a:r>
              <a:rPr lang="ru-RU" sz="2000" dirty="0" smtClean="0"/>
              <a:t> </a:t>
            </a:r>
            <a:r>
              <a:rPr lang="ru-RU" sz="2000" u="sng" dirty="0"/>
              <a:t>волк</a:t>
            </a:r>
            <a:r>
              <a:rPr lang="ru-RU" sz="2000" dirty="0"/>
              <a:t> тяжело дышал</a:t>
            </a:r>
            <a:r>
              <a:rPr lang="ru-RU" sz="2000" dirty="0" smtClean="0"/>
              <a:t>. </a:t>
            </a:r>
            <a:r>
              <a:rPr lang="ru-RU" sz="2000" dirty="0"/>
              <a:t>5. От </a:t>
            </a:r>
            <a:r>
              <a:rPr lang="ru-RU" sz="2000" u="sng" dirty="0"/>
              <a:t>боли</a:t>
            </a:r>
            <a:r>
              <a:rPr lang="ru-RU" sz="2000" dirty="0"/>
              <a:t> </a:t>
            </a:r>
            <a:r>
              <a:rPr lang="ru-RU" sz="2000" u="sng" dirty="0"/>
              <a:t>лось</a:t>
            </a:r>
            <a:r>
              <a:rPr lang="ru-RU" sz="2000" dirty="0"/>
              <a:t> кинулся бежать</a:t>
            </a:r>
            <a:r>
              <a:rPr lang="ru-RU" sz="2000" dirty="0" smtClean="0"/>
              <a:t> </a:t>
            </a:r>
            <a:r>
              <a:rPr lang="ru-RU" sz="2000" dirty="0"/>
              <a:t>. 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37999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Картинки по запросу &quot;болотный цвет&quot;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982428"/>
            <a:ext cx="2508250" cy="166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ртинки по запросу &quot;болото&quot;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986526"/>
            <a:ext cx="2508250" cy="166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3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Картинки по запросу &quot;лазурный цвет&quot;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709" y="766240"/>
            <a:ext cx="2578338" cy="212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ртинки по запросу &quot;лазурный цвет&quot;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24"/>
          <a:stretch/>
        </p:blipFill>
        <p:spPr bwMode="auto">
          <a:xfrm>
            <a:off x="300752" y="746124"/>
            <a:ext cx="2353548" cy="214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43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1477328"/>
          </a:xfrm>
        </p:spPr>
        <p:txBody>
          <a:bodyPr/>
          <a:lstStyle/>
          <a:p>
            <a:r>
              <a:rPr lang="ru-RU" sz="2400" dirty="0" smtClean="0"/>
              <a:t>голубой, бирюзовый</a:t>
            </a:r>
            <a:r>
              <a:rPr lang="ru-RU" sz="2400" dirty="0"/>
              <a:t>, </a:t>
            </a:r>
            <a:r>
              <a:rPr lang="ru-RU" sz="2400" dirty="0" smtClean="0"/>
              <a:t>лазурный</a:t>
            </a:r>
            <a:r>
              <a:rPr lang="ru-RU" sz="2400" dirty="0"/>
              <a:t>, </a:t>
            </a:r>
            <a:r>
              <a:rPr lang="ru-RU" sz="2400" dirty="0" smtClean="0"/>
              <a:t>васильковый.</a:t>
            </a:r>
            <a:endParaRPr lang="ru-RU" sz="2400" dirty="0"/>
          </a:p>
        </p:txBody>
      </p:sp>
      <p:pic>
        <p:nvPicPr>
          <p:cNvPr id="9218" name="Picture 2" descr="Картинки по запросу &quot;василёк&quot;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741234"/>
            <a:ext cx="2508250" cy="214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9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Картинки по запросу &quot;оттенки желтого&quot;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96"/>
          <a:stretch/>
        </p:blipFill>
        <p:spPr bwMode="auto">
          <a:xfrm>
            <a:off x="368300" y="741234"/>
            <a:ext cx="2362200" cy="214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Картинки по запросу &quot;оттенки желтого&quot;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26" y="741234"/>
            <a:ext cx="2505947" cy="214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92500" y="860425"/>
            <a:ext cx="1905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лимонный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endParaRPr lang="ru-RU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оранжевый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endParaRPr lang="ru-RU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песочный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endParaRPr lang="ru-RU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золотой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01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r>
              <a:rPr lang="ru-RU" dirty="0" smtClean="0"/>
              <a:t>Какого цвета одежда, обувь, сумка?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631825"/>
            <a:ext cx="5249147" cy="18466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364" name="Picture 4" descr="Картинки по запросу &quot;сумк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102" y="1453515"/>
            <a:ext cx="609600" cy="71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Картинки по запросу &quot;сумк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173" y="831441"/>
            <a:ext cx="1019503" cy="55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Картинки по запросу &quot;обувь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05303" y="2384425"/>
            <a:ext cx="613599" cy="61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Картинки по запросу &quot;одежда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478848"/>
            <a:ext cx="4035706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5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Упражнение 3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0" y="631825"/>
            <a:ext cx="5486400" cy="1415772"/>
          </a:xfrm>
        </p:spPr>
        <p:txBody>
          <a:bodyPr/>
          <a:lstStyle/>
          <a:p>
            <a:r>
              <a:rPr lang="ru-RU" dirty="0"/>
              <a:t>Найдите пары антонимов. Сравните одежду по образцу.</a:t>
            </a:r>
          </a:p>
          <a:p>
            <a:r>
              <a:rPr lang="ru-RU" i="1" dirty="0"/>
              <a:t>Образец</a:t>
            </a:r>
            <a:r>
              <a:rPr lang="ru-RU" dirty="0"/>
              <a:t>: Мама </a:t>
            </a:r>
            <a:r>
              <a:rPr lang="ru-RU" b="1" i="1" dirty="0"/>
              <a:t>надела</a:t>
            </a:r>
            <a:r>
              <a:rPr lang="ru-RU" dirty="0"/>
              <a:t> длинную юбку и лёгкую блузку, а дочку </a:t>
            </a:r>
            <a:r>
              <a:rPr lang="ru-RU" b="1" i="1" dirty="0"/>
              <a:t>одела</a:t>
            </a:r>
            <a:r>
              <a:rPr lang="ru-RU" dirty="0"/>
              <a:t> в короткое тёплое платье.</a:t>
            </a:r>
          </a:p>
          <a:p>
            <a:r>
              <a:rPr lang="ru-RU" sz="1400" dirty="0"/>
              <a:t>Большой, широкий, тёплый, зимний, длинный, лёгкий, тесный, праздничный, маленький, узкий, короткий, рабочий, летний, просторный. </a:t>
            </a:r>
            <a:endParaRPr lang="ru-RU" sz="1400" dirty="0" smtClean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6628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38226"/>
            <a:ext cx="5699254" cy="3205831"/>
          </a:xfr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6900" y="81300"/>
            <a:ext cx="4817673" cy="658361"/>
          </a:xfrm>
        </p:spPr>
        <p:txBody>
          <a:bodyPr>
            <a:normAutofit fontScale="90000"/>
          </a:bodyPr>
          <a:lstStyle/>
          <a:p>
            <a:r>
              <a:rPr lang="ru-RU" sz="1892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92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92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92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2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антонимы? </a:t>
            </a:r>
            <a:br>
              <a:rPr lang="ru-RU" sz="1702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2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Антонимы</a:t>
            </a:r>
            <a:r>
              <a:rPr lang="ru-RU" sz="1702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слова одной части речи, имеющие </a:t>
            </a:r>
            <a:r>
              <a:rPr lang="ru-RU" sz="1702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 противоположные </a:t>
            </a:r>
            <a:r>
              <a:rPr lang="ru-RU" sz="1702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лексические значения.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4507" y="1194558"/>
            <a:ext cx="4750694" cy="325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13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 r="8118" b="75023"/>
          <a:stretch/>
        </p:blipFill>
        <p:spPr>
          <a:xfrm>
            <a:off x="773510" y="831854"/>
            <a:ext cx="1851553" cy="76715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" t="49390" r="10774" b="26385"/>
          <a:stretch/>
        </p:blipFill>
        <p:spPr>
          <a:xfrm>
            <a:off x="3266610" y="823623"/>
            <a:ext cx="1785414" cy="78361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" t="74554" r="15822"/>
          <a:stretch/>
        </p:blipFill>
        <p:spPr>
          <a:xfrm>
            <a:off x="443707" y="1752635"/>
            <a:ext cx="1750043" cy="79842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" t="25352" r="15557" b="49859"/>
          <a:stretch/>
        </p:blipFill>
        <p:spPr>
          <a:xfrm>
            <a:off x="3546780" y="1662202"/>
            <a:ext cx="1790362" cy="790393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t="49953" r="16354" b="25258"/>
          <a:stretch/>
        </p:blipFill>
        <p:spPr>
          <a:xfrm>
            <a:off x="1978585" y="2471758"/>
            <a:ext cx="1759908" cy="790163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1505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Упражнение 3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0752" y="631825"/>
            <a:ext cx="2658348" cy="2246769"/>
          </a:xfrm>
        </p:spPr>
        <p:txBody>
          <a:bodyPr/>
          <a:lstStyle/>
          <a:p>
            <a:r>
              <a:rPr lang="ru-RU" dirty="0"/>
              <a:t>Найдите пары антонимов. Сравните одежду по образцу.</a:t>
            </a:r>
          </a:p>
          <a:p>
            <a:r>
              <a:rPr lang="ru-RU" sz="1800" dirty="0" smtClean="0"/>
              <a:t>Большой </a:t>
            </a:r>
            <a:r>
              <a:rPr lang="ru-RU" sz="1800" dirty="0"/>
              <a:t>- маленький </a:t>
            </a:r>
            <a:r>
              <a:rPr lang="ru-RU" sz="1800" dirty="0" smtClean="0"/>
              <a:t>, широкий </a:t>
            </a:r>
            <a:r>
              <a:rPr lang="ru-RU" sz="1800" dirty="0"/>
              <a:t>- </a:t>
            </a:r>
            <a:r>
              <a:rPr lang="ru-RU" sz="1800" dirty="0" smtClean="0"/>
              <a:t>узкий, </a:t>
            </a:r>
          </a:p>
          <a:p>
            <a:r>
              <a:rPr lang="ru-RU" sz="1800" dirty="0" smtClean="0"/>
              <a:t>зимний </a:t>
            </a:r>
            <a:r>
              <a:rPr lang="ru-RU" sz="1800" dirty="0"/>
              <a:t>- летний </a:t>
            </a:r>
            <a:r>
              <a:rPr lang="ru-RU" sz="1800" dirty="0" smtClean="0"/>
              <a:t>, </a:t>
            </a:r>
            <a:r>
              <a:rPr lang="ru-RU" sz="1800" dirty="0"/>
              <a:t>длинный - </a:t>
            </a:r>
            <a:r>
              <a:rPr lang="ru-RU" sz="1800" dirty="0" smtClean="0"/>
              <a:t>короткий, тесный </a:t>
            </a:r>
            <a:r>
              <a:rPr lang="ru-RU" sz="1800" dirty="0"/>
              <a:t>- просторный, </a:t>
            </a:r>
            <a:r>
              <a:rPr lang="ru-RU" sz="1800" dirty="0" smtClean="0"/>
              <a:t>праздничный</a:t>
            </a:r>
            <a:r>
              <a:rPr lang="ru-RU" sz="1800" dirty="0"/>
              <a:t> </a:t>
            </a:r>
            <a:r>
              <a:rPr lang="ru-RU" sz="1800" dirty="0" smtClean="0"/>
              <a:t>-</a:t>
            </a:r>
            <a:r>
              <a:rPr lang="ru-RU" sz="1800" dirty="0"/>
              <a:t> </a:t>
            </a:r>
            <a:r>
              <a:rPr lang="ru-RU" sz="1800" dirty="0" smtClean="0"/>
              <a:t>рабочий.</a:t>
            </a:r>
          </a:p>
          <a:p>
            <a:endParaRPr lang="ru-RU" sz="1400" dirty="0"/>
          </a:p>
        </p:txBody>
      </p:sp>
      <p:pic>
        <p:nvPicPr>
          <p:cNvPr id="16388" name="Picture 4" descr="Картинки по запросу &quot;подростковая одежд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640701"/>
            <a:ext cx="212494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34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Упражнение 4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0" y="631825"/>
            <a:ext cx="5562600" cy="1046440"/>
          </a:xfrm>
        </p:spPr>
        <p:txBody>
          <a:bodyPr/>
          <a:lstStyle/>
          <a:p>
            <a:r>
              <a:rPr lang="ru-RU" dirty="0"/>
              <a:t>Как можно описать одежду по-другому? Скажите по образцу.</a:t>
            </a:r>
          </a:p>
          <a:p>
            <a:r>
              <a:rPr lang="ru-RU" dirty="0"/>
              <a:t>Шерстяной – </a:t>
            </a:r>
            <a:r>
              <a:rPr lang="ru-RU" b="1" i="1" dirty="0"/>
              <a:t>из шерсти</a:t>
            </a:r>
            <a:r>
              <a:rPr lang="ru-RU" dirty="0"/>
              <a:t>, кожаный, резиновый, синтетический.</a:t>
            </a:r>
          </a:p>
          <a:p>
            <a:r>
              <a:rPr lang="ru-RU" dirty="0"/>
              <a:t>Атласный – </a:t>
            </a:r>
            <a:r>
              <a:rPr lang="ru-RU" b="1" i="1" dirty="0"/>
              <a:t>из атласа</a:t>
            </a:r>
            <a:r>
              <a:rPr lang="ru-RU" dirty="0"/>
              <a:t>, пуховый, ситцевый, шёлковый, трикотажный.</a:t>
            </a:r>
          </a:p>
          <a:p>
            <a:r>
              <a:rPr lang="ru-RU" dirty="0"/>
              <a:t>Домашний – </a:t>
            </a:r>
            <a:r>
              <a:rPr lang="ru-RU" b="1" i="1" dirty="0"/>
              <a:t>для дома</a:t>
            </a:r>
            <a:r>
              <a:rPr lang="ru-RU" dirty="0"/>
              <a:t>, спортивный, школьный, рабочий, вечерний, летний.</a:t>
            </a:r>
          </a:p>
          <a:p>
            <a:endParaRPr lang="ru-RU" sz="20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536794"/>
            <a:ext cx="1348283" cy="134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658" y="1478432"/>
            <a:ext cx="1317368" cy="131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1537749"/>
            <a:ext cx="1214208" cy="127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2" descr="Картинки по запросу &quot;ситец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2" name="Picture 4" descr="Картинки по запросу &quot;ситец&quot;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3" b="-4799"/>
          <a:stretch/>
        </p:blipFill>
        <p:spPr bwMode="auto">
          <a:xfrm>
            <a:off x="4154984" y="1524423"/>
            <a:ext cx="1240617" cy="136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06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Упражнение 5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0" y="631825"/>
            <a:ext cx="5486400" cy="2123658"/>
          </a:xfrm>
        </p:spPr>
        <p:txBody>
          <a:bodyPr/>
          <a:lstStyle/>
          <a:p>
            <a:r>
              <a:rPr lang="ru-RU" dirty="0"/>
              <a:t>Замените выделенные слова прилагательными.</a:t>
            </a:r>
          </a:p>
          <a:p>
            <a:r>
              <a:rPr lang="ru-RU" sz="1800" dirty="0"/>
              <a:t>Одежда </a:t>
            </a:r>
            <a:r>
              <a:rPr lang="ru-RU" sz="1800" b="1" i="1" dirty="0"/>
              <a:t>для дома</a:t>
            </a:r>
            <a:r>
              <a:rPr lang="ru-RU" sz="1800" dirty="0"/>
              <a:t> должна быть удобной и лёгкой. Лучше не надевать платья и рубашки </a:t>
            </a:r>
            <a:r>
              <a:rPr lang="ru-RU" sz="1800" b="1" i="1" dirty="0"/>
              <a:t>из синтетики</a:t>
            </a:r>
            <a:r>
              <a:rPr lang="ru-RU" sz="1800" dirty="0"/>
              <a:t>. Платье </a:t>
            </a:r>
            <a:r>
              <a:rPr lang="ru-RU" sz="1800" b="1" i="1" dirty="0"/>
              <a:t>для лета</a:t>
            </a:r>
            <a:r>
              <a:rPr lang="ru-RU" sz="1800" dirty="0"/>
              <a:t> должно быть </a:t>
            </a:r>
            <a:r>
              <a:rPr lang="ru-RU" sz="1800" b="1" i="1" dirty="0"/>
              <a:t>из ситца</a:t>
            </a:r>
            <a:r>
              <a:rPr lang="ru-RU" sz="1800" dirty="0"/>
              <a:t>. Футболка должна быть </a:t>
            </a:r>
            <a:r>
              <a:rPr lang="ru-RU" sz="1800" b="1" i="1" dirty="0"/>
              <a:t>из хлопка</a:t>
            </a:r>
            <a:r>
              <a:rPr lang="ru-RU" sz="1800" dirty="0"/>
              <a:t>. Халат </a:t>
            </a:r>
            <a:r>
              <a:rPr lang="ru-RU" sz="1800" b="1" i="1" dirty="0"/>
              <a:t>для зимы</a:t>
            </a:r>
            <a:r>
              <a:rPr lang="ru-RU" sz="1800" dirty="0"/>
              <a:t> должен быть </a:t>
            </a:r>
            <a:r>
              <a:rPr lang="ru-RU" sz="1800" b="1" i="1" dirty="0"/>
              <a:t>из байки или трикотажа</a:t>
            </a:r>
            <a:r>
              <a:rPr lang="ru-RU" sz="1800" dirty="0"/>
              <a:t>.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79525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Картинки по запросу &quot;джейран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45" y="863680"/>
            <a:ext cx="2601320" cy="206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1107996"/>
          </a:xfrm>
        </p:spPr>
        <p:txBody>
          <a:bodyPr/>
          <a:lstStyle/>
          <a:p>
            <a:r>
              <a:rPr lang="ru-RU" sz="2400" dirty="0" smtClean="0"/>
              <a:t>    джейран                     </a:t>
            </a:r>
            <a:r>
              <a:rPr lang="ru-RU" sz="2400" dirty="0"/>
              <a:t>сайгак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 </a:t>
            </a:r>
            <a:endParaRPr lang="ru-RU" dirty="0"/>
          </a:p>
        </p:txBody>
      </p:sp>
      <p:sp>
        <p:nvSpPr>
          <p:cNvPr id="5" name="AutoShape 6" descr="Картинки по запросу &quot;сайгак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2" name="Picture 8" descr="Картинки по запросу &quot;сайгак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781" y="873163"/>
            <a:ext cx="2667000" cy="205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19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Байковый халат</a:t>
            </a:r>
            <a:endParaRPr lang="ru-RU" dirty="0"/>
          </a:p>
        </p:txBody>
      </p:sp>
      <p:pic>
        <p:nvPicPr>
          <p:cNvPr id="4" name="Picture 2" descr="Картинки по запросу &quot;байковый сатин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1241425"/>
            <a:ext cx="1926220" cy="122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Картинки по запросу &quot;байковый халат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499" y="631826"/>
            <a:ext cx="1752600" cy="218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13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Упражнение 5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631825"/>
            <a:ext cx="5410200" cy="2123658"/>
          </a:xfrm>
        </p:spPr>
        <p:txBody>
          <a:bodyPr/>
          <a:lstStyle/>
          <a:p>
            <a:r>
              <a:rPr lang="ru-RU" dirty="0"/>
              <a:t>Замените выделенные слова прилагательными.</a:t>
            </a:r>
          </a:p>
          <a:p>
            <a:r>
              <a:rPr lang="ru-RU" sz="1800" b="1" dirty="0" smtClean="0"/>
              <a:t>Домашняя</a:t>
            </a:r>
            <a:r>
              <a:rPr lang="ru-RU" sz="1800" dirty="0" smtClean="0"/>
              <a:t> одежда должна </a:t>
            </a:r>
            <a:r>
              <a:rPr lang="ru-RU" sz="1800" dirty="0"/>
              <a:t>быть удобной и лёгкой. Лучше не надевать </a:t>
            </a:r>
            <a:r>
              <a:rPr lang="ru-RU" sz="1800" b="1" dirty="0" smtClean="0"/>
              <a:t>синтетические</a:t>
            </a:r>
            <a:r>
              <a:rPr lang="ru-RU" sz="1800" dirty="0" smtClean="0"/>
              <a:t> платья </a:t>
            </a:r>
            <a:r>
              <a:rPr lang="ru-RU" sz="1800" dirty="0"/>
              <a:t>и рубашки </a:t>
            </a:r>
            <a:r>
              <a:rPr lang="ru-RU" sz="1800" dirty="0" smtClean="0"/>
              <a:t>.</a:t>
            </a:r>
            <a:r>
              <a:rPr lang="ru-RU" sz="1800" b="1" dirty="0" smtClean="0"/>
              <a:t> Летнее </a:t>
            </a:r>
            <a:r>
              <a:rPr lang="ru-RU" sz="1800" dirty="0" smtClean="0"/>
              <a:t>платье  </a:t>
            </a:r>
            <a:r>
              <a:rPr lang="ru-RU" sz="1800" dirty="0"/>
              <a:t>должно быть </a:t>
            </a:r>
            <a:r>
              <a:rPr lang="ru-RU" sz="1800" b="1" i="1" dirty="0" smtClean="0"/>
              <a:t>ситцевым</a:t>
            </a:r>
            <a:r>
              <a:rPr lang="ru-RU" sz="1800" dirty="0" smtClean="0"/>
              <a:t>. </a:t>
            </a:r>
            <a:r>
              <a:rPr lang="ru-RU" sz="1800" dirty="0"/>
              <a:t>Футболка должна быть </a:t>
            </a:r>
            <a:r>
              <a:rPr lang="ru-RU" sz="1800" b="1" i="1" dirty="0" smtClean="0"/>
              <a:t>хлопчатобумажной</a:t>
            </a:r>
            <a:r>
              <a:rPr lang="ru-RU" sz="1800" dirty="0" smtClean="0"/>
              <a:t>. </a:t>
            </a:r>
            <a:r>
              <a:rPr lang="ru-RU" sz="1800" dirty="0"/>
              <a:t>Халат </a:t>
            </a:r>
            <a:r>
              <a:rPr lang="ru-RU" sz="1800" b="1" i="1" dirty="0"/>
              <a:t>для зимы</a:t>
            </a:r>
            <a:r>
              <a:rPr lang="ru-RU" sz="1800" dirty="0"/>
              <a:t> должен быть </a:t>
            </a:r>
            <a:r>
              <a:rPr lang="ru-RU" sz="1800" b="1" i="1" dirty="0" smtClean="0"/>
              <a:t> байковым </a:t>
            </a:r>
            <a:r>
              <a:rPr lang="ru-RU" sz="1800" b="1" i="1" dirty="0"/>
              <a:t>или </a:t>
            </a:r>
            <a:r>
              <a:rPr lang="ru-RU" sz="1800" b="1" i="1" dirty="0" smtClean="0"/>
              <a:t>трикотажным</a:t>
            </a:r>
            <a:r>
              <a:rPr lang="ru-RU" sz="1800" dirty="0" smtClean="0"/>
              <a:t>.</a:t>
            </a:r>
            <a:endParaRPr lang="ru-RU" sz="1800" dirty="0"/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23616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435" y="1005903"/>
            <a:ext cx="4900930" cy="315471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6" y="809103"/>
            <a:ext cx="1525314" cy="2287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549" y="823445"/>
            <a:ext cx="1349850" cy="194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0082" y="2771729"/>
            <a:ext cx="1390124" cy="325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14" dirty="0">
                <a:solidFill>
                  <a:srgbClr val="0070C0"/>
                </a:solidFill>
              </a:rPr>
              <a:t>Мам</a:t>
            </a:r>
            <a:r>
              <a:rPr lang="ru-RU" sz="1514" dirty="0">
                <a:solidFill>
                  <a:srgbClr val="FF0000"/>
                </a:solidFill>
              </a:rPr>
              <a:t>ин</a:t>
            </a:r>
            <a:r>
              <a:rPr lang="ru-RU" sz="1514" dirty="0">
                <a:solidFill>
                  <a:srgbClr val="0070C0"/>
                </a:solidFill>
              </a:rPr>
              <a:t>а шуба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00741" y="2771728"/>
            <a:ext cx="1519840" cy="325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14" dirty="0" err="1">
                <a:solidFill>
                  <a:srgbClr val="0070C0"/>
                </a:solidFill>
              </a:rPr>
              <a:t>Севар</a:t>
            </a:r>
            <a:r>
              <a:rPr lang="ru-RU" sz="1514" dirty="0" err="1">
                <a:solidFill>
                  <a:srgbClr val="FF0000"/>
                </a:solidFill>
              </a:rPr>
              <a:t>ин</a:t>
            </a:r>
            <a:r>
              <a:rPr lang="ru-RU" sz="1514" dirty="0">
                <a:solidFill>
                  <a:srgbClr val="0070C0"/>
                </a:solidFill>
              </a:rPr>
              <a:t> свитер </a:t>
            </a:r>
          </a:p>
        </p:txBody>
      </p:sp>
    </p:spTree>
    <p:extLst>
      <p:ext uri="{BB962C8B-B14F-4D97-AF65-F5344CB8AC3E}">
        <p14:creationId xmlns:p14="http://schemas.microsoft.com/office/powerpoint/2010/main" val="38739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Упражнение 6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5277" y="631825"/>
            <a:ext cx="4935243" cy="1846659"/>
          </a:xfrm>
        </p:spPr>
        <p:txBody>
          <a:bodyPr/>
          <a:lstStyle/>
          <a:p>
            <a:r>
              <a:rPr lang="ru-RU" dirty="0"/>
              <a:t>Научитесь по-другому говорить, кому принадлежат вещи.</a:t>
            </a:r>
          </a:p>
          <a:p>
            <a:r>
              <a:rPr lang="ru-RU" sz="1800" dirty="0"/>
              <a:t>Жакет </a:t>
            </a:r>
            <a:r>
              <a:rPr lang="ru-RU" sz="1800" b="1" i="1" dirty="0"/>
              <a:t>мамы</a:t>
            </a:r>
            <a:r>
              <a:rPr lang="ru-RU" sz="1800" dirty="0"/>
              <a:t> –</a:t>
            </a:r>
            <a:r>
              <a:rPr lang="ru-RU" sz="1800" b="1" i="1" dirty="0"/>
              <a:t> мамин</a:t>
            </a:r>
            <a:r>
              <a:rPr lang="ru-RU" sz="1800" dirty="0"/>
              <a:t> жакет; пиджак папы, юбка сестры, рубашка дедушки, шляпка бабушки, блузка Тани, брюки Коли.</a:t>
            </a:r>
          </a:p>
          <a:p>
            <a:r>
              <a:rPr lang="ru-RU" sz="1800" dirty="0"/>
              <a:t>Куртка </a:t>
            </a:r>
            <a:r>
              <a:rPr lang="ru-RU" sz="1800" b="1" i="1" dirty="0"/>
              <a:t>брата</a:t>
            </a:r>
            <a:r>
              <a:rPr lang="ru-RU" sz="1800" dirty="0"/>
              <a:t> – </a:t>
            </a:r>
            <a:r>
              <a:rPr lang="ru-RU" sz="1800" b="1" i="1" dirty="0" err="1"/>
              <a:t>братова</a:t>
            </a:r>
            <a:r>
              <a:rPr lang="ru-RU" sz="1800" dirty="0"/>
              <a:t> куртка; костюм отца, шапка деда.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83618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Упражнение 7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0752" y="631825"/>
            <a:ext cx="5249148" cy="1631216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dirty="0" smtClean="0"/>
              <a:t>  Подберите </a:t>
            </a:r>
            <a:r>
              <a:rPr lang="ru-RU" dirty="0"/>
              <a:t>существительные к прилагательным. </a:t>
            </a:r>
          </a:p>
          <a:p>
            <a:r>
              <a:rPr lang="ru-RU" i="1" dirty="0"/>
              <a:t>Образец</a:t>
            </a:r>
            <a:r>
              <a:rPr lang="ru-RU" dirty="0"/>
              <a:t>: овечья шерсть.</a:t>
            </a:r>
          </a:p>
          <a:p>
            <a:r>
              <a:rPr lang="ru-RU" sz="1800" dirty="0"/>
              <a:t>Козий, лисий, верблюжье, заячья, беличий, волчья.</a:t>
            </a:r>
          </a:p>
          <a:p>
            <a:r>
              <a:rPr lang="ru-RU" sz="1800" dirty="0"/>
              <a:t>Мех, пух, одеяло, воротник, шубка, шкура.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7776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Козий пух</a:t>
            </a:r>
            <a:endParaRPr lang="ru-RU" dirty="0"/>
          </a:p>
        </p:txBody>
      </p:sp>
      <p:pic>
        <p:nvPicPr>
          <p:cNvPr id="20482" name="Picture 2" descr="Картинки по запросу &quot;козий пух&quot;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876300"/>
            <a:ext cx="2508250" cy="188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Картинки по запросу &quot;козий пух&quot;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899" y="784225"/>
            <a:ext cx="2593976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Картинки по запросу &quot;козий пух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52" y="1173163"/>
            <a:ext cx="2353548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63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Картинки по запросу &quot;верблюжье одеяло ташкент&quot;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777439"/>
            <a:ext cx="2508250" cy="207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Картинки по запросу &quot;лисий мех&quot;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741234"/>
            <a:ext cx="2508250" cy="211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49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Картинки по запросу &quot;заячья шубка&quot;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08" y="746125"/>
            <a:ext cx="2331483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Картинки по запросу &quot;волчья шкура в доме&quot;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411" y="741234"/>
            <a:ext cx="2440678" cy="214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17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Упражнение 8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215991"/>
          </a:xfrm>
        </p:spPr>
        <p:txBody>
          <a:bodyPr/>
          <a:lstStyle/>
          <a:p>
            <a:pPr algn="ctr"/>
            <a:r>
              <a:rPr lang="ru-RU" sz="1800" i="1" dirty="0">
                <a:solidFill>
                  <a:schemeClr val="accent1"/>
                </a:solidFill>
              </a:rPr>
              <a:t>Древние саки-</a:t>
            </a:r>
            <a:r>
              <a:rPr lang="ru-RU" sz="1800" i="1" dirty="0" err="1">
                <a:solidFill>
                  <a:schemeClr val="accent1"/>
                </a:solidFill>
              </a:rPr>
              <a:t>тиграхауда</a:t>
            </a:r>
            <a:r>
              <a:rPr lang="ru-RU" sz="1800" i="1" dirty="0">
                <a:solidFill>
                  <a:schemeClr val="accent1"/>
                </a:solidFill>
              </a:rPr>
              <a:t> носили на голове  остроконечный головной убор высотой  70 сантиметров.</a:t>
            </a:r>
          </a:p>
          <a:p>
            <a:endParaRPr lang="ru-RU" sz="1800" i="1" dirty="0">
              <a:solidFill>
                <a:schemeClr val="accent1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741234"/>
            <a:ext cx="2508250" cy="2146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540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1846659"/>
          </a:xfrm>
        </p:spPr>
        <p:txBody>
          <a:bodyPr/>
          <a:lstStyle/>
          <a:p>
            <a:pPr algn="ctr"/>
            <a:r>
              <a:rPr lang="ru-RU" sz="1800" i="1" dirty="0">
                <a:solidFill>
                  <a:srgbClr val="0070C0"/>
                </a:solidFill>
              </a:rPr>
              <a:t>Его украшали золотые пластины с изображением быстрых коней , снежных барсов, горных козлов, птиц.</a:t>
            </a:r>
          </a:p>
          <a:p>
            <a:endParaRPr lang="ru-RU" dirty="0"/>
          </a:p>
        </p:txBody>
      </p:sp>
      <p:pic>
        <p:nvPicPr>
          <p:cNvPr id="5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741234"/>
            <a:ext cx="2508250" cy="2146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151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л</a:t>
            </a:r>
            <a:r>
              <a:rPr lang="ru-RU" dirty="0" smtClean="0"/>
              <a:t>ось                            газель</a:t>
            </a:r>
            <a:endParaRPr lang="ru-RU" dirty="0"/>
          </a:p>
        </p:txBody>
      </p:sp>
      <p:pic>
        <p:nvPicPr>
          <p:cNvPr id="13314" name="Picture 2" descr="Картинки по запросу &quot;лось&quot;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741234"/>
            <a:ext cx="2667000" cy="214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Картинки по запросу &quot;газель животное&quot;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0" y="741234"/>
            <a:ext cx="1676400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73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984271" y="936625"/>
            <a:ext cx="2508123" cy="1292662"/>
          </a:xfrm>
        </p:spPr>
        <p:txBody>
          <a:bodyPr/>
          <a:lstStyle/>
          <a:p>
            <a:pPr algn="ctr"/>
            <a:r>
              <a:rPr lang="ru-RU" sz="1800" i="1" dirty="0">
                <a:solidFill>
                  <a:srgbClr val="0070C0"/>
                </a:solidFill>
              </a:rPr>
              <a:t>На шею надевали золотую гривну с наконечниками  в виде голов тигра  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860425"/>
            <a:ext cx="25082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94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738664"/>
          </a:xfrm>
        </p:spPr>
        <p:txBody>
          <a:bodyPr/>
          <a:lstStyle/>
          <a:p>
            <a:pPr algn="ctr"/>
            <a:r>
              <a:rPr lang="ru-RU" sz="1800" i="1" dirty="0">
                <a:solidFill>
                  <a:srgbClr val="0070C0"/>
                </a:solidFill>
              </a:rPr>
              <a:t>В серьгах были бирюзовые вставки 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741234"/>
            <a:ext cx="2508250" cy="2146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67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1723549"/>
          </a:xfrm>
        </p:spPr>
        <p:txBody>
          <a:bodyPr/>
          <a:lstStyle/>
          <a:p>
            <a:pPr algn="ctr"/>
            <a:r>
              <a:rPr lang="ru-RU" sz="2000" i="1" dirty="0">
                <a:solidFill>
                  <a:srgbClr val="0070C0"/>
                </a:solidFill>
              </a:rPr>
              <a:t>Поверх  льняной  рубашки надевали короткий и узкий меховой кафтан с кожаным поясом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4" y="741234"/>
            <a:ext cx="2657475" cy="220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55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3204210" cy="2154436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ru-RU" sz="1400" dirty="0">
                <a:solidFill>
                  <a:srgbClr val="0070C0"/>
                </a:solidFill>
              </a:rPr>
              <a:t>Какой головной убор носили саки-</a:t>
            </a:r>
            <a:r>
              <a:rPr lang="ru-RU" sz="1400" dirty="0" err="1">
                <a:solidFill>
                  <a:srgbClr val="0070C0"/>
                </a:solidFill>
              </a:rPr>
              <a:t>тиграхауда</a:t>
            </a:r>
            <a:r>
              <a:rPr lang="ru-RU" sz="1400" dirty="0">
                <a:solidFill>
                  <a:srgbClr val="0070C0"/>
                </a:solidFill>
              </a:rPr>
              <a:t>?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rgbClr val="0070C0"/>
                </a:solidFill>
              </a:rPr>
              <a:t>Чьи фигуры украшали остроконечные шапки саков?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rgbClr val="0070C0"/>
                </a:solidFill>
              </a:rPr>
              <a:t>Какую гривну надевали саки на шею?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rgbClr val="0070C0"/>
                </a:solidFill>
              </a:rPr>
              <a:t>Какие вставки были в серьгах?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rgbClr val="0070C0"/>
                </a:solidFill>
              </a:rPr>
              <a:t>Что надевали саки поверх льняной рубашки?</a:t>
            </a:r>
          </a:p>
          <a:p>
            <a:endParaRPr lang="ru-RU" sz="14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0" y="775277"/>
            <a:ext cx="1676400" cy="214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14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4728210" cy="2462213"/>
          </a:xfrm>
        </p:spPr>
        <p:txBody>
          <a:bodyPr/>
          <a:lstStyle/>
          <a:p>
            <a:pPr algn="ctr"/>
            <a:r>
              <a:rPr lang="ru-RU" sz="1600" i="1" dirty="0">
                <a:solidFill>
                  <a:srgbClr val="FF0000"/>
                </a:solidFill>
              </a:rPr>
              <a:t>Мы узнали:</a:t>
            </a:r>
          </a:p>
          <a:p>
            <a:pPr algn="ctr"/>
            <a:r>
              <a:rPr lang="ru-RU" sz="1600" i="1" dirty="0">
                <a:solidFill>
                  <a:srgbClr val="7030A0"/>
                </a:solidFill>
              </a:rPr>
              <a:t>О разрядах имен прилагательных;</a:t>
            </a:r>
          </a:p>
          <a:p>
            <a:pPr algn="ctr"/>
            <a:r>
              <a:rPr lang="ru-RU" sz="1600" i="1" dirty="0">
                <a:solidFill>
                  <a:srgbClr val="7030A0"/>
                </a:solidFill>
              </a:rPr>
              <a:t>О том, на какие признаки указывает имя прилагательное.</a:t>
            </a:r>
          </a:p>
          <a:p>
            <a:pPr algn="ctr"/>
            <a:r>
              <a:rPr lang="ru-RU" sz="1600" i="1" dirty="0">
                <a:solidFill>
                  <a:srgbClr val="FF0000"/>
                </a:solidFill>
              </a:rPr>
              <a:t>Научились</a:t>
            </a:r>
            <a:r>
              <a:rPr lang="ru-RU" sz="1600" i="1" dirty="0" smtClean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ru-RU" sz="1600" i="1" dirty="0" smtClean="0">
                <a:solidFill>
                  <a:srgbClr val="7030A0"/>
                </a:solidFill>
              </a:rPr>
              <a:t> </a:t>
            </a:r>
            <a:r>
              <a:rPr lang="ru-RU" sz="1600" i="1" dirty="0">
                <a:solidFill>
                  <a:srgbClr val="7030A0"/>
                </a:solidFill>
              </a:rPr>
              <a:t>Р</a:t>
            </a:r>
            <a:r>
              <a:rPr lang="ru-RU" sz="1600" i="1" dirty="0" smtClean="0">
                <a:solidFill>
                  <a:srgbClr val="7030A0"/>
                </a:solidFill>
              </a:rPr>
              <a:t>аспознавать цвета</a:t>
            </a:r>
          </a:p>
          <a:p>
            <a:pPr algn="ctr"/>
            <a:r>
              <a:rPr lang="ru-RU" sz="1600" i="1" dirty="0" smtClean="0">
                <a:solidFill>
                  <a:srgbClr val="7030A0"/>
                </a:solidFill>
              </a:rPr>
              <a:t>Склонять имена прилагательные</a:t>
            </a:r>
            <a:endParaRPr lang="ru-RU" sz="1600" i="1" dirty="0">
              <a:solidFill>
                <a:srgbClr val="7030A0"/>
              </a:solidFill>
            </a:endParaRPr>
          </a:p>
          <a:p>
            <a:pPr algn="ctr"/>
            <a:r>
              <a:rPr lang="ru-RU" sz="1600" i="1" dirty="0">
                <a:solidFill>
                  <a:srgbClr val="7030A0"/>
                </a:solidFill>
              </a:rPr>
              <a:t>Образовывать </a:t>
            </a:r>
            <a:r>
              <a:rPr lang="ru-RU" sz="1600" i="1" dirty="0" smtClean="0">
                <a:solidFill>
                  <a:srgbClr val="7030A0"/>
                </a:solidFill>
              </a:rPr>
              <a:t>притяжательные прилагательные. </a:t>
            </a:r>
            <a:endParaRPr lang="ru-RU" sz="1600" i="1" dirty="0">
              <a:solidFill>
                <a:srgbClr val="7030A0"/>
              </a:solidFill>
            </a:endParaRP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70157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2424"/>
            <a:ext cx="5325347" cy="553998"/>
          </a:xfrm>
        </p:spPr>
        <p:txBody>
          <a:bodyPr/>
          <a:lstStyle/>
          <a:p>
            <a:r>
              <a:rPr lang="ru-RU" sz="1800" dirty="0" smtClean="0"/>
              <a:t>Задание  для самостоятельного выполнения</a:t>
            </a: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751" y="784225"/>
            <a:ext cx="4935243" cy="1538883"/>
          </a:xfrm>
        </p:spPr>
        <p:txBody>
          <a:bodyPr/>
          <a:lstStyle/>
          <a:p>
            <a:pPr algn="ctr"/>
            <a:r>
              <a:rPr lang="ru-RU" sz="2000" dirty="0" smtClean="0"/>
              <a:t>Выполнить упражнения 10,11 </a:t>
            </a:r>
          </a:p>
          <a:p>
            <a:pPr algn="ctr"/>
            <a:r>
              <a:rPr lang="ru-RU" sz="2000" dirty="0" smtClean="0"/>
              <a:t>на странице 109,</a:t>
            </a:r>
          </a:p>
          <a:p>
            <a:pPr algn="ctr"/>
            <a:r>
              <a:rPr lang="ru-RU" sz="2000" dirty="0" smtClean="0"/>
              <a:t> повторить имена прилагательные,</a:t>
            </a:r>
          </a:p>
          <a:p>
            <a:pPr algn="ctr"/>
            <a:r>
              <a:rPr lang="ru-RU" sz="2000" dirty="0"/>
              <a:t>н</a:t>
            </a:r>
            <a:r>
              <a:rPr lang="ru-RU" sz="2000" dirty="0" smtClean="0"/>
              <a:t>айти и посмотреть </a:t>
            </a:r>
            <a:r>
              <a:rPr lang="ru-RU" sz="2000" dirty="0" err="1" smtClean="0"/>
              <a:t>видеоурок</a:t>
            </a:r>
            <a:r>
              <a:rPr lang="ru-RU" sz="2000" dirty="0" smtClean="0"/>
              <a:t> Имя прилагательное 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8270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300" y="102424"/>
            <a:ext cx="4715747" cy="315471"/>
          </a:xfrm>
        </p:spPr>
        <p:txBody>
          <a:bodyPr/>
          <a:lstStyle/>
          <a:p>
            <a:r>
              <a:rPr lang="ru-RU" dirty="0"/>
              <a:t>т</a:t>
            </a:r>
            <a:r>
              <a:rPr lang="ru-RU" dirty="0" smtClean="0"/>
              <a:t>юлень                          рысь </a:t>
            </a:r>
            <a:endParaRPr lang="ru-RU" dirty="0"/>
          </a:p>
        </p:txBody>
      </p:sp>
      <p:pic>
        <p:nvPicPr>
          <p:cNvPr id="14338" name="Picture 2" descr="Картинки по запросу &quot;тюлень&quot;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3" y="741234"/>
            <a:ext cx="2329544" cy="190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Картинки по запросу &quot;рысь&quot;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741234"/>
            <a:ext cx="1467924" cy="190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Картинки по запросу &quot;рысь на дереве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741234"/>
            <a:ext cx="2788035" cy="193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5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500" y="102424"/>
            <a:ext cx="5020547" cy="315471"/>
          </a:xfrm>
        </p:spPr>
        <p:txBody>
          <a:bodyPr/>
          <a:lstStyle/>
          <a:p>
            <a:r>
              <a:rPr lang="ru-RU" dirty="0"/>
              <a:t>б</a:t>
            </a:r>
            <a:r>
              <a:rPr lang="ru-RU" dirty="0" smtClean="0"/>
              <a:t>урый медведь                  белка</a:t>
            </a:r>
            <a:endParaRPr lang="ru-RU" dirty="0"/>
          </a:p>
        </p:txBody>
      </p:sp>
      <p:pic>
        <p:nvPicPr>
          <p:cNvPr id="15364" name="Picture 4" descr="Картинки по запросу &quot;бурый медведь залез на дерево&quot;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741234"/>
            <a:ext cx="2508250" cy="214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Картинки по запросу &quot;белка прыгает в саду&quot;"/>
          <p:cNvPicPr>
            <a:picLocks noGrp="1" noChangeAspect="1" noChangeArrowheads="1"/>
          </p:cNvPicPr>
          <p:nvPr>
            <p:ph sz="half" idx="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" b="5706"/>
          <a:stretch/>
        </p:blipFill>
        <p:spPr bwMode="auto">
          <a:xfrm>
            <a:off x="2968625" y="741234"/>
            <a:ext cx="2505075" cy="214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82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6293</TotalTime>
  <Words>1849</Words>
  <Application>Microsoft Office PowerPoint</Application>
  <PresentationFormat>Произвольный</PresentationFormat>
  <Paragraphs>233</Paragraphs>
  <Slides>75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80" baseType="lpstr">
      <vt:lpstr>Arial</vt:lpstr>
      <vt:lpstr>Calibri</vt:lpstr>
      <vt:lpstr>Times New Roman</vt:lpstr>
      <vt:lpstr>Wingdings</vt:lpstr>
      <vt:lpstr>Office Theme</vt:lpstr>
      <vt:lpstr> Русский язык</vt:lpstr>
      <vt:lpstr>Сегодня на уроке мы</vt:lpstr>
      <vt:lpstr>Презентация PowerPoint</vt:lpstr>
      <vt:lpstr>Упражнение 9(стр.104)</vt:lpstr>
      <vt:lpstr>Найдём имена существительные</vt:lpstr>
      <vt:lpstr>    джейран                     сайгак   </vt:lpstr>
      <vt:lpstr>лось                            газель</vt:lpstr>
      <vt:lpstr>тюлень                          рысь </vt:lpstr>
      <vt:lpstr>бурый медведь                  белка</vt:lpstr>
      <vt:lpstr>Презентация PowerPoint</vt:lpstr>
      <vt:lpstr>Лиса и лисята</vt:lpstr>
      <vt:lpstr>Презентация PowerPoint</vt:lpstr>
      <vt:lpstr>Презентация PowerPoint</vt:lpstr>
      <vt:lpstr>Определить падеж нам помогут  вспомогательные слова</vt:lpstr>
      <vt:lpstr>Изменим по падежам </vt:lpstr>
      <vt:lpstr>Изменим по падежам </vt:lpstr>
      <vt:lpstr>Изменим по падежам </vt:lpstr>
      <vt:lpstr>Изменим по падежам </vt:lpstr>
      <vt:lpstr>Изменим по падежам </vt:lpstr>
      <vt:lpstr>Изменим по падежам </vt:lpstr>
      <vt:lpstr>Упражнение 10</vt:lpstr>
      <vt:lpstr>Упражнение 11</vt:lpstr>
      <vt:lpstr>Упражнение 12</vt:lpstr>
      <vt:lpstr>Упражнение 12</vt:lpstr>
      <vt:lpstr>Упражнение 13</vt:lpstr>
      <vt:lpstr>Упражнение 13</vt:lpstr>
      <vt:lpstr>Упражнение 13</vt:lpstr>
      <vt:lpstr>Презентация PowerPoint</vt:lpstr>
      <vt:lpstr>Презентация PowerPoint</vt:lpstr>
      <vt:lpstr>Упражнение 13</vt:lpstr>
      <vt:lpstr>Упражнение 14</vt:lpstr>
      <vt:lpstr>Упражнение 14</vt:lpstr>
      <vt:lpstr>Презентация PowerPoint</vt:lpstr>
      <vt:lpstr>Выполните самостоятельно</vt:lpstr>
      <vt:lpstr> Русский язык</vt:lpstr>
      <vt:lpstr>Сегодня на уроке мы</vt:lpstr>
      <vt:lpstr>Ответьте на вопросы</vt:lpstr>
      <vt:lpstr>Презентация PowerPoint</vt:lpstr>
      <vt:lpstr>Прочитайте стихотворение А. Шмидта</vt:lpstr>
      <vt:lpstr>Презентация PowerPoint</vt:lpstr>
      <vt:lpstr>Презентация PowerPoint</vt:lpstr>
      <vt:lpstr>Род имён прилагательных</vt:lpstr>
      <vt:lpstr>Склонение прилагательных</vt:lpstr>
      <vt:lpstr>Упражнение 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Какого цвета одежда, обувь, сумка?</vt:lpstr>
      <vt:lpstr>Упражнение 3</vt:lpstr>
      <vt:lpstr>  Что такое антонимы?  Антонимы – это слова одной части речи, имеющие прямо противоположные лексические значения.</vt:lpstr>
      <vt:lpstr>Упражнение 3</vt:lpstr>
      <vt:lpstr>Упражнение 4</vt:lpstr>
      <vt:lpstr>Упражнение 5 </vt:lpstr>
      <vt:lpstr>Байковый халат</vt:lpstr>
      <vt:lpstr>Упражнение 5 </vt:lpstr>
      <vt:lpstr>Презентация PowerPoint</vt:lpstr>
      <vt:lpstr>Упражнение 6</vt:lpstr>
      <vt:lpstr>Упражнение 7</vt:lpstr>
      <vt:lpstr>Козий пух</vt:lpstr>
      <vt:lpstr>Презентация PowerPoint</vt:lpstr>
      <vt:lpstr>Презентация PowerPoint</vt:lpstr>
      <vt:lpstr>Упражнение 8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 для самостоятельного выполнения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Ona tili</dc:title>
  <cp:lastModifiedBy>Пользователь</cp:lastModifiedBy>
  <cp:revision>397</cp:revision>
  <dcterms:created xsi:type="dcterms:W3CDTF">2020-04-13T08:06:06Z</dcterms:created>
  <dcterms:modified xsi:type="dcterms:W3CDTF">2021-02-20T13:22:08Z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