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</p:sldMasterIdLst>
  <p:notesMasterIdLst>
    <p:notesMasterId r:id="rId15"/>
  </p:notesMasterIdLst>
  <p:handoutMasterIdLst>
    <p:handoutMasterId r:id="rId16"/>
  </p:handoutMasterIdLst>
  <p:sldIdLst>
    <p:sldId id="390" r:id="rId4"/>
    <p:sldId id="487" r:id="rId5"/>
    <p:sldId id="454" r:id="rId6"/>
    <p:sldId id="477" r:id="rId7"/>
    <p:sldId id="480" r:id="rId8"/>
    <p:sldId id="488" r:id="rId9"/>
    <p:sldId id="489" r:id="rId10"/>
    <p:sldId id="482" r:id="rId11"/>
    <p:sldId id="490" r:id="rId12"/>
    <p:sldId id="491" r:id="rId13"/>
    <p:sldId id="401" r:id="rId14"/>
  </p:sldIdLst>
  <p:sldSz cx="9144000" cy="5143500" type="screen16x9"/>
  <p:notesSz cx="6735763" cy="9866313"/>
  <p:defaultTextStyle>
    <a:defPPr>
      <a:defRPr lang="en-US"/>
    </a:defPPr>
    <a:lvl1pPr marL="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3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02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36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7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05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3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71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A05"/>
    <a:srgbClr val="FF33CC"/>
    <a:srgbClr val="FFCCFF"/>
    <a:srgbClr val="8CEE42"/>
    <a:srgbClr val="66FFFF"/>
    <a:srgbClr val="CC3399"/>
    <a:srgbClr val="619FA7"/>
    <a:srgbClr val="99FF99"/>
    <a:srgbClr val="69CAD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036" autoAdjust="0"/>
  </p:normalViewPr>
  <p:slideViewPr>
    <p:cSldViewPr snapToGrid="0">
      <p:cViewPr varScale="1">
        <p:scale>
          <a:sx n="78" d="100"/>
          <a:sy n="78" d="100"/>
        </p:scale>
        <p:origin x="892" y="48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6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71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95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4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68" indent="-18567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86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4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91" indent="-13264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86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6"/>
            <a:ext cx="1620957" cy="400081"/>
          </a:xfrm>
          <a:prstGeom prst="rect">
            <a:avLst/>
          </a:prstGeom>
        </p:spPr>
        <p:txBody>
          <a:bodyPr vert="horz" wrap="square" lIns="91413" tIns="45706" rIns="91413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13" tIns="45706" rIns="91413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94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1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2" indent="-172980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4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7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50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5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3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1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8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4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6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9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5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3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3788"/>
            <a:ext cx="1620957" cy="158277"/>
          </a:xfrm>
          <a:prstGeom prst="rect">
            <a:avLst/>
          </a:prstGeom>
        </p:spPr>
        <p:txBody>
          <a:bodyPr vert="horz" wrap="square" lIns="65310" tIns="32653" rIns="65310" bIns="3265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65310" tIns="32653" rIns="65310" bIns="3265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028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4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6020" indent="-123576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46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906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350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828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341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857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369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2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41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57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569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085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9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1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2/19/2021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3" y="1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5" rIns="0" bIns="0" rtlCol="0" anchor="ctr">
            <a:spAutoFit/>
          </a:bodyPr>
          <a:lstStyle/>
          <a:p>
            <a:pPr marL="14380" algn="l">
              <a:lnSpc>
                <a:spcPct val="100000"/>
              </a:lnSpc>
              <a:spcBef>
                <a:spcPts val="129"/>
              </a:spcBef>
            </a:pPr>
            <a:r>
              <a:rPr lang="ru-RU" sz="51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1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00395" y="1863180"/>
            <a:ext cx="6431233" cy="1136792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3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uz-Latn-U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HIKMATLI </a:t>
            </a:r>
            <a:r>
              <a:rPr lang="uz-Latn-U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49" defTabSz="652982">
              <a:spcBef>
                <a:spcPts val="125"/>
              </a:spcBef>
            </a:pPr>
            <a:endParaRPr lang="uz-Latn-UZ" sz="3600" b="1" i="1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3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494814" y="400050"/>
            <a:ext cx="1355272" cy="510593"/>
          </a:xfrm>
          <a:prstGeom prst="rect">
            <a:avLst/>
          </a:prstGeom>
        </p:spPr>
        <p:txBody>
          <a:bodyPr vert="horz" wrap="square" lIns="0" tIns="17975" rIns="0" bIns="0" rtlCol="0">
            <a:spAutoFit/>
          </a:bodyPr>
          <a:lstStyle/>
          <a:p>
            <a:pPr defTabSz="652982">
              <a:spcBef>
                <a:spcPts val="141"/>
              </a:spcBef>
            </a:pPr>
            <a:r>
              <a:rPr lang="ru-RU" sz="3200" b="1" spc="1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uz-Latn-UZ" sz="32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32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117" y="1787235"/>
            <a:ext cx="488373" cy="136120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2116" y="3378046"/>
            <a:ext cx="488373" cy="13612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57" y="2811666"/>
            <a:ext cx="3061607" cy="202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635981"/>
              </p:ext>
            </p:extLst>
          </p:nvPr>
        </p:nvGraphicFramePr>
        <p:xfrm>
          <a:off x="277091" y="852054"/>
          <a:ext cx="8575964" cy="415660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082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49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Hikmatli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Muallif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64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kimki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vafo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qilsa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vafo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topqusidir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uz-Latn-UZ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kimki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jafo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qilsa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jafo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topqusidir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545">
                <a:tc>
                  <a:txBody>
                    <a:bodyPr/>
                    <a:lstStyle/>
                    <a:p>
                      <a:endParaRPr lang="uz-Latn-UZ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 adolatdadir</a:t>
                      </a:r>
                    </a:p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545">
                <a:tc>
                  <a:txBody>
                    <a:bodyPr/>
                    <a:lstStyle/>
                    <a:p>
                      <a:endParaRPr lang="uz-Latn-UZ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Tilga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ixtiyorsiz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elga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uz-Latn-UZ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tiborsiz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uz-Latn-UZ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95" y="3751118"/>
            <a:ext cx="1816718" cy="112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45" y="1239402"/>
            <a:ext cx="1842655" cy="100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45" y="2327564"/>
            <a:ext cx="1820368" cy="121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01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24098"/>
            <a:ext cx="8073010" cy="661699"/>
          </a:xfrm>
          <a:prstGeom prst="rect">
            <a:avLst/>
          </a:prstGeom>
          <a:noFill/>
        </p:spPr>
        <p:txBody>
          <a:bodyPr wrap="none" lIns="91423" tIns="45710" rIns="91423" bIns="4571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07"/>
            <a:ext cx="6206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610" y="1118833"/>
            <a:ext cx="8606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uz-Latn-U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443" y="1387449"/>
            <a:ext cx="59373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371-mashq.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olishning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foydasi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o‘zingizga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yoqqan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hikmatli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so‘zlardan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Muallifi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berishga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86" y="1501749"/>
            <a:ext cx="2569696" cy="23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558" y="139497"/>
            <a:ext cx="8190071" cy="615553"/>
          </a:xfrm>
        </p:spPr>
        <p:txBody>
          <a:bodyPr/>
          <a:lstStyle/>
          <a:p>
            <a:pPr algn="ctr"/>
            <a:r>
              <a:rPr lang="uz-Latn-UZ" sz="4000" dirty="0"/>
              <a:t>Saodatga eltuvchi so‘zlar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8536" y="134655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Bobomiz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“Agar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hikmat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o‘rganishga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intilsangiz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hikmatni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sevsangiz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umringiz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payg‘ambar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umridek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deganlar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506" y="1219095"/>
            <a:ext cx="2292722" cy="251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Munosabat bildiring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823" y="997406"/>
            <a:ext cx="6908067" cy="295465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z-Latn-UZ" sz="3200" b="1" dirty="0" smtClean="0">
                <a:solidFill>
                  <a:srgbClr val="391A05"/>
                </a:solidFill>
              </a:rPr>
              <a:t>  </a:t>
            </a:r>
            <a:r>
              <a:rPr lang="uz-Latn-UZ" sz="3200" dirty="0">
                <a:solidFill>
                  <a:srgbClr val="391A05"/>
                </a:solidFill>
              </a:rPr>
              <a:t>1</a:t>
            </a:r>
            <a:r>
              <a:rPr lang="uz-Latn-UZ" sz="3200" dirty="0" smtClean="0">
                <a:solidFill>
                  <a:srgbClr val="391A05"/>
                </a:solidFill>
              </a:rPr>
              <a:t>.“</a:t>
            </a:r>
            <a:r>
              <a:rPr lang="uz-Latn-UZ" sz="3200" dirty="0">
                <a:solidFill>
                  <a:srgbClr val="391A05"/>
                </a:solidFill>
              </a:rPr>
              <a:t>Dono hamroh” – kim (nima</a:t>
            </a:r>
            <a:r>
              <a:rPr lang="uz-Latn-UZ" sz="3200" dirty="0" smtClean="0">
                <a:solidFill>
                  <a:srgbClr val="391A05"/>
                </a:solidFill>
              </a:rPr>
              <a:t>)?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uz-Latn-UZ" sz="3200" dirty="0">
              <a:solidFill>
                <a:srgbClr val="391A05"/>
              </a:solidFill>
            </a:endParaRPr>
          </a:p>
          <a:p>
            <a:r>
              <a:rPr lang="uz-Latn-UZ" sz="3200" dirty="0" smtClean="0">
                <a:solidFill>
                  <a:srgbClr val="391A05"/>
                </a:solidFill>
              </a:rPr>
              <a:t>  </a:t>
            </a:r>
            <a:endParaRPr lang="ru-RU" sz="3200" dirty="0" smtClean="0">
              <a:solidFill>
                <a:srgbClr val="391A0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z-Latn-UZ" sz="3200" dirty="0" smtClean="0">
                <a:solidFill>
                  <a:srgbClr val="391A05"/>
                </a:solidFill>
              </a:rPr>
              <a:t>2. </a:t>
            </a:r>
            <a:r>
              <a:rPr lang="uz-Latn-UZ" sz="3200" dirty="0">
                <a:solidFill>
                  <a:srgbClr val="391A05"/>
                </a:solidFill>
              </a:rPr>
              <a:t>Navoiy hikmat biluvchilarga  nima uchun Nuh payg‘ambarning umrini tilayapti?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73" y="1154614"/>
            <a:ext cx="1468696" cy="202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4542" y="1458676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Hikmatli so‘zlar</a:t>
            </a:r>
            <a:endParaRPr lang="ru-RU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655" y="4030184"/>
            <a:ext cx="6066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Nuh payg‘ambar 950 yil umr ko‘rgan.</a:t>
            </a:r>
            <a:endParaRPr lang="ru-RU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6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59" y="920433"/>
            <a:ext cx="1884149" cy="22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915" y="920433"/>
            <a:ext cx="7165849" cy="344709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Buyuk, taniqli shaxslarning ibratomuz </a:t>
            </a: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fikrlari </a:t>
            </a:r>
            <a:r>
              <a:rPr lang="uz-Latn-UZ" sz="3200" b="1" dirty="0">
                <a:solidFill>
                  <a:srgbClr val="0070C0"/>
                </a:solidFill>
              </a:rPr>
              <a:t>hikmatli so‘zlar </a:t>
            </a:r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deyiladi</a:t>
            </a: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</a:p>
          <a:p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Bilmaganni so‘rab o‘rgangan olim,</a:t>
            </a:r>
          </a:p>
          <a:p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Orlanib so‘ramagan o‘ziga zolim.</a:t>
            </a:r>
          </a:p>
          <a:p>
            <a:r>
              <a:rPr lang="uz-Latn-U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(Alisher Navoiy) </a:t>
            </a:r>
            <a:endParaRPr lang="uz-Latn-UZ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369</a:t>
            </a:r>
            <a:r>
              <a:rPr lang="en-US" sz="4000" dirty="0" smtClean="0"/>
              <a:t>-</a:t>
            </a:r>
            <a:r>
              <a:rPr lang="en-US" sz="4000" dirty="0" err="1" smtClean="0"/>
              <a:t>mashq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727" y="1267572"/>
            <a:ext cx="68237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Muxtasar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ifodalangan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hayotni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yaxshilashga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Sitseron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Yunon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faylasufi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Teran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aqlga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o‘rnashgan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po‘lat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mixdek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sug‘urib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Didro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fransuz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yozuvchisi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663" y="1046759"/>
            <a:ext cx="1730086" cy="115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63" y="2351184"/>
            <a:ext cx="1328156" cy="165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7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369</a:t>
            </a:r>
            <a:r>
              <a:rPr lang="en-US" sz="4000" dirty="0" smtClean="0"/>
              <a:t>-</a:t>
            </a:r>
            <a:r>
              <a:rPr lang="en-US" sz="4000" dirty="0" err="1" smtClean="0"/>
              <a:t>mashq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727" y="1215618"/>
            <a:ext cx="68237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Bobolarning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hikmati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Hayotga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yorug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yo‘ldir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(E.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Vohidov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uz-Latn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Hikmatli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gaplarga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quloq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solmoq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darkor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Quloq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solmoq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darkor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xalqning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so‘ziga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(A.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Oripov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1" y="1142882"/>
            <a:ext cx="1889414" cy="118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61" y="2566708"/>
            <a:ext cx="1203028" cy="169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7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370-mashq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0384" y="1071775"/>
            <a:ext cx="5991589" cy="3447098"/>
          </a:xfrm>
        </p:spPr>
        <p:txBody>
          <a:bodyPr/>
          <a:lstStyle/>
          <a:p>
            <a:pPr algn="just"/>
            <a:r>
              <a:rPr lang="uz-Latn-UZ" sz="2800" dirty="0" smtClean="0"/>
              <a:t>       </a:t>
            </a:r>
            <a:r>
              <a:rPr lang="en-US" sz="2800" dirty="0" err="1" smtClean="0"/>
              <a:t>So‘z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err="1"/>
              <a:t>gavhar</a:t>
            </a:r>
            <a:r>
              <a:rPr lang="en-US" sz="2800" dirty="0"/>
              <a:t>; </a:t>
            </a:r>
            <a:r>
              <a:rPr lang="en-US" sz="2800" dirty="0" err="1"/>
              <a:t>so‘z</a:t>
            </a:r>
            <a:r>
              <a:rPr lang="en-US" sz="2800" dirty="0"/>
              <a:t> – </a:t>
            </a:r>
            <a:r>
              <a:rPr lang="en-US" sz="2800" dirty="0" err="1"/>
              <a:t>qo‘shiq</a:t>
            </a:r>
            <a:r>
              <a:rPr lang="en-US" sz="2800" dirty="0"/>
              <a:t>, </a:t>
            </a:r>
            <a:r>
              <a:rPr lang="en-US" sz="2800" dirty="0" err="1"/>
              <a:t>birinchi</a:t>
            </a:r>
            <a:r>
              <a:rPr lang="en-US" sz="2800" dirty="0"/>
              <a:t> </a:t>
            </a:r>
            <a:r>
              <a:rPr lang="en-US" sz="2800" dirty="0" err="1"/>
              <a:t>sado</a:t>
            </a:r>
            <a:r>
              <a:rPr lang="en-US" sz="2800" dirty="0"/>
              <a:t>; </a:t>
            </a:r>
            <a:r>
              <a:rPr lang="en-US" sz="2800" dirty="0" err="1"/>
              <a:t>so‘z</a:t>
            </a:r>
            <a:r>
              <a:rPr lang="en-US" sz="2800" dirty="0"/>
              <a:t> – </a:t>
            </a:r>
            <a:r>
              <a:rPr lang="en-US" sz="2800" dirty="0" err="1"/>
              <a:t>xazina</a:t>
            </a:r>
            <a:r>
              <a:rPr lang="en-US" sz="2800" dirty="0"/>
              <a:t>, </a:t>
            </a:r>
            <a:r>
              <a:rPr lang="en-US" sz="2800" dirty="0" err="1" smtClean="0"/>
              <a:t>sarflagan</a:t>
            </a:r>
            <a:r>
              <a:rPr lang="en-US" sz="2800" dirty="0" smtClean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tuganmas</a:t>
            </a:r>
            <a:r>
              <a:rPr lang="en-US" sz="2800" dirty="0"/>
              <a:t> </a:t>
            </a:r>
            <a:r>
              <a:rPr lang="en-US" sz="2800" dirty="0" err="1"/>
              <a:t>xazina</a:t>
            </a:r>
            <a:r>
              <a:rPr lang="en-US" sz="2800" dirty="0"/>
              <a:t>; </a:t>
            </a:r>
            <a:r>
              <a:rPr lang="en-US" sz="2800" dirty="0" err="1"/>
              <a:t>so‘z</a:t>
            </a:r>
            <a:r>
              <a:rPr lang="en-US" sz="2800" dirty="0"/>
              <a:t> – </a:t>
            </a:r>
            <a:r>
              <a:rPr lang="en-US" sz="2800" dirty="0" err="1"/>
              <a:t>quyosh</a:t>
            </a:r>
            <a:r>
              <a:rPr lang="en-US" sz="2800" dirty="0"/>
              <a:t>, </a:t>
            </a:r>
            <a:r>
              <a:rPr lang="en-US" sz="2800" dirty="0" err="1"/>
              <a:t>nuri</a:t>
            </a:r>
            <a:r>
              <a:rPr lang="en-US" sz="2800" dirty="0"/>
              <a:t> </a:t>
            </a:r>
            <a:r>
              <a:rPr lang="en-US" sz="2800" dirty="0" err="1" smtClean="0"/>
              <a:t>kamaymaydigan</a:t>
            </a:r>
            <a:r>
              <a:rPr lang="en-US" sz="2800" dirty="0" smtClean="0"/>
              <a:t> </a:t>
            </a:r>
            <a:r>
              <a:rPr lang="en-US" sz="2800" dirty="0" err="1"/>
              <a:t>quyosh</a:t>
            </a:r>
            <a:r>
              <a:rPr lang="en-US" sz="2800" dirty="0"/>
              <a:t>; </a:t>
            </a:r>
            <a:r>
              <a:rPr lang="en-US" sz="2800" dirty="0" err="1"/>
              <a:t>so‘z</a:t>
            </a:r>
            <a:r>
              <a:rPr lang="en-US" sz="2800" dirty="0"/>
              <a:t> – </a:t>
            </a:r>
            <a:r>
              <a:rPr lang="en-US" sz="2800" dirty="0" err="1"/>
              <a:t>dengiz</a:t>
            </a:r>
            <a:r>
              <a:rPr lang="en-US" sz="2800" dirty="0"/>
              <a:t>, </a:t>
            </a:r>
            <a:r>
              <a:rPr lang="en-US" sz="2800" dirty="0" err="1"/>
              <a:t>suvi</a:t>
            </a:r>
            <a:r>
              <a:rPr lang="en-US" sz="2800" dirty="0"/>
              <a:t> </a:t>
            </a:r>
            <a:r>
              <a:rPr lang="en-US" sz="2800" dirty="0" err="1"/>
              <a:t>tugamaydigan</a:t>
            </a:r>
            <a:r>
              <a:rPr lang="en-US" sz="2800" dirty="0"/>
              <a:t> </a:t>
            </a:r>
            <a:r>
              <a:rPr lang="en-US" sz="2800" dirty="0" err="1"/>
              <a:t>dengiz</a:t>
            </a:r>
            <a:r>
              <a:rPr lang="en-US" sz="2800" dirty="0"/>
              <a:t>. </a:t>
            </a:r>
            <a:r>
              <a:rPr lang="en-US" sz="2800" dirty="0" err="1"/>
              <a:t>So‘z</a:t>
            </a:r>
            <a:r>
              <a:rPr lang="en-US" sz="2800" dirty="0"/>
              <a:t> – </a:t>
            </a:r>
            <a:r>
              <a:rPr lang="en-US" sz="2800" dirty="0" err="1"/>
              <a:t>jon</a:t>
            </a:r>
            <a:r>
              <a:rPr lang="en-US" sz="2800" dirty="0"/>
              <a:t>, </a:t>
            </a:r>
            <a:r>
              <a:rPr lang="en-US" sz="2800" dirty="0" err="1"/>
              <a:t>ruh</a:t>
            </a:r>
            <a:r>
              <a:rPr lang="en-US" sz="2800" dirty="0"/>
              <a:t> </a:t>
            </a:r>
            <a:r>
              <a:rPr lang="en-US" sz="2800" dirty="0" err="1"/>
              <a:t>uning</a:t>
            </a:r>
            <a:r>
              <a:rPr lang="en-US" sz="2800" dirty="0"/>
              <a:t> </a:t>
            </a:r>
            <a:r>
              <a:rPr lang="en-US" sz="2800" dirty="0" err="1"/>
              <a:t>qolipi</a:t>
            </a:r>
            <a:r>
              <a:rPr lang="en-US" sz="2800" dirty="0"/>
              <a:t>. </a:t>
            </a:r>
            <a:r>
              <a:rPr lang="en-US" sz="2800" dirty="0" err="1"/>
              <a:t>Til</a:t>
            </a:r>
            <a:r>
              <a:rPr lang="en-US" sz="2800" dirty="0"/>
              <a:t> </a:t>
            </a:r>
            <a:r>
              <a:rPr lang="en-US" sz="2800" dirty="0" err="1"/>
              <a:t>ochilgan</a:t>
            </a:r>
            <a:r>
              <a:rPr lang="en-US" sz="2800" dirty="0"/>
              <a:t> </a:t>
            </a:r>
            <a:r>
              <a:rPr lang="en-US" sz="2800" dirty="0" err="1"/>
              <a:t>lola</a:t>
            </a:r>
            <a:r>
              <a:rPr lang="en-US" sz="2800" dirty="0"/>
              <a:t> </a:t>
            </a:r>
            <a:r>
              <a:rPr lang="en-US" sz="2800" dirty="0" err="1"/>
              <a:t>bo‘lsa</a:t>
            </a:r>
            <a:r>
              <a:rPr lang="en-US" sz="2800" dirty="0"/>
              <a:t>, </a:t>
            </a:r>
            <a:r>
              <a:rPr lang="en-US" sz="2800" dirty="0" err="1"/>
              <a:t>so‘z</a:t>
            </a:r>
            <a:r>
              <a:rPr lang="en-US" sz="2800" dirty="0"/>
              <a:t> </a:t>
            </a:r>
            <a:r>
              <a:rPr lang="en-US" sz="2800" dirty="0" err="1"/>
              <a:t>shabnam</a:t>
            </a:r>
            <a:r>
              <a:rPr lang="en-US" sz="2800" dirty="0"/>
              <a:t> </a:t>
            </a:r>
            <a:r>
              <a:rPr lang="en-US" sz="2800" dirty="0" err="1"/>
              <a:t>kabidir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5124" name="Picture 4" descr="Картинки по запросу &quot;navoi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9063" y="971550"/>
            <a:ext cx="1249134" cy="29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9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370-mashq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935" y="1091046"/>
            <a:ext cx="1546194" cy="154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92338" y="1042086"/>
            <a:ext cx="7124198" cy="347795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800" dirty="0" err="1" smtClean="0"/>
              <a:t>Anjom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err="1"/>
              <a:t>uy</a:t>
            </a:r>
            <a:r>
              <a:rPr lang="en-US" sz="2800" dirty="0"/>
              <a:t> </a:t>
            </a:r>
            <a:r>
              <a:rPr lang="en-US" sz="2800" dirty="0" err="1"/>
              <a:t>ziynati</a:t>
            </a:r>
            <a:r>
              <a:rPr lang="en-US" sz="2800" dirty="0"/>
              <a:t>, </a:t>
            </a:r>
            <a:r>
              <a:rPr lang="en-US" sz="2800" dirty="0" err="1"/>
              <a:t>so‘z</a:t>
            </a:r>
            <a:r>
              <a:rPr lang="en-US" sz="2800" dirty="0"/>
              <a:t> – </a:t>
            </a:r>
            <a:r>
              <a:rPr lang="en-US" sz="2800" dirty="0" err="1"/>
              <a:t>inson</a:t>
            </a:r>
            <a:r>
              <a:rPr lang="en-US" sz="2800" dirty="0"/>
              <a:t> </a:t>
            </a:r>
            <a:r>
              <a:rPr lang="en-US" sz="2800" dirty="0" err="1"/>
              <a:t>ziynati</a:t>
            </a:r>
            <a:r>
              <a:rPr lang="en-US" sz="2800" dirty="0"/>
              <a:t>. </a:t>
            </a:r>
            <a:endParaRPr lang="uz-Latn-UZ" sz="2800" dirty="0" smtClean="0"/>
          </a:p>
          <a:p>
            <a:pPr marL="457200" indent="-457200">
              <a:buAutoNum type="arabicPeriod"/>
            </a:pPr>
            <a:r>
              <a:rPr lang="en-US" sz="2800" dirty="0" err="1" smtClean="0"/>
              <a:t>Kuch</a:t>
            </a:r>
            <a:r>
              <a:rPr lang="en-US" sz="2800" dirty="0" smtClean="0"/>
              <a:t> </a:t>
            </a:r>
            <a:r>
              <a:rPr lang="en-US" sz="2800" dirty="0" err="1"/>
              <a:t>egmaganini</a:t>
            </a:r>
            <a:r>
              <a:rPr lang="en-US" sz="2800" dirty="0"/>
              <a:t> </a:t>
            </a:r>
            <a:r>
              <a:rPr lang="en-US" sz="2800" dirty="0" err="1"/>
              <a:t>so‘z</a:t>
            </a:r>
            <a:r>
              <a:rPr lang="en-US" sz="2800" dirty="0"/>
              <a:t> </a:t>
            </a:r>
            <a:r>
              <a:rPr lang="en-US" sz="2800" dirty="0" err="1"/>
              <a:t>egadi</a:t>
            </a:r>
            <a:r>
              <a:rPr lang="en-US" sz="2800" dirty="0"/>
              <a:t>. </a:t>
            </a:r>
            <a:endParaRPr lang="uz-Latn-UZ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Osh </a:t>
            </a:r>
            <a:r>
              <a:rPr lang="en-US" sz="2800" dirty="0" err="1"/>
              <a:t>tuzi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sinalar</a:t>
            </a:r>
            <a:r>
              <a:rPr lang="en-US" sz="2800" dirty="0"/>
              <a:t>, </a:t>
            </a:r>
            <a:r>
              <a:rPr lang="en-US" sz="2800" dirty="0" err="1"/>
              <a:t>odam</a:t>
            </a:r>
            <a:r>
              <a:rPr lang="en-US" sz="2800" dirty="0"/>
              <a:t> – </a:t>
            </a:r>
            <a:r>
              <a:rPr lang="en-US" sz="2800" dirty="0" err="1"/>
              <a:t>so‘zi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. </a:t>
            </a:r>
            <a:endParaRPr lang="uz-Latn-UZ" sz="2800" dirty="0" smtClean="0"/>
          </a:p>
          <a:p>
            <a:pPr marL="457200" indent="-457200">
              <a:buAutoNum type="arabicPeriod"/>
            </a:pPr>
            <a:r>
              <a:rPr lang="en-US" sz="2800" dirty="0" err="1" smtClean="0"/>
              <a:t>Besh</a:t>
            </a:r>
            <a:r>
              <a:rPr lang="en-US" sz="2800" dirty="0" smtClean="0"/>
              <a:t> </a:t>
            </a:r>
            <a:r>
              <a:rPr lang="en-US" sz="2800" dirty="0" err="1"/>
              <a:t>panjangni</a:t>
            </a:r>
            <a:r>
              <a:rPr lang="en-US" sz="2800" dirty="0"/>
              <a:t> </a:t>
            </a:r>
            <a:r>
              <a:rPr lang="en-US" sz="2800" dirty="0" err="1"/>
              <a:t>og‘zingga</a:t>
            </a:r>
            <a:r>
              <a:rPr lang="en-US" sz="2800" dirty="0"/>
              <a:t> </a:t>
            </a:r>
            <a:r>
              <a:rPr lang="en-US" sz="2800" dirty="0" err="1"/>
              <a:t>tiqma</a:t>
            </a:r>
            <a:r>
              <a:rPr lang="en-US" sz="2800" dirty="0"/>
              <a:t>. </a:t>
            </a:r>
            <a:endParaRPr lang="uz-Latn-UZ" sz="2800" dirty="0" smtClean="0"/>
          </a:p>
          <a:p>
            <a:pPr marL="457200" indent="-457200">
              <a:buAutoNum type="arabicPeriod"/>
            </a:pPr>
            <a:r>
              <a:rPr lang="en-US" sz="2800" dirty="0" err="1" smtClean="0"/>
              <a:t>Olim</a:t>
            </a:r>
            <a:r>
              <a:rPr lang="en-US" sz="2800" dirty="0" smtClean="0"/>
              <a:t> </a:t>
            </a:r>
            <a:r>
              <a:rPr lang="en-US" sz="2800" dirty="0" err="1"/>
              <a:t>so‘zi</a:t>
            </a:r>
            <a:r>
              <a:rPr lang="en-US" sz="2800" dirty="0"/>
              <a:t> </a:t>
            </a:r>
            <a:r>
              <a:rPr lang="en-US" sz="2800" dirty="0" err="1"/>
              <a:t>oz</a:t>
            </a:r>
            <a:r>
              <a:rPr lang="en-US" sz="2800" dirty="0"/>
              <a:t>, </a:t>
            </a:r>
            <a:r>
              <a:rPr lang="en-US" sz="2800" dirty="0" err="1"/>
              <a:t>oz</a:t>
            </a:r>
            <a:r>
              <a:rPr lang="en-US" sz="2800" dirty="0"/>
              <a:t> </a:t>
            </a:r>
            <a:r>
              <a:rPr lang="en-US" sz="2800" dirty="0" err="1"/>
              <a:t>bo‘lsa</a:t>
            </a:r>
            <a:r>
              <a:rPr lang="en-US" sz="2800" dirty="0"/>
              <a:t> ham, </a:t>
            </a:r>
            <a:r>
              <a:rPr lang="en-US" sz="2800" dirty="0" err="1"/>
              <a:t>soz</a:t>
            </a:r>
            <a:r>
              <a:rPr lang="en-US" sz="2800" dirty="0"/>
              <a:t>. </a:t>
            </a:r>
            <a:endParaRPr lang="uz-Latn-UZ" sz="2800" dirty="0" smtClean="0"/>
          </a:p>
          <a:p>
            <a:pPr marL="457200" indent="-457200">
              <a:buAutoNum type="arabicPeriod"/>
            </a:pPr>
            <a:r>
              <a:rPr lang="en-US" sz="2800" dirty="0" err="1" smtClean="0"/>
              <a:t>Zang</a:t>
            </a:r>
            <a:r>
              <a:rPr lang="en-US" sz="2800" dirty="0" smtClean="0"/>
              <a:t> </a:t>
            </a:r>
            <a:r>
              <a:rPr lang="en-US" sz="2800" dirty="0" err="1"/>
              <a:t>temirni</a:t>
            </a:r>
            <a:r>
              <a:rPr lang="en-US" sz="2800" dirty="0"/>
              <a:t> </a:t>
            </a:r>
            <a:r>
              <a:rPr lang="en-US" sz="2800" dirty="0" err="1"/>
              <a:t>kemirar</a:t>
            </a:r>
            <a:r>
              <a:rPr lang="en-US" sz="2800" dirty="0"/>
              <a:t>, </a:t>
            </a:r>
            <a:r>
              <a:rPr lang="en-US" sz="2800" dirty="0" err="1"/>
              <a:t>hasad</a:t>
            </a:r>
            <a:r>
              <a:rPr lang="en-US" sz="2800" dirty="0"/>
              <a:t> – </a:t>
            </a:r>
            <a:r>
              <a:rPr lang="en-US" sz="2800" dirty="0" err="1"/>
              <a:t>odamni</a:t>
            </a:r>
            <a:r>
              <a:rPr lang="en-US" sz="2800" dirty="0"/>
              <a:t>. </a:t>
            </a:r>
            <a:endParaRPr lang="uz-Latn-UZ" sz="2800" dirty="0" smtClean="0"/>
          </a:p>
          <a:p>
            <a:pPr marL="457200" indent="-457200">
              <a:buAutoNum type="arabicPeriod"/>
            </a:pPr>
            <a:r>
              <a:rPr lang="en-US" sz="2800" dirty="0" err="1" smtClean="0"/>
              <a:t>Yaxshi</a:t>
            </a:r>
            <a:r>
              <a:rPr lang="en-US" sz="2800" dirty="0" smtClean="0"/>
              <a:t> </a:t>
            </a:r>
            <a:r>
              <a:rPr lang="en-US" sz="2800" dirty="0" err="1"/>
              <a:t>so‘zga</a:t>
            </a:r>
            <a:r>
              <a:rPr lang="en-US" sz="2800" dirty="0"/>
              <a:t> </a:t>
            </a:r>
            <a:r>
              <a:rPr lang="en-US" sz="2800" dirty="0" err="1"/>
              <a:t>uchar</a:t>
            </a:r>
            <a:r>
              <a:rPr lang="en-US" sz="2800" dirty="0"/>
              <a:t> </a:t>
            </a:r>
            <a:r>
              <a:rPr lang="en-US" sz="2800" dirty="0" err="1"/>
              <a:t>qushlar</a:t>
            </a:r>
            <a:r>
              <a:rPr lang="en-US" sz="2800" dirty="0"/>
              <a:t> el </a:t>
            </a:r>
            <a:r>
              <a:rPr lang="en-US" sz="2800" dirty="0" err="1"/>
              <a:t>bo‘lar</a:t>
            </a:r>
            <a:r>
              <a:rPr lang="en-US" sz="2800" dirty="0"/>
              <a:t>, </a:t>
            </a:r>
            <a:r>
              <a:rPr lang="en-US" sz="2800" dirty="0" err="1"/>
              <a:t>yomon</a:t>
            </a:r>
            <a:r>
              <a:rPr lang="en-US" sz="2800" dirty="0"/>
              <a:t> </a:t>
            </a:r>
            <a:r>
              <a:rPr lang="en-US" sz="2800" dirty="0" err="1"/>
              <a:t>so‘zga</a:t>
            </a:r>
            <a:r>
              <a:rPr lang="en-US" sz="2800" dirty="0"/>
              <a:t> </a:t>
            </a:r>
            <a:r>
              <a:rPr lang="en-US" sz="2800" dirty="0" err="1"/>
              <a:t>pashsha</a:t>
            </a:r>
            <a:r>
              <a:rPr lang="en-US" sz="2800" dirty="0"/>
              <a:t> </a:t>
            </a:r>
            <a:r>
              <a:rPr lang="en-US" sz="2800" dirty="0" err="1"/>
              <a:t>kuchi</a:t>
            </a:r>
            <a:r>
              <a:rPr lang="en-US" sz="2800" dirty="0"/>
              <a:t> </a:t>
            </a:r>
            <a:r>
              <a:rPr lang="en-US" sz="2800" dirty="0" err="1" smtClean="0"/>
              <a:t>fil</a:t>
            </a:r>
            <a:r>
              <a:rPr lang="en-US" sz="2800" dirty="0" smtClean="0"/>
              <a:t> </a:t>
            </a:r>
            <a:r>
              <a:rPr lang="en-US" sz="2800" dirty="0" err="1"/>
              <a:t>bo‘lar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6" name="Picture 10" descr="Картинки по запросу &quot;красная галочка без фон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r="23791"/>
          <a:stretch/>
        </p:blipFill>
        <p:spPr bwMode="auto">
          <a:xfrm>
            <a:off x="273627" y="3599584"/>
            <a:ext cx="519546" cy="4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Картинки по запросу &quot;красная галочка без фон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r="23791"/>
          <a:stretch/>
        </p:blipFill>
        <p:spPr bwMode="auto">
          <a:xfrm>
            <a:off x="301336" y="2749262"/>
            <a:ext cx="519546" cy="4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Картинки по запросу &quot;красная галочка без фон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r="23791"/>
          <a:stretch/>
        </p:blipFill>
        <p:spPr bwMode="auto">
          <a:xfrm>
            <a:off x="280554" y="1864816"/>
            <a:ext cx="519546" cy="4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Картинки по запросу &quot;красная галочка без фон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r="23791"/>
          <a:stretch/>
        </p:blipFill>
        <p:spPr bwMode="auto">
          <a:xfrm>
            <a:off x="273627" y="1422690"/>
            <a:ext cx="519546" cy="4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Картинки по запросу &quot;красная галочка без фон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r="23791"/>
          <a:stretch/>
        </p:blipFill>
        <p:spPr bwMode="auto">
          <a:xfrm>
            <a:off x="273627" y="981076"/>
            <a:ext cx="519546" cy="4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8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72572"/>
              </p:ext>
            </p:extLst>
          </p:nvPr>
        </p:nvGraphicFramePr>
        <p:xfrm>
          <a:off x="193964" y="934605"/>
          <a:ext cx="8814954" cy="38150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94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Misollar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Maqol</a:t>
                      </a:r>
                      <a:r>
                        <a:rPr lang="uz-Latn-UZ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Hikmat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hurm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Kichikk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izz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kimki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vafo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qilsa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vafo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topqusidir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uz-Latn-UZ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kimki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jafo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qilsa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jafo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topqusidir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 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Xud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 adolatdadir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Tilga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ixtiyorsiz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elga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e'tiborsiz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90409" y="1309255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2454" y="2232585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0409" y="2963413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6210" y="3508206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6992" y="4007427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7434</TotalTime>
  <Words>426</Words>
  <Application>Microsoft Office PowerPoint</Application>
  <PresentationFormat>Экран (16:9)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Open Sans</vt:lpstr>
      <vt:lpstr>Open Sans Light</vt:lpstr>
      <vt:lpstr>Wingdings</vt:lpstr>
      <vt:lpstr>1_Office Theme</vt:lpstr>
      <vt:lpstr>2_Office Theme</vt:lpstr>
      <vt:lpstr>3_Office Theme</vt:lpstr>
      <vt:lpstr>     ONA TILI</vt:lpstr>
      <vt:lpstr>Saodatga eltuvchi so‘zlar</vt:lpstr>
      <vt:lpstr>Munosabat bildiring</vt:lpstr>
      <vt:lpstr>BILIB OLING!</vt:lpstr>
      <vt:lpstr>369-mashq</vt:lpstr>
      <vt:lpstr>369-mashq</vt:lpstr>
      <vt:lpstr>370-mashq</vt:lpstr>
      <vt:lpstr>370-mashq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678</cp:revision>
  <cp:lastPrinted>2020-08-26T14:48:01Z</cp:lastPrinted>
  <dcterms:created xsi:type="dcterms:W3CDTF">2020-04-11T16:25:36Z</dcterms:created>
  <dcterms:modified xsi:type="dcterms:W3CDTF">2021-02-19T10:47:02Z</dcterms:modified>
</cp:coreProperties>
</file>