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99" r:id="rId2"/>
    <p:sldMasterId id="2147483857" r:id="rId3"/>
  </p:sldMasterIdLst>
  <p:notesMasterIdLst>
    <p:notesMasterId r:id="rId17"/>
  </p:notesMasterIdLst>
  <p:handoutMasterIdLst>
    <p:handoutMasterId r:id="rId18"/>
  </p:handoutMasterIdLst>
  <p:sldIdLst>
    <p:sldId id="390" r:id="rId4"/>
    <p:sldId id="488" r:id="rId5"/>
    <p:sldId id="494" r:id="rId6"/>
    <p:sldId id="496" r:id="rId7"/>
    <p:sldId id="454" r:id="rId8"/>
    <p:sldId id="495" r:id="rId9"/>
    <p:sldId id="497" r:id="rId10"/>
    <p:sldId id="498" r:id="rId11"/>
    <p:sldId id="499" r:id="rId12"/>
    <p:sldId id="489" r:id="rId13"/>
    <p:sldId id="490" r:id="rId14"/>
    <p:sldId id="401" r:id="rId15"/>
    <p:sldId id="493" r:id="rId16"/>
  </p:sldIdLst>
  <p:sldSz cx="9144000" cy="5143500" type="screen16x9"/>
  <p:notesSz cx="6735763" cy="9866313"/>
  <p:defaultTextStyle>
    <a:defPPr>
      <a:defRPr lang="en-US"/>
    </a:defPPr>
    <a:lvl1pPr marL="0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33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668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502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336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170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005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838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671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1A05"/>
    <a:srgbClr val="FF33CC"/>
    <a:srgbClr val="66FFFF"/>
    <a:srgbClr val="FFCCFF"/>
    <a:srgbClr val="8CEE42"/>
    <a:srgbClr val="CC3399"/>
    <a:srgbClr val="619FA7"/>
    <a:srgbClr val="99FF99"/>
    <a:srgbClr val="69CAD1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730" autoAdjust="0"/>
  </p:normalViewPr>
  <p:slideViewPr>
    <p:cSldViewPr snapToGrid="0">
      <p:cViewPr varScale="1">
        <p:scale>
          <a:sx n="81" d="100"/>
          <a:sy n="81" d="100"/>
        </p:scale>
        <p:origin x="812" y="60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261DA-2E9C-433B-A2AA-31EC04CCF677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FD3ED-3B66-4117-A4D4-CCBC856C4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0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11F2-C6F7-4408-8A94-D7C2217BC54F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D4C1E-46C9-452C-9820-5F259BFDC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13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24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336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448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560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671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84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895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49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4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37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08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28598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28598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28598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672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52860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252860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969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52860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252860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980106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411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43964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3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7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8794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3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7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18754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89622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6932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448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540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84846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206390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72637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11614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81913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1" y="1594488"/>
            <a:ext cx="777240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2" y="2880360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186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366436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6"/>
            <a:ext cx="7826818" cy="219861"/>
          </a:xfrm>
        </p:spPr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36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366436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3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554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366436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39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29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31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5"/>
            <a:ext cx="777240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6" indent="-81626">
              <a:buFont typeface="Arial" panose="020B0604020202020204" pitchFamily="34" charset="0"/>
              <a:buChar char="•"/>
              <a:defRPr sz="800"/>
            </a:lvl2pPr>
            <a:lvl3pPr marL="163254" indent="-81626">
              <a:defRPr sz="800"/>
            </a:lvl3pPr>
            <a:lvl4pPr marL="285693" indent="-122439">
              <a:defRPr sz="800"/>
            </a:lvl4pPr>
            <a:lvl5pPr marL="408132" indent="-12243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6" indent="-81626">
              <a:buFont typeface="Arial" panose="020B0604020202020204" pitchFamily="34" charset="0"/>
              <a:buChar char="•"/>
              <a:defRPr sz="800"/>
            </a:lvl2pPr>
            <a:lvl3pPr marL="163254" indent="-81626">
              <a:defRPr sz="800"/>
            </a:lvl3pPr>
            <a:lvl4pPr marL="285693" indent="-122439">
              <a:defRPr sz="800"/>
            </a:lvl4pPr>
            <a:lvl5pPr marL="408132" indent="-12243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6" indent="-81626">
              <a:buFont typeface="Arial" panose="020B0604020202020204" pitchFamily="34" charset="0"/>
              <a:buChar char="•"/>
              <a:defRPr sz="800"/>
            </a:lvl2pPr>
            <a:lvl3pPr marL="163254" indent="-81626">
              <a:defRPr sz="800"/>
            </a:lvl3pPr>
            <a:lvl4pPr marL="285693" indent="-122439">
              <a:defRPr sz="800"/>
            </a:lvl4pPr>
            <a:lvl5pPr marL="408132" indent="-12243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25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9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8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5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5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5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5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245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11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81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74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09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6915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5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34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153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9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44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5761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1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867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92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13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2954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961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834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993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4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68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391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57068" indent="-185676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4179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5571" indent="-17139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26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3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78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664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76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804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2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81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2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4"/>
            <a:ext cx="7772401" cy="3470673"/>
          </a:xfrm>
        </p:spPr>
        <p:txBody>
          <a:bodyPr numCol="2" spcCol="274268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391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42786" indent="-17139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4179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5571" indent="-17139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169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0304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2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338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393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48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03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7232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39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1597824"/>
            <a:ext cx="7772401" cy="1102519"/>
          </a:xfrm>
        </p:spPr>
        <p:txBody>
          <a:bodyPr>
            <a:normAutofit/>
          </a:bodyPr>
          <a:lstStyle>
            <a:lvl1pPr>
              <a:defRPr sz="1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6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9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3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9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85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322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30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012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6" y="1089316"/>
            <a:ext cx="7772401" cy="3470673"/>
          </a:xfrm>
        </p:spPr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1807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68">
            <a:normAutofit/>
          </a:bodyPr>
          <a:lstStyle>
            <a:lvl1pPr marL="0" indent="0">
              <a:spcBef>
                <a:spcPts val="643"/>
              </a:spcBef>
              <a:buNone/>
              <a:defRPr sz="800"/>
            </a:lvl1pPr>
            <a:lvl2pPr marL="122442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2pPr>
            <a:lvl3pPr marL="255091" indent="-132647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3pPr>
            <a:lvl4pPr marL="367328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4pPr>
            <a:lvl5pPr marL="489772" indent="-12244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198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6" y="1089316"/>
            <a:ext cx="7772401" cy="3470673"/>
          </a:xfrm>
        </p:spPr>
        <p:txBody>
          <a:bodyPr numCol="2" spcCol="274268">
            <a:normAutofit/>
          </a:bodyPr>
          <a:lstStyle>
            <a:lvl1pPr marL="0" indent="0">
              <a:spcBef>
                <a:spcPts val="643"/>
              </a:spcBef>
              <a:buNone/>
              <a:defRPr sz="800"/>
            </a:lvl1pPr>
            <a:lvl2pPr marL="122442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2pPr>
            <a:lvl3pPr marL="244886" indent="-12244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3pPr>
            <a:lvl4pPr marL="367328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4pPr>
            <a:lvl5pPr marL="489772" indent="-12244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0454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8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8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013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871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74230"/>
            <a:ext cx="3811588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6"/>
            <a:ext cx="3811588" cy="3424408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974230"/>
            <a:ext cx="3813174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170216"/>
            <a:ext cx="3813174" cy="3424408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8874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56543"/>
            <a:ext cx="3811588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6543"/>
            <a:ext cx="3813174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352531"/>
            <a:ext cx="3813174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5568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177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1375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902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81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9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6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6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6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6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0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6491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93668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2483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16468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40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62042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86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25374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925374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170214"/>
            <a:ext cx="3813174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182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7584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3240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29165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5199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42260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5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46562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98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42761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07687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07687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27552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87015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74130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74130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74130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74130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1930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74130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74130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74130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74130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72543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45131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45131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45131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4523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45131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45131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45131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13048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74513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374513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15903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74513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374513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02018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57597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57597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57597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57597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1831086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1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57597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57597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57597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57597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1831086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9812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28598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28598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28598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354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14402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5" y="4642886"/>
            <a:ext cx="1620957" cy="400081"/>
          </a:xfrm>
          <a:prstGeom prst="rect">
            <a:avLst/>
          </a:prstGeom>
        </p:spPr>
        <p:txBody>
          <a:bodyPr vert="horz" wrap="square" lIns="91413" tIns="45706" rIns="91413" bIns="45706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6" y="4719817"/>
            <a:ext cx="104567" cy="246221"/>
          </a:xfrm>
          <a:prstGeom prst="rect">
            <a:avLst/>
          </a:prstGeom>
        </p:spPr>
        <p:txBody>
          <a:bodyPr vert="horz" wrap="none" lIns="91413" tIns="45706" rIns="91413" bIns="4570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0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defTabSz="91402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defTabSz="91402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defTabSz="91402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5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6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7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6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</p:sldLayoutIdLst>
  <p:txStyles>
    <p:titleStyle>
      <a:lvl1pPr algn="ctr" defTabSz="914094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1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372" indent="-172980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5764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7157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8550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13755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3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1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5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8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0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6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9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5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3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6" y="914402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5" y="4763788"/>
            <a:ext cx="1620957" cy="158277"/>
          </a:xfrm>
          <a:prstGeom prst="rect">
            <a:avLst/>
          </a:prstGeom>
        </p:spPr>
        <p:txBody>
          <a:bodyPr vert="horz" wrap="square" lIns="65310" tIns="32653" rIns="65310" bIns="32653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8" y="4719817"/>
            <a:ext cx="104567" cy="246221"/>
          </a:xfrm>
          <a:prstGeom prst="rect">
            <a:avLst/>
          </a:prstGeom>
        </p:spPr>
        <p:txBody>
          <a:bodyPr vert="horz" wrap="none" lIns="65310" tIns="32653" rIns="65310" bIns="32653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7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0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0" tIns="32653" rIns="65310" bIns="32653" numCol="1" anchor="t" anchorCtr="0" compatLnSpc="1">
            <a:prstTxWarp prst="textNoShape">
              <a:avLst/>
            </a:prstTxWarp>
          </a:bodyPr>
          <a:lstStyle/>
          <a:p>
            <a:pPr defTabSz="652982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0" tIns="32653" rIns="65310" bIns="32653" numCol="1" anchor="t" anchorCtr="0" compatLnSpc="1">
            <a:prstTxWarp prst="textNoShape">
              <a:avLst/>
            </a:prstTxWarp>
          </a:bodyPr>
          <a:lstStyle/>
          <a:p>
            <a:pPr defTabSz="652982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0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0" tIns="32653" rIns="65310" bIns="32653" numCol="1" anchor="t" anchorCtr="0" compatLnSpc="1">
            <a:prstTxWarp prst="textNoShape">
              <a:avLst/>
            </a:prstTxWarp>
          </a:bodyPr>
          <a:lstStyle/>
          <a:p>
            <a:pPr defTabSz="652982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7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6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7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6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44" r:id="rId45"/>
    <p:sldLayoutId id="2147483845" r:id="rId46"/>
    <p:sldLayoutId id="2147483846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  <p:sldLayoutId id="2147483853" r:id="rId54"/>
    <p:sldLayoutId id="2147483854" r:id="rId55"/>
    <p:sldLayoutId id="2147483855" r:id="rId56"/>
    <p:sldLayoutId id="2147483856" r:id="rId57"/>
  </p:sldLayoutIdLst>
  <p:txStyles>
    <p:titleStyle>
      <a:lvl1pPr algn="ctr" defTabSz="653028" rtl="0" eaLnBrk="1" latinLnBrk="0" hangingPunct="1">
        <a:lnSpc>
          <a:spcPct val="86000"/>
        </a:lnSpc>
        <a:spcBef>
          <a:spcPct val="0"/>
        </a:spcBef>
        <a:buNone/>
        <a:defRPr sz="1400" kern="800" spc="-29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442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1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46020" indent="-123576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2pPr>
      <a:lvl3pPr marL="368462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800" kern="800">
          <a:solidFill>
            <a:schemeClr val="tx1"/>
          </a:solidFill>
          <a:latin typeface="+mn-lt"/>
          <a:ea typeface="+mn-ea"/>
          <a:cs typeface="+mn-cs"/>
        </a:defRPr>
      </a:lvl3pPr>
      <a:lvl4pPr marL="490906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4pPr>
      <a:lvl5pPr marL="613350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800" kern="800">
          <a:solidFill>
            <a:schemeClr val="tx1"/>
          </a:solidFill>
          <a:latin typeface="+mn-lt"/>
          <a:ea typeface="+mn-ea"/>
          <a:cs typeface="+mn-cs"/>
        </a:defRPr>
      </a:lvl5pPr>
      <a:lvl6pPr marL="1795828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2341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8857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5369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514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3028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9541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6057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2569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9085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598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12114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6" y="849898"/>
            <a:ext cx="8961725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035253"/>
            <a:endParaRPr sz="2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804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35253"/>
            <a:endParaRPr sz="2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8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2"/>
            <a:ext cx="78268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253"/>
            <a:endParaRPr lang="ru-RU" sz="13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199" y="4783457"/>
            <a:ext cx="2103121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253"/>
            <a:fld id="{1D8BD707-D9CF-40AE-B4C6-C98DA3205C09}" type="datetimeFigureOut">
              <a:rPr lang="en-US" sz="1300" smtClean="0">
                <a:solidFill>
                  <a:prstClr val="black">
                    <a:tint val="75000"/>
                  </a:prstClr>
                </a:solidFill>
              </a:rPr>
              <a:pPr defTabSz="1035253"/>
              <a:t>2/19/2021</a:t>
            </a:fld>
            <a:endParaRPr lang="en-US" sz="13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1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253"/>
            <a:fld id="{B6F15528-21DE-4FAA-801E-634DDDAF4B2B}" type="slidenum">
              <a:rPr lang="ru-RU" sz="1300" smtClean="0">
                <a:solidFill>
                  <a:prstClr val="black">
                    <a:tint val="75000"/>
                  </a:prstClr>
                </a:solidFill>
              </a:rPr>
              <a:pPr defTabSz="1035253"/>
              <a:t>‹#›</a:t>
            </a:fld>
            <a:endParaRPr lang="ru-RU" sz="13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8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7627">
        <a:defRPr>
          <a:latin typeface="+mn-lt"/>
          <a:ea typeface="+mn-ea"/>
          <a:cs typeface="+mn-cs"/>
        </a:defRPr>
      </a:lvl2pPr>
      <a:lvl3pPr marL="1035253">
        <a:defRPr>
          <a:latin typeface="+mn-lt"/>
          <a:ea typeface="+mn-ea"/>
          <a:cs typeface="+mn-cs"/>
        </a:defRPr>
      </a:lvl3pPr>
      <a:lvl4pPr marL="1552881">
        <a:defRPr>
          <a:latin typeface="+mn-lt"/>
          <a:ea typeface="+mn-ea"/>
          <a:cs typeface="+mn-cs"/>
        </a:defRPr>
      </a:lvl4pPr>
      <a:lvl5pPr marL="2070508">
        <a:defRPr>
          <a:latin typeface="+mn-lt"/>
          <a:ea typeface="+mn-ea"/>
          <a:cs typeface="+mn-cs"/>
        </a:defRPr>
      </a:lvl5pPr>
      <a:lvl6pPr marL="2588135">
        <a:defRPr>
          <a:latin typeface="+mn-lt"/>
          <a:ea typeface="+mn-ea"/>
          <a:cs typeface="+mn-cs"/>
        </a:defRPr>
      </a:lvl6pPr>
      <a:lvl7pPr marL="3105760">
        <a:defRPr>
          <a:latin typeface="+mn-lt"/>
          <a:ea typeface="+mn-ea"/>
          <a:cs typeface="+mn-cs"/>
        </a:defRPr>
      </a:lvl7pPr>
      <a:lvl8pPr marL="3623388">
        <a:defRPr>
          <a:latin typeface="+mn-lt"/>
          <a:ea typeface="+mn-ea"/>
          <a:cs typeface="+mn-cs"/>
        </a:defRPr>
      </a:lvl8pPr>
      <a:lvl9pPr marL="41410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7627">
        <a:defRPr>
          <a:latin typeface="+mn-lt"/>
          <a:ea typeface="+mn-ea"/>
          <a:cs typeface="+mn-cs"/>
        </a:defRPr>
      </a:lvl2pPr>
      <a:lvl3pPr marL="1035253">
        <a:defRPr>
          <a:latin typeface="+mn-lt"/>
          <a:ea typeface="+mn-ea"/>
          <a:cs typeface="+mn-cs"/>
        </a:defRPr>
      </a:lvl3pPr>
      <a:lvl4pPr marL="1552881">
        <a:defRPr>
          <a:latin typeface="+mn-lt"/>
          <a:ea typeface="+mn-ea"/>
          <a:cs typeface="+mn-cs"/>
        </a:defRPr>
      </a:lvl4pPr>
      <a:lvl5pPr marL="2070508">
        <a:defRPr>
          <a:latin typeface="+mn-lt"/>
          <a:ea typeface="+mn-ea"/>
          <a:cs typeface="+mn-cs"/>
        </a:defRPr>
      </a:lvl5pPr>
      <a:lvl6pPr marL="2588135">
        <a:defRPr>
          <a:latin typeface="+mn-lt"/>
          <a:ea typeface="+mn-ea"/>
          <a:cs typeface="+mn-cs"/>
        </a:defRPr>
      </a:lvl6pPr>
      <a:lvl7pPr marL="3105760">
        <a:defRPr>
          <a:latin typeface="+mn-lt"/>
          <a:ea typeface="+mn-ea"/>
          <a:cs typeface="+mn-cs"/>
        </a:defRPr>
      </a:lvl7pPr>
      <a:lvl8pPr marL="3623388">
        <a:defRPr>
          <a:latin typeface="+mn-lt"/>
          <a:ea typeface="+mn-ea"/>
          <a:cs typeface="+mn-cs"/>
        </a:defRPr>
      </a:lvl8pPr>
      <a:lvl9pPr marL="41410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3" y="82"/>
            <a:ext cx="9143998" cy="141111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652982"/>
            <a:endParaRPr sz="1300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5913" y="301476"/>
            <a:ext cx="4124782" cy="808327"/>
          </a:xfrm>
          <a:prstGeom prst="rect">
            <a:avLst/>
          </a:prstGeom>
        </p:spPr>
        <p:txBody>
          <a:bodyPr vert="horz" wrap="square" lIns="0" tIns="16535" rIns="0" bIns="0" rtlCol="0" anchor="ctr">
            <a:spAutoFit/>
          </a:bodyPr>
          <a:lstStyle/>
          <a:p>
            <a:pPr marL="14380" algn="l">
              <a:lnSpc>
                <a:spcPct val="100000"/>
              </a:lnSpc>
              <a:spcBef>
                <a:spcPts val="129"/>
              </a:spcBef>
            </a:pPr>
            <a:r>
              <a:rPr lang="en-US" sz="5100" b="1" spc="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 TILI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11468" y="1653272"/>
            <a:ext cx="7252138" cy="693081"/>
          </a:xfrm>
          <a:prstGeom prst="rect">
            <a:avLst/>
          </a:prstGeom>
        </p:spPr>
        <p:txBody>
          <a:bodyPr vert="horz" wrap="square" lIns="0" tIns="15818" rIns="0" bIns="0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MAVZU:</a:t>
            </a:r>
            <a:r>
              <a:rPr lang="uz-Latn-UZ" sz="4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MAQOLLAR</a:t>
            </a:r>
            <a:endParaRPr lang="uz-Latn-UZ" sz="4400" b="1" i="1" dirty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7393154" y="135163"/>
            <a:ext cx="1424276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652982"/>
            <a:endParaRPr sz="13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7393153" y="135163"/>
            <a:ext cx="1424277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652982"/>
            <a:endParaRPr sz="13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7516954" y="383459"/>
            <a:ext cx="1335383" cy="510593"/>
          </a:xfrm>
          <a:prstGeom prst="rect">
            <a:avLst/>
          </a:prstGeom>
        </p:spPr>
        <p:txBody>
          <a:bodyPr vert="horz" wrap="square" lIns="0" tIns="17975" rIns="0" bIns="0" rtlCol="0">
            <a:spAutoFit/>
          </a:bodyPr>
          <a:lstStyle/>
          <a:p>
            <a:pPr defTabSz="652982">
              <a:spcBef>
                <a:spcPts val="141"/>
              </a:spcBef>
            </a:pPr>
            <a:r>
              <a:rPr lang="uz-Latn-UZ" sz="3200" b="1" spc="11" dirty="0" smtClean="0">
                <a:solidFill>
                  <a:srgbClr val="FEFEFE"/>
                </a:solidFill>
                <a:latin typeface="Arial"/>
                <a:cs typeface="Arial"/>
              </a:rPr>
              <a:t>5- sinf</a:t>
            </a:r>
            <a:endParaRPr sz="32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1735282"/>
            <a:ext cx="477982" cy="115339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5527" y="3353812"/>
            <a:ext cx="477982" cy="11533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916" y="2569779"/>
            <a:ext cx="3331285" cy="234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36</a:t>
            </a:r>
            <a:r>
              <a:rPr lang="en-US" sz="4000" dirty="0" smtClean="0"/>
              <a:t>2-mashq 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310" y="997406"/>
            <a:ext cx="8721089" cy="369332"/>
          </a:xfrm>
        </p:spPr>
        <p:txBody>
          <a:bodyPr/>
          <a:lstStyle/>
          <a:p>
            <a:pPr algn="ctr"/>
            <a:r>
              <a:rPr lang="uz-Latn-UZ" sz="2400" dirty="0" smtClean="0"/>
              <a:t>  </a:t>
            </a:r>
            <a:r>
              <a:rPr lang="uz-Latn-UZ" sz="2400" dirty="0" smtClean="0">
                <a:solidFill>
                  <a:schemeClr val="tx1"/>
                </a:solidFill>
              </a:rPr>
              <a:t>Rasmdagi maqolni toping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Picture 27954"/>
          <p:cNvPicPr/>
          <p:nvPr/>
        </p:nvPicPr>
        <p:blipFill>
          <a:blip r:embed="rId2"/>
          <a:stretch>
            <a:fillRect/>
          </a:stretch>
        </p:blipFill>
        <p:spPr>
          <a:xfrm>
            <a:off x="727363" y="1490100"/>
            <a:ext cx="5519823" cy="1115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976" y="2605518"/>
            <a:ext cx="5247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Yechim: Birni kessang, o‘nni ek.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8" y="1490100"/>
            <a:ext cx="1822184" cy="2484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292" y="3252355"/>
            <a:ext cx="713964" cy="101566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5682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6000" b="1" i="0" u="none" strike="noStrike" kern="0" cap="none" spc="0" normalizeH="0" baseline="0" noProof="0" dirty="0" smtClean="0">
                <a:ln w="12700" cmpd="sng">
                  <a:solidFill>
                    <a:srgbClr val="005682"/>
                  </a:solidFill>
                  <a:prstDash val="solid"/>
                </a:ln>
                <a:gradFill>
                  <a:gsLst>
                    <a:gs pos="0">
                      <a:srgbClr val="005682"/>
                    </a:gs>
                    <a:gs pos="4000">
                      <a:srgbClr val="005682">
                        <a:lumMod val="60000"/>
                        <a:lumOff val="40000"/>
                      </a:srgbClr>
                    </a:gs>
                    <a:gs pos="87000">
                      <a:srgbClr val="00568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endParaRPr kumimoji="0" lang="ru-RU" sz="6000" b="1" i="0" u="none" strike="noStrike" kern="0" cap="none" spc="0" normalizeH="0" baseline="0" noProof="0" dirty="0" smtClean="0">
              <a:ln w="12700" cmpd="sng">
                <a:solidFill>
                  <a:srgbClr val="005682"/>
                </a:solidFill>
                <a:prstDash val="solid"/>
              </a:ln>
              <a:gradFill>
                <a:gsLst>
                  <a:gs pos="0">
                    <a:srgbClr val="005682"/>
                  </a:gs>
                  <a:gs pos="4000">
                    <a:srgbClr val="005682">
                      <a:lumMod val="60000"/>
                      <a:lumOff val="40000"/>
                    </a:srgbClr>
                  </a:gs>
                  <a:gs pos="87000">
                    <a:srgbClr val="005682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" name="Picture 2" descr="C:\Documents and Settings\Paynet1\Рабочий стол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57" y="3252355"/>
            <a:ext cx="1040134" cy="10417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54158" y="3249976"/>
            <a:ext cx="731290" cy="101566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5682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Latn-UZ" sz="6000" b="1" i="0" u="none" strike="noStrike" kern="0" cap="none" spc="0" normalizeH="0" baseline="0" noProof="0" dirty="0" smtClean="0">
                <a:ln w="12700" cmpd="sng">
                  <a:solidFill>
                    <a:srgbClr val="005682"/>
                  </a:solidFill>
                  <a:prstDash val="solid"/>
                </a:ln>
                <a:gradFill>
                  <a:gsLst>
                    <a:gs pos="0">
                      <a:srgbClr val="005682"/>
                    </a:gs>
                    <a:gs pos="4000">
                      <a:srgbClr val="005682">
                        <a:lumMod val="60000"/>
                        <a:lumOff val="40000"/>
                      </a:srgbClr>
                    </a:gs>
                    <a:gs pos="87000">
                      <a:srgbClr val="00568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endParaRPr kumimoji="0" lang="ru-RU" sz="6000" b="1" i="0" u="none" strike="noStrike" kern="0" cap="none" spc="0" normalizeH="0" baseline="0" noProof="0" dirty="0" smtClean="0">
              <a:ln w="12700" cmpd="sng">
                <a:solidFill>
                  <a:srgbClr val="005682"/>
                </a:solidFill>
                <a:prstDash val="solid"/>
              </a:ln>
              <a:gradFill>
                <a:gsLst>
                  <a:gs pos="0">
                    <a:srgbClr val="005682"/>
                  </a:gs>
                  <a:gs pos="4000">
                    <a:srgbClr val="005682">
                      <a:lumMod val="60000"/>
                      <a:lumOff val="40000"/>
                    </a:srgbClr>
                  </a:gs>
                  <a:gs pos="87000">
                    <a:srgbClr val="005682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1641">
            <a:off x="4106622" y="3220571"/>
            <a:ext cx="1076335" cy="11053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68387" y="4294122"/>
            <a:ext cx="472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Yechim: Yetti o‘lchab bir kes.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363-mashq</a:t>
            </a:r>
            <a:endParaRPr lang="ru-RU" sz="4000" dirty="0"/>
          </a:p>
        </p:txBody>
      </p:sp>
      <p:pic>
        <p:nvPicPr>
          <p:cNvPr id="5" name="Picture 2" descr="Картинки по запросу &quot;книга p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88" y="3348443"/>
            <a:ext cx="1019530" cy="10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071" y="907367"/>
            <a:ext cx="84317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xalqlari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maqollaridan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mantiqan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boshqalariga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bog‘lanmaydi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381" y="1829826"/>
            <a:ext cx="8780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400" b="1" kern="0" dirty="0" smtClean="0">
                <a:solidFill>
                  <a:srgbClr val="231F20"/>
                </a:solidFill>
                <a:latin typeface="Arial"/>
                <a:cs typeface="Arial"/>
              </a:rPr>
              <a:t>A.</a:t>
            </a:r>
            <a:r>
              <a:rPr lang="uz-Latn-UZ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231F20"/>
                </a:solidFill>
                <a:latin typeface="Arial"/>
                <a:cs typeface="Arial"/>
              </a:rPr>
              <a:t>Bo‘ridan</a:t>
            </a:r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qo‘rqadigan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podani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uddalay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olmaydi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. (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Fors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maqoli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7381" y="2423083"/>
            <a:ext cx="8780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400" b="1" kern="0" dirty="0" smtClean="0">
                <a:solidFill>
                  <a:srgbClr val="231F20"/>
                </a:solidFill>
                <a:latin typeface="Arial"/>
                <a:cs typeface="Arial"/>
              </a:rPr>
              <a:t>B.</a:t>
            </a:r>
            <a:r>
              <a:rPr lang="uz-Latn-UZ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231F20"/>
                </a:solidFill>
                <a:latin typeface="Arial"/>
                <a:cs typeface="Arial"/>
              </a:rPr>
              <a:t>O‘z</a:t>
            </a:r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kuchingga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ishonmasang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yo‘qolasan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. (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Udmurt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maqoli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7381" y="3027005"/>
            <a:ext cx="8214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400" b="1" kern="0" dirty="0" smtClean="0">
                <a:solidFill>
                  <a:srgbClr val="231F20"/>
                </a:solidFill>
                <a:latin typeface="Arial"/>
                <a:cs typeface="Arial"/>
              </a:rPr>
              <a:t>C.</a:t>
            </a:r>
            <a:r>
              <a:rPr lang="uz-Latn-UZ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231F20"/>
                </a:solidFill>
                <a:latin typeface="Arial"/>
                <a:cs typeface="Arial"/>
              </a:rPr>
              <a:t>Muhimi</a:t>
            </a:r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tez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yugurish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emas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ertaroq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yugurishdir</a:t>
            </a:r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uz-Latn-UZ" sz="2400" kern="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lvl="0" defTabSz="914400"/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lang="en-US" sz="2400" kern="0" dirty="0" err="1" smtClean="0">
                <a:solidFill>
                  <a:srgbClr val="231F20"/>
                </a:solidFill>
                <a:latin typeface="Arial"/>
                <a:cs typeface="Arial"/>
              </a:rPr>
              <a:t>Fransuz</a:t>
            </a:r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maqoli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4532" y="3878990"/>
            <a:ext cx="7647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400" b="1" kern="0" dirty="0" smtClean="0">
                <a:solidFill>
                  <a:srgbClr val="231F20"/>
                </a:solidFill>
                <a:latin typeface="Arial"/>
                <a:cs typeface="Arial"/>
              </a:rPr>
              <a:t>D.</a:t>
            </a:r>
            <a:r>
              <a:rPr lang="uz-Latn-UZ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 smtClean="0">
                <a:solidFill>
                  <a:srgbClr val="231F20"/>
                </a:solidFill>
                <a:latin typeface="Arial"/>
                <a:cs typeface="Arial"/>
              </a:rPr>
              <a:t>Qaysi</a:t>
            </a:r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barmog‘ingni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tishlama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hammasi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og‘riydi</a:t>
            </a:r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uz-Latn-UZ" sz="2400" kern="0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lvl="0" defTabSz="914400"/>
            <a:r>
              <a:rPr lang="en-US" sz="2400" kern="0" dirty="0" smtClean="0">
                <a:solidFill>
                  <a:srgbClr val="231F20"/>
                </a:solidFill>
                <a:latin typeface="Arial"/>
                <a:cs typeface="Arial"/>
              </a:rPr>
              <a:t>(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Qozoq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400" kern="0" dirty="0" err="1">
                <a:solidFill>
                  <a:srgbClr val="231F20"/>
                </a:solidFill>
                <a:latin typeface="Arial"/>
                <a:cs typeface="Arial"/>
              </a:rPr>
              <a:t>maqoli</a:t>
            </a:r>
            <a:r>
              <a:rPr lang="en-US" sz="2400" kern="0" dirty="0">
                <a:solidFill>
                  <a:srgbClr val="231F20"/>
                </a:solidFill>
                <a:latin typeface="Arial"/>
                <a:cs typeface="Arial"/>
              </a:rPr>
              <a:t>)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74071" y="4298279"/>
            <a:ext cx="66190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63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75" y="124098"/>
            <a:ext cx="8073010" cy="661699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uz-Latn-UZ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  <a:r>
              <a:rPr lang="uz-Latn-UZ" sz="3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topshiriq:</a:t>
            </a:r>
            <a:endParaRPr lang="ru-RU" sz="3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1" y="946076"/>
            <a:ext cx="7524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610" y="1118833"/>
            <a:ext cx="8606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uz-Latn-U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8610" y="1100285"/>
            <a:ext cx="84197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364-mashq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Halollik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do‘stlik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10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maqol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Sharhlashga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Картинки по запросу &quot;книга png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12" y="2671665"/>
            <a:ext cx="2192604" cy="18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72" y="2949543"/>
            <a:ext cx="3422524" cy="153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3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3556" y="3027594"/>
            <a:ext cx="7826818" cy="430887"/>
          </a:xfrm>
        </p:spPr>
        <p:txBody>
          <a:bodyPr/>
          <a:lstStyle/>
          <a:p>
            <a:r>
              <a:rPr lang="uz-Latn-UZ" sz="2800" dirty="0" smtClean="0"/>
              <a:t>7. </a:t>
            </a:r>
            <a:r>
              <a:rPr lang="en-US" sz="2800" dirty="0" err="1" smtClean="0"/>
              <a:t>Elga</a:t>
            </a:r>
            <a:r>
              <a:rPr lang="en-US" sz="2800" dirty="0" smtClean="0"/>
              <a:t> </a:t>
            </a:r>
            <a:r>
              <a:rPr lang="en-US" sz="2800" dirty="0" err="1"/>
              <a:t>qilma</a:t>
            </a:r>
            <a:r>
              <a:rPr lang="en-US" sz="2800" dirty="0"/>
              <a:t> </a:t>
            </a:r>
            <a:r>
              <a:rPr lang="en-US" sz="2800" dirty="0" err="1"/>
              <a:t>xiyonat</a:t>
            </a:r>
            <a:r>
              <a:rPr lang="en-US" sz="2800" dirty="0"/>
              <a:t>, </a:t>
            </a:r>
            <a:r>
              <a:rPr lang="en-US" sz="2800" dirty="0" err="1"/>
              <a:t>turolmassan</a:t>
            </a:r>
            <a:r>
              <a:rPr lang="en-US" sz="2800" dirty="0"/>
              <a:t> </a:t>
            </a:r>
            <a:r>
              <a:rPr lang="en-US" sz="2800" dirty="0" err="1"/>
              <a:t>salomat</a:t>
            </a:r>
            <a:r>
              <a:rPr lang="en-US" sz="2800" dirty="0"/>
              <a:t>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2052" y="1002615"/>
            <a:ext cx="7969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800" kern="0" dirty="0" smtClean="0">
                <a:solidFill>
                  <a:srgbClr val="231F20"/>
                </a:solidFill>
                <a:latin typeface="Arial"/>
                <a:cs typeface="Arial"/>
              </a:rPr>
              <a:t>5. </a:t>
            </a:r>
            <a:r>
              <a:rPr lang="en-US" sz="2800" kern="0" dirty="0" err="1" smtClean="0">
                <a:solidFill>
                  <a:srgbClr val="231F20"/>
                </a:solidFill>
                <a:latin typeface="Arial"/>
                <a:cs typeface="Arial"/>
              </a:rPr>
              <a:t>Guruchning</a:t>
            </a:r>
            <a:r>
              <a:rPr lang="en-US" sz="28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kurmagi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yomonning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to‘qmog‘i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bor. </a:t>
            </a:r>
            <a:endParaRPr lang="uz-Latn-UZ" sz="2800" kern="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2052" y="1856361"/>
            <a:ext cx="79698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800" kern="0" dirty="0" smtClean="0">
                <a:solidFill>
                  <a:srgbClr val="231F20"/>
                </a:solidFill>
                <a:latin typeface="Arial"/>
                <a:cs typeface="Arial"/>
              </a:rPr>
              <a:t>6. </a:t>
            </a:r>
            <a:r>
              <a:rPr lang="en-US" sz="2800" kern="0" dirty="0" err="1" smtClean="0">
                <a:solidFill>
                  <a:srgbClr val="231F20"/>
                </a:solidFill>
                <a:latin typeface="Arial"/>
                <a:cs typeface="Arial"/>
              </a:rPr>
              <a:t>Daryoga</a:t>
            </a:r>
            <a:r>
              <a:rPr lang="en-US" sz="28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yaxshilik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qilsang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ajrini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biyobon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(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cho‘l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)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topasan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. </a:t>
            </a:r>
            <a:endParaRPr lang="uz-Latn-UZ" sz="2800" kern="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pic>
        <p:nvPicPr>
          <p:cNvPr id="6" name="Picture 16" descr="Картинки по запросу &quot;красный крест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90" y="2810468"/>
            <a:ext cx="623130" cy="7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Картинки по запросу &quot;красный крест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0" y="1818089"/>
            <a:ext cx="623130" cy="7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Картинки по запросу &quot;красный крест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6" y="889992"/>
            <a:ext cx="623130" cy="7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endParaRPr lang="ru-RU" sz="4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91" y="3912175"/>
            <a:ext cx="822614" cy="82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0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TOPSHIRIQ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1334" y="814578"/>
            <a:ext cx="86036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Hikoyani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maqol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ifodalangan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sarlavha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tanlang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2847758"/>
            <a:ext cx="1849794" cy="121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81" y="1400077"/>
            <a:ext cx="1911925" cy="126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209" y="1357848"/>
            <a:ext cx="64735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kimsan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– deb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baqirdi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kimsan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– deb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so‘radi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qo‘rqoqsan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bola.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	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qo‘rqoqsan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Bolaning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hayronligini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otasi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ajoyibsan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!” – deb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baqirdi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ajoyib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so‘zni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qaytardi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.“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Bolam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Aslida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degani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berganingni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qaytaradi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664" y="2309563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Nima eksang, shuni o‘rasan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en-US" sz="4000" dirty="0" smtClean="0"/>
              <a:t>358-mashq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5975" y="4076232"/>
            <a:ext cx="5347351" cy="430887"/>
          </a:xfrm>
        </p:spPr>
        <p:txBody>
          <a:bodyPr/>
          <a:lstStyle/>
          <a:p>
            <a:r>
              <a:rPr lang="uz-Latn-UZ" sz="2800" dirty="0" smtClean="0"/>
              <a:t>4. </a:t>
            </a:r>
            <a:r>
              <a:rPr lang="en-US" sz="2800" dirty="0" err="1" smtClean="0"/>
              <a:t>Musht</a:t>
            </a:r>
            <a:r>
              <a:rPr lang="en-US" sz="2800" dirty="0" smtClean="0"/>
              <a:t> </a:t>
            </a:r>
            <a:r>
              <a:rPr lang="en-US" sz="2800" dirty="0" err="1"/>
              <a:t>ursang</a:t>
            </a:r>
            <a:r>
              <a:rPr lang="en-US" sz="2800" dirty="0"/>
              <a:t>, </a:t>
            </a:r>
            <a:r>
              <a:rPr lang="en-US" sz="2800" dirty="0" err="1"/>
              <a:t>shapaloq</a:t>
            </a:r>
            <a:r>
              <a:rPr lang="en-US" sz="2800" dirty="0"/>
              <a:t> </a:t>
            </a:r>
            <a:r>
              <a:rPr lang="en-US" sz="2800" dirty="0" err="1"/>
              <a:t>kut</a:t>
            </a:r>
            <a:r>
              <a:rPr lang="en-US" sz="2800" dirty="0"/>
              <a:t>. </a:t>
            </a:r>
            <a:endParaRPr lang="uz-Latn-UZ" sz="28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58826" y="1032853"/>
            <a:ext cx="8260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800" kern="0" dirty="0" smtClean="0">
                <a:solidFill>
                  <a:srgbClr val="231F20"/>
                </a:solidFill>
                <a:latin typeface="Arial"/>
                <a:cs typeface="Arial"/>
              </a:rPr>
              <a:t>1. </a:t>
            </a:r>
            <a:r>
              <a:rPr lang="en-US" sz="2800" kern="0" dirty="0" err="1" smtClean="0">
                <a:solidFill>
                  <a:srgbClr val="231F20"/>
                </a:solidFill>
                <a:latin typeface="Arial"/>
                <a:cs typeface="Arial"/>
              </a:rPr>
              <a:t>Birovga</a:t>
            </a:r>
            <a:r>
              <a:rPr lang="en-US" sz="28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kesak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otsang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, u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senga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tosh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otadi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uz-Latn-UZ" sz="2800" kern="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8826" y="1818089"/>
            <a:ext cx="77308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800" kern="0" dirty="0" smtClean="0">
                <a:solidFill>
                  <a:srgbClr val="231F20"/>
                </a:solidFill>
                <a:latin typeface="Arial"/>
                <a:cs typeface="Arial"/>
              </a:rPr>
              <a:t>2. </a:t>
            </a:r>
            <a:r>
              <a:rPr lang="en-US" sz="2800" kern="0" dirty="0" err="1" smtClean="0">
                <a:solidFill>
                  <a:srgbClr val="231F20"/>
                </a:solidFill>
                <a:latin typeface="Arial"/>
                <a:cs typeface="Arial"/>
              </a:rPr>
              <a:t>Suvga</a:t>
            </a:r>
            <a:r>
              <a:rPr lang="en-US" sz="28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solsang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suv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ko‘tarmas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misqol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temirni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Oltin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bilan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olib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bo‘lmas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qolgan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ko‘ngilni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. </a:t>
            </a:r>
            <a:endParaRPr lang="uz-Latn-UZ" sz="2800" kern="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5975" y="3146979"/>
            <a:ext cx="8146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uz-Latn-UZ" sz="2800" kern="0" dirty="0" smtClean="0">
                <a:solidFill>
                  <a:srgbClr val="231F20"/>
                </a:solidFill>
                <a:latin typeface="Arial"/>
                <a:cs typeface="Arial"/>
              </a:rPr>
              <a:t>3. </a:t>
            </a:r>
            <a:r>
              <a:rPr lang="en-US" sz="2800" kern="0" dirty="0" err="1" smtClean="0">
                <a:solidFill>
                  <a:srgbClr val="231F20"/>
                </a:solidFill>
                <a:latin typeface="Arial"/>
                <a:cs typeface="Arial"/>
              </a:rPr>
              <a:t>Boboning</a:t>
            </a:r>
            <a:r>
              <a:rPr lang="en-US" sz="28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tol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ekkani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o‘ziga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 nom </a:t>
            </a:r>
            <a:r>
              <a:rPr lang="en-US" sz="2800" kern="0" dirty="0" err="1">
                <a:solidFill>
                  <a:srgbClr val="231F20"/>
                </a:solidFill>
                <a:latin typeface="Arial"/>
                <a:cs typeface="Arial"/>
              </a:rPr>
              <a:t>ekkani</a:t>
            </a:r>
            <a:r>
              <a:rPr lang="en-US" sz="2800" kern="0" dirty="0">
                <a:solidFill>
                  <a:srgbClr val="231F20"/>
                </a:solidFill>
                <a:latin typeface="Arial"/>
                <a:cs typeface="Arial"/>
              </a:rPr>
              <a:t>. </a:t>
            </a:r>
            <a:endParaRPr lang="uz-Latn-UZ" sz="2800" kern="0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pic>
        <p:nvPicPr>
          <p:cNvPr id="1028" name="Picture 4" descr="Картинки по запросу &quot;галочка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8" y="925281"/>
            <a:ext cx="758826" cy="6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&quot;красный крест p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0" y="1818089"/>
            <a:ext cx="623130" cy="7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3"/>
          <a:stretch/>
        </p:blipFill>
        <p:spPr bwMode="auto">
          <a:xfrm>
            <a:off x="7151587" y="3670199"/>
            <a:ext cx="1698002" cy="116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Картинки по запросу &quot;галочка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7" y="4028700"/>
            <a:ext cx="758826" cy="63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Картинки по запросу &quot;красный крест p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5" y="3034356"/>
            <a:ext cx="623130" cy="74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2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en-US" sz="4000" dirty="0"/>
              <a:t> </a:t>
            </a:r>
            <a:r>
              <a:rPr lang="en-US" sz="4000" dirty="0" smtClean="0"/>
              <a:t>359-mashq 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80628"/>
              </p:ext>
            </p:extLst>
          </p:nvPr>
        </p:nvGraphicFramePr>
        <p:xfrm>
          <a:off x="197427" y="945572"/>
          <a:ext cx="8801100" cy="403178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1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577"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Ma’lumotlar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 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Yo‘q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33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Maqol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so‘zi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tilidan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olingan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bo‘lib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‘‘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so‘z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degan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ma’noni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bildiradi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577"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Maqollarni</a:t>
                      </a:r>
                      <a:r>
                        <a:rPr lang="uz-Latn-UZ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 muallifi aniq bo‘ladi.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57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so‘zl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ko‘chm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а’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</a:t>
                      </a:r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maydi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57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а-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rimizning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d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ko‘rg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n-k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chirg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jrib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yuzaga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ridir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08717" y="1643225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5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5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8481" y="2439862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8480" y="2990579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8717" y="3913909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5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5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BILIB OLING!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823" y="997406"/>
            <a:ext cx="8567495" cy="2215991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z-Latn-UZ" sz="3200" b="1" dirty="0" smtClean="0">
                <a:solidFill>
                  <a:srgbClr val="0070C0"/>
                </a:solidFill>
              </a:rPr>
              <a:t>  </a:t>
            </a:r>
            <a:r>
              <a:rPr lang="uz-Latn-UZ" sz="2800" dirty="0">
                <a:solidFill>
                  <a:srgbClr val="391A05"/>
                </a:solidFill>
              </a:rPr>
              <a:t>Maqollar xalqning hayotiy tajribasi, donishmandligi natijasida maydonga keladi. Ular nutqqa tayyor holda olib kiriladi. Ularda </a:t>
            </a:r>
            <a:r>
              <a:rPr lang="uz-Latn-UZ" sz="2800" dirty="0" smtClean="0">
                <a:solidFill>
                  <a:srgbClr val="391A05"/>
                </a:solidFill>
              </a:rPr>
              <a:t>fikr </a:t>
            </a:r>
            <a:r>
              <a:rPr lang="uz-Latn-UZ" sz="2800" dirty="0">
                <a:solidFill>
                  <a:srgbClr val="391A05"/>
                </a:solidFill>
              </a:rPr>
              <a:t>aniq, xulosa tugal, ifoda lo‘nda bo‘lishi kerak.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00" y="2888673"/>
            <a:ext cx="1075459" cy="17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232" y="2888673"/>
            <a:ext cx="1382856" cy="207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8" y="3122901"/>
            <a:ext cx="925242" cy="14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05" y="3323696"/>
            <a:ext cx="988869" cy="15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1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BILIB OLING!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823" y="997406"/>
            <a:ext cx="7538795" cy="307776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z-Latn-UZ" sz="3200" b="1" dirty="0" smtClean="0">
                <a:solidFill>
                  <a:srgbClr val="0070C0"/>
                </a:solidFill>
              </a:rPr>
              <a:t>  </a:t>
            </a:r>
            <a:r>
              <a:rPr lang="uz-Latn-UZ" sz="2800" dirty="0">
                <a:solidFill>
                  <a:srgbClr val="391A05"/>
                </a:solidFill>
              </a:rPr>
              <a:t>Maqollar </a:t>
            </a:r>
            <a:r>
              <a:rPr lang="uz-Latn-UZ" sz="2800" dirty="0" smtClean="0">
                <a:solidFill>
                  <a:srgbClr val="391A05"/>
                </a:solidFill>
              </a:rPr>
              <a:t>fikrni </a:t>
            </a:r>
            <a:r>
              <a:rPr lang="uz-Latn-UZ" sz="2800" dirty="0">
                <a:solidFill>
                  <a:srgbClr val="391A05"/>
                </a:solidFill>
              </a:rPr>
              <a:t>ta’sirchan, bo‘yoqdor qilib ifodalaydi. Nutqda maqollardan o‘rinli foydalanish so‘zlovchining mahorati hisoblanadi. Bejiz “Ilm o‘lchovi – aql, zehn o‘lchovi – naql”, deyilmaydi. Maqollar, asosan, bir, ikki misrali bo‘ladi. Ularda  antonimlardan keng foydalaniladi.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37" y="1199507"/>
            <a:ext cx="1506682" cy="19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Картинки по запросу &quot;книга p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24" y="2188800"/>
            <a:ext cx="1078908" cy="156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297439"/>
            <a:ext cx="8190071" cy="3664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5302" y="927787"/>
            <a:ext cx="5814943" cy="4093428"/>
          </a:xfrm>
        </p:spPr>
        <p:txBody>
          <a:bodyPr/>
          <a:lstStyle/>
          <a:p>
            <a:r>
              <a:rPr lang="uz-Latn-UZ" sz="2800" dirty="0" smtClean="0"/>
              <a:t>1.</a:t>
            </a:r>
            <a:r>
              <a:rPr lang="en-US" sz="2800" dirty="0" smtClean="0"/>
              <a:t> </a:t>
            </a:r>
            <a:r>
              <a:rPr lang="en-US" sz="2800" dirty="0"/>
              <a:t>M</a:t>
            </a:r>
            <a:r>
              <a:rPr lang="ru-RU" sz="2800" dirty="0"/>
              <a:t>е</a:t>
            </a:r>
            <a:r>
              <a:rPr lang="en-US" sz="2800" dirty="0" err="1"/>
              <a:t>hn</a:t>
            </a:r>
            <a:r>
              <a:rPr lang="ru-RU" sz="2800" dirty="0"/>
              <a:t>а</a:t>
            </a:r>
            <a:r>
              <a:rPr lang="en-US" sz="2800" dirty="0"/>
              <a:t>t, m</a:t>
            </a:r>
            <a:r>
              <a:rPr lang="ru-RU" sz="2800" dirty="0"/>
              <a:t>е</a:t>
            </a:r>
            <a:r>
              <a:rPr lang="en-US" sz="2800" dirty="0" err="1"/>
              <a:t>hn</a:t>
            </a:r>
            <a:r>
              <a:rPr lang="ru-RU" sz="2800" dirty="0"/>
              <a:t>а</a:t>
            </a:r>
            <a:r>
              <a:rPr lang="en-US" sz="2800" dirty="0" err="1"/>
              <a:t>tning</a:t>
            </a:r>
            <a:r>
              <a:rPr lang="en-US" sz="2800" dirty="0"/>
              <a:t> t</a:t>
            </a:r>
            <a:r>
              <a:rPr lang="ru-RU" sz="2800" dirty="0"/>
              <a:t>а</a:t>
            </a:r>
            <a:r>
              <a:rPr lang="en-US" sz="2800" dirty="0" err="1"/>
              <a:t>gi</a:t>
            </a:r>
            <a:r>
              <a:rPr lang="en-US" sz="2800" dirty="0"/>
              <a:t> – r</a:t>
            </a:r>
            <a:r>
              <a:rPr lang="ru-RU" sz="2800" dirty="0"/>
              <a:t>о</a:t>
            </a:r>
            <a:r>
              <a:rPr lang="en-US" sz="2800" dirty="0"/>
              <a:t>h</a:t>
            </a:r>
            <a:r>
              <a:rPr lang="ru-RU" sz="2800" dirty="0"/>
              <a:t>а</a:t>
            </a:r>
            <a:r>
              <a:rPr lang="en-US" sz="2800" dirty="0"/>
              <a:t>t.</a:t>
            </a:r>
          </a:p>
          <a:p>
            <a:endParaRPr lang="uz-Latn-UZ" sz="2800" dirty="0" smtClean="0"/>
          </a:p>
          <a:p>
            <a:r>
              <a:rPr lang="en-US" sz="2800" dirty="0" smtClean="0"/>
              <a:t>2 </a:t>
            </a:r>
            <a:r>
              <a:rPr lang="en-US" sz="2800" dirty="0"/>
              <a:t>. </a:t>
            </a:r>
            <a:r>
              <a:rPr lang="en-US" sz="2800" dirty="0" err="1"/>
              <a:t>Avv</a:t>
            </a:r>
            <a:r>
              <a:rPr lang="ru-RU" sz="2800" dirty="0"/>
              <a:t>а</a:t>
            </a:r>
            <a:r>
              <a:rPr lang="en-US" sz="2800" dirty="0"/>
              <a:t>l </a:t>
            </a:r>
            <a:r>
              <a:rPr lang="en-US" sz="2800" dirty="0" err="1"/>
              <a:t>o‘yl</a:t>
            </a:r>
            <a:r>
              <a:rPr lang="ru-RU" sz="2800" dirty="0"/>
              <a:t>а, </a:t>
            </a:r>
            <a:r>
              <a:rPr lang="en-US" sz="2800" dirty="0"/>
              <a:t>k</a:t>
            </a:r>
            <a:r>
              <a:rPr lang="ru-RU" sz="2800" dirty="0"/>
              <a:t>е</a:t>
            </a:r>
            <a:r>
              <a:rPr lang="en-US" sz="2800" dirty="0"/>
              <a:t>yin </a:t>
            </a:r>
            <a:r>
              <a:rPr lang="en-US" sz="2800" dirty="0" err="1"/>
              <a:t>so‘yl</a:t>
            </a:r>
            <a:r>
              <a:rPr lang="ru-RU" sz="2800" dirty="0"/>
              <a:t>а</a:t>
            </a:r>
            <a:r>
              <a:rPr lang="ru-RU" sz="2800" dirty="0" smtClean="0"/>
              <a:t>!</a:t>
            </a:r>
            <a:endParaRPr lang="uz-Latn-UZ" sz="2800" dirty="0" smtClean="0"/>
          </a:p>
          <a:p>
            <a:endParaRPr lang="uz-Latn-UZ" sz="2800" dirty="0" smtClean="0"/>
          </a:p>
          <a:p>
            <a:r>
              <a:rPr lang="en-US" sz="2800" dirty="0" smtClean="0"/>
              <a:t>3</a:t>
            </a:r>
            <a:r>
              <a:rPr lang="en-US" sz="2800" dirty="0"/>
              <a:t>. </a:t>
            </a:r>
            <a:r>
              <a:rPr lang="en-US" sz="2800" dirty="0" err="1"/>
              <a:t>Olqish</a:t>
            </a:r>
            <a:r>
              <a:rPr lang="en-US" sz="2800" dirty="0"/>
              <a:t> </a:t>
            </a:r>
            <a:r>
              <a:rPr lang="en-US" sz="2800" dirty="0" err="1"/>
              <a:t>olgan</a:t>
            </a:r>
            <a:r>
              <a:rPr lang="en-US" sz="2800" dirty="0"/>
              <a:t> </a:t>
            </a:r>
            <a:r>
              <a:rPr lang="en-US" sz="2800" dirty="0" err="1"/>
              <a:t>omondir</a:t>
            </a:r>
            <a:r>
              <a:rPr lang="en-US" sz="2800" dirty="0"/>
              <a:t>,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Qarg‘ish</a:t>
            </a:r>
            <a:r>
              <a:rPr lang="en-US" sz="2800" dirty="0"/>
              <a:t> </a:t>
            </a:r>
            <a:r>
              <a:rPr lang="en-US" sz="2800" dirty="0" err="1"/>
              <a:t>olgan</a:t>
            </a:r>
            <a:r>
              <a:rPr lang="en-US" sz="2800" dirty="0"/>
              <a:t> </a:t>
            </a:r>
            <a:r>
              <a:rPr lang="en-US" sz="2800" dirty="0" err="1"/>
              <a:t>yomondir</a:t>
            </a:r>
            <a:r>
              <a:rPr lang="en-US" sz="2800" dirty="0" smtClean="0"/>
              <a:t>.</a:t>
            </a:r>
            <a:endParaRPr lang="uz-Latn-UZ" sz="2800" dirty="0" smtClean="0"/>
          </a:p>
          <a:p>
            <a:endParaRPr lang="uz-Latn-UZ" sz="2800" dirty="0" smtClean="0"/>
          </a:p>
          <a:p>
            <a:r>
              <a:rPr lang="uz-Latn-UZ" sz="2800" dirty="0" smtClean="0"/>
              <a:t>4. </a:t>
            </a:r>
            <a:r>
              <a:rPr lang="en-US" sz="2800" dirty="0" err="1" smtClean="0"/>
              <a:t>Yaxshi</a:t>
            </a:r>
            <a:r>
              <a:rPr lang="en-US" sz="2800" dirty="0" smtClean="0"/>
              <a:t> </a:t>
            </a:r>
            <a:r>
              <a:rPr lang="en-US" sz="2800" dirty="0" err="1"/>
              <a:t>bilib</a:t>
            </a:r>
            <a:r>
              <a:rPr lang="en-US" sz="2800" dirty="0"/>
              <a:t> </a:t>
            </a:r>
            <a:r>
              <a:rPr lang="en-US" sz="2800" dirty="0" err="1"/>
              <a:t>so‘zlar</a:t>
            </a:r>
            <a:r>
              <a:rPr lang="en-US" sz="2800" dirty="0"/>
              <a:t>,</a:t>
            </a:r>
          </a:p>
          <a:p>
            <a:r>
              <a:rPr lang="uz-Latn-UZ" sz="2800" dirty="0" smtClean="0"/>
              <a:t>    </a:t>
            </a:r>
            <a:r>
              <a:rPr lang="en-US" sz="2800" dirty="0" err="1" smtClean="0"/>
              <a:t>Yomon</a:t>
            </a:r>
            <a:r>
              <a:rPr lang="en-US" sz="2800" dirty="0" smtClean="0"/>
              <a:t> </a:t>
            </a:r>
            <a:r>
              <a:rPr lang="en-US" sz="2800" dirty="0" err="1"/>
              <a:t>tilib</a:t>
            </a:r>
            <a:r>
              <a:rPr lang="en-US" sz="2800" dirty="0"/>
              <a:t> </a:t>
            </a:r>
            <a:r>
              <a:rPr lang="en-US" sz="2800" dirty="0" err="1"/>
              <a:t>so‘zlar</a:t>
            </a:r>
            <a:r>
              <a:rPr lang="en-US" sz="2800" dirty="0"/>
              <a:t>.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48146" y="2223655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653146" y="2195947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48146" y="4329546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79319" y="4772891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9524">
            <a:off x="5812627" y="2084656"/>
            <a:ext cx="925242" cy="14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83" y="1059654"/>
            <a:ext cx="988869" cy="15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828">
            <a:off x="7157605" y="1794577"/>
            <a:ext cx="1382856" cy="207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4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en-US" sz="4000" dirty="0" smtClean="0"/>
              <a:t>360-mashq 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8821" y="1343423"/>
            <a:ext cx="6085107" cy="258532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 err="1" smtClean="0"/>
              <a:t>To‘ygan</a:t>
            </a:r>
            <a:r>
              <a:rPr lang="en-US" sz="2800" dirty="0" smtClean="0"/>
              <a:t> </a:t>
            </a:r>
            <a:r>
              <a:rPr lang="en-US" sz="2800" dirty="0" err="1"/>
              <a:t>yerdan</a:t>
            </a:r>
            <a:r>
              <a:rPr lang="en-US" sz="2800" dirty="0"/>
              <a:t> </a:t>
            </a:r>
            <a:r>
              <a:rPr lang="en-US" sz="2800" dirty="0" err="1"/>
              <a:t>tug‘gan</a:t>
            </a:r>
            <a:r>
              <a:rPr lang="en-US" sz="2800" dirty="0"/>
              <a:t> </a:t>
            </a:r>
            <a:r>
              <a:rPr lang="en-US" sz="2800" dirty="0" err="1"/>
              <a:t>yer</a:t>
            </a:r>
            <a:r>
              <a:rPr lang="en-US" sz="2800" dirty="0"/>
              <a:t> </a:t>
            </a:r>
            <a:r>
              <a:rPr lang="en-US" sz="2800" dirty="0" err="1"/>
              <a:t>yaxshi</a:t>
            </a:r>
            <a:r>
              <a:rPr lang="en-US" sz="2800" dirty="0"/>
              <a:t>. </a:t>
            </a:r>
            <a:endParaRPr lang="uz-Latn-UZ" sz="2800" dirty="0" smtClean="0"/>
          </a:p>
          <a:p>
            <a:pPr marL="514350" indent="-514350">
              <a:buAutoNum type="arabicPeriod"/>
            </a:pPr>
            <a:r>
              <a:rPr lang="en-US" sz="2800" dirty="0" err="1" smtClean="0"/>
              <a:t>Sigirning</a:t>
            </a:r>
            <a:r>
              <a:rPr lang="en-US" sz="2800" dirty="0" smtClean="0"/>
              <a:t> </a:t>
            </a:r>
            <a:r>
              <a:rPr lang="en-US" sz="2800" dirty="0" err="1"/>
              <a:t>suti</a:t>
            </a:r>
            <a:r>
              <a:rPr lang="en-US" sz="2800" dirty="0"/>
              <a:t> – </a:t>
            </a:r>
            <a:r>
              <a:rPr lang="en-US" sz="2800" dirty="0" err="1"/>
              <a:t>tilida</a:t>
            </a:r>
            <a:r>
              <a:rPr lang="en-US" sz="2800" dirty="0"/>
              <a:t>, </a:t>
            </a:r>
            <a:r>
              <a:rPr lang="en-US" sz="2800" dirty="0" err="1"/>
              <a:t>erning</a:t>
            </a:r>
            <a:r>
              <a:rPr lang="en-US" sz="2800" dirty="0"/>
              <a:t> </a:t>
            </a:r>
            <a:r>
              <a:rPr lang="en-US" sz="2800" dirty="0" err="1"/>
              <a:t>quti</a:t>
            </a:r>
            <a:r>
              <a:rPr lang="en-US" sz="2800" dirty="0"/>
              <a:t> (</a:t>
            </a:r>
            <a:r>
              <a:rPr lang="en-US" sz="2800" dirty="0" err="1"/>
              <a:t>baxti</a:t>
            </a:r>
            <a:r>
              <a:rPr lang="en-US" sz="2800" dirty="0"/>
              <a:t>) – </a:t>
            </a:r>
            <a:r>
              <a:rPr lang="en-US" sz="2800" dirty="0" err="1"/>
              <a:t>elida</a:t>
            </a:r>
            <a:r>
              <a:rPr lang="en-US" sz="2800" dirty="0"/>
              <a:t>. </a:t>
            </a:r>
            <a:endParaRPr lang="uz-Latn-UZ" sz="2800" dirty="0" smtClean="0"/>
          </a:p>
          <a:p>
            <a:pPr marL="514350" indent="-514350">
              <a:buAutoNum type="arabicPeriod"/>
            </a:pPr>
            <a:r>
              <a:rPr lang="en-US" sz="2800" dirty="0" err="1" smtClean="0"/>
              <a:t>Ko‘rpang</a:t>
            </a:r>
            <a:r>
              <a:rPr lang="en-US" sz="2800" dirty="0" smtClean="0"/>
              <a:t> </a:t>
            </a:r>
            <a:r>
              <a:rPr lang="en-US" sz="2800" dirty="0" err="1"/>
              <a:t>qayerda</a:t>
            </a:r>
            <a:r>
              <a:rPr lang="en-US" sz="2800" dirty="0"/>
              <a:t> </a:t>
            </a:r>
            <a:r>
              <a:rPr lang="en-US" sz="2800" dirty="0" err="1"/>
              <a:t>bo‘lsa</a:t>
            </a:r>
            <a:r>
              <a:rPr lang="en-US" sz="2800" dirty="0"/>
              <a:t>, </a:t>
            </a:r>
            <a:r>
              <a:rPr lang="en-US" sz="2800" dirty="0" err="1"/>
              <a:t>ko‘ngling</a:t>
            </a:r>
            <a:r>
              <a:rPr lang="en-US" sz="2800" dirty="0"/>
              <a:t> </a:t>
            </a:r>
            <a:r>
              <a:rPr lang="en-US" sz="2800" dirty="0" err="1"/>
              <a:t>shu</a:t>
            </a:r>
            <a:r>
              <a:rPr lang="en-US" sz="2800" dirty="0"/>
              <a:t> </a:t>
            </a:r>
            <a:r>
              <a:rPr lang="en-US" sz="2800" dirty="0" err="1"/>
              <a:t>yerda</a:t>
            </a:r>
            <a:r>
              <a:rPr lang="en-US" sz="2800" dirty="0"/>
              <a:t>. </a:t>
            </a:r>
            <a:endParaRPr lang="uz-Latn-UZ" sz="2800" dirty="0" smtClean="0"/>
          </a:p>
          <a:p>
            <a:pPr marL="514350" indent="-514350">
              <a:buAutoNum type="arabicPeriod"/>
            </a:pPr>
            <a:r>
              <a:rPr lang="en-US" sz="2800" dirty="0" err="1" smtClean="0"/>
              <a:t>Elga</a:t>
            </a:r>
            <a:r>
              <a:rPr lang="en-US" sz="2800" dirty="0" smtClean="0"/>
              <a:t> </a:t>
            </a:r>
            <a:r>
              <a:rPr lang="en-US" sz="2800" dirty="0" err="1"/>
              <a:t>qo‘shilgan</a:t>
            </a:r>
            <a:r>
              <a:rPr lang="en-US" sz="2800" dirty="0"/>
              <a:t> </a:t>
            </a:r>
            <a:r>
              <a:rPr lang="en-US" sz="2800" dirty="0" err="1"/>
              <a:t>moy</a:t>
            </a:r>
            <a:r>
              <a:rPr lang="en-US" sz="2800" dirty="0"/>
              <a:t> </a:t>
            </a:r>
            <a:r>
              <a:rPr lang="en-US" sz="2800" dirty="0" err="1"/>
              <a:t>yutar</a:t>
            </a:r>
            <a:r>
              <a:rPr lang="en-US" sz="2800" dirty="0"/>
              <a:t>, </a:t>
            </a:r>
            <a:r>
              <a:rPr lang="en-US" sz="2800" dirty="0" err="1"/>
              <a:t>eldan</a:t>
            </a:r>
            <a:r>
              <a:rPr lang="en-US" sz="2800" dirty="0"/>
              <a:t> </a:t>
            </a:r>
            <a:r>
              <a:rPr lang="en-US" sz="2800" dirty="0" err="1"/>
              <a:t>ayrilgan</a:t>
            </a:r>
            <a:r>
              <a:rPr lang="en-US" sz="2800" dirty="0"/>
              <a:t> </a:t>
            </a:r>
            <a:r>
              <a:rPr lang="en-US" sz="2800" dirty="0" err="1"/>
              <a:t>qon</a:t>
            </a:r>
            <a:r>
              <a:rPr lang="en-US" sz="2800" dirty="0"/>
              <a:t> </a:t>
            </a:r>
            <a:r>
              <a:rPr lang="en-US" sz="2800" dirty="0" err="1"/>
              <a:t>yutar</a:t>
            </a:r>
            <a:r>
              <a:rPr lang="en-US" sz="2800" dirty="0"/>
              <a:t>. </a:t>
            </a:r>
            <a:endParaRPr lang="uz-Latn-UZ" sz="2800" dirty="0" smtClean="0"/>
          </a:p>
        </p:txBody>
      </p:sp>
      <p:pic>
        <p:nvPicPr>
          <p:cNvPr id="4" name="Picture 2" descr="Картинки по запросу &quot;книга p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46" y="1631230"/>
            <a:ext cx="1582593" cy="158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6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361-mashq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1948" y="1021305"/>
            <a:ext cx="8391888" cy="615553"/>
          </a:xfrm>
        </p:spPr>
        <p:txBody>
          <a:bodyPr/>
          <a:lstStyle/>
          <a:p>
            <a:r>
              <a:rPr lang="ru-RU" sz="2000" dirty="0" smtClean="0"/>
              <a:t>   </a:t>
            </a:r>
            <a:r>
              <a:rPr lang="en-US" sz="2000" dirty="0" err="1" smtClean="0"/>
              <a:t>Maqollarni</a:t>
            </a:r>
            <a:r>
              <a:rPr lang="en-US" sz="2000" dirty="0" smtClean="0"/>
              <a:t> </a:t>
            </a:r>
            <a:r>
              <a:rPr lang="en-US" sz="2000" dirty="0" err="1"/>
              <a:t>o‘qing</a:t>
            </a:r>
            <a:r>
              <a:rPr lang="en-US" sz="2000" dirty="0"/>
              <a:t>. </a:t>
            </a:r>
            <a:r>
              <a:rPr lang="en-US" sz="2000" dirty="0" err="1"/>
              <a:t>Avval</a:t>
            </a:r>
            <a:r>
              <a:rPr lang="en-US" sz="2000" dirty="0"/>
              <a:t> </a:t>
            </a:r>
            <a:r>
              <a:rPr lang="en-US" sz="2000" dirty="0" err="1"/>
              <a:t>ilm</a:t>
            </a:r>
            <a:r>
              <a:rPr lang="en-US" sz="2000" dirty="0"/>
              <a:t> </a:t>
            </a:r>
            <a:r>
              <a:rPr lang="en-US" sz="2000" dirty="0" err="1"/>
              <a:t>haqidagi</a:t>
            </a:r>
            <a:r>
              <a:rPr lang="en-US" sz="2000" dirty="0"/>
              <a:t>, </a:t>
            </a:r>
            <a:r>
              <a:rPr lang="en-US" sz="2000" dirty="0" err="1"/>
              <a:t>keyin</a:t>
            </a:r>
            <a:r>
              <a:rPr lang="en-US" sz="2000" dirty="0"/>
              <a:t> </a:t>
            </a:r>
            <a:r>
              <a:rPr lang="en-US" sz="2000" dirty="0" err="1"/>
              <a:t>mehnat</a:t>
            </a:r>
            <a:r>
              <a:rPr lang="en-US" sz="2000" dirty="0"/>
              <a:t> </a:t>
            </a:r>
            <a:r>
              <a:rPr lang="en-US" sz="2000" dirty="0" err="1"/>
              <a:t>haqidagi</a:t>
            </a:r>
            <a:r>
              <a:rPr lang="en-US" sz="2000" dirty="0"/>
              <a:t> </a:t>
            </a:r>
            <a:r>
              <a:rPr lang="en-US" sz="2000" dirty="0" err="1"/>
              <a:t>maqollarni</a:t>
            </a:r>
            <a:r>
              <a:rPr lang="en-US" sz="2000" dirty="0"/>
              <a:t> </a:t>
            </a:r>
            <a:r>
              <a:rPr lang="en-US" sz="2000" dirty="0" err="1"/>
              <a:t>ko‘chiring</a:t>
            </a:r>
            <a:r>
              <a:rPr lang="en-US" sz="2000" dirty="0"/>
              <a:t>. </a:t>
            </a:r>
            <a:endParaRPr lang="ru-RU" sz="2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077667"/>
              </p:ext>
            </p:extLst>
          </p:nvPr>
        </p:nvGraphicFramePr>
        <p:xfrm>
          <a:off x="207817" y="1807441"/>
          <a:ext cx="8499764" cy="290088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24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9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627"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Ilm haqidagi maqollar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z-Latn-UZ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Mehnat haqidagi maqollar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29"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z-Latn-UZ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29">
                <a:tc>
                  <a:txBody>
                    <a:bodyPr/>
                    <a:lstStyle/>
                    <a:p>
                      <a:endParaRPr lang="uz-Latn-UZ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44369" y="2500989"/>
            <a:ext cx="3130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Baxtingga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ishonma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uz-Latn-U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barmog‘ingga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4369" y="3675162"/>
            <a:ext cx="3541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Dangasaga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ostona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tepa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Latn-U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ko‘rinar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2163" y="2502965"/>
            <a:ext cx="3934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Ilmli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charog‘on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ilmsiz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endParaRPr lang="uz-Latn-U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zimiston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2163" y="3725336"/>
            <a:ext cx="33714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Bilganing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uz-Latn-U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bilmaganing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7654</TotalTime>
  <Words>558</Words>
  <Application>Microsoft Office PowerPoint</Application>
  <PresentationFormat>Экран (16:9)</PresentationFormat>
  <Paragraphs>80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Open Sans</vt:lpstr>
      <vt:lpstr>Open Sans Light</vt:lpstr>
      <vt:lpstr>Verdana</vt:lpstr>
      <vt:lpstr>Wingdings</vt:lpstr>
      <vt:lpstr>1_Office Theme</vt:lpstr>
      <vt:lpstr>2_Office Theme</vt:lpstr>
      <vt:lpstr>3_Office Theme</vt:lpstr>
      <vt:lpstr>ONA TILI</vt:lpstr>
      <vt:lpstr>TOPSHIRIQ</vt:lpstr>
      <vt:lpstr>358-mashq</vt:lpstr>
      <vt:lpstr> 359-mashq </vt:lpstr>
      <vt:lpstr>BILIB OLING!</vt:lpstr>
      <vt:lpstr>BILIB OLING!</vt:lpstr>
      <vt:lpstr>Презентация PowerPoint</vt:lpstr>
      <vt:lpstr>360-mashq </vt:lpstr>
      <vt:lpstr>361-mashq</vt:lpstr>
      <vt:lpstr>362-mashq </vt:lpstr>
      <vt:lpstr>363-mashq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Tasviriy ifoda</dc:title>
  <dc:creator>Пользователь Windows</dc:creator>
  <cp:lastModifiedBy>Пользователь</cp:lastModifiedBy>
  <cp:revision>699</cp:revision>
  <cp:lastPrinted>2020-08-26T14:48:01Z</cp:lastPrinted>
  <dcterms:created xsi:type="dcterms:W3CDTF">2020-04-11T16:25:36Z</dcterms:created>
  <dcterms:modified xsi:type="dcterms:W3CDTF">2021-02-19T11:06:54Z</dcterms:modified>
</cp:coreProperties>
</file>