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</p:sldMasterIdLst>
  <p:notesMasterIdLst>
    <p:notesMasterId r:id="rId17"/>
  </p:notesMasterIdLst>
  <p:handoutMasterIdLst>
    <p:handoutMasterId r:id="rId18"/>
  </p:handoutMasterIdLst>
  <p:sldIdLst>
    <p:sldId id="390" r:id="rId4"/>
    <p:sldId id="488" r:id="rId5"/>
    <p:sldId id="494" r:id="rId6"/>
    <p:sldId id="496" r:id="rId7"/>
    <p:sldId id="454" r:id="rId8"/>
    <p:sldId id="495" r:id="rId9"/>
    <p:sldId id="497" r:id="rId10"/>
    <p:sldId id="498" r:id="rId11"/>
    <p:sldId id="499" r:id="rId12"/>
    <p:sldId id="489" r:id="rId13"/>
    <p:sldId id="490" r:id="rId14"/>
    <p:sldId id="401" r:id="rId15"/>
    <p:sldId id="493" r:id="rId16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1A05"/>
    <a:srgbClr val="FF33CC"/>
    <a:srgbClr val="66FFFF"/>
    <a:srgbClr val="FFCCFF"/>
    <a:srgbClr val="8CEE42"/>
    <a:srgbClr val="CC3399"/>
    <a:srgbClr val="619FA7"/>
    <a:srgbClr val="99FF99"/>
    <a:srgbClr val="69CAD1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730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490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2/19/2021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82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75913" y="30147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11468" y="1653272"/>
            <a:ext cx="7252138" cy="693081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endParaRPr lang="uz-Latn-UZ" sz="4400" b="1" i="1" dirty="0">
              <a:solidFill>
                <a:schemeClr val="accent5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6954" y="383459"/>
            <a:ext cx="1335383" cy="510593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5- 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735282"/>
            <a:ext cx="477982" cy="115339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35527" y="3353812"/>
            <a:ext cx="477982" cy="11533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916" y="2569779"/>
            <a:ext cx="3331285" cy="234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36</a:t>
            </a:r>
            <a:r>
              <a:rPr lang="en-US" sz="4000" dirty="0" smtClean="0"/>
              <a:t>2-mashq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4310" y="997406"/>
            <a:ext cx="8721089" cy="369332"/>
          </a:xfrm>
        </p:spPr>
        <p:txBody>
          <a:bodyPr/>
          <a:lstStyle/>
          <a:p>
            <a:pPr algn="ctr"/>
            <a:r>
              <a:rPr lang="uz-Latn-UZ" sz="2400" dirty="0" smtClean="0"/>
              <a:t>  </a:t>
            </a:r>
            <a:r>
              <a:rPr lang="uz-Latn-UZ" sz="2400" dirty="0" smtClean="0">
                <a:solidFill>
                  <a:schemeClr val="tx1"/>
                </a:solidFill>
              </a:rPr>
              <a:t>Rasmdagi maqolni toping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Picture 27954"/>
          <p:cNvPicPr/>
          <p:nvPr/>
        </p:nvPicPr>
        <p:blipFill>
          <a:blip r:embed="rId2"/>
          <a:stretch>
            <a:fillRect/>
          </a:stretch>
        </p:blipFill>
        <p:spPr>
          <a:xfrm>
            <a:off x="727363" y="1490100"/>
            <a:ext cx="5519823" cy="11154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5976" y="2605518"/>
            <a:ext cx="5247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Yechim: Birni kessang, o‘nni ek.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8" y="1490100"/>
            <a:ext cx="1822184" cy="24847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5292" y="3252355"/>
            <a:ext cx="713964" cy="1015663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005682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6000" b="1" i="0" u="none" strike="noStrike" kern="0" cap="none" spc="0" normalizeH="0" baseline="0" noProof="0" dirty="0" smtClean="0">
                <a:ln w="12700" cmpd="sng">
                  <a:solidFill>
                    <a:srgbClr val="005682"/>
                  </a:solidFill>
                  <a:prstDash val="solid"/>
                </a:ln>
                <a:gradFill>
                  <a:gsLst>
                    <a:gs pos="0">
                      <a:srgbClr val="005682"/>
                    </a:gs>
                    <a:gs pos="4000">
                      <a:srgbClr val="005682">
                        <a:lumMod val="60000"/>
                        <a:lumOff val="40000"/>
                      </a:srgbClr>
                    </a:gs>
                    <a:gs pos="87000">
                      <a:srgbClr val="005682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Verdana"/>
                <a:ea typeface="+mn-ea"/>
                <a:cs typeface="+mn-cs"/>
              </a:rPr>
              <a:t>7</a:t>
            </a:r>
            <a:endParaRPr kumimoji="0" lang="ru-RU" sz="6000" b="1" i="0" u="none" strike="noStrike" kern="0" cap="none" spc="0" normalizeH="0" baseline="0" noProof="0" dirty="0" smtClean="0">
              <a:ln w="12700" cmpd="sng">
                <a:solidFill>
                  <a:srgbClr val="005682"/>
                </a:solidFill>
                <a:prstDash val="solid"/>
              </a:ln>
              <a:gradFill>
                <a:gsLst>
                  <a:gs pos="0">
                    <a:srgbClr val="005682"/>
                  </a:gs>
                  <a:gs pos="4000">
                    <a:srgbClr val="005682">
                      <a:lumMod val="60000"/>
                      <a:lumOff val="40000"/>
                    </a:srgbClr>
                  </a:gs>
                  <a:gs pos="87000">
                    <a:srgbClr val="005682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0" name="Picture 2" descr="C:\Documents and Settings\Paynet1\Рабочий стол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157" y="3252355"/>
            <a:ext cx="1040134" cy="10417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854158" y="3249976"/>
            <a:ext cx="731290" cy="1015663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005682"/>
            </a:solidFill>
            <a:prstDash val="solid"/>
            <a:miter lim="800000"/>
          </a:ln>
          <a:effectLst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6000" b="1" i="0" u="none" strike="noStrike" kern="0" cap="none" spc="0" normalizeH="0" baseline="0" noProof="0" dirty="0" smtClean="0">
                <a:ln w="12700" cmpd="sng">
                  <a:solidFill>
                    <a:srgbClr val="005682"/>
                  </a:solidFill>
                  <a:prstDash val="solid"/>
                </a:ln>
                <a:gradFill>
                  <a:gsLst>
                    <a:gs pos="0">
                      <a:srgbClr val="005682"/>
                    </a:gs>
                    <a:gs pos="4000">
                      <a:srgbClr val="005682">
                        <a:lumMod val="60000"/>
                        <a:lumOff val="40000"/>
                      </a:srgbClr>
                    </a:gs>
                    <a:gs pos="87000">
                      <a:srgbClr val="005682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Verdana"/>
                <a:ea typeface="+mn-ea"/>
                <a:cs typeface="+mn-cs"/>
              </a:rPr>
              <a:t>1</a:t>
            </a:r>
            <a:endParaRPr kumimoji="0" lang="ru-RU" sz="6000" b="1" i="0" u="none" strike="noStrike" kern="0" cap="none" spc="0" normalizeH="0" baseline="0" noProof="0" dirty="0" smtClean="0">
              <a:ln w="12700" cmpd="sng">
                <a:solidFill>
                  <a:srgbClr val="005682"/>
                </a:solidFill>
                <a:prstDash val="solid"/>
              </a:ln>
              <a:gradFill>
                <a:gsLst>
                  <a:gs pos="0">
                    <a:srgbClr val="005682"/>
                  </a:gs>
                  <a:gs pos="4000">
                    <a:srgbClr val="005682">
                      <a:lumMod val="60000"/>
                      <a:lumOff val="40000"/>
                    </a:srgbClr>
                  </a:gs>
                  <a:gs pos="87000">
                    <a:srgbClr val="005682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51641">
            <a:off x="4106622" y="3220571"/>
            <a:ext cx="1076335" cy="11053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668387" y="4294122"/>
            <a:ext cx="4727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Yechim: Yetti o‘lchab bir kes.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95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363-mashq</a:t>
            </a:r>
            <a:endParaRPr lang="ru-RU" sz="4000" dirty="0"/>
          </a:p>
        </p:txBody>
      </p:sp>
      <p:pic>
        <p:nvPicPr>
          <p:cNvPr id="5" name="Picture 2" descr="Картинки по запросу &quot;книга png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488" y="3348443"/>
            <a:ext cx="1019530" cy="101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4071" y="907367"/>
            <a:ext cx="84317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maqollaridan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mantiqan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boshqalariga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bog‘lanmaydi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381" y="1829826"/>
            <a:ext cx="8780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b="1" kern="0" dirty="0" smtClean="0">
                <a:solidFill>
                  <a:srgbClr val="231F20"/>
                </a:solidFill>
                <a:latin typeface="Arial"/>
                <a:cs typeface="Arial"/>
              </a:rPr>
              <a:t>A.</a:t>
            </a:r>
            <a:r>
              <a:rPr lang="uz-Latn-UZ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Bo‘ridan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qo‘rqadigan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podani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uddalay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olmaydi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. (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Fors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maqoli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7381" y="2423083"/>
            <a:ext cx="8780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b="1" kern="0" dirty="0" smtClean="0">
                <a:solidFill>
                  <a:srgbClr val="231F20"/>
                </a:solidFill>
                <a:latin typeface="Arial"/>
                <a:cs typeface="Arial"/>
              </a:rPr>
              <a:t>B.</a:t>
            </a:r>
            <a:r>
              <a:rPr lang="uz-Latn-UZ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O‘z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kuchingga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ishonmasang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yo‘qolasan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. (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Udmurt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maqoli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7381" y="3027005"/>
            <a:ext cx="8214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b="1" kern="0" dirty="0" smtClean="0">
                <a:solidFill>
                  <a:srgbClr val="231F20"/>
                </a:solidFill>
                <a:latin typeface="Arial"/>
                <a:cs typeface="Arial"/>
              </a:rPr>
              <a:t>C.</a:t>
            </a:r>
            <a:r>
              <a:rPr lang="uz-Latn-UZ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Muhimi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tez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yugurish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emas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ertaroq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yugurishdir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uz-Latn-UZ" sz="24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defTabSz="914400"/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(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Fransuz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maqoli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4532" y="3878990"/>
            <a:ext cx="7647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400" b="1" kern="0" dirty="0" smtClean="0">
                <a:solidFill>
                  <a:srgbClr val="231F20"/>
                </a:solidFill>
                <a:latin typeface="Arial"/>
                <a:cs typeface="Arial"/>
              </a:rPr>
              <a:t>D.</a:t>
            </a:r>
            <a:r>
              <a:rPr lang="uz-Latn-UZ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 smtClean="0">
                <a:solidFill>
                  <a:srgbClr val="231F20"/>
                </a:solidFill>
                <a:latin typeface="Arial"/>
                <a:cs typeface="Arial"/>
              </a:rPr>
              <a:t>Qaysi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barmog‘ingni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tishlama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hammasi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og‘riydi</a:t>
            </a:r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uz-Latn-UZ" sz="2400" kern="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lvl="0" defTabSz="914400"/>
            <a:r>
              <a:rPr lang="en-US" sz="2400" kern="0" dirty="0" smtClean="0">
                <a:solidFill>
                  <a:srgbClr val="231F20"/>
                </a:solidFill>
                <a:latin typeface="Arial"/>
                <a:cs typeface="Arial"/>
              </a:rPr>
              <a:t>(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Qozoq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/>
                <a:cs typeface="Arial"/>
              </a:rPr>
              <a:t>maqoli</a:t>
            </a:r>
            <a:r>
              <a:rPr lang="en-US" sz="2400" kern="0" dirty="0">
                <a:solidFill>
                  <a:srgbClr val="231F20"/>
                </a:solidFill>
                <a:latin typeface="Arial"/>
                <a:cs typeface="Arial"/>
              </a:rPr>
              <a:t>)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74071" y="4298279"/>
            <a:ext cx="66190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63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946076"/>
            <a:ext cx="75244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610" y="1118833"/>
            <a:ext cx="8606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8610" y="1100285"/>
            <a:ext cx="84197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364-mashq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Halollik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Sharhlashga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Картинки по запросу &quot;книга png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12" y="2671665"/>
            <a:ext cx="2192604" cy="181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072" y="2949543"/>
            <a:ext cx="3422524" cy="1536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3556" y="3027594"/>
            <a:ext cx="7826818" cy="430887"/>
          </a:xfrm>
        </p:spPr>
        <p:txBody>
          <a:bodyPr/>
          <a:lstStyle/>
          <a:p>
            <a:r>
              <a:rPr lang="uz-Latn-UZ" sz="2800" dirty="0" smtClean="0"/>
              <a:t>7. </a:t>
            </a:r>
            <a:r>
              <a:rPr lang="en-US" sz="2800" dirty="0" err="1" smtClean="0"/>
              <a:t>Elga</a:t>
            </a:r>
            <a:r>
              <a:rPr lang="en-US" sz="2800" dirty="0" smtClean="0"/>
              <a:t> </a:t>
            </a:r>
            <a:r>
              <a:rPr lang="en-US" sz="2800" dirty="0" err="1"/>
              <a:t>qilma</a:t>
            </a:r>
            <a:r>
              <a:rPr lang="en-US" sz="2800" dirty="0"/>
              <a:t> </a:t>
            </a:r>
            <a:r>
              <a:rPr lang="en-US" sz="2800" dirty="0" err="1"/>
              <a:t>xiyonat</a:t>
            </a:r>
            <a:r>
              <a:rPr lang="en-US" sz="2800" dirty="0"/>
              <a:t>, </a:t>
            </a:r>
            <a:r>
              <a:rPr lang="en-US" sz="2800" dirty="0" err="1"/>
              <a:t>turolmassan</a:t>
            </a:r>
            <a:r>
              <a:rPr lang="en-US" sz="2800" dirty="0"/>
              <a:t> </a:t>
            </a:r>
            <a:r>
              <a:rPr lang="en-US" sz="2800" dirty="0" err="1"/>
              <a:t>salomat</a:t>
            </a:r>
            <a:r>
              <a:rPr lang="en-US" sz="2800" dirty="0"/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2052" y="1002615"/>
            <a:ext cx="79698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5. </a:t>
            </a:r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Guruchning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kurmagi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yomonning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to‘qmog‘i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bor. </a:t>
            </a:r>
            <a:endParaRPr lang="uz-Latn-UZ" sz="28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2052" y="1856361"/>
            <a:ext cx="7969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6. </a:t>
            </a:r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Daryoga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yaxshilik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qilsang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ajrini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biyobon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(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cho‘l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)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dan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topasan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endParaRPr lang="uz-Latn-UZ" sz="28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6" name="Picture 16" descr="Картинки по запросу &quot;красный крест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90" y="2810468"/>
            <a:ext cx="623130" cy="7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Картинки по запросу &quot;красный крест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90" y="1818089"/>
            <a:ext cx="623130" cy="7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Картинки по запросу &quot;красный крест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36" y="889992"/>
            <a:ext cx="623130" cy="7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endParaRPr lang="ru-RU" sz="4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891" y="3912175"/>
            <a:ext cx="822614" cy="82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04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1334" y="814578"/>
            <a:ext cx="86036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Hikoyani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tanlang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82" y="2847758"/>
            <a:ext cx="1849794" cy="121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081" y="1400077"/>
            <a:ext cx="1911925" cy="1263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8209" y="1357848"/>
            <a:ext cx="64735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–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kimsan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baqirdi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kimsan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qo‘rqoqsan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bola.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	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qo‘rqoqsan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hayronligini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ajoyibsan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!” – deb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baqirdi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qaytardi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.“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sado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degani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berganingni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qaytaradi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”.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7664" y="2309563"/>
            <a:ext cx="5878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Nima eksang, shuni o‘rasan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55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358-mashq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5975" y="4076232"/>
            <a:ext cx="5347351" cy="430887"/>
          </a:xfrm>
        </p:spPr>
        <p:txBody>
          <a:bodyPr/>
          <a:lstStyle/>
          <a:p>
            <a:r>
              <a:rPr lang="uz-Latn-UZ" sz="2800" dirty="0" smtClean="0"/>
              <a:t>4. </a:t>
            </a:r>
            <a:r>
              <a:rPr lang="en-US" sz="2800" dirty="0" err="1" smtClean="0"/>
              <a:t>Musht</a:t>
            </a:r>
            <a:r>
              <a:rPr lang="en-US" sz="2800" dirty="0" smtClean="0"/>
              <a:t> </a:t>
            </a:r>
            <a:r>
              <a:rPr lang="en-US" sz="2800" dirty="0" err="1"/>
              <a:t>ursang</a:t>
            </a:r>
            <a:r>
              <a:rPr lang="en-US" sz="2800" dirty="0"/>
              <a:t>, </a:t>
            </a:r>
            <a:r>
              <a:rPr lang="en-US" sz="2800" dirty="0" err="1"/>
              <a:t>shapaloq</a:t>
            </a:r>
            <a:r>
              <a:rPr lang="en-US" sz="2800" dirty="0"/>
              <a:t> </a:t>
            </a:r>
            <a:r>
              <a:rPr lang="en-US" sz="2800" dirty="0" err="1"/>
              <a:t>kut</a:t>
            </a:r>
            <a:r>
              <a:rPr lang="en-US" sz="2800" dirty="0"/>
              <a:t>. </a:t>
            </a:r>
            <a:endParaRPr lang="uz-Latn-UZ" sz="28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58826" y="1032853"/>
            <a:ext cx="8260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1. </a:t>
            </a:r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Birovga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kesak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otsang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, u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senga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tosh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otadi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uz-Latn-UZ" sz="28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8826" y="1818089"/>
            <a:ext cx="77308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2. </a:t>
            </a:r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Suvga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solsang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suv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ko‘tarmas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misqol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temirni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Oltin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bilan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olib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bo‘lmas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qolgan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ko‘ngilni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endParaRPr lang="uz-Latn-UZ" sz="28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975" y="3146979"/>
            <a:ext cx="8146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uz-Latn-UZ" sz="2800" kern="0" dirty="0" smtClean="0">
                <a:solidFill>
                  <a:srgbClr val="231F20"/>
                </a:solidFill>
                <a:latin typeface="Arial"/>
                <a:cs typeface="Arial"/>
              </a:rPr>
              <a:t>3. </a:t>
            </a:r>
            <a:r>
              <a:rPr lang="en-US" sz="2800" kern="0" dirty="0" err="1" smtClean="0">
                <a:solidFill>
                  <a:srgbClr val="231F20"/>
                </a:solidFill>
                <a:latin typeface="Arial"/>
                <a:cs typeface="Arial"/>
              </a:rPr>
              <a:t>Boboning</a:t>
            </a:r>
            <a:r>
              <a:rPr lang="en-US" sz="28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tol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ekkani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o‘ziga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 nom </a:t>
            </a:r>
            <a:r>
              <a:rPr lang="en-US" sz="2800" kern="0" dirty="0" err="1">
                <a:solidFill>
                  <a:srgbClr val="231F20"/>
                </a:solidFill>
                <a:latin typeface="Arial"/>
                <a:cs typeface="Arial"/>
              </a:rPr>
              <a:t>ekkani</a:t>
            </a:r>
            <a:r>
              <a:rPr lang="en-US" sz="2800" kern="0" dirty="0">
                <a:solidFill>
                  <a:srgbClr val="231F20"/>
                </a:solidFill>
                <a:latin typeface="Arial"/>
                <a:cs typeface="Arial"/>
              </a:rPr>
              <a:t>. </a:t>
            </a:r>
            <a:endParaRPr lang="uz-Latn-UZ" sz="28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Картинки по запросу &quot;галочка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8" y="925281"/>
            <a:ext cx="758826" cy="63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Картинки по запросу &quot;красный крест png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90" y="1818089"/>
            <a:ext cx="623130" cy="7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3"/>
          <a:stretch/>
        </p:blipFill>
        <p:spPr bwMode="auto">
          <a:xfrm>
            <a:off x="7151587" y="3670199"/>
            <a:ext cx="1698002" cy="116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Картинки по запросу &quot;галочка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47" y="4028700"/>
            <a:ext cx="758826" cy="63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Картинки по запросу &quot;красный крест png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45" y="3034356"/>
            <a:ext cx="623130" cy="74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72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 </a:t>
            </a:r>
            <a:r>
              <a:rPr lang="en-US" sz="4000" dirty="0" smtClean="0"/>
              <a:t>359-mashq 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480628"/>
              </p:ext>
            </p:extLst>
          </p:nvPr>
        </p:nvGraphicFramePr>
        <p:xfrm>
          <a:off x="197427" y="945572"/>
          <a:ext cx="8801100" cy="403178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128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4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1577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8338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Maqol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arab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tilidan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olingan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bo‘lib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‘‘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bildiradi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577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Maqollarni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 muallifi aniq bo‘ladi.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57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ko‘chm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а’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577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 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а-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rimizning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 d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mid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ko‘rg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n-k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chirg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nl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jrib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sid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yuzaga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ridir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408717" y="1643225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88481" y="2439862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88480" y="2990579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08717" y="3913909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1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823" y="997406"/>
            <a:ext cx="8567495" cy="2215991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2800" dirty="0">
                <a:solidFill>
                  <a:srgbClr val="391A05"/>
                </a:solidFill>
              </a:rPr>
              <a:t>Maqollar xalqning hayotiy tajribasi, donishmandligi natijasida maydonga keladi. Ular nutqqa tayyor holda olib kiriladi. Ularda </a:t>
            </a:r>
            <a:r>
              <a:rPr lang="uz-Latn-UZ" sz="2800" dirty="0" smtClean="0">
                <a:solidFill>
                  <a:srgbClr val="391A05"/>
                </a:solidFill>
              </a:rPr>
              <a:t>fikr </a:t>
            </a:r>
            <a:r>
              <a:rPr lang="uz-Latn-UZ" sz="2800" dirty="0">
                <a:solidFill>
                  <a:srgbClr val="391A05"/>
                </a:solidFill>
              </a:rPr>
              <a:t>aniq, xulosa tugal, ifoda lo‘nda bo‘lishi kerak.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700" y="2888673"/>
            <a:ext cx="1075459" cy="17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232" y="2888673"/>
            <a:ext cx="1382856" cy="207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88" y="3122901"/>
            <a:ext cx="925242" cy="149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805" y="3323696"/>
            <a:ext cx="988869" cy="152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823" y="997406"/>
            <a:ext cx="7538795" cy="3077766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2800" dirty="0">
                <a:solidFill>
                  <a:srgbClr val="391A05"/>
                </a:solidFill>
              </a:rPr>
              <a:t>Maqollar </a:t>
            </a:r>
            <a:r>
              <a:rPr lang="uz-Latn-UZ" sz="2800" dirty="0" smtClean="0">
                <a:solidFill>
                  <a:srgbClr val="391A05"/>
                </a:solidFill>
              </a:rPr>
              <a:t>fikrni </a:t>
            </a:r>
            <a:r>
              <a:rPr lang="uz-Latn-UZ" sz="2800" dirty="0">
                <a:solidFill>
                  <a:srgbClr val="391A05"/>
                </a:solidFill>
              </a:rPr>
              <a:t>ta’sirchan, bo‘yoqdor qilib ifodalaydi. Nutqda maqollardan o‘rinli foydalanish so‘zlovchining mahorati hisoblanadi. Bejiz “Ilm o‘lchovi – aql, zehn o‘lchovi – naql”, deyilmaydi. Maqollar, asosan, bir, ikki misrali bo‘ladi. Ularda  antonimlardan keng foydalaniladi.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237" y="1199507"/>
            <a:ext cx="1506682" cy="197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 descr="Картинки по запросу &quot;книга png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124" y="2188800"/>
            <a:ext cx="1078908" cy="156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50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297439"/>
            <a:ext cx="8190071" cy="3664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302" y="927787"/>
            <a:ext cx="5814943" cy="4093428"/>
          </a:xfrm>
        </p:spPr>
        <p:txBody>
          <a:bodyPr/>
          <a:lstStyle/>
          <a:p>
            <a:r>
              <a:rPr lang="uz-Latn-UZ" sz="2800" dirty="0" smtClean="0"/>
              <a:t>1.</a:t>
            </a:r>
            <a:r>
              <a:rPr lang="en-US" sz="2800" dirty="0" smtClean="0"/>
              <a:t> </a:t>
            </a:r>
            <a:r>
              <a:rPr lang="en-US" sz="2800" dirty="0"/>
              <a:t>M</a:t>
            </a:r>
            <a:r>
              <a:rPr lang="ru-RU" sz="2800" dirty="0"/>
              <a:t>е</a:t>
            </a:r>
            <a:r>
              <a:rPr lang="en-US" sz="2800" dirty="0" err="1"/>
              <a:t>hn</a:t>
            </a:r>
            <a:r>
              <a:rPr lang="ru-RU" sz="2800" dirty="0"/>
              <a:t>а</a:t>
            </a:r>
            <a:r>
              <a:rPr lang="en-US" sz="2800" dirty="0"/>
              <a:t>t, m</a:t>
            </a:r>
            <a:r>
              <a:rPr lang="ru-RU" sz="2800" dirty="0"/>
              <a:t>е</a:t>
            </a:r>
            <a:r>
              <a:rPr lang="en-US" sz="2800" dirty="0" err="1"/>
              <a:t>hn</a:t>
            </a:r>
            <a:r>
              <a:rPr lang="ru-RU" sz="2800" dirty="0"/>
              <a:t>а</a:t>
            </a:r>
            <a:r>
              <a:rPr lang="en-US" sz="2800" dirty="0" err="1"/>
              <a:t>tning</a:t>
            </a:r>
            <a:r>
              <a:rPr lang="en-US" sz="2800" dirty="0"/>
              <a:t> t</a:t>
            </a:r>
            <a:r>
              <a:rPr lang="ru-RU" sz="2800" dirty="0"/>
              <a:t>а</a:t>
            </a:r>
            <a:r>
              <a:rPr lang="en-US" sz="2800" dirty="0" err="1"/>
              <a:t>gi</a:t>
            </a:r>
            <a:r>
              <a:rPr lang="en-US" sz="2800" dirty="0"/>
              <a:t> – r</a:t>
            </a:r>
            <a:r>
              <a:rPr lang="ru-RU" sz="2800" dirty="0"/>
              <a:t>о</a:t>
            </a:r>
            <a:r>
              <a:rPr lang="en-US" sz="2800" dirty="0"/>
              <a:t>h</a:t>
            </a:r>
            <a:r>
              <a:rPr lang="ru-RU" sz="2800" dirty="0"/>
              <a:t>а</a:t>
            </a:r>
            <a:r>
              <a:rPr lang="en-US" sz="2800" dirty="0"/>
              <a:t>t.</a:t>
            </a:r>
          </a:p>
          <a:p>
            <a:endParaRPr lang="uz-Latn-UZ" sz="2800" dirty="0" smtClean="0"/>
          </a:p>
          <a:p>
            <a:r>
              <a:rPr lang="en-US" sz="2800" dirty="0" smtClean="0"/>
              <a:t>2 </a:t>
            </a:r>
            <a:r>
              <a:rPr lang="en-US" sz="2800" dirty="0"/>
              <a:t>. </a:t>
            </a:r>
            <a:r>
              <a:rPr lang="en-US" sz="2800" dirty="0" err="1"/>
              <a:t>Avv</a:t>
            </a:r>
            <a:r>
              <a:rPr lang="ru-RU" sz="2800" dirty="0"/>
              <a:t>а</a:t>
            </a:r>
            <a:r>
              <a:rPr lang="en-US" sz="2800" dirty="0"/>
              <a:t>l </a:t>
            </a:r>
            <a:r>
              <a:rPr lang="en-US" sz="2800" dirty="0" err="1"/>
              <a:t>o‘yl</a:t>
            </a:r>
            <a:r>
              <a:rPr lang="ru-RU" sz="2800" dirty="0"/>
              <a:t>а, </a:t>
            </a:r>
            <a:r>
              <a:rPr lang="en-US" sz="2800" dirty="0"/>
              <a:t>k</a:t>
            </a:r>
            <a:r>
              <a:rPr lang="ru-RU" sz="2800" dirty="0"/>
              <a:t>е</a:t>
            </a:r>
            <a:r>
              <a:rPr lang="en-US" sz="2800" dirty="0"/>
              <a:t>yin </a:t>
            </a:r>
            <a:r>
              <a:rPr lang="en-US" sz="2800" dirty="0" err="1"/>
              <a:t>so‘yl</a:t>
            </a:r>
            <a:r>
              <a:rPr lang="ru-RU" sz="2800" dirty="0"/>
              <a:t>а</a:t>
            </a:r>
            <a:r>
              <a:rPr lang="ru-RU" sz="2800" dirty="0" smtClean="0"/>
              <a:t>!</a:t>
            </a:r>
            <a:endParaRPr lang="uz-Latn-UZ" sz="2800" dirty="0" smtClean="0"/>
          </a:p>
          <a:p>
            <a:endParaRPr lang="uz-Latn-UZ" sz="2800" dirty="0" smtClean="0"/>
          </a:p>
          <a:p>
            <a:r>
              <a:rPr lang="en-US" sz="2800" dirty="0" smtClean="0"/>
              <a:t>3</a:t>
            </a:r>
            <a:r>
              <a:rPr lang="en-US" sz="2800" dirty="0"/>
              <a:t>. </a:t>
            </a:r>
            <a:r>
              <a:rPr lang="en-US" sz="2800" dirty="0" err="1"/>
              <a:t>Olqish</a:t>
            </a:r>
            <a:r>
              <a:rPr lang="en-US" sz="2800" dirty="0"/>
              <a:t> </a:t>
            </a:r>
            <a:r>
              <a:rPr lang="en-US" sz="2800" dirty="0" err="1"/>
              <a:t>olgan</a:t>
            </a:r>
            <a:r>
              <a:rPr lang="en-US" sz="2800" dirty="0"/>
              <a:t> </a:t>
            </a:r>
            <a:r>
              <a:rPr lang="en-US" sz="2800" dirty="0" err="1"/>
              <a:t>omondir</a:t>
            </a:r>
            <a:r>
              <a:rPr lang="en-US" sz="2800" dirty="0"/>
              <a:t>,</a:t>
            </a:r>
          </a:p>
          <a:p>
            <a:r>
              <a:rPr lang="en-US" sz="2800" dirty="0"/>
              <a:t>    </a:t>
            </a:r>
            <a:r>
              <a:rPr lang="en-US" sz="2800" dirty="0" err="1"/>
              <a:t>Qarg‘ish</a:t>
            </a:r>
            <a:r>
              <a:rPr lang="en-US" sz="2800" dirty="0"/>
              <a:t> </a:t>
            </a:r>
            <a:r>
              <a:rPr lang="en-US" sz="2800" dirty="0" err="1"/>
              <a:t>olgan</a:t>
            </a:r>
            <a:r>
              <a:rPr lang="en-US" sz="2800" dirty="0"/>
              <a:t> </a:t>
            </a:r>
            <a:r>
              <a:rPr lang="en-US" sz="2800" dirty="0" err="1"/>
              <a:t>yomondir</a:t>
            </a:r>
            <a:r>
              <a:rPr lang="en-US" sz="2800" dirty="0" smtClean="0"/>
              <a:t>.</a:t>
            </a:r>
            <a:endParaRPr lang="uz-Latn-UZ" sz="2800" dirty="0" smtClean="0"/>
          </a:p>
          <a:p>
            <a:endParaRPr lang="uz-Latn-UZ" sz="2800" dirty="0" smtClean="0"/>
          </a:p>
          <a:p>
            <a:r>
              <a:rPr lang="uz-Latn-UZ" sz="2800" dirty="0" smtClean="0"/>
              <a:t>4. </a:t>
            </a:r>
            <a:r>
              <a:rPr lang="en-US" sz="2800" dirty="0" err="1" smtClean="0"/>
              <a:t>Yaxshi</a:t>
            </a:r>
            <a:r>
              <a:rPr lang="en-US" sz="2800" dirty="0" smtClean="0"/>
              <a:t> </a:t>
            </a:r>
            <a:r>
              <a:rPr lang="en-US" sz="2800" dirty="0" err="1"/>
              <a:t>bilib</a:t>
            </a:r>
            <a:r>
              <a:rPr lang="en-US" sz="2800" dirty="0"/>
              <a:t> </a:t>
            </a:r>
            <a:r>
              <a:rPr lang="en-US" sz="2800" dirty="0" err="1"/>
              <a:t>so‘zlar</a:t>
            </a:r>
            <a:r>
              <a:rPr lang="en-US" sz="2800" dirty="0"/>
              <a:t>,</a:t>
            </a:r>
          </a:p>
          <a:p>
            <a:r>
              <a:rPr lang="uz-Latn-UZ" sz="2800" dirty="0" smtClean="0"/>
              <a:t>    </a:t>
            </a:r>
            <a:r>
              <a:rPr lang="en-US" sz="2800" dirty="0" err="1" smtClean="0"/>
              <a:t>Yomon</a:t>
            </a:r>
            <a:r>
              <a:rPr lang="en-US" sz="2800" dirty="0" smtClean="0"/>
              <a:t> </a:t>
            </a:r>
            <a:r>
              <a:rPr lang="en-US" sz="2800" dirty="0" err="1"/>
              <a:t>tilib</a:t>
            </a:r>
            <a:r>
              <a:rPr lang="en-US" sz="2800" dirty="0"/>
              <a:t> </a:t>
            </a:r>
            <a:r>
              <a:rPr lang="en-US" sz="2800" dirty="0" err="1"/>
              <a:t>so‘zlar</a:t>
            </a:r>
            <a:r>
              <a:rPr lang="en-US" sz="2800" dirty="0"/>
              <a:t>.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48146" y="2223655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653146" y="2195947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48146" y="4329546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79319" y="4772891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69524">
            <a:off x="5812627" y="2084656"/>
            <a:ext cx="925242" cy="149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683" y="1059654"/>
            <a:ext cx="988869" cy="152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2828">
            <a:off x="7157605" y="1794577"/>
            <a:ext cx="1382856" cy="207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747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360-mashq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8821" y="1343423"/>
            <a:ext cx="6085107" cy="258532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2800" dirty="0" err="1" smtClean="0"/>
              <a:t>To‘ygan</a:t>
            </a:r>
            <a:r>
              <a:rPr lang="en-US" sz="2800" dirty="0" smtClean="0"/>
              <a:t> </a:t>
            </a:r>
            <a:r>
              <a:rPr lang="en-US" sz="2800" dirty="0" err="1"/>
              <a:t>yerdan</a:t>
            </a:r>
            <a:r>
              <a:rPr lang="en-US" sz="2800" dirty="0"/>
              <a:t> </a:t>
            </a:r>
            <a:r>
              <a:rPr lang="en-US" sz="2800" dirty="0" err="1"/>
              <a:t>tug‘gan</a:t>
            </a:r>
            <a:r>
              <a:rPr lang="en-US" sz="2800" dirty="0"/>
              <a:t> </a:t>
            </a:r>
            <a:r>
              <a:rPr lang="en-US" sz="2800" dirty="0" err="1"/>
              <a:t>yer</a:t>
            </a:r>
            <a:r>
              <a:rPr lang="en-US" sz="2800" dirty="0"/>
              <a:t> </a:t>
            </a:r>
            <a:r>
              <a:rPr lang="en-US" sz="2800" dirty="0" err="1"/>
              <a:t>yaxshi</a:t>
            </a:r>
            <a:r>
              <a:rPr lang="en-US" sz="2800" dirty="0"/>
              <a:t>. </a:t>
            </a:r>
            <a:endParaRPr lang="uz-Latn-UZ" sz="2800" dirty="0" smtClean="0"/>
          </a:p>
          <a:p>
            <a:pPr marL="514350" indent="-514350">
              <a:buAutoNum type="arabicPeriod"/>
            </a:pPr>
            <a:r>
              <a:rPr lang="en-US" sz="2800" dirty="0" err="1" smtClean="0"/>
              <a:t>Sigirning</a:t>
            </a:r>
            <a:r>
              <a:rPr lang="en-US" sz="2800" dirty="0" smtClean="0"/>
              <a:t> </a:t>
            </a:r>
            <a:r>
              <a:rPr lang="en-US" sz="2800" dirty="0" err="1"/>
              <a:t>suti</a:t>
            </a:r>
            <a:r>
              <a:rPr lang="en-US" sz="2800" dirty="0"/>
              <a:t> – </a:t>
            </a:r>
            <a:r>
              <a:rPr lang="en-US" sz="2800" dirty="0" err="1"/>
              <a:t>tilida</a:t>
            </a:r>
            <a:r>
              <a:rPr lang="en-US" sz="2800" dirty="0"/>
              <a:t>, </a:t>
            </a:r>
            <a:r>
              <a:rPr lang="en-US" sz="2800" dirty="0" err="1"/>
              <a:t>erning</a:t>
            </a:r>
            <a:r>
              <a:rPr lang="en-US" sz="2800" dirty="0"/>
              <a:t> </a:t>
            </a:r>
            <a:r>
              <a:rPr lang="en-US" sz="2800" dirty="0" err="1"/>
              <a:t>quti</a:t>
            </a:r>
            <a:r>
              <a:rPr lang="en-US" sz="2800" dirty="0"/>
              <a:t> (</a:t>
            </a:r>
            <a:r>
              <a:rPr lang="en-US" sz="2800" dirty="0" err="1"/>
              <a:t>baxti</a:t>
            </a:r>
            <a:r>
              <a:rPr lang="en-US" sz="2800" dirty="0"/>
              <a:t>) – </a:t>
            </a:r>
            <a:r>
              <a:rPr lang="en-US" sz="2800" dirty="0" err="1"/>
              <a:t>elida</a:t>
            </a:r>
            <a:r>
              <a:rPr lang="en-US" sz="2800" dirty="0"/>
              <a:t>. </a:t>
            </a:r>
            <a:endParaRPr lang="uz-Latn-UZ" sz="2800" dirty="0" smtClean="0"/>
          </a:p>
          <a:p>
            <a:pPr marL="514350" indent="-514350">
              <a:buAutoNum type="arabicPeriod"/>
            </a:pPr>
            <a:r>
              <a:rPr lang="en-US" sz="2800" dirty="0" err="1" smtClean="0"/>
              <a:t>Ko‘rpang</a:t>
            </a:r>
            <a:r>
              <a:rPr lang="en-US" sz="2800" dirty="0" smtClean="0"/>
              <a:t> </a:t>
            </a:r>
            <a:r>
              <a:rPr lang="en-US" sz="2800" dirty="0" err="1"/>
              <a:t>qayerda</a:t>
            </a:r>
            <a:r>
              <a:rPr lang="en-US" sz="2800" dirty="0"/>
              <a:t> </a:t>
            </a:r>
            <a:r>
              <a:rPr lang="en-US" sz="2800" dirty="0" err="1"/>
              <a:t>bo‘lsa</a:t>
            </a:r>
            <a:r>
              <a:rPr lang="en-US" sz="2800" dirty="0"/>
              <a:t>, </a:t>
            </a:r>
            <a:r>
              <a:rPr lang="en-US" sz="2800" dirty="0" err="1"/>
              <a:t>ko‘ngling</a:t>
            </a:r>
            <a:r>
              <a:rPr lang="en-US" sz="2800" dirty="0"/>
              <a:t> </a:t>
            </a:r>
            <a:r>
              <a:rPr lang="en-US" sz="2800" dirty="0" err="1"/>
              <a:t>shu</a:t>
            </a:r>
            <a:r>
              <a:rPr lang="en-US" sz="2800" dirty="0"/>
              <a:t> </a:t>
            </a:r>
            <a:r>
              <a:rPr lang="en-US" sz="2800" dirty="0" err="1"/>
              <a:t>yerda</a:t>
            </a:r>
            <a:r>
              <a:rPr lang="en-US" sz="2800" dirty="0"/>
              <a:t>. </a:t>
            </a:r>
            <a:endParaRPr lang="uz-Latn-UZ" sz="2800" dirty="0" smtClean="0"/>
          </a:p>
          <a:p>
            <a:pPr marL="514350" indent="-514350">
              <a:buAutoNum type="arabicPeriod"/>
            </a:pPr>
            <a:r>
              <a:rPr lang="en-US" sz="2800" dirty="0" err="1" smtClean="0"/>
              <a:t>Elga</a:t>
            </a:r>
            <a:r>
              <a:rPr lang="en-US" sz="2800" dirty="0" smtClean="0"/>
              <a:t> </a:t>
            </a:r>
            <a:r>
              <a:rPr lang="en-US" sz="2800" dirty="0" err="1"/>
              <a:t>qo‘shilgan</a:t>
            </a:r>
            <a:r>
              <a:rPr lang="en-US" sz="2800" dirty="0"/>
              <a:t> </a:t>
            </a:r>
            <a:r>
              <a:rPr lang="en-US" sz="2800" dirty="0" err="1"/>
              <a:t>moy</a:t>
            </a:r>
            <a:r>
              <a:rPr lang="en-US" sz="2800" dirty="0"/>
              <a:t> </a:t>
            </a:r>
            <a:r>
              <a:rPr lang="en-US" sz="2800" dirty="0" err="1"/>
              <a:t>yutar</a:t>
            </a:r>
            <a:r>
              <a:rPr lang="en-US" sz="2800" dirty="0"/>
              <a:t>, </a:t>
            </a:r>
            <a:r>
              <a:rPr lang="en-US" sz="2800" dirty="0" err="1"/>
              <a:t>eldan</a:t>
            </a:r>
            <a:r>
              <a:rPr lang="en-US" sz="2800" dirty="0"/>
              <a:t> </a:t>
            </a:r>
            <a:r>
              <a:rPr lang="en-US" sz="2800" dirty="0" err="1"/>
              <a:t>ayrilgan</a:t>
            </a:r>
            <a:r>
              <a:rPr lang="en-US" sz="2800" dirty="0"/>
              <a:t> </a:t>
            </a:r>
            <a:r>
              <a:rPr lang="en-US" sz="2800" dirty="0" err="1"/>
              <a:t>qon</a:t>
            </a:r>
            <a:r>
              <a:rPr lang="en-US" sz="2800" dirty="0"/>
              <a:t> </a:t>
            </a:r>
            <a:r>
              <a:rPr lang="en-US" sz="2800" dirty="0" err="1"/>
              <a:t>yutar</a:t>
            </a:r>
            <a:r>
              <a:rPr lang="en-US" sz="2800" dirty="0"/>
              <a:t>. </a:t>
            </a:r>
            <a:endParaRPr lang="uz-Latn-UZ" sz="2800" dirty="0" smtClean="0"/>
          </a:p>
        </p:txBody>
      </p:sp>
      <p:pic>
        <p:nvPicPr>
          <p:cNvPr id="4" name="Picture 2" descr="Картинки по запросу &quot;книга png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646" y="1631230"/>
            <a:ext cx="1582593" cy="158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5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361-mashq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1948" y="1021305"/>
            <a:ext cx="8391888" cy="615553"/>
          </a:xfrm>
        </p:spPr>
        <p:txBody>
          <a:bodyPr/>
          <a:lstStyle/>
          <a:p>
            <a:r>
              <a:rPr lang="ru-RU" sz="2000" dirty="0" smtClean="0"/>
              <a:t>   </a:t>
            </a:r>
            <a:r>
              <a:rPr lang="en-US" sz="2000" dirty="0" err="1" smtClean="0"/>
              <a:t>Maqollarni</a:t>
            </a:r>
            <a:r>
              <a:rPr lang="en-US" sz="2000" dirty="0" smtClean="0"/>
              <a:t> </a:t>
            </a:r>
            <a:r>
              <a:rPr lang="en-US" sz="2000" dirty="0" err="1"/>
              <a:t>o‘qing</a:t>
            </a:r>
            <a:r>
              <a:rPr lang="en-US" sz="2000" dirty="0"/>
              <a:t>. </a:t>
            </a:r>
            <a:r>
              <a:rPr lang="en-US" sz="2000" dirty="0" err="1"/>
              <a:t>Avval</a:t>
            </a:r>
            <a:r>
              <a:rPr lang="en-US" sz="2000" dirty="0"/>
              <a:t> </a:t>
            </a:r>
            <a:r>
              <a:rPr lang="en-US" sz="2000" dirty="0" err="1"/>
              <a:t>ilm</a:t>
            </a:r>
            <a:r>
              <a:rPr lang="en-US" sz="2000" dirty="0"/>
              <a:t> </a:t>
            </a:r>
            <a:r>
              <a:rPr lang="en-US" sz="2000" dirty="0" err="1"/>
              <a:t>haqidagi</a:t>
            </a:r>
            <a:r>
              <a:rPr lang="en-US" sz="2000" dirty="0"/>
              <a:t>, </a:t>
            </a:r>
            <a:r>
              <a:rPr lang="en-US" sz="2000" dirty="0" err="1"/>
              <a:t>keyin</a:t>
            </a:r>
            <a:r>
              <a:rPr lang="en-US" sz="2000" dirty="0"/>
              <a:t> </a:t>
            </a:r>
            <a:r>
              <a:rPr lang="en-US" sz="2000" dirty="0" err="1"/>
              <a:t>mehnat</a:t>
            </a:r>
            <a:r>
              <a:rPr lang="en-US" sz="2000" dirty="0"/>
              <a:t> </a:t>
            </a:r>
            <a:r>
              <a:rPr lang="en-US" sz="2000" dirty="0" err="1"/>
              <a:t>haqidagi</a:t>
            </a:r>
            <a:r>
              <a:rPr lang="en-US" sz="2000" dirty="0"/>
              <a:t> </a:t>
            </a:r>
            <a:r>
              <a:rPr lang="en-US" sz="2000" dirty="0" err="1"/>
              <a:t>maqollarni</a:t>
            </a:r>
            <a:r>
              <a:rPr lang="en-US" sz="2000" dirty="0"/>
              <a:t> </a:t>
            </a:r>
            <a:r>
              <a:rPr lang="en-US" sz="2000" dirty="0" err="1"/>
              <a:t>ko‘chiring</a:t>
            </a:r>
            <a:r>
              <a:rPr lang="en-US" sz="2000" dirty="0"/>
              <a:t>. 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077667"/>
              </p:ext>
            </p:extLst>
          </p:nvPr>
        </p:nvGraphicFramePr>
        <p:xfrm>
          <a:off x="207817" y="1807441"/>
          <a:ext cx="8499764" cy="290088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249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9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627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Ilm haqidagi maqollar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 haqidagi maqollar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5129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z-Latn-UZ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5129">
                <a:tc>
                  <a:txBody>
                    <a:bodyPr/>
                    <a:lstStyle/>
                    <a:p>
                      <a:endParaRPr lang="uz-Latn-UZ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544369" y="2500989"/>
            <a:ext cx="3130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Baxtingga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ishonma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barmog‘ingga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4369" y="3675162"/>
            <a:ext cx="35413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Dangasaga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ostona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tepa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ko‘rinar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2163" y="2502965"/>
            <a:ext cx="39340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Ilmli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charog‘on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ilmsiz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zimiston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2163" y="3725336"/>
            <a:ext cx="33714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Bilganing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bilmaganing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04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7654</TotalTime>
  <Words>558</Words>
  <Application>Microsoft Office PowerPoint</Application>
  <PresentationFormat>Экран (16:9)</PresentationFormat>
  <Paragraphs>80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Open Sans</vt:lpstr>
      <vt:lpstr>Open Sans Light</vt:lpstr>
      <vt:lpstr>Verdana</vt:lpstr>
      <vt:lpstr>Wingdings</vt:lpstr>
      <vt:lpstr>1_Office Theme</vt:lpstr>
      <vt:lpstr>2_Office Theme</vt:lpstr>
      <vt:lpstr>3_Office Theme</vt:lpstr>
      <vt:lpstr>ONA TILI</vt:lpstr>
      <vt:lpstr>TOPSHIRIQ</vt:lpstr>
      <vt:lpstr>358-mashq</vt:lpstr>
      <vt:lpstr> 359-mashq </vt:lpstr>
      <vt:lpstr>BILIB OLING!</vt:lpstr>
      <vt:lpstr>BILIB OLING!</vt:lpstr>
      <vt:lpstr>Презентация PowerPoint</vt:lpstr>
      <vt:lpstr>360-mashq </vt:lpstr>
      <vt:lpstr>361-mashq</vt:lpstr>
      <vt:lpstr>362-mashq </vt:lpstr>
      <vt:lpstr>363-mashq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699</cp:revision>
  <cp:lastPrinted>2020-08-26T14:48:01Z</cp:lastPrinted>
  <dcterms:created xsi:type="dcterms:W3CDTF">2020-04-11T16:25:36Z</dcterms:created>
  <dcterms:modified xsi:type="dcterms:W3CDTF">2021-02-19T11:06:54Z</dcterms:modified>
</cp:coreProperties>
</file>