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357" r:id="rId2"/>
    <p:sldId id="263" r:id="rId3"/>
    <p:sldId id="289" r:id="rId4"/>
    <p:sldId id="347" r:id="rId5"/>
    <p:sldId id="349" r:id="rId6"/>
    <p:sldId id="291" r:id="rId7"/>
    <p:sldId id="350" r:id="rId8"/>
    <p:sldId id="351" r:id="rId9"/>
    <p:sldId id="334" r:id="rId10"/>
    <p:sldId id="352" r:id="rId11"/>
    <p:sldId id="355" r:id="rId12"/>
    <p:sldId id="356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68" r:id="rId24"/>
    <p:sldId id="369" r:id="rId25"/>
    <p:sldId id="370" r:id="rId26"/>
    <p:sldId id="371" r:id="rId27"/>
    <p:sldId id="269" r:id="rId28"/>
  </p:sldIdLst>
  <p:sldSz cx="9144000" cy="5143500" type="screen16x9"/>
  <p:notesSz cx="5765800" cy="3244850"/>
  <p:defaultTextStyle>
    <a:defPPr>
      <a:defRPr lang="ru-RU"/>
    </a:defPPr>
    <a:lvl1pPr marL="0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49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698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547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395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244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093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3942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8791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4565">
          <p15:clr>
            <a:srgbClr val="A4A3A4"/>
          </p15:clr>
        </p15:guide>
        <p15:guide id="4" pos="34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022">
          <p15:clr>
            <a:srgbClr val="A4A3A4"/>
          </p15:clr>
        </p15:guide>
        <p15:guide id="2" pos="18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E5D03"/>
    <a:srgbClr val="5B1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841" autoAdjust="0"/>
  </p:normalViewPr>
  <p:slideViewPr>
    <p:cSldViewPr>
      <p:cViewPr>
        <p:scale>
          <a:sx n="63" d="100"/>
          <a:sy n="63" d="100"/>
        </p:scale>
        <p:origin x="1308" y="448"/>
      </p:cViewPr>
      <p:guideLst>
        <p:guide orient="horz" pos="2880"/>
        <p:guide pos="2160"/>
        <p:guide orient="horz" pos="4565"/>
        <p:guide pos="342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241" d="100"/>
          <a:sy n="241" d="100"/>
        </p:scale>
        <p:origin x="-1344" y="-96"/>
      </p:cViewPr>
      <p:guideLst>
        <p:guide orient="horz" pos="1022"/>
        <p:guide pos="18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B435-F548-42E7-8EAA-052E03BAC943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DF9EC-9299-435A-B84E-A03D07A40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50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4849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9698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4547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99395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4244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49093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3942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98791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584776"/>
          </a:xfrm>
        </p:spPr>
        <p:txBody>
          <a:bodyPr lIns="0" tIns="0" rIns="0" bIns="0"/>
          <a:lstStyle>
            <a:lvl1pPr>
              <a:defRPr sz="38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37356" y="252619"/>
            <a:ext cx="400804" cy="40060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4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49">
        <a:defRPr>
          <a:latin typeface="+mn-lt"/>
          <a:ea typeface="+mn-ea"/>
          <a:cs typeface="+mn-cs"/>
        </a:defRPr>
      </a:lvl2pPr>
      <a:lvl3pPr marL="1449698">
        <a:defRPr>
          <a:latin typeface="+mn-lt"/>
          <a:ea typeface="+mn-ea"/>
          <a:cs typeface="+mn-cs"/>
        </a:defRPr>
      </a:lvl3pPr>
      <a:lvl4pPr marL="2174547">
        <a:defRPr>
          <a:latin typeface="+mn-lt"/>
          <a:ea typeface="+mn-ea"/>
          <a:cs typeface="+mn-cs"/>
        </a:defRPr>
      </a:lvl4pPr>
      <a:lvl5pPr marL="2899395">
        <a:defRPr>
          <a:latin typeface="+mn-lt"/>
          <a:ea typeface="+mn-ea"/>
          <a:cs typeface="+mn-cs"/>
        </a:defRPr>
      </a:lvl5pPr>
      <a:lvl6pPr marL="3624244">
        <a:defRPr>
          <a:latin typeface="+mn-lt"/>
          <a:ea typeface="+mn-ea"/>
          <a:cs typeface="+mn-cs"/>
        </a:defRPr>
      </a:lvl6pPr>
      <a:lvl7pPr marL="4349093">
        <a:defRPr>
          <a:latin typeface="+mn-lt"/>
          <a:ea typeface="+mn-ea"/>
          <a:cs typeface="+mn-cs"/>
        </a:defRPr>
      </a:lvl7pPr>
      <a:lvl8pPr marL="5073942">
        <a:defRPr>
          <a:latin typeface="+mn-lt"/>
          <a:ea typeface="+mn-ea"/>
          <a:cs typeface="+mn-cs"/>
        </a:defRPr>
      </a:lvl8pPr>
      <a:lvl9pPr marL="57987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49">
        <a:defRPr>
          <a:latin typeface="+mn-lt"/>
          <a:ea typeface="+mn-ea"/>
          <a:cs typeface="+mn-cs"/>
        </a:defRPr>
      </a:lvl2pPr>
      <a:lvl3pPr marL="1449698">
        <a:defRPr>
          <a:latin typeface="+mn-lt"/>
          <a:ea typeface="+mn-ea"/>
          <a:cs typeface="+mn-cs"/>
        </a:defRPr>
      </a:lvl3pPr>
      <a:lvl4pPr marL="2174547">
        <a:defRPr>
          <a:latin typeface="+mn-lt"/>
          <a:ea typeface="+mn-ea"/>
          <a:cs typeface="+mn-cs"/>
        </a:defRPr>
      </a:lvl4pPr>
      <a:lvl5pPr marL="2899395">
        <a:defRPr>
          <a:latin typeface="+mn-lt"/>
          <a:ea typeface="+mn-ea"/>
          <a:cs typeface="+mn-cs"/>
        </a:defRPr>
      </a:lvl5pPr>
      <a:lvl6pPr marL="3624244">
        <a:defRPr>
          <a:latin typeface="+mn-lt"/>
          <a:ea typeface="+mn-ea"/>
          <a:cs typeface="+mn-cs"/>
        </a:defRPr>
      </a:lvl6pPr>
      <a:lvl7pPr marL="4349093">
        <a:defRPr>
          <a:latin typeface="+mn-lt"/>
          <a:ea typeface="+mn-ea"/>
          <a:cs typeface="+mn-cs"/>
        </a:defRPr>
      </a:lvl7pPr>
      <a:lvl8pPr marL="5073942">
        <a:defRPr>
          <a:latin typeface="+mn-lt"/>
          <a:ea typeface="+mn-ea"/>
          <a:cs typeface="+mn-cs"/>
        </a:defRPr>
      </a:lvl8pPr>
      <a:lvl9pPr marL="57987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-20538"/>
            <a:ext cx="9134937" cy="16185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7663" y="-121738"/>
            <a:ext cx="6083269" cy="1593043"/>
          </a:xfrm>
          <a:prstGeom prst="rect">
            <a:avLst/>
          </a:prstGeom>
        </p:spPr>
        <p:txBody>
          <a:bodyPr vert="horz" wrap="square" lIns="0" tIns="23156" rIns="0" bIns="0" rtlCol="0">
            <a:spAutoFit/>
          </a:bodyPr>
          <a:lstStyle/>
          <a:p>
            <a:pPr marL="20137">
              <a:spcBef>
                <a:spcPts val="181"/>
              </a:spcBef>
            </a:pPr>
            <a:r>
              <a:rPr lang="ru-RU" sz="5400" spc="-8" dirty="0" smtClean="0"/>
              <a:t>     </a:t>
            </a:r>
            <a:r>
              <a:rPr lang="ru-RU" sz="4800" spc="-8" dirty="0" smtClean="0"/>
              <a:t>Литературное     </a:t>
            </a:r>
            <a:br>
              <a:rPr lang="ru-RU" sz="4800" spc="-8" dirty="0" smtClean="0"/>
            </a:br>
            <a:r>
              <a:rPr lang="ru-RU" sz="4800" spc="-8" dirty="0" smtClean="0"/>
              <a:t>               чтение</a:t>
            </a:r>
            <a:endParaRPr sz="4800" dirty="0"/>
          </a:p>
        </p:txBody>
      </p:sp>
      <p:sp>
        <p:nvSpPr>
          <p:cNvPr id="4" name="object 4"/>
          <p:cNvSpPr txBox="1"/>
          <p:nvPr/>
        </p:nvSpPr>
        <p:spPr>
          <a:xfrm>
            <a:off x="899592" y="1131590"/>
            <a:ext cx="8754766" cy="4164527"/>
          </a:xfrm>
          <a:prstGeom prst="rect">
            <a:avLst/>
          </a:prstGeom>
        </p:spPr>
        <p:txBody>
          <a:bodyPr vert="horz" wrap="square" lIns="0" tIns="22151" rIns="0" bIns="0" rtlCol="0">
            <a:spAutoFit/>
          </a:bodyPr>
          <a:lstStyle/>
          <a:p>
            <a:pPr marL="29199">
              <a:lnSpc>
                <a:spcPts val="3092"/>
              </a:lnSpc>
              <a:spcBef>
                <a:spcPts val="174"/>
              </a:spcBef>
            </a:pPr>
            <a:endParaRPr lang="ru-RU" sz="2800" spc="-32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9199">
              <a:spcBef>
                <a:spcPts val="174"/>
              </a:spcBef>
            </a:pPr>
            <a:r>
              <a:rPr sz="4000" b="1" spc="-32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4000" b="1" spc="-32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4000" b="1" spc="-32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Повторение изученного </a:t>
            </a:r>
          </a:p>
          <a:p>
            <a:pPr marL="29199">
              <a:spcBef>
                <a:spcPts val="174"/>
              </a:spcBef>
            </a:pPr>
            <a:r>
              <a:rPr lang="ru-RU" sz="4000" b="1" spc="-32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по литературному чтению.</a:t>
            </a: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9199">
              <a:spcBef>
                <a:spcPts val="174"/>
              </a:spcBef>
            </a:pP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9199">
              <a:spcBef>
                <a:spcPts val="174"/>
              </a:spcBef>
            </a:pP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9199">
              <a:spcBef>
                <a:spcPts val="174"/>
              </a:spcBef>
            </a:pPr>
            <a:r>
              <a:rPr lang="ru-RU" sz="3800" b="1" spc="-16" dirty="0" smtClean="0">
                <a:solidFill>
                  <a:srgbClr val="0070C0"/>
                </a:solidFill>
                <a:latin typeface="Arial"/>
                <a:cs typeface="Arial"/>
              </a:rPr>
              <a:t>  </a:t>
            </a:r>
          </a:p>
          <a:p>
            <a:pPr marL="53363" marR="977657">
              <a:lnSpc>
                <a:spcPts val="3108"/>
              </a:lnSpc>
              <a:spcBef>
                <a:spcPts val="2347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1520" y="1779662"/>
            <a:ext cx="504056" cy="129215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10"/>
          <p:cNvGrpSpPr/>
          <p:nvPr/>
        </p:nvGrpSpPr>
        <p:grpSpPr>
          <a:xfrm>
            <a:off x="7429520" y="337424"/>
            <a:ext cx="1102920" cy="1005549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12360" y="394736"/>
            <a:ext cx="574148" cy="590848"/>
          </a:xfrm>
          <a:prstGeom prst="rect">
            <a:avLst/>
          </a:prstGeom>
        </p:spPr>
        <p:txBody>
          <a:bodyPr vert="horz" wrap="square" lIns="0" tIns="25171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600" dirty="0" smtClean="0">
                <a:solidFill>
                  <a:schemeClr val="bg1"/>
                </a:solidFill>
                <a:latin typeface="Arial"/>
                <a:cs typeface="Arial"/>
              </a:rPr>
              <a:t>8</a:t>
            </a:r>
            <a:endParaRPr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68344" y="859064"/>
            <a:ext cx="1188990" cy="354308"/>
          </a:xfrm>
          <a:prstGeom prst="rect">
            <a:avLst/>
          </a:prstGeom>
        </p:spPr>
        <p:txBody>
          <a:bodyPr vert="horz" wrap="square" lIns="0" tIns="19130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100" spc="8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100" spc="-8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7" name="object 15"/>
          <p:cNvGrpSpPr/>
          <p:nvPr/>
        </p:nvGrpSpPr>
        <p:grpSpPr>
          <a:xfrm>
            <a:off x="549567" y="458119"/>
            <a:ext cx="741186" cy="739818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6"/>
          <p:cNvSpPr/>
          <p:nvPr/>
        </p:nvSpPr>
        <p:spPr>
          <a:xfrm>
            <a:off x="251520" y="3298890"/>
            <a:ext cx="504055" cy="130036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90" name="AutoShape 2" descr="Блок Александр Александр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" name="Picture 2" descr="Книга: &quot;Сергей Есенин&quot; - Куняев, Куняев. Купить книгу, читать рецензии |  ISBN 978-5-235-04038-0 | Лабирин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664" y="2931790"/>
            <a:ext cx="1544857" cy="1928826"/>
          </a:xfrm>
          <a:prstGeom prst="rect">
            <a:avLst/>
          </a:prstGeom>
          <a:noFill/>
        </p:spPr>
      </p:pic>
      <p:pic>
        <p:nvPicPr>
          <p:cNvPr id="29" name="Picture 2" descr="Неприкосновенный запас (сборник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896" y="2931790"/>
            <a:ext cx="1500198" cy="1959038"/>
          </a:xfrm>
          <a:prstGeom prst="rect">
            <a:avLst/>
          </a:prstGeom>
          <a:noFill/>
        </p:spPr>
      </p:pic>
      <p:pic>
        <p:nvPicPr>
          <p:cNvPr id="31" name="Picture 2" descr="Великие поэты. Том 11. Сонеты к Лаур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128" y="2859782"/>
            <a:ext cx="1440160" cy="2009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355"/>
            <a:ext cx="9144000" cy="507830"/>
          </a:xfrm>
        </p:spPr>
        <p:txBody>
          <a:bodyPr/>
          <a:lstStyle/>
          <a:p>
            <a:r>
              <a:rPr lang="ru-RU" dirty="0" smtClean="0"/>
              <a:t>                С.А.Есенин и имажинизм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7984" y="928676"/>
            <a:ext cx="4501734" cy="4163354"/>
          </a:xfrm>
        </p:spPr>
        <p:txBody>
          <a:bodyPr/>
          <a:lstStyle/>
          <a:p>
            <a:r>
              <a:rPr lang="ru-RU" sz="1600" i="0" dirty="0" smtClean="0">
                <a:solidFill>
                  <a:srgbClr val="0000FF"/>
                </a:solidFill>
              </a:rPr>
              <a:t>      </a:t>
            </a:r>
            <a:r>
              <a:rPr lang="ru-RU" sz="1800" i="0" dirty="0" smtClean="0">
                <a:solidFill>
                  <a:srgbClr val="002060"/>
                </a:solidFill>
              </a:rPr>
              <a:t>В марте 1918 г. поэт снова поселился в Москве, где выступал как один из основателей группы имажинистов.</a:t>
            </a:r>
          </a:p>
          <a:p>
            <a:r>
              <a:rPr lang="ru-RU" sz="1800" i="0" dirty="0">
                <a:solidFill>
                  <a:srgbClr val="002060"/>
                </a:solidFill>
              </a:rPr>
              <a:t> </a:t>
            </a:r>
            <a:r>
              <a:rPr lang="ru-RU" sz="1800" i="0" dirty="0" smtClean="0">
                <a:solidFill>
                  <a:srgbClr val="002060"/>
                </a:solidFill>
              </a:rPr>
              <a:t>    </a:t>
            </a:r>
            <a:r>
              <a:rPr lang="ru-RU" sz="1800" i="0" dirty="0" smtClean="0">
                <a:solidFill>
                  <a:srgbClr val="C00000"/>
                </a:solidFill>
              </a:rPr>
              <a:t>Имажинизм</a:t>
            </a:r>
            <a:r>
              <a:rPr lang="ru-RU" sz="1800" i="0" dirty="0" smtClean="0">
                <a:solidFill>
                  <a:srgbClr val="002060"/>
                </a:solidFill>
              </a:rPr>
              <a:t> – литературное направление в русской поэзии XX века, представители которого заявляли, что цель творчества состоит в создании образа. Основное выразительное средство имажинистов - метафора.</a:t>
            </a:r>
          </a:p>
          <a:p>
            <a:r>
              <a:rPr lang="ru-RU" sz="1800" i="0" dirty="0" smtClean="0">
                <a:solidFill>
                  <a:srgbClr val="002060"/>
                </a:solidFill>
              </a:rPr>
              <a:t>Представители: Анатолий Борисович </a:t>
            </a:r>
            <a:r>
              <a:rPr lang="ru-RU" sz="1800" i="0" dirty="0" err="1" smtClean="0">
                <a:solidFill>
                  <a:srgbClr val="002060"/>
                </a:solidFill>
              </a:rPr>
              <a:t>Мариенгоф</a:t>
            </a:r>
            <a:r>
              <a:rPr lang="ru-RU" sz="1800" i="0" dirty="0" smtClean="0">
                <a:solidFill>
                  <a:srgbClr val="002060"/>
                </a:solidFill>
              </a:rPr>
              <a:t>, Вадим </a:t>
            </a:r>
            <a:r>
              <a:rPr lang="ru-RU" sz="1800" i="0" dirty="0" err="1" smtClean="0">
                <a:solidFill>
                  <a:srgbClr val="002060"/>
                </a:solidFill>
              </a:rPr>
              <a:t>Габриэлович</a:t>
            </a:r>
            <a:r>
              <a:rPr lang="ru-RU" sz="1800" i="0" dirty="0" smtClean="0">
                <a:solidFill>
                  <a:srgbClr val="002060"/>
                </a:solidFill>
              </a:rPr>
              <a:t> </a:t>
            </a:r>
            <a:r>
              <a:rPr lang="ru-RU" sz="1800" i="0" dirty="0" err="1" smtClean="0">
                <a:solidFill>
                  <a:srgbClr val="002060"/>
                </a:solidFill>
              </a:rPr>
              <a:t>Шершеневич</a:t>
            </a:r>
            <a:r>
              <a:rPr lang="ru-RU" sz="1800" i="0" dirty="0" smtClean="0">
                <a:solidFill>
                  <a:srgbClr val="002060"/>
                </a:solidFill>
              </a:rPr>
              <a:t>, Иван Васильевич Грузинов, </a:t>
            </a:r>
            <a:r>
              <a:rPr lang="ru-RU" sz="1800" i="0" dirty="0" err="1" smtClean="0">
                <a:solidFill>
                  <a:srgbClr val="002060"/>
                </a:solidFill>
              </a:rPr>
              <a:t>Рюрик</a:t>
            </a:r>
            <a:r>
              <a:rPr lang="ru-RU" sz="1800" i="0" dirty="0" smtClean="0">
                <a:solidFill>
                  <a:srgbClr val="002060"/>
                </a:solidFill>
              </a:rPr>
              <a:t> Ивнев.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19458" name="AutoShape 2" descr="Первая книга с автографом и сохранением издательской обложки!] Гумилев, Н.  ... | Аукционы | Аукционный дом «Литфон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0" name="AutoShape 2" descr="Есенин, С. Преображение. М.: Имажинисты, 1921. | Аукционы | Аукционный дом  «Литфон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50" name="Picture 2" descr="Мариенгоф, Анатолий Борисович — Википед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6"/>
            <a:ext cx="1624011" cy="1643074"/>
          </a:xfrm>
          <a:prstGeom prst="rect">
            <a:avLst/>
          </a:prstGeom>
          <a:noFill/>
        </p:spPr>
      </p:pic>
      <p:pic>
        <p:nvPicPr>
          <p:cNvPr id="53252" name="Picture 4" descr="Вадим Шершеневич - сценарист - биография - советские сценаристы -  Кино-Театр.Р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928676"/>
            <a:ext cx="1428750" cy="1571636"/>
          </a:xfrm>
          <a:prstGeom prst="rect">
            <a:avLst/>
          </a:prstGeom>
          <a:noFill/>
        </p:spPr>
      </p:pic>
      <p:sp>
        <p:nvSpPr>
          <p:cNvPr id="53256" name="AutoShape 8" descr="Грузинов, Иван Василье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60" name="Picture 12" descr="ГРУЗИНОВ И. В. Есенин - С.А. Есенин ::: Жизнь моя, иль ты приснилась мне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286130"/>
            <a:ext cx="1571636" cy="1643074"/>
          </a:xfrm>
          <a:prstGeom prst="rect">
            <a:avLst/>
          </a:prstGeom>
          <a:noFill/>
        </p:spPr>
      </p:pic>
      <p:sp>
        <p:nvSpPr>
          <p:cNvPr id="53262" name="AutoShape 14" descr="Рюрик Ивнев — Биография Рюрика Ивне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64" name="AutoShape 16" descr="Рюрик Ивнев — Биография Рюрика Ивне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66" name="AutoShape 18" descr="Рюрик Ивнев — Биография Рюрика Ивне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68" name="AutoShape 20" descr="Рюрик Ивнев — Биография Рюрика Ивне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70" name="AutoShape 22" descr="Рюрик Ивнев — Биография Рюрика Ивне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72" name="Picture 24" descr="Рюрик Ивне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286130"/>
            <a:ext cx="1500188" cy="1657348"/>
          </a:xfrm>
          <a:prstGeom prst="rect">
            <a:avLst/>
          </a:prstGeom>
          <a:noFill/>
        </p:spPr>
      </p:pic>
      <p:pic>
        <p:nvPicPr>
          <p:cNvPr id="22" name="Picture 6" descr="Сергей Есенин - биография, информация, личная жизн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2000246"/>
            <a:ext cx="1571636" cy="1666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507831"/>
          </a:xfrm>
        </p:spPr>
        <p:txBody>
          <a:bodyPr/>
          <a:lstStyle/>
          <a:p>
            <a:pPr fontAlgn="base"/>
            <a:r>
              <a:rPr lang="ru-RU" dirty="0" smtClean="0"/>
              <a:t>   </a:t>
            </a:r>
            <a:r>
              <a:rPr lang="ru-RU" sz="3200" dirty="0" smtClean="0"/>
              <a:t>Творческая деятельность С.А.Есенина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13"/>
            <a:ext cx="4214842" cy="246221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857238"/>
            <a:ext cx="53578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1924-1925 гг. Сергей Есенин создаёт наиболее значительные произведения: поэмы  «Анна </a:t>
            </a:r>
            <a:r>
              <a:rPr lang="ru-RU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Снегина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», «Песнь о великом походе», «</a:t>
            </a:r>
            <a:r>
              <a:rPr lang="ru-RU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Гуляй-Поле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», «Баллада о двадцати шести», «Поэма 36»; драматические поэмы «Пугачев» и «Страна негодяев»; большинство «маленьких поэм»: «Русь советская», «Русь уходящая», «Возвращение на родину»; цикл стихов «Персидские мотивы» и более шестидесяти лирических стихотворений. Подготавливая в 1925 г. «Собрание сочинений», из написанных пятнадцати тысяч строк Сергей Есенин отобрал для печати только десять тысяч – «самое лучшее».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8" name="Picture 2" descr="Сергей Есенин - Персидские мотивы обложка кни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928808"/>
            <a:ext cx="1595434" cy="2286016"/>
          </a:xfrm>
          <a:prstGeom prst="rect">
            <a:avLst/>
          </a:prstGeom>
          <a:noFill/>
        </p:spPr>
      </p:pic>
      <p:pic>
        <p:nvPicPr>
          <p:cNvPr id="50182" name="Picture 6" descr="Русь уходящая eBook by Сергей Есенин - 9783962177683 | Rakuten Kobo Gree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1000114"/>
            <a:ext cx="1584287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507831"/>
          </a:xfrm>
        </p:spPr>
        <p:txBody>
          <a:bodyPr/>
          <a:lstStyle/>
          <a:p>
            <a:pPr fontAlgn="base"/>
            <a:r>
              <a:rPr lang="ru-RU" dirty="0" smtClean="0"/>
              <a:t>   </a:t>
            </a:r>
            <a:r>
              <a:rPr lang="ru-RU" sz="3200" dirty="0" smtClean="0"/>
              <a:t>Творческая деятельность С.А.Есенина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13"/>
            <a:ext cx="4214842" cy="246221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627534"/>
            <a:ext cx="43577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Среди лучших стихотворений поэта последних лет: «Письмо к матери» («Ты жива еще, моя старушка?..»), «Мы теперь уходим понемногу..», «Отговорила роща золотая…», в котором сочетаются и истинно народная песенная стихия, и мастерство зрелого, много пережившего поэта, и щемящая, чистая простота, за которую так любили Есенина.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 descr="Есенин Сергей Александро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14"/>
            <a:ext cx="1928826" cy="2714644"/>
          </a:xfrm>
          <a:prstGeom prst="rect">
            <a:avLst/>
          </a:prstGeom>
          <a:noFill/>
        </p:spPr>
      </p:pic>
      <p:pic>
        <p:nvPicPr>
          <p:cNvPr id="49156" name="Picture 4" descr="Сергей Есенин Письмо матери. Слушать онлайн или скачат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240" y="1059582"/>
            <a:ext cx="1928810" cy="2714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43803"/>
            <a:ext cx="8190071" cy="553998"/>
          </a:xfrm>
        </p:spPr>
        <p:txBody>
          <a:bodyPr anchor="ctr"/>
          <a:lstStyle/>
          <a:p>
            <a:pPr algn="ctr"/>
            <a:r>
              <a:rPr lang="ru-RU" sz="3600" dirty="0" smtClean="0"/>
              <a:t>Биография Ю.Я.Яковлева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1000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771550"/>
            <a:ext cx="50006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Юрий Яковлевич Яковлев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писатель и сценарист, </a:t>
            </a:r>
          </a:p>
          <a:p>
            <a:r>
              <a:rPr lang="ru-RU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автор книг для подростков </a:t>
            </a:r>
          </a:p>
          <a:p>
            <a:r>
              <a:rPr lang="ru-RU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 юношества,  многих интересных сюжетов детского киножурнала «Ералаш», сценариев к мультфильмам и детским фильмам. </a:t>
            </a:r>
            <a:r>
              <a:rPr lang="ru-RU" sz="2400" dirty="0" smtClean="0"/>
              <a:t> </a:t>
            </a:r>
            <a:endParaRPr lang="ru-RU" sz="2400" b="1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Автор: Яковлев Юрий Яковлевич | новинки 2021 | книжный интернет-магазин  Лабирин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142990"/>
            <a:ext cx="2986085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142844" y="274639"/>
            <a:ext cx="9001156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       </a:t>
            </a:r>
            <a:r>
              <a:rPr lang="ru-RU" sz="36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Детство и юность</a:t>
            </a:r>
            <a:r>
              <a:rPr lang="ru-RU" sz="4000" b="1" kern="0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Ю.Я.Яковлева</a:t>
            </a:r>
            <a:endParaRPr lang="ru-RU" sz="36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83968" y="699542"/>
            <a:ext cx="4500594" cy="2985421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Юрий Яковлевич Яковлев родился 22 июня 1922 года в Ленинграде (ныне — Санкт- Петербург) в семье служащего.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Яковлев — это псевдоним писателя, взятый по его отчеству, настоящая фамилия — </a:t>
            </a:r>
            <a:r>
              <a:rPr lang="ru-RU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Ховкин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5" descr="Читать онлайн &quot;Письмо с вулканического острова (Сборник)&quot; автора Яковлев  Юрий Яковлевич - RuLit - Страница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142990"/>
            <a:ext cx="3071834" cy="2971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5577" y="928676"/>
            <a:ext cx="4630737" cy="33854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fontAlgn="base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1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06" y="71421"/>
            <a:ext cx="89297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90">
              <a:defRPr/>
            </a:pPr>
            <a:r>
              <a:rPr lang="ru-RU" sz="32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Образование Ю.Я.Яковлева</a:t>
            </a:r>
            <a:endParaRPr lang="ru-RU" sz="3200" b="1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defTabSz="914290">
              <a:defRPr/>
            </a:pPr>
            <a:endParaRPr lang="ru-RU" sz="32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928676"/>
            <a:ext cx="43577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На фронте, Ю. Яковлев сначала был наводчиком зенитной батареи, а потом сотрудником фронтовой газеты «Тревога», для которой в часы затишья писал стихи и очерки. Тогда фронтовой журналист и принял окончательное решение стать писателем и сразу после войны поступил в московский Литературный институт им. А.М. Горького.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2" name="Picture 2" descr="Зимородок (1972) - кадры из фильма - советские фильмы - Кино-Театр.Р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72279">
            <a:off x="5148367" y="1220448"/>
            <a:ext cx="2086721" cy="2890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71421"/>
            <a:ext cx="90011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90">
              <a:defRPr/>
            </a:pPr>
            <a:r>
              <a:rPr lang="ru-RU" sz="28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Начало творческой деятельности Ю.Я.Яковлева </a:t>
            </a:r>
            <a:endParaRPr lang="ru-RU" sz="2800" b="1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defTabSz="914290">
              <a:defRPr/>
            </a:pPr>
            <a:endParaRPr lang="ru-RU" sz="3200" b="1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defTabSz="914290">
              <a:defRPr/>
            </a:pPr>
            <a:r>
              <a:rPr lang="ru-RU" sz="32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915566"/>
            <a:ext cx="521494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Самой первой книгой молодого поэта был сборник стихов для взрослых о буднях армии «Наш адрес», напечатанный в 1949 году, позже появились сборники </a:t>
            </a:r>
          </a:p>
          <a:p>
            <a:pPr fontAlgn="base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«В нашем полку» (1951) и «Растут сыновья» (1955). Затем у Ю. Яковлева стали выходить тоненькие стихотворные книжечки для детей. Но, как оказалось, поэзия не была его главным призванием. После опубликования в 1960 году небольшой повести «Станция Мальчики» Ю. Яковлев стал отдавать предпочтение прозе. </a:t>
            </a:r>
          </a:p>
        </p:txBody>
      </p:sp>
      <p:sp>
        <p:nvSpPr>
          <p:cNvPr id="53250" name="AutoShape 2" descr="Державин, Гавриил Рома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Яковлев, Юрий Яковле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5" name="Picture 7" descr="https://prodetlit.ru/images/thumb/3/39/YAkovlev-YUrij_%281%29.jpg/800px-YAkovlev-YUrij_%281%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51311">
            <a:off x="5911721" y="1201727"/>
            <a:ext cx="1947480" cy="2704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355"/>
            <a:ext cx="9144000" cy="553998"/>
          </a:xfrm>
        </p:spPr>
        <p:txBody>
          <a:bodyPr/>
          <a:lstStyle/>
          <a:p>
            <a:r>
              <a:rPr lang="ru-RU" dirty="0" smtClean="0"/>
              <a:t>   Творческая деятельность</a:t>
            </a:r>
            <a:r>
              <a:rPr lang="ru-RU" sz="3600" spc="-32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spc="-32" dirty="0" smtClean="0">
                <a:latin typeface="Arial" pitchFamily="34" charset="0"/>
                <a:cs typeface="Arial" pitchFamily="34" charset="0"/>
              </a:rPr>
              <a:t>Ю.Я.Яковлева</a:t>
            </a:r>
            <a:r>
              <a:rPr lang="ru-RU" sz="3600" spc="-32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465296"/>
            <a:ext cx="5040560" cy="4678204"/>
          </a:xfrm>
        </p:spPr>
        <p:txBody>
          <a:bodyPr/>
          <a:lstStyle/>
          <a:p>
            <a:r>
              <a:rPr lang="ru-RU" sz="2000" i="0" dirty="0" smtClean="0"/>
              <a:t>    </a:t>
            </a:r>
          </a:p>
          <a:p>
            <a:r>
              <a:rPr lang="ru-RU" sz="2000" i="0" dirty="0" smtClean="0"/>
              <a:t>     </a:t>
            </a:r>
          </a:p>
          <a:p>
            <a:r>
              <a:rPr lang="ru-RU" sz="2400" i="0" dirty="0" smtClean="0"/>
              <a:t>      К моменту окончания Литературного института в 1952 году он уже был автором пяти книг стихов: кроме «Нашего адреса», вышли «Зелёная книга» (1950), «Какая сегодня погода» (1950), «В нашем полку» — единственная книга стихов для взрослых, «Наш Андрейка» (обе 1951).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9458" name="AutoShape 2" descr="Первая книга с автографом и сохранением издательской обложки!] Гумилев, Н.  ... | Аукционы | Аукционный дом «Литфон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33" name="Picture 1" descr="C:\Users\HOME\Desktop\загруже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80" y="1059582"/>
            <a:ext cx="2696851" cy="2796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406" y="71421"/>
            <a:ext cx="89297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90">
              <a:defRPr/>
            </a:pPr>
            <a:r>
              <a:rPr lang="ru-RU" sz="32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Герои произведений Ю.Я.Яковлева</a:t>
            </a:r>
            <a:r>
              <a:rPr lang="ru-RU" sz="3200" spc="-32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kern="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ru-RU" sz="3200" b="1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defTabSz="914290">
              <a:defRPr/>
            </a:pPr>
            <a:r>
              <a:rPr lang="ru-RU" sz="32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defTabSz="914290">
              <a:defRPr/>
            </a:pPr>
            <a:r>
              <a:rPr lang="ru-RU" sz="3200" b="1" kern="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ru-RU" sz="3200" b="1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defTabSz="914290">
              <a:defRPr/>
            </a:pPr>
            <a:r>
              <a:rPr lang="ru-RU" sz="32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857238"/>
            <a:ext cx="4786346" cy="4010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en-US" sz="16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Своего юного читателя Ю.Яковлев делает собеседником — не оставляя один на один с трудностями, а приглашая посмотреть, как с проблемами справляются его сверстники. </a:t>
            </a:r>
          </a:p>
          <a:p>
            <a:pPr fontAlgn="base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Герои рассказов Яковлева — обыкновенные дети, школьники. </a:t>
            </a:r>
          </a:p>
          <a:p>
            <a:pPr fontAlgn="base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Кто-то скромный и робкий, кто-то мечтательный и смелый, но всех их объединяет одно: каждый день герои Яковлева открывают что-то новое в себе и в окружающем мире.</a:t>
            </a:r>
          </a:p>
        </p:txBody>
      </p:sp>
      <p:sp>
        <p:nvSpPr>
          <p:cNvPr id="53250" name="AutoShape 2" descr="Державин, Гавриил Рома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6" name="Picture 4" descr="Яковлев Юрий Яковлеви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142990"/>
            <a:ext cx="1949540" cy="2643206"/>
          </a:xfrm>
          <a:prstGeom prst="rect">
            <a:avLst/>
          </a:prstGeom>
          <a:noFill/>
        </p:spPr>
      </p:pic>
      <p:pic>
        <p:nvPicPr>
          <p:cNvPr id="18438" name="Picture 6" descr="Юрий Яковлев – биография, книги, отзывы, цитат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928808"/>
            <a:ext cx="1866900" cy="2590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627534"/>
            <a:ext cx="4824536" cy="4616648"/>
          </a:xfrm>
        </p:spPr>
        <p:txBody>
          <a:bodyPr/>
          <a:lstStyle/>
          <a:p>
            <a:pPr fontAlgn="base"/>
            <a:r>
              <a:rPr lang="ru-RU" sz="2000" i="0" dirty="0" smtClean="0">
                <a:solidFill>
                  <a:srgbClr val="0000FF"/>
                </a:solidFill>
              </a:rPr>
              <a:t>     </a:t>
            </a:r>
          </a:p>
          <a:p>
            <a:pPr fontAlgn="base"/>
            <a:r>
              <a:rPr lang="ru-RU" sz="2000" i="0" dirty="0" smtClean="0">
                <a:solidFill>
                  <a:srgbClr val="0000FF"/>
                </a:solidFill>
              </a:rPr>
              <a:t>     </a:t>
            </a:r>
          </a:p>
          <a:p>
            <a:pPr fontAlgn="base"/>
            <a:r>
              <a:rPr lang="ru-RU" sz="2000" i="0" dirty="0" smtClean="0">
                <a:solidFill>
                  <a:srgbClr val="0000FF"/>
                </a:solidFill>
              </a:rPr>
              <a:t>     </a:t>
            </a:r>
            <a:r>
              <a:rPr lang="ru-RU" sz="2000" i="0" dirty="0" smtClean="0">
                <a:solidFill>
                  <a:srgbClr val="0E5D03"/>
                </a:solidFill>
              </a:rPr>
              <a:t>Ю. Яковлев призывает быть более чутким к своим родным, друзьям, а ошибки совершают все, вопрос только в том, какие уроки мы из них извлекаем. Непривычная ситуация, новое, незнакомое чувство может заставить человека не просто раскрыть неожиданные стороны своего характера, но и заставить измениться, преодолеть свои страхи и свою застенчивость.</a:t>
            </a:r>
            <a:endParaRPr lang="ru-RU" sz="2000" dirty="0">
              <a:solidFill>
                <a:srgbClr val="0E5D0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9"/>
            <a:ext cx="885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32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 чему призывает Ю.Я.Яковлев?</a:t>
            </a:r>
            <a:r>
              <a:rPr lang="ru-RU" sz="3200" spc="-32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/>
          </a:p>
        </p:txBody>
      </p:sp>
      <p:pic>
        <p:nvPicPr>
          <p:cNvPr id="16386" name="Picture 2" descr="Автор: Яковлев Юрий Яковлевич | новинки 2021 | книжный интернет-магазин  Лабирин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58106">
            <a:off x="6005182" y="1312471"/>
            <a:ext cx="1997185" cy="2841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43803"/>
            <a:ext cx="8190071" cy="553998"/>
          </a:xfrm>
        </p:spPr>
        <p:txBody>
          <a:bodyPr anchor="ctr"/>
          <a:lstStyle/>
          <a:p>
            <a:pPr algn="ctr"/>
            <a:r>
              <a:rPr lang="ru-RU" sz="3600" dirty="0" smtClean="0"/>
              <a:t>Биография С.А.Есенина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1000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000114"/>
            <a:ext cx="528641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Сергей Александрович Есенин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тончайший лирик, волшебник русского пейзажа, удивительно чуткий к земным краскам, звукам и запахам; большой и смелый мастер стиха. Его ёмкие и ошеломляюще 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свежие образы – почти всегда настоящее художественное открытие. 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Сергей Есенин (@SergeiYesenin95) | Twit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915566"/>
            <a:ext cx="2312806" cy="2523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355"/>
            <a:ext cx="9144000" cy="553998"/>
          </a:xfrm>
        </p:spPr>
        <p:txBody>
          <a:bodyPr/>
          <a:lstStyle/>
          <a:p>
            <a:r>
              <a:rPr lang="ru-RU" dirty="0" smtClean="0"/>
              <a:t>   Т</a:t>
            </a:r>
            <a:r>
              <a:rPr lang="ru-RU" sz="3600" dirty="0" smtClean="0"/>
              <a:t>ема Великой Отечественной войны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7984" y="411510"/>
            <a:ext cx="4572032" cy="3293209"/>
          </a:xfrm>
        </p:spPr>
        <p:txBody>
          <a:bodyPr/>
          <a:lstStyle/>
          <a:p>
            <a:r>
              <a:rPr lang="ru-RU" sz="1600" i="0" dirty="0" smtClean="0"/>
              <a:t>    </a:t>
            </a:r>
          </a:p>
          <a:p>
            <a:r>
              <a:rPr lang="ru-RU" sz="1800" b="0" i="0" dirty="0" smtClean="0"/>
              <a:t>    </a:t>
            </a:r>
          </a:p>
          <a:p>
            <a:r>
              <a:rPr lang="ru-RU" sz="1800" b="0" i="0" dirty="0" smtClean="0"/>
              <a:t>     </a:t>
            </a:r>
            <a:r>
              <a:rPr lang="ru-RU" sz="1800" i="0" dirty="0" smtClean="0">
                <a:solidFill>
                  <a:srgbClr val="000099"/>
                </a:solidFill>
              </a:rPr>
              <a:t>Важнейшее место в творчестве Юрия Яковлева занимала тема Великой Отечественной войны и памяти о ней. Рассказы на эту тему включены в сборники «Сердце земли» (1967), «Позавчера была война» (1970), «Где стояла батарея» (1971), «Колыбельная для мужчин» (1976), «Неприкосновенный запас» (1983), «Кепка-невидимка» (1987). </a:t>
            </a:r>
            <a:endParaRPr lang="ru-RU" sz="1800" dirty="0">
              <a:solidFill>
                <a:srgbClr val="000099"/>
              </a:solidFill>
            </a:endParaRPr>
          </a:p>
        </p:txBody>
      </p:sp>
      <p:sp>
        <p:nvSpPr>
          <p:cNvPr id="19458" name="AutoShape 2" descr="Первая книга с автографом и сохранением издательской обложки!] Гумилев, Н.  ... | Аукционы | Аукционный дом «Литфон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84" name="Picture 4" descr="Книга: &quot;Как Сережа на войну ходил&quot; - Юрий Яковлев. Купить книгу, читать  рецензии | ISBN 978-5-08-006178-3 | Лабирин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928808"/>
            <a:ext cx="1847850" cy="2466975"/>
          </a:xfrm>
          <a:prstGeom prst="rect">
            <a:avLst/>
          </a:prstGeom>
          <a:noFill/>
        </p:spPr>
      </p:pic>
      <p:pic>
        <p:nvPicPr>
          <p:cNvPr id="46086" name="Picture 6" descr="Автор: Яковлев Юрий Яковлевич | новинки 2021 | книжный интернет-магазин  Лабирин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52"/>
            <a:ext cx="1866900" cy="2447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355"/>
            <a:ext cx="9144000" cy="507831"/>
          </a:xfrm>
        </p:spPr>
        <p:txBody>
          <a:bodyPr/>
          <a:lstStyle/>
          <a:p>
            <a:r>
              <a:rPr lang="ru-RU" dirty="0" smtClean="0"/>
              <a:t>        Т</a:t>
            </a:r>
            <a:r>
              <a:rPr lang="ru-RU" sz="3200" dirty="0" smtClean="0"/>
              <a:t>ема Великой Отечественной войны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714362"/>
            <a:ext cx="4214842" cy="3847207"/>
          </a:xfrm>
        </p:spPr>
        <p:txBody>
          <a:bodyPr/>
          <a:lstStyle/>
          <a:p>
            <a:r>
              <a:rPr lang="ru-RU" sz="1600" i="0" dirty="0" smtClean="0"/>
              <a:t>    </a:t>
            </a:r>
          </a:p>
          <a:p>
            <a:r>
              <a:rPr lang="ru-RU" sz="1800" i="0" dirty="0" smtClean="0"/>
              <a:t>      </a:t>
            </a:r>
            <a:r>
              <a:rPr lang="ru-RU" sz="1800" i="0" dirty="0" smtClean="0">
                <a:solidFill>
                  <a:srgbClr val="0000FF"/>
                </a:solidFill>
              </a:rPr>
              <a:t>Автора интересовало влияние войны на души людей и их дальнейшие судьбы. У каждого остаётся свой «след» — потеря близкого человека («Сердце земли», «Реликвия»), осколок в груди или увечье («Мальчик с коньками», «</a:t>
            </a:r>
            <a:r>
              <a:rPr lang="ru-RU" sz="1800" i="0" dirty="0" err="1" smtClean="0">
                <a:solidFill>
                  <a:srgbClr val="0000FF"/>
                </a:solidFill>
              </a:rPr>
              <a:t>Бамбус</a:t>
            </a:r>
            <a:r>
              <a:rPr lang="ru-RU" sz="1800" i="0" dirty="0" smtClean="0">
                <a:solidFill>
                  <a:srgbClr val="0000FF"/>
                </a:solidFill>
              </a:rPr>
              <a:t>»), боль от гибели друга и тяжёлый долг сообщить правду его родным («Сретенские ворота»), страшные испытания, пережитые детьми («Цветок хлеба», «Девочки с Васильевского острова»), </a:t>
            </a:r>
            <a:endParaRPr lang="ru-RU" sz="1800" dirty="0">
              <a:solidFill>
                <a:srgbClr val="0000FF"/>
              </a:solidFill>
            </a:endParaRPr>
          </a:p>
        </p:txBody>
      </p:sp>
      <p:sp>
        <p:nvSpPr>
          <p:cNvPr id="19458" name="AutoShape 2" descr="Первая книга с автографом и сохранением издательской обложки!] Гумилев, Н.  ... | Аукционы | Аукционный дом «Литфон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6" name="AutoShape 2" descr="Мальчик с коньками (сборник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Мальчик с коньками (сборник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89" name="Picture 5" descr="C:\Users\HOME\Desktop\загруже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914207">
            <a:off x="5581684" y="1302993"/>
            <a:ext cx="2418295" cy="3290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355"/>
            <a:ext cx="9144000" cy="507831"/>
          </a:xfrm>
        </p:spPr>
        <p:txBody>
          <a:bodyPr/>
          <a:lstStyle/>
          <a:p>
            <a:r>
              <a:rPr lang="ru-RU" dirty="0" smtClean="0"/>
              <a:t>       Т</a:t>
            </a:r>
            <a:r>
              <a:rPr lang="ru-RU" sz="3200" dirty="0" smtClean="0"/>
              <a:t>ема Великой Отечественной войны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99992" y="771550"/>
            <a:ext cx="4357718" cy="3323987"/>
          </a:xfrm>
        </p:spPr>
        <p:txBody>
          <a:bodyPr/>
          <a:lstStyle/>
          <a:p>
            <a:r>
              <a:rPr lang="ru-RU" sz="1600" i="0" dirty="0" smtClean="0"/>
              <a:t>    </a:t>
            </a:r>
          </a:p>
          <a:p>
            <a:r>
              <a:rPr lang="ru-RU" sz="2000" i="0" dirty="0" smtClean="0">
                <a:solidFill>
                  <a:srgbClr val="5B1B49"/>
                </a:solidFill>
              </a:rPr>
              <a:t>проявление лучшего в человеке на войне («Подвиг велосипедиста», «Командир роты»). Потомки победителей — юные герои писателя — противостоят забвению прошлого и клевете на героев («Девочки с Васильевского острова», «Друг капитана Гастелло», «Зимородок»). </a:t>
            </a:r>
            <a:endParaRPr lang="ru-RU" sz="2000" dirty="0">
              <a:solidFill>
                <a:srgbClr val="5B1B49"/>
              </a:solidFill>
            </a:endParaRPr>
          </a:p>
        </p:txBody>
      </p:sp>
      <p:sp>
        <p:nvSpPr>
          <p:cNvPr id="19458" name="AutoShape 2" descr="Первая книга с автографом и сохранением издательской обложки!] Гумилев, Н.  ... | Аукционы | Аукционный дом «Литфон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4" name="Picture 4" descr="Лучшие книги Юрия Яковлевича Яковле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14"/>
            <a:ext cx="2000264" cy="2801344"/>
          </a:xfrm>
          <a:prstGeom prst="rect">
            <a:avLst/>
          </a:prstGeom>
          <a:noFill/>
        </p:spPr>
      </p:pic>
      <p:pic>
        <p:nvPicPr>
          <p:cNvPr id="40966" name="Picture 6" descr="Юрий Яковлев - Зимородок читать онлай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857370"/>
            <a:ext cx="1857388" cy="2724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355"/>
            <a:ext cx="9144000" cy="507830"/>
          </a:xfrm>
        </p:spPr>
        <p:txBody>
          <a:bodyPr/>
          <a:lstStyle/>
          <a:p>
            <a:r>
              <a:rPr lang="ru-RU" dirty="0" smtClean="0"/>
              <a:t>         Начало творческой деятельности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785800"/>
            <a:ext cx="4286280" cy="4082416"/>
          </a:xfrm>
        </p:spPr>
        <p:txBody>
          <a:bodyPr/>
          <a:lstStyle/>
          <a:p>
            <a:r>
              <a:rPr lang="ru-RU" sz="1600" i="0" dirty="0" smtClean="0"/>
              <a:t>    </a:t>
            </a:r>
          </a:p>
          <a:p>
            <a:r>
              <a:rPr lang="ru-RU" sz="2000" b="0" i="0" dirty="0" smtClean="0"/>
              <a:t>      </a:t>
            </a:r>
            <a:r>
              <a:rPr lang="ru-RU" sz="2000" i="0" dirty="0" smtClean="0">
                <a:solidFill>
                  <a:srgbClr val="0000FF"/>
                </a:solidFill>
              </a:rPr>
              <a:t>В центре внимания писателя стояли нравственные вопросы, ставящие ребёнка или подростка в ситуацию выбора — самопожертвование («Рыцарь Вася», 1964), отстаивание справедливости («А Воробьёв стекло не выбивал», 1972), борьба с жестокостью («Он убил мою собаку», 1964), переживание смерти близких («</a:t>
            </a:r>
            <a:r>
              <a:rPr lang="ru-RU" sz="2000" i="0" dirty="0" err="1" smtClean="0">
                <a:solidFill>
                  <a:srgbClr val="0000FF"/>
                </a:solidFill>
              </a:rPr>
              <a:t>Баваклава</a:t>
            </a:r>
            <a:r>
              <a:rPr lang="ru-RU" sz="2000" i="0" dirty="0" smtClean="0">
                <a:solidFill>
                  <a:srgbClr val="0000FF"/>
                </a:solidFill>
              </a:rPr>
              <a:t>», 1976).</a:t>
            </a:r>
            <a:r>
              <a:rPr lang="ru-RU" sz="1800" i="0" dirty="0" smtClean="0">
                <a:solidFill>
                  <a:srgbClr val="0000FF"/>
                </a:solidFill>
              </a:rPr>
              <a:t> </a:t>
            </a:r>
            <a:endParaRPr lang="ru-RU" sz="1800" dirty="0">
              <a:solidFill>
                <a:srgbClr val="0000FF"/>
              </a:solidFill>
            </a:endParaRPr>
          </a:p>
        </p:txBody>
      </p:sp>
      <p:sp>
        <p:nvSpPr>
          <p:cNvPr id="19458" name="AutoShape 2" descr="Первая книга с автографом и сохранением издательской обложки!] Гумилев, Н.  ... | Аукционы | Аукционный дом «Литфон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Рыцарь Вас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000114"/>
            <a:ext cx="2000264" cy="2857520"/>
          </a:xfrm>
          <a:prstGeom prst="rect">
            <a:avLst/>
          </a:prstGeom>
          <a:noFill/>
        </p:spPr>
      </p:pic>
      <p:pic>
        <p:nvPicPr>
          <p:cNvPr id="39940" name="Picture 4" descr="Юрий Яковлев ☆ Позавчера была война читать книгу онлайн бесплатн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85932"/>
            <a:ext cx="2000264" cy="2705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6"/>
            <a:ext cx="9144064" cy="430887"/>
          </a:xfrm>
        </p:spPr>
        <p:txBody>
          <a:bodyPr anchor="ctr"/>
          <a:lstStyle/>
          <a:p>
            <a:r>
              <a:rPr lang="ru-RU" sz="2800" dirty="0" smtClean="0"/>
              <a:t>История создания рассказа «Письмо к Петрарке»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87824" y="483518"/>
            <a:ext cx="6156175" cy="175432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600" b="0" i="0" dirty="0" smtClean="0"/>
              <a:t>   </a:t>
            </a:r>
            <a:endParaRPr lang="en-US" sz="1600" b="0" i="0" dirty="0" smtClean="0"/>
          </a:p>
          <a:p>
            <a:r>
              <a:rPr lang="ru-RU" sz="2000" i="0" dirty="0" smtClean="0">
                <a:solidFill>
                  <a:srgbClr val="0E03E7"/>
                </a:solidFill>
              </a:rPr>
              <a:t>Рассказ Ю.Я.Яковлева «Письмо к Петрарке» был впервые опубликован в 1976 году и </a:t>
            </a:r>
          </a:p>
          <a:p>
            <a:r>
              <a:rPr lang="ru-RU" sz="2000" i="0" dirty="0" smtClean="0">
                <a:solidFill>
                  <a:srgbClr val="0E03E7"/>
                </a:solidFill>
              </a:rPr>
              <a:t>входит в сборник «Колыбельная для мужчин». </a:t>
            </a:r>
          </a:p>
          <a:p>
            <a:endParaRPr lang="ru-RU" sz="1600" dirty="0"/>
          </a:p>
        </p:txBody>
      </p:sp>
      <p:sp>
        <p:nvSpPr>
          <p:cNvPr id="4" name="AutoShape 2" descr="Биография Мамина-Сибиряка Дмитрия Наркисович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18" name="Picture 2" descr="Франческо Петрар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071552"/>
            <a:ext cx="2571768" cy="3671877"/>
          </a:xfrm>
          <a:prstGeom prst="rect">
            <a:avLst/>
          </a:prstGeom>
          <a:noFill/>
        </p:spPr>
      </p:pic>
      <p:pic>
        <p:nvPicPr>
          <p:cNvPr id="6" name="Picture 2" descr="Книга стихов Франческо Петрар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1880" y="2571750"/>
            <a:ext cx="2808312" cy="2171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42858"/>
            <a:ext cx="8190071" cy="462610"/>
          </a:xfrm>
        </p:spPr>
        <p:txBody>
          <a:bodyPr anchor="ctr"/>
          <a:lstStyle/>
          <a:p>
            <a:pPr algn="ctr"/>
            <a:r>
              <a:rPr lang="ru-RU" sz="3600" dirty="0" err="1" smtClean="0"/>
              <a:t>Франческо</a:t>
            </a:r>
            <a:r>
              <a:rPr lang="ru-RU" sz="3600" dirty="0" smtClean="0"/>
              <a:t> Петрарка</a:t>
            </a:r>
            <a:r>
              <a:rPr lang="ru-RU" sz="2800" dirty="0" smtClean="0">
                <a:solidFill>
                  <a:srgbClr val="0E03E7"/>
                </a:solidFill>
              </a:rPr>
              <a:t>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86116" y="1142990"/>
            <a:ext cx="2714644" cy="3055741"/>
          </a:xfrm>
        </p:spPr>
        <p:txBody>
          <a:bodyPr/>
          <a:lstStyle/>
          <a:p>
            <a:r>
              <a:rPr lang="ru-RU" sz="1600" b="0" i="0" dirty="0" smtClean="0"/>
              <a:t>      </a:t>
            </a:r>
            <a:r>
              <a:rPr lang="ru-RU" sz="1800" i="0" dirty="0" err="1" smtClean="0">
                <a:solidFill>
                  <a:srgbClr val="0E03E7"/>
                </a:solidFill>
              </a:rPr>
              <a:t>Франческо</a:t>
            </a:r>
            <a:r>
              <a:rPr lang="ru-RU" sz="1800" i="0" dirty="0" smtClean="0">
                <a:solidFill>
                  <a:srgbClr val="0E03E7"/>
                </a:solidFill>
              </a:rPr>
              <a:t> Петрарка – итальянский поэт XIV века, ставший основателем раннего гуманизма</a:t>
            </a:r>
            <a:r>
              <a:rPr lang="ru-RU" sz="1800" b="0" i="0" dirty="0" smtClean="0"/>
              <a:t> </a:t>
            </a:r>
            <a:r>
              <a:rPr lang="ru-RU" sz="1800" i="0" dirty="0" smtClean="0">
                <a:solidFill>
                  <a:srgbClr val="0E03E7"/>
                </a:solidFill>
              </a:rPr>
              <a:t>и светского искусства, которые являются основными принципами эпохи Возрождения.</a:t>
            </a:r>
            <a:r>
              <a:rPr lang="ru-RU" sz="1800" b="0" i="0" dirty="0" smtClean="0"/>
              <a:t>  </a:t>
            </a:r>
          </a:p>
          <a:p>
            <a:r>
              <a:rPr lang="ru-RU" sz="1800" b="0" i="0" dirty="0" smtClean="0">
                <a:solidFill>
                  <a:srgbClr val="0E03E7"/>
                </a:solidFill>
              </a:rPr>
              <a:t>     </a:t>
            </a:r>
            <a:r>
              <a:rPr lang="ru-RU" sz="1800" i="0" dirty="0" err="1" smtClean="0">
                <a:solidFill>
                  <a:srgbClr val="0E03E7"/>
                </a:solidFill>
              </a:rPr>
              <a:t>Франческо</a:t>
            </a:r>
            <a:r>
              <a:rPr lang="ru-RU" sz="1800" i="0" dirty="0" smtClean="0">
                <a:solidFill>
                  <a:srgbClr val="0E03E7"/>
                </a:solidFill>
              </a:rPr>
              <a:t> Петрарка – культовый поэт Средневековья. </a:t>
            </a:r>
          </a:p>
          <a:p>
            <a:r>
              <a:rPr lang="ru-RU" sz="1800" i="0" dirty="0" smtClean="0">
                <a:solidFill>
                  <a:srgbClr val="0E03E7"/>
                </a:solidFill>
              </a:rPr>
              <a:t>     Родился в </a:t>
            </a:r>
            <a:r>
              <a:rPr lang="ru-RU" sz="1800" i="0" dirty="0" err="1" smtClean="0">
                <a:solidFill>
                  <a:srgbClr val="0E03E7"/>
                </a:solidFill>
              </a:rPr>
              <a:t>Ареццо</a:t>
            </a:r>
            <a:r>
              <a:rPr lang="ru-RU" sz="1800" i="0" dirty="0" smtClean="0">
                <a:solidFill>
                  <a:srgbClr val="0E03E7"/>
                </a:solidFill>
              </a:rPr>
              <a:t> 20 июля 1304 года.  </a:t>
            </a:r>
            <a:endParaRPr lang="ru-RU" sz="1800" dirty="0">
              <a:solidFill>
                <a:srgbClr val="0E03E7"/>
              </a:solidFill>
            </a:endParaRPr>
          </a:p>
        </p:txBody>
      </p:sp>
      <p:sp>
        <p:nvSpPr>
          <p:cNvPr id="4" name="AutoShape 2" descr="Биография Мамина-Сибиряка Дмитрия Наркисович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6" name="Picture 2" descr="ПЕТРАРКА, Франческо (итал. Francesco Petrarca, 1304‒1374) — информация на  портале Энциклопедия Всемирная истор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000114"/>
            <a:ext cx="2582028" cy="3286148"/>
          </a:xfrm>
          <a:prstGeom prst="rect">
            <a:avLst/>
          </a:prstGeom>
          <a:noFill/>
        </p:spPr>
      </p:pic>
      <p:pic>
        <p:nvPicPr>
          <p:cNvPr id="7" name="Picture 2" descr="690 лет знаменитой любви с первого взгляда — Мармазов.Р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00114"/>
            <a:ext cx="2714644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4282" y="175199"/>
            <a:ext cx="8858311" cy="1134426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dirty="0" smtClean="0"/>
              <a:t>Неразделённая любовь Ф.Петрарки </a:t>
            </a:r>
            <a:br>
              <a:rPr lang="ru-RU" sz="3600" dirty="0" smtClean="0"/>
            </a:b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8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57200" y="142859"/>
            <a:ext cx="82296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90">
              <a:defRPr/>
            </a:pPr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    </a:t>
            </a:r>
            <a:endParaRPr lang="ru-RU" sz="28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87001" y="1047890"/>
            <a:ext cx="3070553" cy="1523860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2845" y="1000114"/>
            <a:ext cx="3143271" cy="73865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endParaRPr lang="ru-RU" sz="2100" b="1" dirty="0" smtClean="0">
              <a:latin typeface="Arial" pitchFamily="34" charset="0"/>
              <a:cs typeface="Arial" pitchFamily="34" charset="0"/>
            </a:endParaRPr>
          </a:p>
          <a:p>
            <a:endParaRPr lang="ru-RU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857238"/>
            <a:ext cx="51435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smtClean="0">
                <a:solidFill>
                  <a:srgbClr val="560E56"/>
                </a:solidFill>
                <a:latin typeface="Arial" pitchFamily="34" charset="0"/>
                <a:cs typeface="Arial" pitchFamily="34" charset="0"/>
              </a:rPr>
              <a:t>Любовью всей жизни Петрарки была </a:t>
            </a:r>
            <a:r>
              <a:rPr lang="ru-RU" sz="1800" b="1" dirty="0" err="1" smtClean="0">
                <a:solidFill>
                  <a:srgbClr val="560E56"/>
                </a:solidFill>
                <a:latin typeface="Arial" pitchFamily="34" charset="0"/>
                <a:cs typeface="Arial" pitchFamily="34" charset="0"/>
              </a:rPr>
              <a:t>Лаура</a:t>
            </a:r>
            <a:r>
              <a:rPr lang="ru-RU" sz="1800" b="1" dirty="0" smtClean="0">
                <a:solidFill>
                  <a:srgbClr val="560E56"/>
                </a:solidFill>
                <a:latin typeface="Arial" pitchFamily="34" charset="0"/>
                <a:cs typeface="Arial" pitchFamily="34" charset="0"/>
              </a:rPr>
              <a:t>. После встречи с этой девушкой поэт на протяжении трёх лет, проведённых в Авиньоне, надеялся поймать её случайный взгляд в церкви. В 1330 году поэт переехал в </a:t>
            </a:r>
            <a:r>
              <a:rPr lang="ru-RU" sz="1800" b="1" dirty="0" err="1" smtClean="0">
                <a:solidFill>
                  <a:srgbClr val="560E56"/>
                </a:solidFill>
                <a:latin typeface="Arial" pitchFamily="34" charset="0"/>
                <a:cs typeface="Arial" pitchFamily="34" charset="0"/>
              </a:rPr>
              <a:t>Ломбе</a:t>
            </a:r>
            <a:r>
              <a:rPr lang="ru-RU" sz="1800" b="1" dirty="0" smtClean="0">
                <a:solidFill>
                  <a:srgbClr val="560E56"/>
                </a:solidFill>
                <a:latin typeface="Arial" pitchFamily="34" charset="0"/>
                <a:cs typeface="Arial" pitchFamily="34" charset="0"/>
              </a:rPr>
              <a:t>, а через семь лет купил имение в </a:t>
            </a:r>
            <a:r>
              <a:rPr lang="ru-RU" sz="1800" b="1" dirty="0" err="1" smtClean="0">
                <a:solidFill>
                  <a:srgbClr val="560E56"/>
                </a:solidFill>
                <a:latin typeface="Arial" pitchFamily="34" charset="0"/>
                <a:cs typeface="Arial" pitchFamily="34" charset="0"/>
              </a:rPr>
              <a:t>Воклюзе</a:t>
            </a:r>
            <a:r>
              <a:rPr lang="ru-RU" sz="1800" b="1" dirty="0" smtClean="0">
                <a:solidFill>
                  <a:srgbClr val="560E56"/>
                </a:solidFill>
                <a:latin typeface="Arial" pitchFamily="34" charset="0"/>
                <a:cs typeface="Arial" pitchFamily="34" charset="0"/>
              </a:rPr>
              <a:t>, чтобы жить неподалеку от </a:t>
            </a:r>
            <a:r>
              <a:rPr lang="ru-RU" sz="1800" b="1" dirty="0" err="1" smtClean="0">
                <a:solidFill>
                  <a:srgbClr val="560E56"/>
                </a:solidFill>
                <a:latin typeface="Arial" pitchFamily="34" charset="0"/>
                <a:cs typeface="Arial" pitchFamily="34" charset="0"/>
              </a:rPr>
              <a:t>Лауры</a:t>
            </a:r>
            <a:r>
              <a:rPr lang="ru-RU" sz="1800" b="1" dirty="0" smtClean="0">
                <a:solidFill>
                  <a:srgbClr val="560E56"/>
                </a:solidFill>
                <a:latin typeface="Arial" pitchFamily="34" charset="0"/>
                <a:cs typeface="Arial" pitchFamily="34" charset="0"/>
              </a:rPr>
              <a:t>. Приняв духовный сан, Петрарка не имел права жениться.</a:t>
            </a:r>
          </a:p>
          <a:p>
            <a:pPr fontAlgn="base"/>
            <a:r>
              <a:rPr lang="ru-RU" sz="1800" b="1" dirty="0" smtClean="0">
                <a:solidFill>
                  <a:srgbClr val="560E56"/>
                </a:solidFill>
                <a:latin typeface="Arial" pitchFamily="34" charset="0"/>
                <a:cs typeface="Arial" pitchFamily="34" charset="0"/>
              </a:rPr>
              <a:t>Сама </a:t>
            </a:r>
            <a:r>
              <a:rPr lang="ru-RU" sz="1800" b="1" dirty="0" err="1" smtClean="0">
                <a:solidFill>
                  <a:srgbClr val="560E56"/>
                </a:solidFill>
                <a:latin typeface="Arial" pitchFamily="34" charset="0"/>
                <a:cs typeface="Arial" pitchFamily="34" charset="0"/>
              </a:rPr>
              <a:t>Лаура</a:t>
            </a:r>
            <a:r>
              <a:rPr lang="ru-RU" sz="1800" b="1" dirty="0" smtClean="0">
                <a:solidFill>
                  <a:srgbClr val="560E56"/>
                </a:solidFill>
                <a:latin typeface="Arial" pitchFamily="34" charset="0"/>
                <a:cs typeface="Arial" pitchFamily="34" charset="0"/>
              </a:rPr>
              <a:t> была замужней женщиной, верной супругой и матерью одиннадцати детей. В последний раз поэт увидел возлюбленную 27 сентября 1347 года, а в 1348 году женщина умерла.</a:t>
            </a:r>
          </a:p>
          <a:p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AutoShape 4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2" name="AutoShape 14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4" name="AutoShape 16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6" name="AutoShape 18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8" name="AutoShape 20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Лаура (Петрарка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Picture 4" descr="Франческо Петрарка: биография, личная жизнь, фото и виде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071552"/>
            <a:ext cx="3452792" cy="3224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8"/>
            <a:ext cx="8750206" cy="892552"/>
          </a:xfrm>
        </p:spPr>
        <p:txBody>
          <a:bodyPr/>
          <a:lstStyle/>
          <a:p>
            <a:pPr algn="ctr"/>
            <a:r>
              <a:rPr lang="ru-RU" sz="2900" dirty="0" smtClean="0"/>
              <a:t>Задание для самостоятельного выполнения</a:t>
            </a:r>
            <a:endParaRPr lang="ru-RU" sz="29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1" y="986415"/>
            <a:ext cx="3071834" cy="1154162"/>
          </a:xfrm>
        </p:spPr>
        <p:txBody>
          <a:bodyPr/>
          <a:lstStyle/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1214428"/>
            <a:ext cx="3214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14678" y="1571618"/>
            <a:ext cx="307183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Подготовить  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презентацию   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по биографии  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С.А.Есенина и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Ю.Я.Яковлева. </a:t>
            </a:r>
          </a:p>
        </p:txBody>
      </p:sp>
      <p:pic>
        <p:nvPicPr>
          <p:cNvPr id="1026" name="Picture 2" descr="Сергей Есенин - читает С.Безруков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52"/>
            <a:ext cx="2714644" cy="3000349"/>
          </a:xfrm>
          <a:prstGeom prst="rect">
            <a:avLst/>
          </a:prstGeom>
          <a:noFill/>
        </p:spPr>
      </p:pic>
      <p:pic>
        <p:nvPicPr>
          <p:cNvPr id="13" name="Picture 2" descr="Юрий Яковлевич Яковлев — Биография. Факты. Личная жизн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071552"/>
            <a:ext cx="250033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142844" y="274639"/>
            <a:ext cx="9001156" cy="4032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       </a:t>
            </a:r>
            <a:r>
              <a:rPr lang="ru-RU" sz="36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Детство и юность</a:t>
            </a:r>
            <a:r>
              <a:rPr lang="ru-RU" sz="3300" b="1" kern="0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</a:t>
            </a:r>
            <a:r>
              <a:rPr lang="ru-RU" sz="3600" b="1" kern="0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С.А.Есенина</a:t>
            </a:r>
            <a:endParaRPr lang="ru-RU" sz="3600" b="1" kern="0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677891"/>
            <a:ext cx="4782732" cy="1292649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2100" b="1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ru-RU" sz="21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1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ергей Александрович Есенин родился 21 сентября 1895 года в селе Константиново Рязанской губернии. </a:t>
            </a:r>
            <a:endParaRPr lang="ru-RU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3968" y="3357568"/>
            <a:ext cx="4574312" cy="2010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С.А.Есенин в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детстве </a:t>
            </a: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843" y="4659984"/>
            <a:ext cx="638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Дом, в котором родился С.А.Есенин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0" name="Picture 2" descr="Сергей Есенин в детств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915566"/>
            <a:ext cx="4000528" cy="2357454"/>
          </a:xfrm>
          <a:prstGeom prst="rect">
            <a:avLst/>
          </a:prstGeom>
          <a:noFill/>
        </p:spPr>
      </p:pic>
      <p:pic>
        <p:nvPicPr>
          <p:cNvPr id="27652" name="Picture 4" descr="Там, где родился Сергей Есенин - С.А. Есенин ::: Жизнь моя, иль ты  приснилась мне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285998"/>
            <a:ext cx="4000528" cy="2343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406" y="71421"/>
            <a:ext cx="89297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90">
              <a:defRPr/>
            </a:pPr>
            <a:r>
              <a:rPr lang="ru-RU" sz="32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Образование  </a:t>
            </a:r>
            <a:r>
              <a:rPr lang="ru-RU" sz="3200" b="1" kern="0" dirty="0" smtClean="0">
                <a:solidFill>
                  <a:schemeClr val="bg1"/>
                </a:solidFill>
                <a:latin typeface="Arial"/>
                <a:cs typeface="Arial"/>
              </a:rPr>
              <a:t>С.А.Есенина </a:t>
            </a:r>
            <a:endParaRPr lang="ru-RU" sz="3200" b="1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defTabSz="914290">
              <a:defRPr/>
            </a:pPr>
            <a:r>
              <a:rPr lang="ru-RU" sz="32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928676"/>
            <a:ext cx="50006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После окончания земской школы в 1909 году Есенин перешёл в церковно-приходскую, находящуюся в селенье Спас-Клепики. Мечтой его семьи было то, чтобы внук стал сельским учителем. </a:t>
            </a:r>
          </a:p>
          <a:p>
            <a:pPr fontAlgn="base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 смог реализовать её после обучения в Спас-Клепиках. Именно там он окончил и второклассную учительскую школу. Сейчас здесь функционирует </a:t>
            </a:r>
          </a:p>
          <a:p>
            <a:pPr fontAlgn="base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музей – заповедник С.А.Есенина. </a:t>
            </a:r>
          </a:p>
          <a:p>
            <a:pPr fontAlgn="base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 после получения преподавательского образования Есенин принял решение поехать в Москву.</a:t>
            </a:r>
          </a:p>
          <a:p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endParaRPr lang="ru-RU" sz="1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250" name="AutoShape 2" descr="Державин, Гавриил Рома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0" name="Picture 2" descr="Есенин, Сергей Александрович — Википед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142990"/>
            <a:ext cx="335758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С.А.Есенин в Москве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928676"/>
            <a:ext cx="4071966" cy="3877985"/>
          </a:xfrm>
        </p:spPr>
        <p:txBody>
          <a:bodyPr/>
          <a:lstStyle/>
          <a:p>
            <a:pPr fontAlgn="base"/>
            <a:r>
              <a:rPr lang="ru-RU" sz="1800" i="0" dirty="0" smtClean="0">
                <a:solidFill>
                  <a:srgbClr val="0000FF"/>
                </a:solidFill>
              </a:rPr>
              <a:t>     </a:t>
            </a:r>
          </a:p>
          <a:p>
            <a:pPr fontAlgn="base"/>
            <a:r>
              <a:rPr lang="ru-RU" sz="1800" i="0" dirty="0" smtClean="0">
                <a:solidFill>
                  <a:srgbClr val="002060"/>
                </a:solidFill>
              </a:rPr>
              <a:t>     Когда он служил в типографии помощником корректора, быстро подружился с поэтами, входящими в </a:t>
            </a:r>
            <a:r>
              <a:rPr lang="ru-RU" sz="1800" i="0" dirty="0" err="1" smtClean="0">
                <a:solidFill>
                  <a:srgbClr val="002060"/>
                </a:solidFill>
              </a:rPr>
              <a:t>Суриковский</a:t>
            </a:r>
            <a:r>
              <a:rPr lang="ru-RU" sz="1800" i="0" dirty="0" smtClean="0">
                <a:solidFill>
                  <a:srgbClr val="002060"/>
                </a:solidFill>
              </a:rPr>
              <a:t> литературный и музыкальный круг.</a:t>
            </a:r>
          </a:p>
          <a:p>
            <a:pPr fontAlgn="base"/>
            <a:r>
              <a:rPr lang="ru-RU" sz="1800" i="0" dirty="0">
                <a:solidFill>
                  <a:srgbClr val="002060"/>
                </a:solidFill>
              </a:rPr>
              <a:t> </a:t>
            </a:r>
            <a:r>
              <a:rPr lang="ru-RU" sz="1800" i="0" dirty="0" smtClean="0">
                <a:solidFill>
                  <a:srgbClr val="002060"/>
                </a:solidFill>
              </a:rPr>
              <a:t>    Возможно, это и повлияло на то, что в 1913 году он не поступил, но зато стал вольным слушателем Московского городского народного университета. Там он посещал лекции историко-философского факультета.</a:t>
            </a:r>
          </a:p>
          <a:p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9940" name="AutoShape 4" descr="Московский городской народный университет имени А. Л. Шанявского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1" name="Picture 5" descr="C:\Users\HOME\Desktop\загруженное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214428"/>
            <a:ext cx="3857652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355"/>
            <a:ext cx="9144000" cy="507830"/>
          </a:xfrm>
        </p:spPr>
        <p:txBody>
          <a:bodyPr/>
          <a:lstStyle/>
          <a:p>
            <a:r>
              <a:rPr lang="ru-RU" dirty="0" smtClean="0"/>
              <a:t>         Начало творческой деятельности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0375" y="895816"/>
            <a:ext cx="4543673" cy="4124206"/>
          </a:xfrm>
        </p:spPr>
        <p:txBody>
          <a:bodyPr/>
          <a:lstStyle/>
          <a:p>
            <a:r>
              <a:rPr lang="ru-RU" sz="1600" i="0" dirty="0" smtClean="0"/>
              <a:t>    </a:t>
            </a:r>
          </a:p>
          <a:p>
            <a:r>
              <a:rPr lang="ru-RU" sz="1600" i="0" dirty="0" smtClean="0"/>
              <a:t>     </a:t>
            </a:r>
            <a:r>
              <a:rPr lang="ru-RU" sz="1800" i="0" dirty="0" smtClean="0">
                <a:solidFill>
                  <a:srgbClr val="002060"/>
                </a:solidFill>
              </a:rPr>
              <a:t>Тяга к написанию стихов родилась у Есенина ещё в Спас-Клепиках, где он обучался в учительской приходской школе. Естественно, произведения имели духовную направленность, ещё не были проникнуты нотками лирики. </a:t>
            </a:r>
          </a:p>
          <a:p>
            <a:r>
              <a:rPr lang="ru-RU" sz="1800" i="0" dirty="0" smtClean="0">
                <a:solidFill>
                  <a:srgbClr val="002060"/>
                </a:solidFill>
              </a:rPr>
              <a:t>К таким работам можно отнести: «Звёзды», «Моя жизнь». Когда поэт пребывал в Москве (1912-1915 гг.), то именно там начал свои более уверенные пробы пера.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19458" name="AutoShape 2" descr="Первая книга с автографом и сохранением издательской обложки!] Гумилев, Н.  ... | Аукционы | Аукционный дом «Литфон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3723878"/>
            <a:ext cx="5527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Молодой С.А.Есенин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1" name="Picture 4" descr="Поэт Сергей Есен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80" y="915566"/>
            <a:ext cx="2857520" cy="2786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355"/>
            <a:ext cx="9144000" cy="507830"/>
          </a:xfrm>
        </p:spPr>
        <p:txBody>
          <a:bodyPr/>
          <a:lstStyle/>
          <a:p>
            <a:r>
              <a:rPr lang="ru-RU" dirty="0" smtClean="0"/>
              <a:t>         Начало творческой деятельности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5776" y="987574"/>
            <a:ext cx="3429024" cy="4431983"/>
          </a:xfrm>
        </p:spPr>
        <p:txBody>
          <a:bodyPr/>
          <a:lstStyle/>
          <a:p>
            <a:r>
              <a:rPr lang="ru-RU" sz="1600" i="0" dirty="0" smtClean="0">
                <a:solidFill>
                  <a:srgbClr val="002060"/>
                </a:solidFill>
              </a:rPr>
              <a:t>         </a:t>
            </a:r>
            <a:r>
              <a:rPr lang="ru-RU" sz="1800" i="0" dirty="0" smtClean="0">
                <a:solidFill>
                  <a:srgbClr val="002060"/>
                </a:solidFill>
              </a:rPr>
              <a:t>Первым напечатанным произведением С.А.Есенина стало стихотворение «Берёза». Историки отмечают, что при его написании Есенин был вдохновлён работами А.Фета. Тогда он взял себе псевдоним Аристон, не решившись отослать в печать стихотворение под собственным именем. </a:t>
            </a:r>
          </a:p>
          <a:p>
            <a:r>
              <a:rPr lang="ru-RU" sz="1800" i="0" dirty="0" smtClean="0">
                <a:solidFill>
                  <a:srgbClr val="002060"/>
                </a:solidFill>
              </a:rPr>
              <a:t>Его напечатал в 1914 году журнал «Мирок».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19458" name="AutoShape 2" descr="Первая книга с автографом и сохранением издательской обложки!] Гумилев, Н.  ... | Аукционы | Аукционный дом «Литфон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4" name="AutoShape 2" descr="Поэт Сергей Есени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571536" y="3500444"/>
            <a:ext cx="6442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Поэт А.А.Фет</a:t>
            </a: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pic>
        <p:nvPicPr>
          <p:cNvPr id="38918" name="Picture 6" descr="Презентация к уроку литературного чтения С. Есенин &quot;Берёз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2" y="987574"/>
            <a:ext cx="2716354" cy="2633669"/>
          </a:xfrm>
          <a:prstGeom prst="rect">
            <a:avLst/>
          </a:prstGeom>
          <a:noFill/>
        </p:spPr>
      </p:pic>
      <p:pic>
        <p:nvPicPr>
          <p:cNvPr id="38920" name="Picture 8" descr="Афанасий Афанасьевич Фет. Поэты XIX века | WISELY.S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14"/>
            <a:ext cx="2143140" cy="2571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507831"/>
          </a:xfrm>
        </p:spPr>
        <p:txBody>
          <a:bodyPr/>
          <a:lstStyle/>
          <a:p>
            <a:pPr fontAlgn="base"/>
            <a:r>
              <a:rPr lang="ru-RU" dirty="0" smtClean="0"/>
              <a:t>   </a:t>
            </a:r>
            <a:r>
              <a:rPr lang="ru-RU" sz="3200" dirty="0" smtClean="0"/>
              <a:t>Творческая деятельность С.А.Есенина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13"/>
            <a:ext cx="4214842" cy="246221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15566"/>
            <a:ext cx="499649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Первая книга «Радуница» была выпущена в 1916 году. Само название книги "Радуница" нередко связывают с песенным складом стихов поэта. С одной стороны, радуница (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радоница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- это день поминовения усопших; с другой - это слово ассоциируется с циклом весенних народных песен, которые издавна назывались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радовицкими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или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радоницкими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веснянками. Поэтический язык ранних стихов С.Есенина  своеобразен и тонок, метафоры неожиданно выразительны. Поэт чувствует, воспринимает природу живой, одухотворённой ("Выткался на озере алый свет зари...", "Дымом половодье зализало ил...")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0" name="Picture 2" descr="Сергей Есенин. Радуница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7323">
            <a:off x="5763670" y="1059109"/>
            <a:ext cx="1890238" cy="2844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355"/>
            <a:ext cx="9144000" cy="507830"/>
          </a:xfrm>
        </p:spPr>
        <p:txBody>
          <a:bodyPr/>
          <a:lstStyle/>
          <a:p>
            <a:r>
              <a:rPr lang="ru-RU" dirty="0" smtClean="0"/>
              <a:t>                С.А.Есенин и революция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857238"/>
            <a:ext cx="4929222" cy="4185761"/>
          </a:xfrm>
        </p:spPr>
        <p:txBody>
          <a:bodyPr/>
          <a:lstStyle/>
          <a:p>
            <a:r>
              <a:rPr lang="ru-RU" sz="1600" i="0" dirty="0" smtClean="0">
                <a:solidFill>
                  <a:srgbClr val="0000FF"/>
                </a:solidFill>
              </a:rPr>
              <a:t>    </a:t>
            </a:r>
          </a:p>
          <a:p>
            <a:r>
              <a:rPr lang="ru-RU" sz="1600" i="0" dirty="0" smtClean="0">
                <a:solidFill>
                  <a:srgbClr val="0000FF"/>
                </a:solidFill>
              </a:rPr>
              <a:t>    </a:t>
            </a:r>
            <a:r>
              <a:rPr lang="ru-RU" sz="1600" i="0" dirty="0" smtClean="0">
                <a:solidFill>
                  <a:srgbClr val="7030A0"/>
                </a:solidFill>
              </a:rPr>
              <a:t> </a:t>
            </a:r>
            <a:r>
              <a:rPr lang="ru-RU" sz="1600" i="0" dirty="0" smtClean="0">
                <a:solidFill>
                  <a:srgbClr val="002060"/>
                </a:solidFill>
              </a:rPr>
              <a:t>Во время большевицкой революции октября 1917 года С.А.Есенин находился в Петрограде и в ближайшие месяцы написал две поэмы – «Преображение» и «</a:t>
            </a:r>
            <a:r>
              <a:rPr lang="ru-RU" sz="1600" i="0" dirty="0" err="1" smtClean="0">
                <a:solidFill>
                  <a:srgbClr val="002060"/>
                </a:solidFill>
              </a:rPr>
              <a:t>Инония</a:t>
            </a:r>
            <a:r>
              <a:rPr lang="ru-RU" sz="1600" i="0" dirty="0" smtClean="0">
                <a:solidFill>
                  <a:srgbClr val="002060"/>
                </a:solidFill>
              </a:rPr>
              <a:t>», где выразил свои мистические грёзы об иной, революционной России.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/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600" i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начале 1920-х гг. в стихах Есенина появились мотивы «разворочённого бурей быта» пьяной удали, сменяющейся надрывной тоской.</a:t>
            </a:r>
          </a:p>
          <a:p>
            <a:pPr fontAlgn="base"/>
            <a:r>
              <a:rPr lang="ru-RU" sz="1600" i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Поэт предстал хулиганом, скандалистом с окровавленной душой, ковыляющим «из притона в притон», где его окружает «чужой и хохочущий сброд» (сборники «Исповедь хулигана» (1921 г.), «Москва кабацкая» (1924 г.).</a:t>
            </a:r>
          </a:p>
          <a:p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9458" name="AutoShape 2" descr="Первая книга с автографом и сохранением издательской обложки!] Гумилев, Н.  ... | Аукционы | Аукционный дом «Литфон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0" name="AutoShape 2" descr="Есенин, С. Преображение. М.: Имажинисты, 1921. | Аукционы | Аукционный дом  «Литфон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2" name="Picture 4" descr="Лот 235 // Есенин, С.А. Преображение: [Стихи] / Сергей Есенин. [М.]:  Имажинисты, 1921. — 47 с.; 23х16 см. — 6000 экз. В шрифтовой издательской  обложке. Выцветание // Аукцион Империя. Online аукционы нумизматики и  букинистики в Москв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928676"/>
            <a:ext cx="1571636" cy="1928826"/>
          </a:xfrm>
          <a:prstGeom prst="rect">
            <a:avLst/>
          </a:prstGeom>
          <a:noFill/>
        </p:spPr>
      </p:pic>
      <p:pic>
        <p:nvPicPr>
          <p:cNvPr id="12296" name="Picture 8" descr="Инония eBook by Сергей Александрович Есенин | Rakuten Kob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1000114"/>
            <a:ext cx="1200145" cy="1785950"/>
          </a:xfrm>
          <a:prstGeom prst="rect">
            <a:avLst/>
          </a:prstGeom>
          <a:noFill/>
        </p:spPr>
      </p:pic>
      <p:pic>
        <p:nvPicPr>
          <p:cNvPr id="10" name="Picture 2" descr="Книга: &quot;Исповедь хулигана&quot; - Сергей Есенин. Купить книгу, читать рецензии |  ISBN 978-5-389-10209-5 | Лабирин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857502"/>
            <a:ext cx="1714544" cy="2143122"/>
          </a:xfrm>
          <a:prstGeom prst="rect">
            <a:avLst/>
          </a:prstGeom>
          <a:noFill/>
        </p:spPr>
      </p:pic>
      <p:pic>
        <p:nvPicPr>
          <p:cNvPr id="11" name="Picture 5" descr="C:\Users\HOME\Desktop\загруженно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2928940"/>
            <a:ext cx="2000264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14747</TotalTime>
  <Words>1525</Words>
  <Application>Microsoft Office PowerPoint</Application>
  <PresentationFormat>Экран (16:9)</PresentationFormat>
  <Paragraphs>235</Paragraphs>
  <Slides>27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     Литературное                     чтение</vt:lpstr>
      <vt:lpstr>Биография С.А.Есенина </vt:lpstr>
      <vt:lpstr>                 </vt:lpstr>
      <vt:lpstr>                 </vt:lpstr>
      <vt:lpstr>            С.А.Есенин в Москве</vt:lpstr>
      <vt:lpstr>         Начало творческой деятельности</vt:lpstr>
      <vt:lpstr>         Начало творческой деятельности</vt:lpstr>
      <vt:lpstr>   Творческая деятельность С.А.Есенина </vt:lpstr>
      <vt:lpstr>                С.А.Есенин и революция</vt:lpstr>
      <vt:lpstr>                С.А.Есенин и имажинизм</vt:lpstr>
      <vt:lpstr>   Творческая деятельность С.А.Есенина </vt:lpstr>
      <vt:lpstr>   Творческая деятельность С.А.Есенина </vt:lpstr>
      <vt:lpstr>Биография Ю.Я.Яковлева</vt:lpstr>
      <vt:lpstr>                 </vt:lpstr>
      <vt:lpstr>                 </vt:lpstr>
      <vt:lpstr>                 </vt:lpstr>
      <vt:lpstr>   Творческая деятельность Ю.Я.Яковлева </vt:lpstr>
      <vt:lpstr>                 </vt:lpstr>
      <vt:lpstr>            </vt:lpstr>
      <vt:lpstr>   Тема Великой Отечественной войны</vt:lpstr>
      <vt:lpstr>        Тема Великой Отечественной войны</vt:lpstr>
      <vt:lpstr>       Тема Великой Отечественной войны</vt:lpstr>
      <vt:lpstr>         Начало творческой деятельности</vt:lpstr>
      <vt:lpstr>История создания рассказа «Письмо к Петрарке» </vt:lpstr>
      <vt:lpstr>Франческо Петрарка </vt:lpstr>
      <vt:lpstr>Неразделённая любовь Ф.Петрарки                   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Пользователь</cp:lastModifiedBy>
  <cp:revision>678</cp:revision>
  <dcterms:created xsi:type="dcterms:W3CDTF">2020-04-13T08:05:42Z</dcterms:created>
  <dcterms:modified xsi:type="dcterms:W3CDTF">2021-02-18T12:16:38Z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