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357" r:id="rId2"/>
    <p:sldId id="263" r:id="rId3"/>
    <p:sldId id="289" r:id="rId4"/>
    <p:sldId id="347" r:id="rId5"/>
    <p:sldId id="349" r:id="rId6"/>
    <p:sldId id="291" r:id="rId7"/>
    <p:sldId id="350" r:id="rId8"/>
    <p:sldId id="351" r:id="rId9"/>
    <p:sldId id="334" r:id="rId10"/>
    <p:sldId id="352" r:id="rId11"/>
    <p:sldId id="355" r:id="rId12"/>
    <p:sldId id="356" r:id="rId13"/>
    <p:sldId id="358" r:id="rId14"/>
    <p:sldId id="359" r:id="rId15"/>
    <p:sldId id="360" r:id="rId16"/>
    <p:sldId id="361" r:id="rId17"/>
    <p:sldId id="362" r:id="rId18"/>
    <p:sldId id="363" r:id="rId19"/>
    <p:sldId id="364" r:id="rId20"/>
    <p:sldId id="365" r:id="rId21"/>
    <p:sldId id="366" r:id="rId22"/>
    <p:sldId id="367" r:id="rId23"/>
    <p:sldId id="368" r:id="rId24"/>
    <p:sldId id="369" r:id="rId25"/>
    <p:sldId id="370" r:id="rId26"/>
    <p:sldId id="371" r:id="rId27"/>
    <p:sldId id="269" r:id="rId28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E5D03"/>
    <a:srgbClr val="5B1B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0841" autoAdjust="0"/>
  </p:normalViewPr>
  <p:slideViewPr>
    <p:cSldViewPr>
      <p:cViewPr>
        <p:scale>
          <a:sx n="63" d="100"/>
          <a:sy n="63" d="100"/>
        </p:scale>
        <p:origin x="1308" y="448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241" d="100"/>
          <a:sy n="241" d="100"/>
        </p:scale>
        <p:origin x="-1344" y="-96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509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0538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47663" y="-121738"/>
            <a:ext cx="6083269" cy="1593043"/>
          </a:xfrm>
          <a:prstGeom prst="rect">
            <a:avLst/>
          </a:prstGeom>
        </p:spPr>
        <p:txBody>
          <a:bodyPr vert="horz" wrap="square" lIns="0" tIns="23156" rIns="0" bIns="0" rtlCol="0">
            <a:spAutoFit/>
          </a:bodyPr>
          <a:lstStyle/>
          <a:p>
            <a:pPr marL="20137">
              <a:spcBef>
                <a:spcPts val="181"/>
              </a:spcBef>
            </a:pPr>
            <a:r>
              <a:rPr lang="ru-RU" sz="5400" spc="-8" dirty="0" smtClean="0"/>
              <a:t>     </a:t>
            </a:r>
            <a:r>
              <a:rPr lang="ru-RU" sz="4800" spc="-8" dirty="0" smtClean="0"/>
              <a:t>Литературное     </a:t>
            </a:r>
            <a:br>
              <a:rPr lang="ru-RU" sz="4800" spc="-8" dirty="0" smtClean="0"/>
            </a:br>
            <a:r>
              <a:rPr lang="ru-RU" sz="4800" spc="-8" dirty="0" smtClean="0"/>
              <a:t>               чтение</a:t>
            </a:r>
            <a:endParaRPr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899592" y="1131590"/>
            <a:ext cx="8754766" cy="4164527"/>
          </a:xfrm>
          <a:prstGeom prst="rect">
            <a:avLst/>
          </a:prstGeom>
        </p:spPr>
        <p:txBody>
          <a:bodyPr vert="horz" wrap="square" lIns="0" tIns="22151" rIns="0" bIns="0" rtlCol="0">
            <a:spAutoFit/>
          </a:bodyPr>
          <a:lstStyle/>
          <a:p>
            <a:pPr marL="29199">
              <a:lnSpc>
                <a:spcPts val="3092"/>
              </a:lnSpc>
              <a:spcBef>
                <a:spcPts val="174"/>
              </a:spcBef>
            </a:pPr>
            <a:endParaRPr lang="ru-RU" sz="2800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9">
              <a:spcBef>
                <a:spcPts val="174"/>
              </a:spcBef>
            </a:pPr>
            <a:r>
              <a:rPr sz="4000" b="1" spc="-32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0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0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Повторение изученного </a:t>
            </a:r>
          </a:p>
          <a:p>
            <a:pPr marL="29199">
              <a:spcBef>
                <a:spcPts val="174"/>
              </a:spcBef>
            </a:pPr>
            <a:r>
              <a:rPr lang="ru-RU" sz="40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по литературному чтению.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9199">
              <a:spcBef>
                <a:spcPts val="174"/>
              </a:spcBef>
            </a:pP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9199">
              <a:spcBef>
                <a:spcPts val="174"/>
              </a:spcBef>
            </a:pP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9199">
              <a:spcBef>
                <a:spcPts val="174"/>
              </a:spcBef>
            </a:pPr>
            <a:r>
              <a:rPr lang="ru-RU" sz="3800" b="1" spc="-16" dirty="0" smtClean="0">
                <a:solidFill>
                  <a:srgbClr val="0070C0"/>
                </a:solidFill>
                <a:latin typeface="Arial"/>
                <a:cs typeface="Arial"/>
              </a:rPr>
              <a:t>  </a:t>
            </a:r>
          </a:p>
          <a:p>
            <a:pPr marL="53363" marR="977657">
              <a:lnSpc>
                <a:spcPts val="3108"/>
              </a:lnSpc>
              <a:spcBef>
                <a:spcPts val="2347"/>
              </a:spcBef>
            </a:pPr>
            <a:endParaRPr sz="2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1520" y="1779662"/>
            <a:ext cx="504056" cy="129215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10"/>
          <p:cNvGrpSpPr/>
          <p:nvPr/>
        </p:nvGrpSpPr>
        <p:grpSpPr>
          <a:xfrm>
            <a:off x="7429520" y="337424"/>
            <a:ext cx="1102920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12360" y="394736"/>
            <a:ext cx="574148" cy="590848"/>
          </a:xfrm>
          <a:prstGeom prst="rect">
            <a:avLst/>
          </a:prstGeom>
        </p:spPr>
        <p:txBody>
          <a:bodyPr vert="horz" wrap="square" lIns="0" tIns="25171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68344" y="859064"/>
            <a:ext cx="1188990" cy="354308"/>
          </a:xfrm>
          <a:prstGeom prst="rect">
            <a:avLst/>
          </a:prstGeom>
        </p:spPr>
        <p:txBody>
          <a:bodyPr vert="horz" wrap="square" lIns="0" tIns="19130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7" name="object 15"/>
          <p:cNvGrpSpPr/>
          <p:nvPr/>
        </p:nvGrpSpPr>
        <p:grpSpPr>
          <a:xfrm>
            <a:off x="549567" y="458119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251520" y="3298890"/>
            <a:ext cx="504055" cy="13003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90" name="AutoShape 2" descr="Блок Александр Александрови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" name="Picture 2" descr="Книга: &quot;Сергей Есенин&quot; - Куняев, Куняев. Купить книгу, читать рецензии |  ISBN 978-5-235-04038-0 | Лабирин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47664" y="2931790"/>
            <a:ext cx="1544857" cy="1928826"/>
          </a:xfrm>
          <a:prstGeom prst="rect">
            <a:avLst/>
          </a:prstGeom>
          <a:noFill/>
        </p:spPr>
      </p:pic>
      <p:pic>
        <p:nvPicPr>
          <p:cNvPr id="29" name="Picture 2" descr="Неприкосновенный запас (сборник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35896" y="2931790"/>
            <a:ext cx="1500198" cy="1959038"/>
          </a:xfrm>
          <a:prstGeom prst="rect">
            <a:avLst/>
          </a:prstGeom>
          <a:noFill/>
        </p:spPr>
      </p:pic>
      <p:pic>
        <p:nvPicPr>
          <p:cNvPr id="31" name="Picture 2" descr="Великие поэты. Том 11. Сонеты к Лауре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24128" y="2859782"/>
            <a:ext cx="1440160" cy="20097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0"/>
          </a:xfrm>
        </p:spPr>
        <p:txBody>
          <a:bodyPr/>
          <a:lstStyle/>
          <a:p>
            <a:r>
              <a:rPr lang="ru-RU" dirty="0" smtClean="0"/>
              <a:t>                С.А.Есенин и имажинизм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27984" y="928676"/>
            <a:ext cx="4501734" cy="4163354"/>
          </a:xfrm>
        </p:spPr>
        <p:txBody>
          <a:bodyPr/>
          <a:lstStyle/>
          <a:p>
            <a:r>
              <a:rPr lang="ru-RU" sz="1600" i="0" dirty="0" smtClean="0">
                <a:solidFill>
                  <a:srgbClr val="0000FF"/>
                </a:solidFill>
              </a:rPr>
              <a:t>      </a:t>
            </a:r>
            <a:r>
              <a:rPr lang="ru-RU" sz="1800" i="0" dirty="0" smtClean="0">
                <a:solidFill>
                  <a:srgbClr val="002060"/>
                </a:solidFill>
              </a:rPr>
              <a:t>В марте 1918 г. поэт снова поселился в Москве, где выступал как один из основателей группы имажинистов.</a:t>
            </a:r>
          </a:p>
          <a:p>
            <a:r>
              <a:rPr lang="ru-RU" sz="1800" i="0" dirty="0">
                <a:solidFill>
                  <a:srgbClr val="002060"/>
                </a:solidFill>
              </a:rPr>
              <a:t> </a:t>
            </a:r>
            <a:r>
              <a:rPr lang="ru-RU" sz="1800" i="0" dirty="0" smtClean="0">
                <a:solidFill>
                  <a:srgbClr val="002060"/>
                </a:solidFill>
              </a:rPr>
              <a:t>    </a:t>
            </a:r>
            <a:r>
              <a:rPr lang="ru-RU" sz="1800" i="0" dirty="0" smtClean="0">
                <a:solidFill>
                  <a:srgbClr val="C00000"/>
                </a:solidFill>
              </a:rPr>
              <a:t>Имажинизм</a:t>
            </a:r>
            <a:r>
              <a:rPr lang="ru-RU" sz="1800" i="0" dirty="0" smtClean="0">
                <a:solidFill>
                  <a:srgbClr val="002060"/>
                </a:solidFill>
              </a:rPr>
              <a:t> – литературное направление в русской поэзии XX века, представители которого заявляли, что цель творчества состоит в создании образа. Основное выразительное средство имажинистов - метафора.</a:t>
            </a:r>
          </a:p>
          <a:p>
            <a:r>
              <a:rPr lang="ru-RU" sz="1800" i="0" dirty="0" smtClean="0">
                <a:solidFill>
                  <a:srgbClr val="002060"/>
                </a:solidFill>
              </a:rPr>
              <a:t>Представители: Анатолий Борисович </a:t>
            </a:r>
            <a:r>
              <a:rPr lang="ru-RU" sz="1800" i="0" dirty="0" err="1" smtClean="0">
                <a:solidFill>
                  <a:srgbClr val="002060"/>
                </a:solidFill>
              </a:rPr>
              <a:t>Мариенгоф</a:t>
            </a:r>
            <a:r>
              <a:rPr lang="ru-RU" sz="1800" i="0" dirty="0" smtClean="0">
                <a:solidFill>
                  <a:srgbClr val="002060"/>
                </a:solidFill>
              </a:rPr>
              <a:t>, Вадим </a:t>
            </a:r>
            <a:r>
              <a:rPr lang="ru-RU" sz="1800" i="0" dirty="0" err="1" smtClean="0">
                <a:solidFill>
                  <a:srgbClr val="002060"/>
                </a:solidFill>
              </a:rPr>
              <a:t>Габриэлович</a:t>
            </a:r>
            <a:r>
              <a:rPr lang="ru-RU" sz="1800" i="0" dirty="0" smtClean="0">
                <a:solidFill>
                  <a:srgbClr val="002060"/>
                </a:solidFill>
              </a:rPr>
              <a:t> </a:t>
            </a:r>
            <a:r>
              <a:rPr lang="ru-RU" sz="1800" i="0" dirty="0" err="1" smtClean="0">
                <a:solidFill>
                  <a:srgbClr val="002060"/>
                </a:solidFill>
              </a:rPr>
              <a:t>Шершеневич</a:t>
            </a:r>
            <a:r>
              <a:rPr lang="ru-RU" sz="1800" i="0" dirty="0" smtClean="0">
                <a:solidFill>
                  <a:srgbClr val="002060"/>
                </a:solidFill>
              </a:rPr>
              <a:t>, Иван Васильевич Грузинов, </a:t>
            </a:r>
            <a:r>
              <a:rPr lang="ru-RU" sz="1800" i="0" dirty="0" err="1" smtClean="0">
                <a:solidFill>
                  <a:srgbClr val="002060"/>
                </a:solidFill>
              </a:rPr>
              <a:t>Рюрик</a:t>
            </a:r>
            <a:r>
              <a:rPr lang="ru-RU" sz="1800" i="0" dirty="0" smtClean="0">
                <a:solidFill>
                  <a:srgbClr val="002060"/>
                </a:solidFill>
              </a:rPr>
              <a:t> Ивнев.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0" name="AutoShape 2" descr="Есенин, С. Преображение. М.: Имажинисты, 1921. | Аукционы | Аукционный дом 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3250" name="Picture 2" descr="Мариенгоф, Анатолий Борисович — Википед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6"/>
            <a:ext cx="1624011" cy="1643074"/>
          </a:xfrm>
          <a:prstGeom prst="rect">
            <a:avLst/>
          </a:prstGeom>
          <a:noFill/>
        </p:spPr>
      </p:pic>
      <p:pic>
        <p:nvPicPr>
          <p:cNvPr id="53252" name="Picture 4" descr="Вадим Шершеневич - сценарист - биография - советские сценаристы -  Кино-Театр.Р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928676"/>
            <a:ext cx="1428750" cy="1571636"/>
          </a:xfrm>
          <a:prstGeom prst="rect">
            <a:avLst/>
          </a:prstGeom>
          <a:noFill/>
        </p:spPr>
      </p:pic>
      <p:sp>
        <p:nvSpPr>
          <p:cNvPr id="53256" name="AutoShape 8" descr="Грузинов, Иван Василье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3260" name="Picture 12" descr="ГРУЗИНОВ И. В. Есенин - С.А. Есенин ::: Жизнь моя, иль ты приснилась мне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3286130"/>
            <a:ext cx="1571636" cy="1643074"/>
          </a:xfrm>
          <a:prstGeom prst="rect">
            <a:avLst/>
          </a:prstGeom>
          <a:noFill/>
        </p:spPr>
      </p:pic>
      <p:sp>
        <p:nvSpPr>
          <p:cNvPr id="53262" name="AutoShape 14" descr="Рюрик Ивнев — Биография Рюрика Ивне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64" name="AutoShape 16" descr="Рюрик Ивнев — Биография Рюрика Ивне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66" name="AutoShape 18" descr="Рюрик Ивнев — Биография Рюрика Ивне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68" name="AutoShape 20" descr="Рюрик Ивнев — Биография Рюрика Ивне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270" name="AutoShape 22" descr="Рюрик Ивнев — Биография Рюрика Ивне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3272" name="Picture 24" descr="Рюрик Ивнев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286130"/>
            <a:ext cx="1500188" cy="1657348"/>
          </a:xfrm>
          <a:prstGeom prst="rect">
            <a:avLst/>
          </a:prstGeom>
          <a:noFill/>
        </p:spPr>
      </p:pic>
      <p:pic>
        <p:nvPicPr>
          <p:cNvPr id="22" name="Picture 6" descr="Сергей Есенин - биография, информация, личная жизнь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728" y="2000246"/>
            <a:ext cx="1571636" cy="16668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07831"/>
          </a:xfrm>
        </p:spPr>
        <p:txBody>
          <a:bodyPr/>
          <a:lstStyle/>
          <a:p>
            <a:pPr fontAlgn="base"/>
            <a:r>
              <a:rPr lang="ru-RU" dirty="0" smtClean="0"/>
              <a:t>   </a:t>
            </a:r>
            <a:r>
              <a:rPr lang="ru-RU" sz="3200" dirty="0" smtClean="0"/>
              <a:t>Творческая деятельность С.А.Есенина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857238"/>
            <a:ext cx="535785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1924-1925 гг. Сергей Есенин создаёт наиболее значительные произведения: поэмы  «Анна </a:t>
            </a:r>
            <a:r>
              <a:rPr lang="ru-RU" sz="1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Снегина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», «Песнь о великом походе», «</a:t>
            </a:r>
            <a:r>
              <a:rPr lang="ru-RU" sz="1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Гуляй-Поле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», «Баллада о двадцати шести», «Поэма 36»; драматические поэмы «Пугачев» и «Страна негодяев»; большинство «маленьких поэм»: «Русь советская», «Русь уходящая», «Возвращение на родину»; цикл стихов «Персидские мотивы» и более шестидесяти лирических стихотворений. Подготавливая в 1925 г. «Собрание сочинений», из написанных пятнадцати тысяч строк Сергей Есенин отобрал для печати только десять тысяч – «самое лучшее».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0178" name="Picture 2" descr="Сергей Есенин - Персидские мотивы обложка книг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928808"/>
            <a:ext cx="1595434" cy="2286016"/>
          </a:xfrm>
          <a:prstGeom prst="rect">
            <a:avLst/>
          </a:prstGeom>
          <a:noFill/>
        </p:spPr>
      </p:pic>
      <p:pic>
        <p:nvPicPr>
          <p:cNvPr id="50182" name="Picture 6" descr="Русь уходящая eBook by Сергей Есенин - 9783962177683 | Rakuten Kobo Gree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1000114"/>
            <a:ext cx="1584287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07831"/>
          </a:xfrm>
        </p:spPr>
        <p:txBody>
          <a:bodyPr/>
          <a:lstStyle/>
          <a:p>
            <a:pPr fontAlgn="base"/>
            <a:r>
              <a:rPr lang="ru-RU" dirty="0" smtClean="0"/>
              <a:t>   </a:t>
            </a:r>
            <a:r>
              <a:rPr lang="ru-RU" sz="3200" dirty="0" smtClean="0"/>
              <a:t>Творческая деятельность С.А.Есенина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627534"/>
            <a:ext cx="43577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Среди лучших стихотворений поэта последних лет: «Письмо к матери» («Ты жива еще, моя старушка?..»), «Мы теперь уходим понемногу..», «Отговорила роща золотая…», в котором сочетаются и истинно народная песенная стихия, и мастерство зрелого, много пережившего поэта, и щемящая, чистая простота, за которую так любили Есенина.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9154" name="Picture 2" descr="Есенин Сергей Александрови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14"/>
            <a:ext cx="1928826" cy="2714644"/>
          </a:xfrm>
          <a:prstGeom prst="rect">
            <a:avLst/>
          </a:prstGeom>
          <a:noFill/>
        </p:spPr>
      </p:pic>
      <p:pic>
        <p:nvPicPr>
          <p:cNvPr id="49156" name="Picture 4" descr="Сергей Есенин Письмо матери. Слушать онлайн или скачат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240" y="1059582"/>
            <a:ext cx="1928810" cy="27146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Ю.Я.Яковлева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51920" y="771550"/>
            <a:ext cx="500066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Юрий Яковлевич Яковлев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писатель и сценарист, </a:t>
            </a:r>
          </a:p>
          <a:p>
            <a:r>
              <a:rPr lang="ru-RU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автор книг для подростков </a:t>
            </a:r>
          </a:p>
          <a:p>
            <a:r>
              <a:rPr lang="ru-RU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 юношества,  многих интересных сюжетов детского киножурнала «Ералаш», сценариев к мультфильмам и детским фильмам. </a:t>
            </a:r>
            <a:r>
              <a:rPr lang="ru-RU" sz="2400" dirty="0" smtClean="0"/>
              <a:t> </a:t>
            </a:r>
            <a:endParaRPr lang="ru-RU" sz="2400" b="1" i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 descr="Автор: Яковлев Юрий Яковлевич | новинки 2021 | книжный интернет-магазин 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142990"/>
            <a:ext cx="2986085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42844" y="274639"/>
            <a:ext cx="9001156" cy="4296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</a:t>
            </a:r>
            <a:r>
              <a:rPr lang="ru-RU" sz="36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Детство и юность</a:t>
            </a:r>
            <a:r>
              <a:rPr lang="ru-RU" sz="40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Ю.Я.Яковлева</a:t>
            </a:r>
            <a:endParaRPr lang="ru-RU" sz="36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283968" y="699542"/>
            <a:ext cx="4500594" cy="2985421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Юрий Яковлевич Яковлев родился 22 июня 1922 года в Ленинграде (ныне — Санкт- Петербург) в семье служащего.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Яковлев — это псевдоним писателя, взятый по его отчеству, настоящая фамилия —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Ховкин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5" descr="Читать онлайн &quot;Письмо с вулканического острова (Сборник)&quot; автора Яковлев  Юрий Яковлевич - RuLit - Страница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142990"/>
            <a:ext cx="3071834" cy="2971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55577" y="928676"/>
            <a:ext cx="4630737" cy="33854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Образование Ю.Я.Яковлева</a:t>
            </a:r>
            <a:endParaRPr lang="ru-RU" sz="32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defRPr/>
            </a:pP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5720" y="928676"/>
            <a:ext cx="435771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На фронте, Ю. Яковлев сначала был наводчиком зенитной батареи, а потом сотрудником фронтовой газеты «Тревога», для которой в часы затишья писал стихи и очерки. Тогда фронтовой журналист и принял окончательное решение стать писателем и сразу после войны поступил в московский Литературный институт им. А.М. Горького.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02" name="Picture 2" descr="Зимородок (1972) - кадры из фильма - советские фильмы - Кино-Театр.Р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972279">
            <a:off x="5148367" y="1220448"/>
            <a:ext cx="2086721" cy="28909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42844" y="71421"/>
            <a:ext cx="900115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28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Начало творческой деятельности Ю.Я.Яковлева </a:t>
            </a:r>
            <a:endParaRPr lang="ru-RU" sz="28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defRPr/>
            </a:pPr>
            <a:endParaRPr lang="ru-RU" sz="32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9512" y="915566"/>
            <a:ext cx="521494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Самой первой книгой молодого поэта был сборник стихов для взрослых о буднях армии «Наш адрес», напечатанный в 1949 году, позже появились сборники </a:t>
            </a:r>
          </a:p>
          <a:p>
            <a:pPr fontAlgn="base"/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«В нашем полку» (1951) и «Растут сыновья» (1955). Затем у Ю. Яковлева стали выходить тоненькие стихотворные книжечки для детей. Но, как оказалось, поэзия не была его главным призванием. После опубликования в 1960 году небольшой повести «Станция Мальчики» Ю. Яковлев стал отдавать предпочтение прозе. </a:t>
            </a:r>
          </a:p>
        </p:txBody>
      </p:sp>
      <p:sp>
        <p:nvSpPr>
          <p:cNvPr id="53250" name="AutoShape 2" descr="Державин, Гавриил Ром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Яковлев, Юрий Яковле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5" name="Picture 7" descr="https://prodetlit.ru/images/thumb/3/39/YAkovlev-YUrij_%281%29.jpg/800px-YAkovlev-YUrij_%281%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651311">
            <a:off x="5911721" y="1201727"/>
            <a:ext cx="1947480" cy="2704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53998"/>
          </a:xfrm>
        </p:spPr>
        <p:txBody>
          <a:bodyPr/>
          <a:lstStyle/>
          <a:p>
            <a:r>
              <a:rPr lang="ru-RU" dirty="0" smtClean="0"/>
              <a:t>   Творческая деятельность</a:t>
            </a:r>
            <a:r>
              <a:rPr lang="ru-RU" sz="3600" spc="-32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spc="-32" dirty="0" smtClean="0">
                <a:latin typeface="Arial" pitchFamily="34" charset="0"/>
                <a:cs typeface="Arial" pitchFamily="34" charset="0"/>
              </a:rPr>
              <a:t>Ю.Я.Яковлева</a:t>
            </a:r>
            <a:r>
              <a:rPr lang="ru-RU" sz="3600" spc="-32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465296"/>
            <a:ext cx="5040560" cy="4678204"/>
          </a:xfrm>
        </p:spPr>
        <p:txBody>
          <a:bodyPr/>
          <a:lstStyle/>
          <a:p>
            <a:r>
              <a:rPr lang="ru-RU" sz="2000" i="0" dirty="0" smtClean="0"/>
              <a:t>    </a:t>
            </a:r>
          </a:p>
          <a:p>
            <a:r>
              <a:rPr lang="ru-RU" sz="2000" i="0" dirty="0" smtClean="0"/>
              <a:t>     </a:t>
            </a:r>
          </a:p>
          <a:p>
            <a:r>
              <a:rPr lang="ru-RU" sz="2400" i="0" dirty="0" smtClean="0"/>
              <a:t>      К моменту окончания Литературного института в 1952 году он уже был автором пяти книг стихов: кроме «Нашего адреса», вышли «Зелёная книга» (1950), «Какая сегодня погода» (1950), «В нашем полку» — единственная книга стихов для взрослых, «Наш Андрейка» (обе 1951). 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33" name="Picture 1" descr="C:\Users\HOME\Desktop\загруженно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080" y="1059582"/>
            <a:ext cx="2696851" cy="27963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Герои произведений Ю.Я.Яковлева</a:t>
            </a:r>
            <a:r>
              <a:rPr lang="ru-RU" sz="3200" spc="-32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ru-RU" sz="32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defRPr/>
            </a:pPr>
            <a:r>
              <a:rPr lang="ru-RU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ru-RU" sz="32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857238"/>
            <a:ext cx="4786346" cy="4010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endParaRPr lang="en-US" sz="1600" b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Своего юного читателя Ю.Яковлев делает собеседником — не оставляя один на один с трудностями, а приглашая посмотреть, как с проблемами справляются его сверстники. </a:t>
            </a:r>
          </a:p>
          <a:p>
            <a:pPr fontAlgn="base"/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Герои рассказов Яковлева — обыкновенные дети, школьники. </a:t>
            </a:r>
          </a:p>
          <a:p>
            <a:pPr fontAlgn="base"/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Кто-то скромный и робкий, кто-то мечтательный и смелый, но всех их объединяет одно: каждый день герои Яковлева открывают что-то новое в себе и в окружающем мире.</a:t>
            </a:r>
          </a:p>
        </p:txBody>
      </p:sp>
      <p:sp>
        <p:nvSpPr>
          <p:cNvPr id="53250" name="AutoShape 2" descr="Державин, Гавриил Ром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6" name="Picture 4" descr="Яковлев Юрий Яковлевич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1142990"/>
            <a:ext cx="1949540" cy="2643206"/>
          </a:xfrm>
          <a:prstGeom prst="rect">
            <a:avLst/>
          </a:prstGeom>
          <a:noFill/>
        </p:spPr>
      </p:pic>
      <p:pic>
        <p:nvPicPr>
          <p:cNvPr id="18438" name="Picture 6" descr="Юрий Яковлев – биография, книги, отзывы, цитат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928808"/>
            <a:ext cx="1866900" cy="2590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627534"/>
            <a:ext cx="4824536" cy="4616648"/>
          </a:xfrm>
        </p:spPr>
        <p:txBody>
          <a:bodyPr/>
          <a:lstStyle/>
          <a:p>
            <a:pPr fontAlgn="base"/>
            <a:r>
              <a:rPr lang="ru-RU" sz="2000" i="0" dirty="0" smtClean="0">
                <a:solidFill>
                  <a:srgbClr val="0000FF"/>
                </a:solidFill>
              </a:rPr>
              <a:t>     </a:t>
            </a:r>
          </a:p>
          <a:p>
            <a:pPr fontAlgn="base"/>
            <a:r>
              <a:rPr lang="ru-RU" sz="2000" i="0" dirty="0" smtClean="0">
                <a:solidFill>
                  <a:srgbClr val="0000FF"/>
                </a:solidFill>
              </a:rPr>
              <a:t>     </a:t>
            </a:r>
          </a:p>
          <a:p>
            <a:pPr fontAlgn="base"/>
            <a:r>
              <a:rPr lang="ru-RU" sz="2000" i="0" dirty="0" smtClean="0">
                <a:solidFill>
                  <a:srgbClr val="0000FF"/>
                </a:solidFill>
              </a:rPr>
              <a:t>     </a:t>
            </a:r>
            <a:r>
              <a:rPr lang="ru-RU" sz="2000" i="0" dirty="0" smtClean="0">
                <a:solidFill>
                  <a:srgbClr val="0E5D03"/>
                </a:solidFill>
              </a:rPr>
              <a:t>Ю. Яковлев призывает быть более чутким к своим родным, друзьям, а ошибки совершают все, вопрос только в том, какие уроки мы из них извлекаем. Непривычная ситуация, новое, незнакомое чувство может заставить человека не просто раскрыть неожиданные стороны своего характера, но и заставить измениться, преодолеть свои страхи и свою застенчивость.</a:t>
            </a:r>
            <a:endParaRPr lang="ru-RU" sz="2000" dirty="0">
              <a:solidFill>
                <a:srgbClr val="0E5D03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142859"/>
            <a:ext cx="885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</a:t>
            </a: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 чему призывает Ю.Я.Яковлев?</a:t>
            </a:r>
            <a:r>
              <a:rPr lang="ru-RU" sz="3200" spc="-32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/>
          </a:p>
        </p:txBody>
      </p:sp>
      <p:pic>
        <p:nvPicPr>
          <p:cNvPr id="16386" name="Picture 2" descr="Автор: Яковлев Юрий Яковлевич | новинки 2021 | книжный интернет-магазин  Лабирин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858106">
            <a:off x="6005182" y="1312471"/>
            <a:ext cx="1997185" cy="28413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С.А.Есенина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000114"/>
            <a:ext cx="528641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Сергей Александрович Есенин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тончайший лирик, волшебник русского пейзажа, удивительно чуткий к земным краскам, звукам и запахам; большой и смелый мастер стиха. Его ёмкие и ошеломляюще 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свежие образы – почти всегда настоящее художественное открытие. 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2" descr="Сергей Есенин (@SergeiYesenin95) | Twitt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915566"/>
            <a:ext cx="2312806" cy="25238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53998"/>
          </a:xfrm>
        </p:spPr>
        <p:txBody>
          <a:bodyPr/>
          <a:lstStyle/>
          <a:p>
            <a:r>
              <a:rPr lang="ru-RU" dirty="0" smtClean="0"/>
              <a:t>   Т</a:t>
            </a:r>
            <a:r>
              <a:rPr lang="ru-RU" sz="3600" dirty="0" smtClean="0"/>
              <a:t>ема Великой Отечественной войны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27984" y="411510"/>
            <a:ext cx="4572032" cy="3293209"/>
          </a:xfrm>
        </p:spPr>
        <p:txBody>
          <a:bodyPr/>
          <a:lstStyle/>
          <a:p>
            <a:r>
              <a:rPr lang="ru-RU" sz="1600" i="0" dirty="0" smtClean="0"/>
              <a:t>    </a:t>
            </a:r>
          </a:p>
          <a:p>
            <a:r>
              <a:rPr lang="ru-RU" sz="1800" b="0" i="0" dirty="0" smtClean="0"/>
              <a:t>    </a:t>
            </a:r>
          </a:p>
          <a:p>
            <a:r>
              <a:rPr lang="ru-RU" sz="1800" b="0" i="0" dirty="0" smtClean="0"/>
              <a:t>     </a:t>
            </a:r>
            <a:r>
              <a:rPr lang="ru-RU" sz="1800" i="0" dirty="0" smtClean="0">
                <a:solidFill>
                  <a:srgbClr val="000099"/>
                </a:solidFill>
              </a:rPr>
              <a:t>Важнейшее место в творчестве Юрия Яковлева занимала тема Великой Отечественной войны и памяти о ней. Рассказы на эту тему включены в сборники «Сердце земли» (1967), «Позавчера была война» (1970), «Где стояла батарея» (1971), «Колыбельная для мужчин» (1976), «Неприкосновенный запас» (1983), «Кепка-невидимка» (1987). </a:t>
            </a:r>
            <a:endParaRPr lang="ru-RU" sz="1800" dirty="0">
              <a:solidFill>
                <a:srgbClr val="000099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6084" name="Picture 4" descr="Книга: &quot;Как Сережа на войну ходил&quot; - Юрий Яковлев. Купить книгу, читать  рецензии | ISBN 978-5-08-006178-3 | Лабирин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928808"/>
            <a:ext cx="1847850" cy="2466975"/>
          </a:xfrm>
          <a:prstGeom prst="rect">
            <a:avLst/>
          </a:prstGeom>
          <a:noFill/>
        </p:spPr>
      </p:pic>
      <p:pic>
        <p:nvPicPr>
          <p:cNvPr id="46086" name="Picture 6" descr="Автор: Яковлев Юрий Яковлевич | новинки 2021 | книжный интернет-магазин 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71552"/>
            <a:ext cx="1866900" cy="2447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1"/>
          </a:xfrm>
        </p:spPr>
        <p:txBody>
          <a:bodyPr/>
          <a:lstStyle/>
          <a:p>
            <a:r>
              <a:rPr lang="ru-RU" dirty="0" smtClean="0"/>
              <a:t>        Т</a:t>
            </a:r>
            <a:r>
              <a:rPr lang="ru-RU" sz="3200" dirty="0" smtClean="0"/>
              <a:t>ема Великой Отечественной войны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714362"/>
            <a:ext cx="4214842" cy="3847207"/>
          </a:xfrm>
        </p:spPr>
        <p:txBody>
          <a:bodyPr/>
          <a:lstStyle/>
          <a:p>
            <a:r>
              <a:rPr lang="ru-RU" sz="1600" i="0" dirty="0" smtClean="0"/>
              <a:t>    </a:t>
            </a:r>
          </a:p>
          <a:p>
            <a:r>
              <a:rPr lang="ru-RU" sz="1800" i="0" dirty="0" smtClean="0"/>
              <a:t>      </a:t>
            </a:r>
            <a:r>
              <a:rPr lang="ru-RU" sz="1800" i="0" dirty="0" smtClean="0">
                <a:solidFill>
                  <a:srgbClr val="0000FF"/>
                </a:solidFill>
              </a:rPr>
              <a:t>Автора интересовало влияние войны на души людей и их дальнейшие судьбы. У каждого остаётся свой «след» — потеря близкого человека («Сердце земли», «Реликвия»), осколок в груди или увечье («Мальчик с коньками», «</a:t>
            </a:r>
            <a:r>
              <a:rPr lang="ru-RU" sz="1800" i="0" dirty="0" err="1" smtClean="0">
                <a:solidFill>
                  <a:srgbClr val="0000FF"/>
                </a:solidFill>
              </a:rPr>
              <a:t>Бамбус</a:t>
            </a:r>
            <a:r>
              <a:rPr lang="ru-RU" sz="1800" i="0" dirty="0" smtClean="0">
                <a:solidFill>
                  <a:srgbClr val="0000FF"/>
                </a:solidFill>
              </a:rPr>
              <a:t>»), боль от гибели друга и тяжёлый долг сообщить правду его родным («Сретенские ворота»), страшные испытания, пережитые детьми («Цветок хлеба», «Девочки с Васильевского острова»), </a:t>
            </a:r>
            <a:endParaRPr lang="ru-RU" sz="1800" dirty="0">
              <a:solidFill>
                <a:srgbClr val="0000FF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6" name="AutoShape 2" descr="Мальчик с коньками (сборник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Мальчик с коньками (сборник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989" name="Picture 5" descr="C:\Users\HOME\Desktop\загруженно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9914207">
            <a:off x="5581684" y="1302993"/>
            <a:ext cx="2418295" cy="3290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1"/>
          </a:xfrm>
        </p:spPr>
        <p:txBody>
          <a:bodyPr/>
          <a:lstStyle/>
          <a:p>
            <a:r>
              <a:rPr lang="ru-RU" dirty="0" smtClean="0"/>
              <a:t>       Т</a:t>
            </a:r>
            <a:r>
              <a:rPr lang="ru-RU" sz="3200" dirty="0" smtClean="0"/>
              <a:t>ема Великой Отечественной войны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99992" y="771550"/>
            <a:ext cx="4357718" cy="3323987"/>
          </a:xfrm>
        </p:spPr>
        <p:txBody>
          <a:bodyPr/>
          <a:lstStyle/>
          <a:p>
            <a:r>
              <a:rPr lang="ru-RU" sz="1600" i="0" dirty="0" smtClean="0"/>
              <a:t>    </a:t>
            </a:r>
          </a:p>
          <a:p>
            <a:r>
              <a:rPr lang="ru-RU" sz="2000" i="0" dirty="0" smtClean="0">
                <a:solidFill>
                  <a:srgbClr val="5B1B49"/>
                </a:solidFill>
              </a:rPr>
              <a:t>проявление лучшего в человеке на войне («Подвиг велосипедиста», «Командир роты»). Потомки победителей — юные герои писателя — противостоят забвению прошлого и клевете на героев («Девочки с Васильевского острова», «Друг капитана Гастелло», «Зимородок»). </a:t>
            </a:r>
            <a:endParaRPr lang="ru-RU" sz="2000" dirty="0">
              <a:solidFill>
                <a:srgbClr val="5B1B49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64" name="Picture 4" descr="Лучшие книги Юрия Яковлевича Яковле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14"/>
            <a:ext cx="2000264" cy="2801344"/>
          </a:xfrm>
          <a:prstGeom prst="rect">
            <a:avLst/>
          </a:prstGeom>
          <a:noFill/>
        </p:spPr>
      </p:pic>
      <p:pic>
        <p:nvPicPr>
          <p:cNvPr id="40966" name="Picture 6" descr="Юрий Яковлев - Зимородок читать онлай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1857370"/>
            <a:ext cx="1857388" cy="27241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0"/>
          </a:xfrm>
        </p:spPr>
        <p:txBody>
          <a:bodyPr/>
          <a:lstStyle/>
          <a:p>
            <a:r>
              <a:rPr lang="ru-RU" dirty="0" smtClean="0"/>
              <a:t>         Начало творческой деятельности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785800"/>
            <a:ext cx="4286280" cy="4082416"/>
          </a:xfrm>
        </p:spPr>
        <p:txBody>
          <a:bodyPr/>
          <a:lstStyle/>
          <a:p>
            <a:r>
              <a:rPr lang="ru-RU" sz="1600" i="0" dirty="0" smtClean="0"/>
              <a:t>    </a:t>
            </a:r>
          </a:p>
          <a:p>
            <a:r>
              <a:rPr lang="ru-RU" sz="2000" b="0" i="0" dirty="0" smtClean="0"/>
              <a:t>      </a:t>
            </a:r>
            <a:r>
              <a:rPr lang="ru-RU" sz="2000" i="0" dirty="0" smtClean="0">
                <a:solidFill>
                  <a:srgbClr val="0000FF"/>
                </a:solidFill>
              </a:rPr>
              <a:t>В центре внимания писателя стояли нравственные вопросы, ставящие ребёнка или подростка в ситуацию выбора — самопожертвование («Рыцарь Вася», 1964), отстаивание справедливости («А Воробьёв стекло не выбивал», 1972), борьба с жестокостью («Он убил мою собаку», 1964), переживание смерти близких («</a:t>
            </a:r>
            <a:r>
              <a:rPr lang="ru-RU" sz="2000" i="0" dirty="0" err="1" smtClean="0">
                <a:solidFill>
                  <a:srgbClr val="0000FF"/>
                </a:solidFill>
              </a:rPr>
              <a:t>Баваклава</a:t>
            </a:r>
            <a:r>
              <a:rPr lang="ru-RU" sz="2000" i="0" dirty="0" smtClean="0">
                <a:solidFill>
                  <a:srgbClr val="0000FF"/>
                </a:solidFill>
              </a:rPr>
              <a:t>», 1976).</a:t>
            </a:r>
            <a:r>
              <a:rPr lang="ru-RU" sz="1800" i="0" dirty="0" smtClean="0">
                <a:solidFill>
                  <a:srgbClr val="0000FF"/>
                </a:solidFill>
              </a:rPr>
              <a:t> </a:t>
            </a:r>
            <a:endParaRPr lang="ru-RU" sz="1800" dirty="0">
              <a:solidFill>
                <a:srgbClr val="0000FF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2" descr="Рыцарь Вас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1000114"/>
            <a:ext cx="2000264" cy="2857520"/>
          </a:xfrm>
          <a:prstGeom prst="rect">
            <a:avLst/>
          </a:prstGeom>
          <a:noFill/>
        </p:spPr>
      </p:pic>
      <p:pic>
        <p:nvPicPr>
          <p:cNvPr id="39940" name="Picture 4" descr="Юрий Яковлев ☆ Позавчера была война читать книгу онлайн бесплатн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785932"/>
            <a:ext cx="2000264" cy="27051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6"/>
            <a:ext cx="9144064" cy="430887"/>
          </a:xfrm>
        </p:spPr>
        <p:txBody>
          <a:bodyPr anchor="ctr"/>
          <a:lstStyle/>
          <a:p>
            <a:r>
              <a:rPr lang="ru-RU" sz="2800" dirty="0" smtClean="0"/>
              <a:t>История создания рассказа «Письмо к Петрарке»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87824" y="483518"/>
            <a:ext cx="6156175" cy="175432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1600" b="0" i="0" dirty="0" smtClean="0"/>
              <a:t>   </a:t>
            </a:r>
            <a:endParaRPr lang="en-US" sz="1600" b="0" i="0" dirty="0" smtClean="0"/>
          </a:p>
          <a:p>
            <a:r>
              <a:rPr lang="ru-RU" sz="2000" i="0" dirty="0" smtClean="0">
                <a:solidFill>
                  <a:srgbClr val="0E03E7"/>
                </a:solidFill>
              </a:rPr>
              <a:t>Рассказ Ю.Я.Яковлева «Письмо к Петрарке» был впервые опубликован в 1976 году и </a:t>
            </a:r>
          </a:p>
          <a:p>
            <a:r>
              <a:rPr lang="ru-RU" sz="2000" i="0" dirty="0" smtClean="0">
                <a:solidFill>
                  <a:srgbClr val="0E03E7"/>
                </a:solidFill>
              </a:rPr>
              <a:t>входит в сборник «Колыбельная для мужчин». </a:t>
            </a:r>
          </a:p>
          <a:p>
            <a:endParaRPr lang="ru-RU" sz="1600" dirty="0"/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18" name="Picture 2" descr="Франческо Петрар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1071552"/>
            <a:ext cx="2571768" cy="3671877"/>
          </a:xfrm>
          <a:prstGeom prst="rect">
            <a:avLst/>
          </a:prstGeom>
          <a:noFill/>
        </p:spPr>
      </p:pic>
      <p:pic>
        <p:nvPicPr>
          <p:cNvPr id="6" name="Picture 2" descr="Книга стихов Франческо Петрарк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1880" y="2571750"/>
            <a:ext cx="2808312" cy="21716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42858"/>
            <a:ext cx="8190071" cy="462610"/>
          </a:xfrm>
        </p:spPr>
        <p:txBody>
          <a:bodyPr anchor="ctr"/>
          <a:lstStyle/>
          <a:p>
            <a:pPr algn="ctr"/>
            <a:r>
              <a:rPr lang="ru-RU" sz="3600" dirty="0" err="1" smtClean="0"/>
              <a:t>Франческо</a:t>
            </a:r>
            <a:r>
              <a:rPr lang="ru-RU" sz="3600" dirty="0" smtClean="0"/>
              <a:t> Петрарка</a:t>
            </a:r>
            <a:r>
              <a:rPr lang="ru-RU" sz="2800" dirty="0" smtClean="0">
                <a:solidFill>
                  <a:srgbClr val="0E03E7"/>
                </a:solidFill>
              </a:rPr>
              <a:t>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86116" y="1142990"/>
            <a:ext cx="2714644" cy="3055741"/>
          </a:xfrm>
        </p:spPr>
        <p:txBody>
          <a:bodyPr/>
          <a:lstStyle/>
          <a:p>
            <a:r>
              <a:rPr lang="ru-RU" sz="1600" b="0" i="0" dirty="0" smtClean="0"/>
              <a:t>      </a:t>
            </a:r>
            <a:r>
              <a:rPr lang="ru-RU" sz="1800" i="0" dirty="0" err="1" smtClean="0">
                <a:solidFill>
                  <a:srgbClr val="0E03E7"/>
                </a:solidFill>
              </a:rPr>
              <a:t>Франческо</a:t>
            </a:r>
            <a:r>
              <a:rPr lang="ru-RU" sz="1800" i="0" dirty="0" smtClean="0">
                <a:solidFill>
                  <a:srgbClr val="0E03E7"/>
                </a:solidFill>
              </a:rPr>
              <a:t> Петрарка – итальянский поэт XIV века, ставший основателем раннего гуманизма</a:t>
            </a:r>
            <a:r>
              <a:rPr lang="ru-RU" sz="1800" b="0" i="0" dirty="0" smtClean="0"/>
              <a:t> </a:t>
            </a:r>
            <a:r>
              <a:rPr lang="ru-RU" sz="1800" i="0" dirty="0" smtClean="0">
                <a:solidFill>
                  <a:srgbClr val="0E03E7"/>
                </a:solidFill>
              </a:rPr>
              <a:t>и светского искусства, которые являются основными принципами эпохи Возрождения.</a:t>
            </a:r>
            <a:r>
              <a:rPr lang="ru-RU" sz="1800" b="0" i="0" dirty="0" smtClean="0"/>
              <a:t>  </a:t>
            </a:r>
          </a:p>
          <a:p>
            <a:r>
              <a:rPr lang="ru-RU" sz="1800" b="0" i="0" dirty="0" smtClean="0">
                <a:solidFill>
                  <a:srgbClr val="0E03E7"/>
                </a:solidFill>
              </a:rPr>
              <a:t>     </a:t>
            </a:r>
            <a:r>
              <a:rPr lang="ru-RU" sz="1800" i="0" dirty="0" err="1" smtClean="0">
                <a:solidFill>
                  <a:srgbClr val="0E03E7"/>
                </a:solidFill>
              </a:rPr>
              <a:t>Франческо</a:t>
            </a:r>
            <a:r>
              <a:rPr lang="ru-RU" sz="1800" i="0" dirty="0" smtClean="0">
                <a:solidFill>
                  <a:srgbClr val="0E03E7"/>
                </a:solidFill>
              </a:rPr>
              <a:t> Петрарка – культовый поэт Средневековья. </a:t>
            </a:r>
          </a:p>
          <a:p>
            <a:r>
              <a:rPr lang="ru-RU" sz="1800" i="0" dirty="0" smtClean="0">
                <a:solidFill>
                  <a:srgbClr val="0E03E7"/>
                </a:solidFill>
              </a:rPr>
              <a:t>     Родился в </a:t>
            </a:r>
            <a:r>
              <a:rPr lang="ru-RU" sz="1800" i="0" dirty="0" err="1" smtClean="0">
                <a:solidFill>
                  <a:srgbClr val="0E03E7"/>
                </a:solidFill>
              </a:rPr>
              <a:t>Ареццо</a:t>
            </a:r>
            <a:r>
              <a:rPr lang="ru-RU" sz="1800" i="0" dirty="0" smtClean="0">
                <a:solidFill>
                  <a:srgbClr val="0E03E7"/>
                </a:solidFill>
              </a:rPr>
              <a:t> 20 июля 1304 года.  </a:t>
            </a:r>
            <a:endParaRPr lang="ru-RU" sz="1800" dirty="0">
              <a:solidFill>
                <a:srgbClr val="0E03E7"/>
              </a:solidFill>
            </a:endParaRPr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66" name="Picture 2" descr="ПЕТРАРКА, Франческо (итал. Francesco Petrarca, 1304‒1374) — информация на  портале Энциклопедия Всемирная истор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1000114"/>
            <a:ext cx="2582028" cy="3286148"/>
          </a:xfrm>
          <a:prstGeom prst="rect">
            <a:avLst/>
          </a:prstGeom>
          <a:noFill/>
        </p:spPr>
      </p:pic>
      <p:pic>
        <p:nvPicPr>
          <p:cNvPr id="7" name="Picture 2" descr="690 лет знаменитой любви с первого взгляда — Мармазов.Ру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000114"/>
            <a:ext cx="2714644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14282" y="175199"/>
            <a:ext cx="8858311" cy="1134426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dirty="0" smtClean="0"/>
              <a:t>Неразделённая любовь Ф.Петрарки </a:t>
            </a:r>
            <a:br>
              <a:rPr lang="ru-RU" sz="3600" dirty="0" smtClean="0"/>
            </a:b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8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142859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</a:t>
            </a:r>
            <a:endParaRPr lang="ru-RU" sz="28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87001" y="1047890"/>
            <a:ext cx="3070553" cy="1523860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2845" y="1000114"/>
            <a:ext cx="3143271" cy="73865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2100" b="1" dirty="0" smtClean="0">
              <a:latin typeface="Arial" pitchFamily="34" charset="0"/>
              <a:cs typeface="Arial" pitchFamily="34" charset="0"/>
            </a:endParaRPr>
          </a:p>
          <a:p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857238"/>
            <a:ext cx="51435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Любовью всей жизни Петрарки была </a:t>
            </a:r>
            <a:r>
              <a:rPr lang="ru-RU" sz="1800" b="1" dirty="0" err="1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Лаура</a:t>
            </a:r>
            <a:r>
              <a:rPr lang="ru-RU" sz="1800" b="1" dirty="0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. После встречи с этой девушкой поэт на протяжении трёх лет, проведённых в Авиньоне, надеялся поймать её случайный взгляд в церкви. В 1330 году поэт переехал в </a:t>
            </a:r>
            <a:r>
              <a:rPr lang="ru-RU" sz="1800" b="1" dirty="0" err="1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Ломбе</a:t>
            </a:r>
            <a:r>
              <a:rPr lang="ru-RU" sz="1800" b="1" dirty="0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, а через семь лет купил имение в </a:t>
            </a:r>
            <a:r>
              <a:rPr lang="ru-RU" sz="1800" b="1" dirty="0" err="1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Воклюзе</a:t>
            </a:r>
            <a:r>
              <a:rPr lang="ru-RU" sz="1800" b="1" dirty="0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, чтобы жить неподалеку от </a:t>
            </a:r>
            <a:r>
              <a:rPr lang="ru-RU" sz="1800" b="1" dirty="0" err="1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Лауры</a:t>
            </a:r>
            <a:r>
              <a:rPr lang="ru-RU" sz="1800" b="1" dirty="0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. Приняв духовный сан, Петрарка не имел права жениться.</a:t>
            </a:r>
          </a:p>
          <a:p>
            <a:pPr fontAlgn="base"/>
            <a:r>
              <a:rPr lang="ru-RU" sz="1800" b="1" dirty="0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Сама </a:t>
            </a:r>
            <a:r>
              <a:rPr lang="ru-RU" sz="1800" b="1" dirty="0" err="1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Лаура</a:t>
            </a:r>
            <a:r>
              <a:rPr lang="ru-RU" sz="1800" b="1" dirty="0" smtClean="0">
                <a:solidFill>
                  <a:srgbClr val="560E56"/>
                </a:solidFill>
                <a:latin typeface="Arial" pitchFamily="34" charset="0"/>
                <a:cs typeface="Arial" pitchFamily="34" charset="0"/>
              </a:rPr>
              <a:t> была замужней женщиной, верной супругой и матерью одиннадцати детей. В последний раз поэт увидел возлюбленную 27 сентября 1347 года, а в 1348 году женщина умерла.</a:t>
            </a:r>
          </a:p>
          <a:p>
            <a:endParaRPr lang="ru-RU" sz="18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2" name="AutoShape 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2" name="AutoShape 1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4" name="AutoShape 1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6" name="AutoShape 1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8" name="AutoShape 2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Лаура (Петрарка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" name="Picture 4" descr="Франческо Петрарка: биография, личная жизнь, фото и виде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071552"/>
            <a:ext cx="3452792" cy="32242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750206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3438" y="1214428"/>
            <a:ext cx="321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14678" y="1571618"/>
            <a:ext cx="307183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Подготовить   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презентацию    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по биографии   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С.А.Есенина и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Ю.Я.Яковлева. </a:t>
            </a:r>
          </a:p>
        </p:txBody>
      </p:sp>
      <p:pic>
        <p:nvPicPr>
          <p:cNvPr id="1026" name="Picture 2" descr="Сергей Есенин - читает С.Безруков - YouTub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71552"/>
            <a:ext cx="2714644" cy="3000349"/>
          </a:xfrm>
          <a:prstGeom prst="rect">
            <a:avLst/>
          </a:prstGeom>
          <a:noFill/>
        </p:spPr>
      </p:pic>
      <p:pic>
        <p:nvPicPr>
          <p:cNvPr id="13" name="Picture 2" descr="Юрий Яковлевич Яковлев — Биография. Факты. Личная жизн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1071552"/>
            <a:ext cx="2500330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42844" y="274639"/>
            <a:ext cx="9001156" cy="403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</a:t>
            </a:r>
            <a:r>
              <a:rPr lang="ru-RU" sz="36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Детство и юность</a:t>
            </a:r>
            <a:r>
              <a:rPr lang="ru-RU" sz="33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</a:t>
            </a:r>
            <a:r>
              <a:rPr lang="ru-RU" sz="36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С.А.Есенина</a:t>
            </a:r>
            <a:endParaRPr lang="ru-RU" sz="3600" b="1" kern="0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2844" y="677891"/>
            <a:ext cx="4782732" cy="1292649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2100" b="1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ru-RU" sz="21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1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ергей Александрович Есенин родился 21 сентября 1895 года в селе Константиново Рязанской губернии. </a:t>
            </a:r>
            <a:endParaRPr lang="ru-RU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3968" y="3357568"/>
            <a:ext cx="4574312" cy="2010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С.А.Есенин в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детстве </a:t>
            </a: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7843" y="4659984"/>
            <a:ext cx="6385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Дом, в котором родился С.А.Есенин</a:t>
            </a: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650" name="Picture 2" descr="Сергей Есенин в детств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8024" y="915566"/>
            <a:ext cx="4000528" cy="2357454"/>
          </a:xfrm>
          <a:prstGeom prst="rect">
            <a:avLst/>
          </a:prstGeom>
          <a:noFill/>
        </p:spPr>
      </p:pic>
      <p:pic>
        <p:nvPicPr>
          <p:cNvPr id="27652" name="Picture 4" descr="Там, где родился Сергей Есенин - С.А. Есенин ::: Жизнь моя, иль ты  приснилась мне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285998"/>
            <a:ext cx="4000528" cy="23431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Образование  </a:t>
            </a:r>
            <a:r>
              <a:rPr lang="ru-RU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С.А.Есенина </a:t>
            </a:r>
            <a:endParaRPr lang="ru-RU" sz="3200" b="1" kern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928676"/>
            <a:ext cx="50006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окончания земской школы в 1909 году Есенин перешёл в церковно-приходскую, находящуюся в селенье Спас-Клепики. Мечтой его семьи было то, чтобы внук стал сельским учителем. 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смог реализовать её после обучения в Спас-Клепиках. Именно там он окончил и второклассную учительскую школу. Сейчас здесь функционирует 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музей – заповедник С.А.Есенина. </a:t>
            </a:r>
          </a:p>
          <a:p>
            <a:pPr fontAlgn="base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 после получения преподавательского образования Есенин принял решение поехать в Москву.</a:t>
            </a: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endParaRPr lang="ru-RU" sz="18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250" name="AutoShape 2" descr="Державин, Гавриил Ром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3010" name="Picture 2" descr="Есенин, Сергей Александрович — Википед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142990"/>
            <a:ext cx="3357586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С.А.Есенин в Москве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928676"/>
            <a:ext cx="4071966" cy="3877985"/>
          </a:xfrm>
        </p:spPr>
        <p:txBody>
          <a:bodyPr/>
          <a:lstStyle/>
          <a:p>
            <a:pPr fontAlgn="base"/>
            <a:r>
              <a:rPr lang="ru-RU" sz="1800" i="0" dirty="0" smtClean="0">
                <a:solidFill>
                  <a:srgbClr val="0000FF"/>
                </a:solidFill>
              </a:rPr>
              <a:t>     </a:t>
            </a:r>
          </a:p>
          <a:p>
            <a:pPr fontAlgn="base"/>
            <a:r>
              <a:rPr lang="ru-RU" sz="1800" i="0" dirty="0" smtClean="0">
                <a:solidFill>
                  <a:srgbClr val="002060"/>
                </a:solidFill>
              </a:rPr>
              <a:t>     Когда он служил в типографии помощником корректора, быстро подружился с поэтами, входящими в </a:t>
            </a:r>
            <a:r>
              <a:rPr lang="ru-RU" sz="1800" i="0" dirty="0" err="1" smtClean="0">
                <a:solidFill>
                  <a:srgbClr val="002060"/>
                </a:solidFill>
              </a:rPr>
              <a:t>Суриковский</a:t>
            </a:r>
            <a:r>
              <a:rPr lang="ru-RU" sz="1800" i="0" dirty="0" smtClean="0">
                <a:solidFill>
                  <a:srgbClr val="002060"/>
                </a:solidFill>
              </a:rPr>
              <a:t> литературный и музыкальный круг.</a:t>
            </a:r>
          </a:p>
          <a:p>
            <a:pPr fontAlgn="base"/>
            <a:r>
              <a:rPr lang="ru-RU" sz="1800" i="0" dirty="0">
                <a:solidFill>
                  <a:srgbClr val="002060"/>
                </a:solidFill>
              </a:rPr>
              <a:t> </a:t>
            </a:r>
            <a:r>
              <a:rPr lang="ru-RU" sz="1800" i="0" dirty="0" smtClean="0">
                <a:solidFill>
                  <a:srgbClr val="002060"/>
                </a:solidFill>
              </a:rPr>
              <a:t>    Возможно, это и повлияло на то, что в 1913 году он не поступил, но зато стал вольным слушателем Московского городского народного университета. Там он посещал лекции историко-философского факультета.</a:t>
            </a:r>
          </a:p>
          <a:p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39940" name="AutoShape 4" descr="Московский городской народный университет имени А. Л. Шанявского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1" name="Picture 5" descr="C:\Users\HOME\Desktop\загруженное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214428"/>
            <a:ext cx="3857652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0"/>
          </a:xfrm>
        </p:spPr>
        <p:txBody>
          <a:bodyPr/>
          <a:lstStyle/>
          <a:p>
            <a:r>
              <a:rPr lang="ru-RU" dirty="0" smtClean="0"/>
              <a:t>         Начало творческой деятельности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0375" y="895816"/>
            <a:ext cx="4543673" cy="4124206"/>
          </a:xfrm>
        </p:spPr>
        <p:txBody>
          <a:bodyPr/>
          <a:lstStyle/>
          <a:p>
            <a:r>
              <a:rPr lang="ru-RU" sz="1600" i="0" dirty="0" smtClean="0"/>
              <a:t>    </a:t>
            </a:r>
          </a:p>
          <a:p>
            <a:r>
              <a:rPr lang="ru-RU" sz="1600" i="0" dirty="0" smtClean="0"/>
              <a:t>     </a:t>
            </a:r>
            <a:r>
              <a:rPr lang="ru-RU" sz="1800" i="0" dirty="0" smtClean="0">
                <a:solidFill>
                  <a:srgbClr val="002060"/>
                </a:solidFill>
              </a:rPr>
              <a:t>Тяга к написанию стихов родилась у Есенина ещё в Спас-Клепиках, где он обучался в учительской приходской школе. Естественно, произведения имели духовную направленность, ещё не были проникнуты нотками лирики. </a:t>
            </a:r>
          </a:p>
          <a:p>
            <a:r>
              <a:rPr lang="ru-RU" sz="1800" i="0" dirty="0" smtClean="0">
                <a:solidFill>
                  <a:srgbClr val="002060"/>
                </a:solidFill>
              </a:rPr>
              <a:t>К таким работам можно отнести: «Звёзды», «Моя жизнь». Когда поэт пребывал в Москве (1912-1915 гг.), то именно там начал свои более уверенные пробы пера.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491880" y="3723878"/>
            <a:ext cx="55279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          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Молодой С.А.Есенин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11" name="Picture 4" descr="Поэт Сергей Есен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080" y="915566"/>
            <a:ext cx="2857520" cy="27860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0"/>
          </a:xfrm>
        </p:spPr>
        <p:txBody>
          <a:bodyPr/>
          <a:lstStyle/>
          <a:p>
            <a:r>
              <a:rPr lang="ru-RU" dirty="0" smtClean="0"/>
              <a:t>         Начало творческой деятельности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55776" y="987574"/>
            <a:ext cx="3429024" cy="4431983"/>
          </a:xfrm>
        </p:spPr>
        <p:txBody>
          <a:bodyPr/>
          <a:lstStyle/>
          <a:p>
            <a:r>
              <a:rPr lang="ru-RU" sz="1600" i="0" dirty="0" smtClean="0">
                <a:solidFill>
                  <a:srgbClr val="002060"/>
                </a:solidFill>
              </a:rPr>
              <a:t>         </a:t>
            </a:r>
            <a:r>
              <a:rPr lang="ru-RU" sz="1800" i="0" dirty="0" smtClean="0">
                <a:solidFill>
                  <a:srgbClr val="002060"/>
                </a:solidFill>
              </a:rPr>
              <a:t>Первым напечатанным произведением С.А.Есенина стало стихотворение «Берёза». Историки отмечают, что при его написании Есенин был вдохновлён работами А.Фета. Тогда он взял себе псевдоним Аристон, не решившись отослать в печать стихотворение под собственным именем. </a:t>
            </a:r>
          </a:p>
          <a:p>
            <a:r>
              <a:rPr lang="ru-RU" sz="1800" i="0" dirty="0" smtClean="0">
                <a:solidFill>
                  <a:srgbClr val="002060"/>
                </a:solidFill>
              </a:rPr>
              <a:t>Его напечатал в 1914 году журнал «Мирок».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/>
            </a:r>
            <a:br>
              <a:rPr lang="ru-RU" sz="1800" dirty="0" smtClean="0">
                <a:solidFill>
                  <a:srgbClr val="002060"/>
                </a:solidFill>
              </a:rPr>
            </a:b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4" name="AutoShape 2" descr="Поэт Сергей Есени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-571536" y="3500444"/>
            <a:ext cx="64421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Поэт А.А.Фет</a:t>
            </a: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pic>
        <p:nvPicPr>
          <p:cNvPr id="38918" name="Picture 6" descr="Презентация к уроку литературного чтения С. Есенин &quot;Берёз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152" y="987574"/>
            <a:ext cx="2716354" cy="2633669"/>
          </a:xfrm>
          <a:prstGeom prst="rect">
            <a:avLst/>
          </a:prstGeom>
          <a:noFill/>
        </p:spPr>
      </p:pic>
      <p:pic>
        <p:nvPicPr>
          <p:cNvPr id="38920" name="Picture 8" descr="Афанасий Афанасьевич Фет. Поэты XIX века | WISELY.S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14"/>
            <a:ext cx="2143140" cy="25717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07831"/>
          </a:xfrm>
        </p:spPr>
        <p:txBody>
          <a:bodyPr/>
          <a:lstStyle/>
          <a:p>
            <a:pPr fontAlgn="base"/>
            <a:r>
              <a:rPr lang="ru-RU" dirty="0" smtClean="0"/>
              <a:t>   </a:t>
            </a:r>
            <a:r>
              <a:rPr lang="ru-RU" sz="3200" dirty="0" smtClean="0"/>
              <a:t>Творческая деятельность С.А.Есенина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915566"/>
            <a:ext cx="499649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Первая книга «Радуница» была выпущена в 1916 году. Само название книги "Радуница" нередко связывают с песенным складом стихов поэта. С одной стороны, радуница (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радоница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- это день поминовения усопших; с другой - это слово ассоциируется с циклом весенних народных песен, которые издавна назывались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радовицкими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или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радоницкими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веснянками. Поэтический язык ранних стихов С.Есенина  своеобразен и тонок, метафоры неожиданно выразительны. Поэт чувствует, воспринимает природу живой, одухотворённой ("Выткался на озере алый свет зари...", "Дымом половодье зализало ил...")</a:t>
            </a:r>
            <a:r>
              <a:rPr lang="ru-RU" sz="1600" dirty="0" smtClean="0">
                <a:solidFill>
                  <a:srgbClr val="002060"/>
                </a:solidFill>
              </a:rPr>
              <a:t>.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8130" name="Picture 2" descr="Сергей Есенин. Радуница. Обсуждение на LiveInternet - Российский Сервис  Онлайн-Дневник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77323">
            <a:off x="5763670" y="1059109"/>
            <a:ext cx="1890238" cy="28448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0"/>
          </a:xfrm>
        </p:spPr>
        <p:txBody>
          <a:bodyPr/>
          <a:lstStyle/>
          <a:p>
            <a:r>
              <a:rPr lang="ru-RU" dirty="0" smtClean="0"/>
              <a:t>                С.А.Есенин и революция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857238"/>
            <a:ext cx="4929222" cy="4185761"/>
          </a:xfrm>
        </p:spPr>
        <p:txBody>
          <a:bodyPr/>
          <a:lstStyle/>
          <a:p>
            <a:r>
              <a:rPr lang="ru-RU" sz="1600" i="0" dirty="0" smtClean="0">
                <a:solidFill>
                  <a:srgbClr val="0000FF"/>
                </a:solidFill>
              </a:rPr>
              <a:t>    </a:t>
            </a:r>
          </a:p>
          <a:p>
            <a:r>
              <a:rPr lang="ru-RU" sz="1600" i="0" dirty="0" smtClean="0">
                <a:solidFill>
                  <a:srgbClr val="0000FF"/>
                </a:solidFill>
              </a:rPr>
              <a:t>    </a:t>
            </a:r>
            <a:r>
              <a:rPr lang="ru-RU" sz="1600" i="0" dirty="0" smtClean="0">
                <a:solidFill>
                  <a:srgbClr val="7030A0"/>
                </a:solidFill>
              </a:rPr>
              <a:t> </a:t>
            </a:r>
            <a:r>
              <a:rPr lang="ru-RU" sz="1600" i="0" dirty="0" smtClean="0">
                <a:solidFill>
                  <a:srgbClr val="002060"/>
                </a:solidFill>
              </a:rPr>
              <a:t>Во время большевицкой революции октября 1917 года С.А.Есенин находился в Петрограде и в ближайшие месяцы написал две поэмы – «Преображение» и «</a:t>
            </a:r>
            <a:r>
              <a:rPr lang="ru-RU" sz="1600" i="0" dirty="0" err="1" smtClean="0">
                <a:solidFill>
                  <a:srgbClr val="002060"/>
                </a:solidFill>
              </a:rPr>
              <a:t>Инония</a:t>
            </a:r>
            <a:r>
              <a:rPr lang="ru-RU" sz="1600" i="0" dirty="0" smtClean="0">
                <a:solidFill>
                  <a:srgbClr val="002060"/>
                </a:solidFill>
              </a:rPr>
              <a:t>», где выразил свои мистические грёзы об иной, революционной России.</a:t>
            </a:r>
            <a:r>
              <a:rPr lang="ru-RU" sz="1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600" i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начале 1920-х гг. в стихах Есенина появились мотивы «разворочённого бурей быта» пьяной удали, сменяющейся надрывной тоской.</a:t>
            </a:r>
          </a:p>
          <a:p>
            <a:pPr fontAlgn="base"/>
            <a:r>
              <a:rPr lang="ru-RU" sz="1600" i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Поэт предстал хулиганом, скандалистом с окровавленной душой, ковыляющим «из притона в притон», где его окружает «чужой и хохочущий сброд» (сборники «Исповедь хулигана» (1921 г.), «Москва кабацкая» (1924 г.).</a:t>
            </a:r>
          </a:p>
          <a:p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0" name="AutoShape 2" descr="Есенин, С. Преображение. М.: Имажинисты, 1921. | Аукционы | Аукционный дом 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2" name="Picture 4" descr="Лот 235 // Есенин, С.А. Преображение: [Стихи] / Сергей Есенин. [М.]:  Имажинисты, 1921. — 47 с.; 23х16 см. — 6000 экз. В шрифтовой издательской  обложке. Выцветание // Аукцион Империя. Online аукционы нумизматики и  букинистики в Москве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928676"/>
            <a:ext cx="1571636" cy="1928826"/>
          </a:xfrm>
          <a:prstGeom prst="rect">
            <a:avLst/>
          </a:prstGeom>
          <a:noFill/>
        </p:spPr>
      </p:pic>
      <p:pic>
        <p:nvPicPr>
          <p:cNvPr id="12296" name="Picture 8" descr="Инония eBook by Сергей Александрович Есенин | Rakuten Kob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1000114"/>
            <a:ext cx="1200145" cy="1785950"/>
          </a:xfrm>
          <a:prstGeom prst="rect">
            <a:avLst/>
          </a:prstGeom>
          <a:noFill/>
        </p:spPr>
      </p:pic>
      <p:pic>
        <p:nvPicPr>
          <p:cNvPr id="10" name="Picture 2" descr="Книга: &quot;Исповедь хулигана&quot; - Сергей Есенин. Купить книгу, читать рецензии |  ISBN 978-5-389-10209-5 | Лабирин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2857502"/>
            <a:ext cx="1714544" cy="2143122"/>
          </a:xfrm>
          <a:prstGeom prst="rect">
            <a:avLst/>
          </a:prstGeom>
          <a:noFill/>
        </p:spPr>
      </p:pic>
      <p:pic>
        <p:nvPicPr>
          <p:cNvPr id="11" name="Picture 5" descr="C:\Users\HOME\Desktop\загруженное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16" y="2928940"/>
            <a:ext cx="2000264" cy="178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14747</TotalTime>
  <Words>1525</Words>
  <Application>Microsoft Office PowerPoint</Application>
  <PresentationFormat>Экран (16:9)</PresentationFormat>
  <Paragraphs>235</Paragraphs>
  <Slides>27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     Литературное                     чтение</vt:lpstr>
      <vt:lpstr>Биография С.А.Есенина </vt:lpstr>
      <vt:lpstr>                 </vt:lpstr>
      <vt:lpstr>                 </vt:lpstr>
      <vt:lpstr>            С.А.Есенин в Москве</vt:lpstr>
      <vt:lpstr>         Начало творческой деятельности</vt:lpstr>
      <vt:lpstr>         Начало творческой деятельности</vt:lpstr>
      <vt:lpstr>   Творческая деятельность С.А.Есенина </vt:lpstr>
      <vt:lpstr>                С.А.Есенин и революция</vt:lpstr>
      <vt:lpstr>                С.А.Есенин и имажинизм</vt:lpstr>
      <vt:lpstr>   Творческая деятельность С.А.Есенина </vt:lpstr>
      <vt:lpstr>   Творческая деятельность С.А.Есенина </vt:lpstr>
      <vt:lpstr>Биография Ю.Я.Яковлева</vt:lpstr>
      <vt:lpstr>                 </vt:lpstr>
      <vt:lpstr>                 </vt:lpstr>
      <vt:lpstr>                 </vt:lpstr>
      <vt:lpstr>   Творческая деятельность Ю.Я.Яковлева </vt:lpstr>
      <vt:lpstr>                 </vt:lpstr>
      <vt:lpstr>            </vt:lpstr>
      <vt:lpstr>   Тема Великой Отечественной войны</vt:lpstr>
      <vt:lpstr>        Тема Великой Отечественной войны</vt:lpstr>
      <vt:lpstr>       Тема Великой Отечественной войны</vt:lpstr>
      <vt:lpstr>         Начало творческой деятельности</vt:lpstr>
      <vt:lpstr>История создания рассказа «Письмо к Петрарке» </vt:lpstr>
      <vt:lpstr>Франческо Петрарка </vt:lpstr>
      <vt:lpstr>Неразделённая любовь Ф.Петрарки                   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678</cp:revision>
  <dcterms:created xsi:type="dcterms:W3CDTF">2020-04-13T08:05:42Z</dcterms:created>
  <dcterms:modified xsi:type="dcterms:W3CDTF">2021-02-18T12:16:38Z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