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01" r:id="rId2"/>
    <p:sldId id="258" r:id="rId3"/>
    <p:sldId id="287" r:id="rId4"/>
    <p:sldId id="279" r:id="rId5"/>
    <p:sldId id="280" r:id="rId6"/>
    <p:sldId id="291" r:id="rId7"/>
    <p:sldId id="281" r:id="rId8"/>
    <p:sldId id="292" r:id="rId9"/>
    <p:sldId id="300" r:id="rId10"/>
    <p:sldId id="293" r:id="rId11"/>
    <p:sldId id="294" r:id="rId12"/>
    <p:sldId id="282" r:id="rId13"/>
    <p:sldId id="295" r:id="rId14"/>
    <p:sldId id="296" r:id="rId15"/>
    <p:sldId id="297" r:id="rId16"/>
    <p:sldId id="298" r:id="rId17"/>
    <p:sldId id="299" r:id="rId18"/>
    <p:sldId id="269" r:id="rId19"/>
  </p:sldIdLst>
  <p:sldSz cx="5940425" cy="3240088"/>
  <p:notesSz cx="9144000" cy="6858000"/>
  <p:defaultTextStyle>
    <a:defPPr>
      <a:defRPr lang="ru-RU"/>
    </a:defPPr>
    <a:lvl1pPr marL="0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744" y="92"/>
      </p:cViewPr>
      <p:guideLst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Sun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sulolasi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ctr"/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Mo</a:t>
          </a:r>
          <a:r>
            <a:rPr lang="ru-RU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ru-RU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ullar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istilosi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F49B909F-A33B-44A9-A59D-8C9E21F2028A}">
      <dgm:prSet phldrT="[Текст]" custT="1"/>
      <dgm:spPr/>
      <dgm:t>
        <a:bodyPr/>
        <a:lstStyle/>
        <a:p>
          <a:pPr algn="ctr"/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Min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sulolasi</a:t>
          </a:r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boshqaruvi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50B8AF-FD56-490D-9C5F-5A2C7930663C}" type="parTrans" cxnId="{CF09CD68-0556-4B60-90DF-CC3F348D340B}">
      <dgm:prSet/>
      <dgm:spPr/>
      <dgm:t>
        <a:bodyPr/>
        <a:lstStyle/>
        <a:p>
          <a:endParaRPr lang="ru-RU"/>
        </a:p>
      </dgm:t>
    </dgm:pt>
    <dgm:pt modelId="{9D96994E-BE6E-48B6-894D-E0E4C2BE7DFB}" type="sibTrans" cxnId="{CF09CD68-0556-4B60-90DF-CC3F348D340B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4956F1B-EF59-4206-ACCC-189671DC46E9}" type="pres">
      <dgm:prSet presAssocID="{F49B909F-A33B-44A9-A59D-8C9E21F2028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76377-6705-46CB-B100-5045AF5372C3}" type="pres">
      <dgm:prSet presAssocID="{F49B909F-A33B-44A9-A59D-8C9E21F2028A}" presName="accent_3" presStyleCnt="0"/>
      <dgm:spPr/>
    </dgm:pt>
    <dgm:pt modelId="{BB421504-7B04-4AC9-AF51-12F9071924BC}" type="pres">
      <dgm:prSet presAssocID="{F49B909F-A33B-44A9-A59D-8C9E21F2028A}" presName="accentRepeatNode" presStyleLbl="solidFgAcc1" presStyleIdx="2" presStyleCnt="3" custLinFactNeighborX="6942" custLinFactNeighborY="6944"/>
      <dgm:spPr/>
    </dgm:pt>
  </dgm:ptLst>
  <dgm:cxnLst>
    <dgm:cxn modelId="{8AC9B8EE-5ED3-4330-AEA3-93D9030B0ADB}" type="presOf" srcId="{E0ECFBDE-DCA6-4E97-AA6B-A46521E18F2F}" destId="{E5B65F5C-AA75-40BC-99F8-716F21FE7279}" srcOrd="0" destOrd="0" presId="urn:microsoft.com/office/officeart/2008/layout/VerticalCurvedList"/>
    <dgm:cxn modelId="{CDAA4F2F-1FD8-4485-95E5-BEF42B7803BD}" type="presOf" srcId="{F49B909F-A33B-44A9-A59D-8C9E21F2028A}" destId="{94956F1B-EF59-4206-ACCC-189671DC46E9}" srcOrd="0" destOrd="0" presId="urn:microsoft.com/office/officeart/2008/layout/VerticalCurvedList"/>
    <dgm:cxn modelId="{40F3EC11-EC47-4FDA-BBA4-2B9A62F225DC}" type="presOf" srcId="{CF299974-2C82-435B-A017-B9C433E33C8B}" destId="{791C7E10-6926-4068-A429-0A978C366367}" srcOrd="0" destOrd="0" presId="urn:microsoft.com/office/officeart/2008/layout/VerticalCurvedList"/>
    <dgm:cxn modelId="{CF09CD68-0556-4B60-90DF-CC3F348D340B}" srcId="{E0ECFBDE-DCA6-4E97-AA6B-A46521E18F2F}" destId="{F49B909F-A33B-44A9-A59D-8C9E21F2028A}" srcOrd="2" destOrd="0" parTransId="{BF50B8AF-FD56-490D-9C5F-5A2C7930663C}" sibTransId="{9D96994E-BE6E-48B6-894D-E0E4C2BE7DFB}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15DCE26E-BE2A-4BD6-A1C7-4D6376C0E16D}" type="presOf" srcId="{7FBB15F8-3BAF-43A5-88EF-C32A087D01EB}" destId="{66856E51-BDFB-49B9-BE52-BB018A589556}" srcOrd="0" destOrd="0" presId="urn:microsoft.com/office/officeart/2008/layout/VerticalCurvedList"/>
    <dgm:cxn modelId="{A25DBFDA-9989-40CE-91B4-94D4E9396F96}" type="presOf" srcId="{20B2106A-B854-48BC-B4CF-ECDE01C548C5}" destId="{2707BE8E-1A6E-4BCE-8371-6B76ADF40D5B}" srcOrd="0" destOrd="0" presId="urn:microsoft.com/office/officeart/2008/layout/VerticalCurvedList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F5F2F817-D31D-403F-99DB-D2D17E107526}" type="presParOf" srcId="{E5B65F5C-AA75-40BC-99F8-716F21FE7279}" destId="{B6481B9A-7B71-433E-B6CF-BA5D016216D3}" srcOrd="0" destOrd="0" presId="urn:microsoft.com/office/officeart/2008/layout/VerticalCurvedList"/>
    <dgm:cxn modelId="{1D226DFB-580E-46D7-9C5C-10884B3BF7FF}" type="presParOf" srcId="{B6481B9A-7B71-433E-B6CF-BA5D016216D3}" destId="{6760B150-97BC-4961-BBEC-9B64A1A5A09A}" srcOrd="0" destOrd="0" presId="urn:microsoft.com/office/officeart/2008/layout/VerticalCurvedList"/>
    <dgm:cxn modelId="{18FA400D-040B-41BF-8887-DD54A5A8BDAF}" type="presParOf" srcId="{6760B150-97BC-4961-BBEC-9B64A1A5A09A}" destId="{F67751B1-7A31-4F26-98A9-0FC4723E77B8}" srcOrd="0" destOrd="0" presId="urn:microsoft.com/office/officeart/2008/layout/VerticalCurvedList"/>
    <dgm:cxn modelId="{98969520-5348-45EE-9BD1-135D0CD76E80}" type="presParOf" srcId="{6760B150-97BC-4961-BBEC-9B64A1A5A09A}" destId="{791C7E10-6926-4068-A429-0A978C366367}" srcOrd="1" destOrd="0" presId="urn:microsoft.com/office/officeart/2008/layout/VerticalCurvedList"/>
    <dgm:cxn modelId="{40E15F5F-9701-440F-BCBF-D0D5579366DA}" type="presParOf" srcId="{6760B150-97BC-4961-BBEC-9B64A1A5A09A}" destId="{63B3CEBB-9E1F-4AC3-8C25-01C72AEC954E}" srcOrd="2" destOrd="0" presId="urn:microsoft.com/office/officeart/2008/layout/VerticalCurvedList"/>
    <dgm:cxn modelId="{E7DA283F-82A0-4ADA-A814-35B688C3837A}" type="presParOf" srcId="{6760B150-97BC-4961-BBEC-9B64A1A5A09A}" destId="{2254EDD8-89EE-4F64-B363-1FB7C0EE99A4}" srcOrd="3" destOrd="0" presId="urn:microsoft.com/office/officeart/2008/layout/VerticalCurvedList"/>
    <dgm:cxn modelId="{ADC9C7EA-00F7-4279-8B2C-167FC10B6B73}" type="presParOf" srcId="{B6481B9A-7B71-433E-B6CF-BA5D016216D3}" destId="{66856E51-BDFB-49B9-BE52-BB018A589556}" srcOrd="1" destOrd="0" presId="urn:microsoft.com/office/officeart/2008/layout/VerticalCurvedList"/>
    <dgm:cxn modelId="{7E0016C6-0233-4C14-95E7-8631B0812003}" type="presParOf" srcId="{B6481B9A-7B71-433E-B6CF-BA5D016216D3}" destId="{A0730325-7BF1-43FF-884C-34121334CF45}" srcOrd="2" destOrd="0" presId="urn:microsoft.com/office/officeart/2008/layout/VerticalCurvedList"/>
    <dgm:cxn modelId="{1E15688D-EEEA-4A61-B9F2-CC4CF1360439}" type="presParOf" srcId="{A0730325-7BF1-43FF-884C-34121334CF45}" destId="{B70A8609-E24F-45C0-88E3-C7C47355A406}" srcOrd="0" destOrd="0" presId="urn:microsoft.com/office/officeart/2008/layout/VerticalCurvedList"/>
    <dgm:cxn modelId="{F57F5D5E-0B6B-4D77-8BA5-63B22EDDF486}" type="presParOf" srcId="{B6481B9A-7B71-433E-B6CF-BA5D016216D3}" destId="{2707BE8E-1A6E-4BCE-8371-6B76ADF40D5B}" srcOrd="3" destOrd="0" presId="urn:microsoft.com/office/officeart/2008/layout/VerticalCurvedList"/>
    <dgm:cxn modelId="{0256A851-32EB-4FD9-8FED-13F79FCCE47B}" type="presParOf" srcId="{B6481B9A-7B71-433E-B6CF-BA5D016216D3}" destId="{BAE07145-3300-4C4A-8CE7-818108AD99FF}" srcOrd="4" destOrd="0" presId="urn:microsoft.com/office/officeart/2008/layout/VerticalCurvedList"/>
    <dgm:cxn modelId="{B43C92F4-1D22-47FD-9B3D-8EC60D7C3CB5}" type="presParOf" srcId="{BAE07145-3300-4C4A-8CE7-818108AD99FF}" destId="{40256A19-E013-4FB8-8AB5-6A968A6CADA8}" srcOrd="0" destOrd="0" presId="urn:microsoft.com/office/officeart/2008/layout/VerticalCurvedList"/>
    <dgm:cxn modelId="{ECE628EC-F069-4ABB-8841-F0D5B5F085C9}" type="presParOf" srcId="{B6481B9A-7B71-433E-B6CF-BA5D016216D3}" destId="{94956F1B-EF59-4206-ACCC-189671DC46E9}" srcOrd="5" destOrd="0" presId="urn:microsoft.com/office/officeart/2008/layout/VerticalCurvedList"/>
    <dgm:cxn modelId="{8552ADEA-6BDD-4DE5-B2DE-AEA4E8558C9A}" type="presParOf" srcId="{B6481B9A-7B71-433E-B6CF-BA5D016216D3}" destId="{BB976377-6705-46CB-B100-5045AF5372C3}" srcOrd="6" destOrd="0" presId="urn:microsoft.com/office/officeart/2008/layout/VerticalCurvedList"/>
    <dgm:cxn modelId="{A6954A17-4758-40AD-AE0B-A714F9AB0456}" type="presParOf" srcId="{BB976377-6705-46CB-B100-5045AF5372C3}" destId="{BB421504-7B04-4AC9-AF51-12F9071924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2382787" y="-368194"/>
          <a:ext cx="2845656" cy="2845656"/>
        </a:xfrm>
        <a:prstGeom prst="blockArc">
          <a:avLst>
            <a:gd name="adj1" fmla="val 18900000"/>
            <a:gd name="adj2" fmla="val 2700000"/>
            <a:gd name="adj3" fmla="val 759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297560" y="210926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Sun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sulolasi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davrida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taraqqiyot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210926"/>
        <a:ext cx="5338529" cy="421853"/>
      </dsp:txXfrm>
    </dsp:sp>
    <dsp:sp modelId="{B70A8609-E24F-45C0-88E3-C7C47355A406}">
      <dsp:nvSpPr>
        <dsp:cNvPr id="0" name=""/>
        <dsp:cNvSpPr/>
      </dsp:nvSpPr>
      <dsp:spPr>
        <a:xfrm>
          <a:off x="32227" y="160478"/>
          <a:ext cx="531140" cy="52111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450904" y="843707"/>
          <a:ext cx="5185185" cy="421853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Mo</a:t>
          </a:r>
          <a:r>
            <a:rPr lang="ru-RU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ru-RU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ullar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istilosi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904" y="843707"/>
        <a:ext cx="5185185" cy="421853"/>
      </dsp:txXfrm>
    </dsp:sp>
    <dsp:sp modelId="{40256A19-E013-4FB8-8AB5-6A968A6CADA8}">
      <dsp:nvSpPr>
        <dsp:cNvPr id="0" name=""/>
        <dsp:cNvSpPr/>
      </dsp:nvSpPr>
      <dsp:spPr>
        <a:xfrm>
          <a:off x="187245" y="790975"/>
          <a:ext cx="527317" cy="527317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94956F1B-EF59-4206-ACCC-189671DC46E9}">
      <dsp:nvSpPr>
        <dsp:cNvPr id="0" name=""/>
        <dsp:cNvSpPr/>
      </dsp:nvSpPr>
      <dsp:spPr>
        <a:xfrm>
          <a:off x="297560" y="1476487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Min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sulolasi</a:t>
          </a: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boshqaruvi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1476487"/>
        <a:ext cx="5338529" cy="421853"/>
      </dsp:txXfrm>
    </dsp:sp>
    <dsp:sp modelId="{BB421504-7B04-4AC9-AF51-12F9071924BC}">
      <dsp:nvSpPr>
        <dsp:cNvPr id="0" name=""/>
        <dsp:cNvSpPr/>
      </dsp:nvSpPr>
      <dsp:spPr>
        <a:xfrm>
          <a:off x="70508" y="1460372"/>
          <a:ext cx="527317" cy="5273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B5EE-CFE8-4BDD-8170-1B279E8F3F65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514350"/>
            <a:ext cx="47148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1AD46-956C-4053-B16A-5286A23C2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215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1</a:t>
            </a:fld>
            <a:endParaRPr lang="en-US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491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1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6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4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4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88486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7697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965461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94243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953947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88486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7697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965461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94243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953947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88486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7697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965461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94243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953947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88486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7697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965461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94243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953947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3057074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1" cy="643517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1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229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5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688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18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47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37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606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36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1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6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0"/>
            <a:ext cx="262471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1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4" y="725270"/>
            <a:ext cx="262575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4" y="1027528"/>
            <a:ext cx="2625750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003"/>
            <a:ext cx="195435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1" y="129004"/>
            <a:ext cx="332086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2" y="678019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1"/>
            <a:ext cx="3564255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296" indent="0">
              <a:buNone/>
              <a:defRPr sz="1600"/>
            </a:lvl2pPr>
            <a:lvl3pPr marL="524591" indent="0">
              <a:buNone/>
              <a:defRPr sz="1400"/>
            </a:lvl3pPr>
            <a:lvl4pPr marL="786887" indent="0">
              <a:buNone/>
              <a:defRPr sz="1100"/>
            </a:lvl4pPr>
            <a:lvl5pPr marL="1049183" indent="0">
              <a:buNone/>
              <a:defRPr sz="1100"/>
            </a:lvl5pPr>
            <a:lvl6pPr marL="1311478" indent="0">
              <a:buNone/>
              <a:defRPr sz="1100"/>
            </a:lvl6pPr>
            <a:lvl7pPr marL="1573774" indent="0">
              <a:buNone/>
              <a:defRPr sz="1100"/>
            </a:lvl7pPr>
            <a:lvl8pPr marL="1836069" indent="0">
              <a:buNone/>
              <a:defRPr sz="1100"/>
            </a:lvl8pPr>
            <a:lvl9pPr marL="2098365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19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129754"/>
            <a:ext cx="5346383" cy="540015"/>
          </a:xfrm>
          <a:prstGeom prst="rect">
            <a:avLst/>
          </a:prstGeom>
        </p:spPr>
        <p:txBody>
          <a:bodyPr vert="horz" lIns="52459" tIns="26230" rIns="52459" bIns="2623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56021"/>
            <a:ext cx="5346383" cy="2138308"/>
          </a:xfrm>
          <a:prstGeom prst="rect">
            <a:avLst/>
          </a:prstGeom>
        </p:spPr>
        <p:txBody>
          <a:bodyPr vert="horz" lIns="52459" tIns="26230" rIns="52459" bIns="2623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5" y="3003082"/>
            <a:ext cx="1881135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ipe/>
  </p:transition>
  <p:txStyles>
    <p:titleStyle>
      <a:lvl1pPr algn="ctr" defTabSz="524591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22" indent="-196722" algn="l" defTabSz="52459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230" indent="-163935" algn="l" defTabSz="524591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739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8035" indent="-131148" algn="l" defTabSz="524591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330" indent="-131148" algn="l" defTabSz="524591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626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04922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217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513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296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591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6887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183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478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3774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6069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365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8" y="-4763"/>
            <a:ext cx="5938837" cy="8334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4714875" y="144463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4714875" y="144463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714875" y="287338"/>
            <a:ext cx="838200" cy="322262"/>
          </a:xfrm>
          <a:prstGeom prst="rect">
            <a:avLst/>
          </a:prstGeom>
        </p:spPr>
        <p:txBody>
          <a:bodyPr lIns="0" tIns="15852" rIns="0" bIns="0">
            <a:spAutoFit/>
          </a:bodyPr>
          <a:lstStyle/>
          <a:p>
            <a:pPr algn="ctr" defTabSz="575895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054100" y="144463"/>
            <a:ext cx="3476625" cy="538162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60363"/>
            <a:ext cx="65088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60363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79388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5" y="346075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9" name="object 4"/>
          <p:cNvSpPr txBox="1">
            <a:spLocks noChangeArrowheads="1"/>
          </p:cNvSpPr>
          <p:nvPr/>
        </p:nvSpPr>
        <p:spPr bwMode="auto">
          <a:xfrm>
            <a:off x="434975" y="863600"/>
            <a:ext cx="5451475" cy="444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9" rIns="0" bIns="0">
            <a:spAutoFit/>
          </a:bodyPr>
          <a:lstStyle>
            <a:lvl1pPr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uz-Latn-UZ" altLang="ru-RU" sz="2800" b="1" dirty="0" smtClean="0">
                <a:solidFill>
                  <a:srgbClr val="000000"/>
                </a:solidFill>
                <a:latin typeface="Arial" pitchFamily="34" charset="0"/>
              </a:rPr>
              <a:t>XITOY</a:t>
            </a:r>
            <a:endParaRPr lang="uz-Latn-UZ" altLang="ru-RU" sz="28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68275" y="936625"/>
            <a:ext cx="281657" cy="844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73038" y="2016125"/>
            <a:ext cx="276894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19" name="Picture 3" descr="C:\Users\User\Downloads\хитой ўрта асрларда\3797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141" y="1358900"/>
            <a:ext cx="1224136" cy="1800200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User\Downloads\хитой ўрта асрларда\9028e166a89bfab2815632f0d119bc9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88" y="1252434"/>
            <a:ext cx="1224846" cy="1858884"/>
          </a:xfrm>
          <a:prstGeom prst="rect">
            <a:avLst/>
          </a:prstGeom>
          <a:noFill/>
          <a:effectLst>
            <a:softEdge rad="215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User\Downloads\хитой ўрта асрларда\f26be7af98850d25ffa7cafb390fba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315" y="1283207"/>
            <a:ext cx="1227659" cy="176387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53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3093" y="467916"/>
            <a:ext cx="5660404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Xubilay boshqaruvda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mahalliy amaldorlar xizmatidan voz kechgan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edi, hatto uning amaldorlari orasida vinetsiyalik sayyoh va savdogar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Marko Polo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ham yuksak lavozimni egallagan.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1093"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ownloads\хитой ўрта асрларда\05_etz8jy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6" y="1319370"/>
            <a:ext cx="2592288" cy="164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ownloads\хитой ўрта асрларда\марко пол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260" y="1265519"/>
            <a:ext cx="1577020" cy="1696596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" y="0"/>
            <a:ext cx="5940425" cy="39590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ULLAR ISTILOSI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603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хитой ўрта асрларда\273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996" y="467916"/>
            <a:ext cx="4098162" cy="268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0"/>
            <a:ext cx="5940425" cy="39590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MARKO POLO SAYOHATI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5918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6620" y="463452"/>
            <a:ext cx="5733912" cy="50852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indent="152095" algn="ctr"/>
            <a:r>
              <a:rPr lang="uz-Latn-UZ" sz="1500" dirty="0">
                <a:latin typeface="Arial" panose="020B0604020202020204" pitchFamily="34" charset="0"/>
                <a:cs typeface="Arial" panose="020B0604020202020204" pitchFamily="34" charset="0"/>
              </a:rPr>
              <a:t>XIV asr o‘rtalarida mo‘g‘ullarga qarshi </a:t>
            </a:r>
            <a:r>
              <a:rPr lang="uz-Latn-UZ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xalq ozodlik harakati </a:t>
            </a:r>
            <a:r>
              <a:rPr lang="uz-Latn-UZ" sz="1500" dirty="0">
                <a:latin typeface="Arial" panose="020B0604020202020204" pitchFamily="34" charset="0"/>
                <a:cs typeface="Arial" panose="020B0604020202020204" pitchFamily="34" charset="0"/>
              </a:rPr>
              <a:t>kuchayadi.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ownloads\хитой ўрта асрларда\чу юан чж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9" y="1048444"/>
            <a:ext cx="2055441" cy="114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50132" y="1070335"/>
            <a:ext cx="3600400" cy="11257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endParaRPr lang="uz-Latn-UZ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52095" algn="just"/>
            <a:r>
              <a:rPr lang="uz-Latn-UZ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1351-yil</a:t>
            </a:r>
            <a:r>
              <a:rPr lang="uz-Latn-UZ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300" dirty="0">
                <a:latin typeface="Arial" panose="020B0604020202020204" pitchFamily="34" charset="0"/>
                <a:cs typeface="Arial" panose="020B0604020202020204" pitchFamily="34" charset="0"/>
              </a:rPr>
              <a:t>rohib </a:t>
            </a:r>
            <a:r>
              <a:rPr lang="uz-Latn-UZ" sz="1300" b="1" dirty="0">
                <a:latin typeface="Arial" panose="020B0604020202020204" pitchFamily="34" charset="0"/>
                <a:cs typeface="Arial" panose="020B0604020202020204" pitchFamily="34" charset="0"/>
              </a:rPr>
              <a:t>Chju Yuan-Chjan </a:t>
            </a:r>
            <a:r>
              <a:rPr lang="uz-Latn-UZ" sz="1300" dirty="0">
                <a:latin typeface="Arial" panose="020B0604020202020204" pitchFamily="34" charset="0"/>
                <a:cs typeface="Arial" panose="020B0604020202020204" pitchFamily="34" charset="0"/>
              </a:rPr>
              <a:t>boshchiligida dehqonlar qo‘zg‘oloni boshlandi va </a:t>
            </a:r>
            <a:r>
              <a:rPr lang="uz-Latn-UZ" sz="1300" b="1" dirty="0">
                <a:latin typeface="Arial" panose="020B0604020202020204" pitchFamily="34" charset="0"/>
                <a:cs typeface="Arial" panose="020B0604020202020204" pitchFamily="34" charset="0"/>
              </a:rPr>
              <a:t>1368-yil</a:t>
            </a:r>
            <a:r>
              <a:rPr lang="uz-Latn-UZ" sz="13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uz-Latn-UZ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mo‘g‘ullardan </a:t>
            </a:r>
            <a:r>
              <a:rPr lang="uz-Latn-UZ" sz="1300" dirty="0">
                <a:latin typeface="Arial" panose="020B0604020202020204" pitchFamily="34" charset="0"/>
                <a:cs typeface="Arial" panose="020B0604020202020204" pitchFamily="34" charset="0"/>
              </a:rPr>
              <a:t>ozod bo‘lgan Xitoyda Yuan-Chjan asos solgan </a:t>
            </a:r>
            <a:r>
              <a:rPr lang="uz-Latn-UZ" sz="1300" b="1" dirty="0">
                <a:latin typeface="Arial" panose="020B0604020202020204" pitchFamily="34" charset="0"/>
                <a:cs typeface="Arial" panose="020B0604020202020204" pitchFamily="34" charset="0"/>
              </a:rPr>
              <a:t>Min imperiyasi </a:t>
            </a:r>
            <a:r>
              <a:rPr lang="uz-Latn-UZ" sz="1300" dirty="0">
                <a:latin typeface="Arial" panose="020B0604020202020204" pitchFamily="34" charset="0"/>
                <a:cs typeface="Arial" panose="020B0604020202020204" pitchFamily="34" charset="0"/>
              </a:rPr>
              <a:t>hukmronligi boshlanadi.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1093"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622" y="2242248"/>
            <a:ext cx="5733910" cy="6739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ctr"/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Min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qo‘shinlari mo‘g‘ullarni ta’qib etib ularning poytaxti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Qoraqurum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ni yoqib yuborishadi.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(porox va zambaraklar qo‘l keladi.)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1" y="0"/>
            <a:ext cx="5940425" cy="39590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MIN SULOLASI BOSHQARUVI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108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wnloads\хитой ўрта асрларда\мин сулоласи харитас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028" y="502046"/>
            <a:ext cx="3358149" cy="268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0"/>
            <a:ext cx="5940425" cy="39590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MIN SULOLASI BOSHQARUVI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92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22" y="565410"/>
            <a:ext cx="5660403" cy="5505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XV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Min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sulolasining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munosabatlari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buziladi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90092" y="1242132"/>
            <a:ext cx="3886933" cy="9539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Min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imperiyasi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1406-yil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Vetnamni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Mo‘g‘ulistonni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istilo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User\Downloads\амир темур\images (9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00" y="1187996"/>
            <a:ext cx="1553819" cy="189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" y="0"/>
            <a:ext cx="5940425" cy="39590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XV ASRDA XITOY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220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1940" y="548929"/>
            <a:ext cx="3321393" cy="30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Chjan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floti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622" y="973656"/>
            <a:ext cx="4149734" cy="19731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marL="196722" indent="-196722" algn="just">
              <a:buFont typeface="Wingdings" pitchFamily="2" charset="2"/>
              <a:buChar char="ü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62 ta </a:t>
            </a:r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, 30 </a:t>
            </a:r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jangchisi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96722" indent="-196722" algn="just">
              <a:buFont typeface="Wingdings" pitchFamily="2" charset="2"/>
              <a:buChar char="ü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1405-1433-yillarda  </a:t>
            </a:r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Zond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arxipelagi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Shiri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Lanka </a:t>
            </a:r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yurishlar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96722" indent="-196722" algn="just">
              <a:buFont typeface="Wingdings" pitchFamily="2" charset="2"/>
              <a:buChar char="ü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Musulmon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Chjan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Makkani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ziyorat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C:\Users\User\Downloads\хитой ўрта асрларда\чжан хе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372" y="518825"/>
            <a:ext cx="1313046" cy="1728192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" y="0"/>
            <a:ext cx="5940425" cy="39590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XV ASRDA XITOY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480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хитой ўрта асрларда\чжан хе саёҳатиб макка зиёрат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41" y="511099"/>
            <a:ext cx="439174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0"/>
            <a:ext cx="5940425" cy="39590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XV ASRDA XITOY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2122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ownloads\хитой ўрта асрларда\архипилаг зонди харитас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78" y="479443"/>
            <a:ext cx="4696635" cy="240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0"/>
            <a:ext cx="5940425" cy="39590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XV ASRDA XITOY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079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104286"/>
              </p:ext>
            </p:extLst>
          </p:nvPr>
        </p:nvGraphicFramePr>
        <p:xfrm>
          <a:off x="210181" y="633451"/>
          <a:ext cx="2245449" cy="165849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245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i="0" dirty="0" smtClean="0"/>
                        <a:t>Tarixiy shaxslar</a:t>
                      </a:r>
                      <a:endParaRPr lang="ru-RU" sz="1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en-US" sz="15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Xubilay</a:t>
                      </a:r>
                      <a:endParaRPr lang="ru-RU" sz="15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en-US" sz="15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Marko Polo</a:t>
                      </a:r>
                      <a:endParaRPr lang="ru-RU" sz="15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Chju Yuan-Chjan </a:t>
                      </a:r>
                      <a:endParaRPr lang="ru-RU" sz="15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en-US" sz="15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Chjan</a:t>
                      </a:r>
                      <a:r>
                        <a:rPr lang="en-US" sz="15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5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Xe</a:t>
                      </a:r>
                      <a:endParaRPr lang="ru-RU" sz="15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845918"/>
              </p:ext>
            </p:extLst>
          </p:nvPr>
        </p:nvGraphicFramePr>
        <p:xfrm>
          <a:off x="2992172" y="633451"/>
          <a:ext cx="2691292" cy="232189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9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i="0" dirty="0" smtClean="0"/>
                        <a:t>Tarixiy sanalar</a:t>
                      </a:r>
                      <a:endParaRPr lang="ru-RU" sz="1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960-1279</a:t>
                      </a:r>
                      <a:endParaRPr lang="ru-RU" sz="15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1279-1368</a:t>
                      </a:r>
                      <a:endParaRPr lang="ru-RU" sz="15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1351-yil</a:t>
                      </a:r>
                      <a:endParaRPr lang="ru-RU" sz="15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1406-yil</a:t>
                      </a:r>
                      <a:endParaRPr lang="ru-RU" sz="15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1405-1433-yillar</a:t>
                      </a:r>
                      <a:endParaRPr lang="ru-RU" sz="15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endParaRPr lang="ru-RU" sz="15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-1" y="0"/>
            <a:ext cx="5940425" cy="39590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YODDA TUTING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979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59582484"/>
              </p:ext>
            </p:extLst>
          </p:nvPr>
        </p:nvGraphicFramePr>
        <p:xfrm>
          <a:off x="163401" y="640467"/>
          <a:ext cx="5660404" cy="2109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235409" y="827957"/>
            <a:ext cx="502555" cy="504056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377925" y="1476028"/>
            <a:ext cx="504055" cy="504056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235409" y="2124100"/>
            <a:ext cx="502555" cy="483303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927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68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26637" r="40632" b="14501"/>
          <a:stretch/>
        </p:blipFill>
        <p:spPr bwMode="auto">
          <a:xfrm>
            <a:off x="116620" y="179884"/>
            <a:ext cx="2292230" cy="23762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561357"/>
              </p:ext>
            </p:extLst>
          </p:nvPr>
        </p:nvGraphicFramePr>
        <p:xfrm>
          <a:off x="2502410" y="191185"/>
          <a:ext cx="3274614" cy="24004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0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72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SYA</a:t>
                      </a:r>
                      <a:r>
                        <a:rPr lang="en-US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SULOLASI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avv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III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2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Shan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avv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III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2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Chjou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avv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III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endParaRPr lang="ru-RU" sz="11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209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podsholik</a:t>
                      </a:r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davri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avv.VII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-V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asrlar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2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 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sulolasi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M.avv.246-206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yillar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2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Xan</a:t>
                      </a:r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sulolasi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M.avv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III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asr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III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asr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209">
                <a:tc>
                  <a:txBody>
                    <a:bodyPr/>
                    <a:lstStyle/>
                    <a:p>
                      <a:pPr algn="just"/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</a:t>
                      </a:r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podsholik</a:t>
                      </a:r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davri</a:t>
                      </a:r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(Vey, 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</a:t>
                      </a:r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U)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–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 </a:t>
                      </a:r>
                      <a:r>
                        <a:rPr lang="en-US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asr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2-yarmi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205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</a:t>
                      </a:r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sulolasi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589 – 618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yillar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209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 </a:t>
                      </a:r>
                      <a:r>
                        <a:rPr lang="en-US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sulolasi</a:t>
                      </a:r>
                      <a:endParaRPr lang="en-US" sz="11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(Li Yuan)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618-907 </a:t>
                      </a:r>
                      <a:r>
                        <a:rPr lang="en-US" sz="11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yillar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2208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892" y="599431"/>
            <a:ext cx="5660404" cy="47628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Sun sulolasi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(960-1279)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hokimyatga kelishi bilan siyosiy tarqoqlik va o‘zaro urushlarga barham berildi.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892" y="2282974"/>
            <a:ext cx="5660404" cy="5213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Yiliga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ikki marta soliq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to‘langan. Yer solig‘i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sholi va </a:t>
            </a:r>
            <a:r>
              <a:rPr lang="uz-Latn-UZ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bug‘doy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, pilla boqqan xo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adonlar soliqni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gazlama bilan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ham to‘laganlar.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892" y="1722106"/>
            <a:ext cx="5660404" cy="4762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Erkin dehqonlarning 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aksar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qismida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30-40 mu yer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bo‘lib, davlat bu tabaqani qo‘llashgan.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892" y="1165399"/>
            <a:ext cx="5660404" cy="4762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XI asr boshlarida ekin maydonlarining yarmi yirik zamindorlar qo‘liga o‘tgan. Bu yerlarda, asosan,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ijarachi dehqonlar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ishlashgan.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SUN SULOLASI DAVRIDA IQTISODIY TARAQQIYOT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324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хитой ўрта асрларда\1200px-Court_ladies_pounding_silk_from_a_painting_(捣练图)_by_Emperor_Huizo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91" y="841877"/>
            <a:ext cx="2400427" cy="204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хитой ўрта асрларда\hq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t="4945" r="4879" b="4656"/>
          <a:stretch/>
        </p:blipFill>
        <p:spPr bwMode="auto">
          <a:xfrm>
            <a:off x="2633125" y="856434"/>
            <a:ext cx="3188275" cy="175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SUN SULOLASI DAVRIDA IQTISODIY TARAQQIYOT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714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0181" y="599431"/>
            <a:ext cx="5660404" cy="47628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Kayfin, Chendu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 Uchan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shaharlari Xitoyning yirik savdo va hunarmandchilik markazlari edi.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62101" y="1886266"/>
            <a:ext cx="3931558" cy="9180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Xitoyda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ham tobora keng rivojlanib, XIV asrdan undan gazlama tayyorlash yo‘lga qo‘yilgan.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1093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Osiyo paxtasining vatani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dir.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62101" y="1165399"/>
            <a:ext cx="3919153" cy="55670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indent="152095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XII asrda ipakdan shoyi so‘zana –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panno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to‘qish ixtiro qilinib, keng tarqalgan.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хитой ўрта асрларда\unnam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1" r="14415"/>
          <a:stretch/>
        </p:blipFill>
        <p:spPr bwMode="auto">
          <a:xfrm>
            <a:off x="256961" y="1165399"/>
            <a:ext cx="1633131" cy="1905145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SHAHARLAR VA HUNARMANDCHILIK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496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3093" y="531389"/>
            <a:ext cx="5660404" cy="646389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indent="101093"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Dastlab shimoliy Xitoyda tuzilgan mo‘g‘ullar davlati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Xubilay xonligi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1279-yilda Xitoyni to‘liq bo‘ysundirib, mo‘g‘ullar sulolasi 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indent="101093"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Yuan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(1279-1368)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nomini oladi.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1093"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wnloads\хитой ўрта асрларда\хубилай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380" y="1245819"/>
            <a:ext cx="3299661" cy="191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ULLAR ISTILOSI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608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3093" y="531389"/>
            <a:ext cx="5660404" cy="4422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indent="101093"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Hukumat xarajatni qoplash uchun qo‘shimcha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qog‘oz pul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chiqara boshlaydi, bu esa pulni qadrsizlanishiga olib keladi.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01093"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ownloads\хитой ўрта асрларда\юан сулолас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028" y="1075716"/>
            <a:ext cx="3497990" cy="196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ULLAR ISTILOSI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48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22" y="89124"/>
            <a:ext cx="5660403" cy="30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YUAN SULOLASI (1279-1368)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Pictures\Рисунок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4"/>
          <a:stretch/>
        </p:blipFill>
        <p:spPr bwMode="auto">
          <a:xfrm>
            <a:off x="1366296" y="467916"/>
            <a:ext cx="3161053" cy="24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597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</TotalTime>
  <Words>474</Words>
  <Application>Microsoft Office PowerPoint</Application>
  <PresentationFormat>Произвольный</PresentationFormat>
  <Paragraphs>83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Open Sans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157</cp:revision>
  <cp:lastPrinted>2020-03-20T04:04:48Z</cp:lastPrinted>
  <dcterms:created xsi:type="dcterms:W3CDTF">2020-03-19T15:04:51Z</dcterms:created>
  <dcterms:modified xsi:type="dcterms:W3CDTF">2021-02-18T09:22:54Z</dcterms:modified>
</cp:coreProperties>
</file>