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1" r:id="rId2"/>
    <p:sldId id="258" r:id="rId3"/>
    <p:sldId id="287" r:id="rId4"/>
    <p:sldId id="279" r:id="rId5"/>
    <p:sldId id="280" r:id="rId6"/>
    <p:sldId id="291" r:id="rId7"/>
    <p:sldId id="281" r:id="rId8"/>
    <p:sldId id="292" r:id="rId9"/>
    <p:sldId id="300" r:id="rId10"/>
    <p:sldId id="293" r:id="rId11"/>
    <p:sldId id="294" r:id="rId12"/>
    <p:sldId id="282" r:id="rId13"/>
    <p:sldId id="295" r:id="rId14"/>
    <p:sldId id="296" r:id="rId15"/>
    <p:sldId id="297" r:id="rId16"/>
    <p:sldId id="298" r:id="rId17"/>
    <p:sldId id="299" r:id="rId18"/>
    <p:sldId id="269" r:id="rId19"/>
  </p:sldIdLst>
  <p:sldSz cx="5940425" cy="3240088"/>
  <p:notesSz cx="9144000" cy="6858000"/>
  <p:defaultTextStyle>
    <a:defPPr>
      <a:defRPr lang="ru-RU"/>
    </a:defPPr>
    <a:lvl1pPr marL="0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62296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24591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86887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49183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311478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73774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36069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98365" algn="l" defTabSz="52459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744" y="92"/>
      </p:cViewPr>
      <p:guideLst>
        <p:guide orient="horz" pos="1021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CFBDE-DCA6-4E97-AA6B-A46521E18F2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BB15F8-3BAF-43A5-88EF-C32A087D01EB}">
      <dgm:prSet phldrT="[Текст]" custT="1"/>
      <dgm:spPr/>
      <dgm:t>
        <a:bodyPr/>
        <a:lstStyle/>
        <a:p>
          <a:pPr algn="ctr"/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Sun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sulolasi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davrida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taraqqiyot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3C64D-E07A-4D66-AAEC-9E9D3DD3E233}" type="parTrans" cxnId="{EBA43B00-78B1-4414-A44F-84078F025274}">
      <dgm:prSet/>
      <dgm:spPr/>
      <dgm:t>
        <a:bodyPr/>
        <a:lstStyle/>
        <a:p>
          <a:endParaRPr lang="ru-RU"/>
        </a:p>
      </dgm:t>
    </dgm:pt>
    <dgm:pt modelId="{CF299974-2C82-435B-A017-B9C433E33C8B}" type="sibTrans" cxnId="{EBA43B00-78B1-4414-A44F-84078F025274}">
      <dgm:prSet/>
      <dgm:spPr/>
      <dgm:t>
        <a:bodyPr/>
        <a:lstStyle/>
        <a:p>
          <a:endParaRPr lang="ru-RU"/>
        </a:p>
      </dgm:t>
    </dgm:pt>
    <dgm:pt modelId="{20B2106A-B854-48BC-B4CF-ECDE01C548C5}">
      <dgm:prSet phldrT="[Текст]" custT="1"/>
      <dgm:spPr/>
      <dgm:t>
        <a:bodyPr/>
        <a:lstStyle/>
        <a:p>
          <a:pPr algn="ctr"/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Mo</a:t>
          </a:r>
          <a:r>
            <a:rPr lang="ru-RU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ru-RU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ullar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istilosi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2E40D-44D7-4B22-BC31-96E776C1AF12}" type="parTrans" cxnId="{9F2E1CE0-66DD-4980-99A4-2C636544735F}">
      <dgm:prSet/>
      <dgm:spPr/>
      <dgm:t>
        <a:bodyPr/>
        <a:lstStyle/>
        <a:p>
          <a:endParaRPr lang="ru-RU"/>
        </a:p>
      </dgm:t>
    </dgm:pt>
    <dgm:pt modelId="{B351D0ED-D158-4B5E-B0DB-9282EB7B8EAA}" type="sibTrans" cxnId="{9F2E1CE0-66DD-4980-99A4-2C636544735F}">
      <dgm:prSet/>
      <dgm:spPr/>
      <dgm:t>
        <a:bodyPr/>
        <a:lstStyle/>
        <a:p>
          <a:endParaRPr lang="ru-RU"/>
        </a:p>
      </dgm:t>
    </dgm:pt>
    <dgm:pt modelId="{F49B909F-A33B-44A9-A59D-8C9E21F2028A}">
      <dgm:prSet phldrT="[Текст]" custT="1"/>
      <dgm:spPr/>
      <dgm:t>
        <a:bodyPr/>
        <a:lstStyle/>
        <a:p>
          <a:pPr algn="ctr"/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Min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sulolasi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boshqaruvi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50B8AF-FD56-490D-9C5F-5A2C7930663C}" type="parTrans" cxnId="{CF09CD68-0556-4B60-90DF-CC3F348D340B}">
      <dgm:prSet/>
      <dgm:spPr/>
      <dgm:t>
        <a:bodyPr/>
        <a:lstStyle/>
        <a:p>
          <a:endParaRPr lang="ru-RU"/>
        </a:p>
      </dgm:t>
    </dgm:pt>
    <dgm:pt modelId="{9D96994E-BE6E-48B6-894D-E0E4C2BE7DFB}" type="sibTrans" cxnId="{CF09CD68-0556-4B60-90DF-CC3F348D340B}">
      <dgm:prSet/>
      <dgm:spPr/>
      <dgm:t>
        <a:bodyPr/>
        <a:lstStyle/>
        <a:p>
          <a:endParaRPr lang="ru-RU"/>
        </a:p>
      </dgm:t>
    </dgm:pt>
    <dgm:pt modelId="{E5B65F5C-AA75-40BC-99F8-716F21FE7279}" type="pres">
      <dgm:prSet presAssocID="{E0ECFBDE-DCA6-4E97-AA6B-A46521E18F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481B9A-7B71-433E-B6CF-BA5D016216D3}" type="pres">
      <dgm:prSet presAssocID="{E0ECFBDE-DCA6-4E97-AA6B-A46521E18F2F}" presName="Name1" presStyleCnt="0"/>
      <dgm:spPr/>
    </dgm:pt>
    <dgm:pt modelId="{6760B150-97BC-4961-BBEC-9B64A1A5A09A}" type="pres">
      <dgm:prSet presAssocID="{E0ECFBDE-DCA6-4E97-AA6B-A46521E18F2F}" presName="cycle" presStyleCnt="0"/>
      <dgm:spPr/>
    </dgm:pt>
    <dgm:pt modelId="{F67751B1-7A31-4F26-98A9-0FC4723E77B8}" type="pres">
      <dgm:prSet presAssocID="{E0ECFBDE-DCA6-4E97-AA6B-A46521E18F2F}" presName="srcNode" presStyleLbl="node1" presStyleIdx="0" presStyleCnt="3"/>
      <dgm:spPr/>
    </dgm:pt>
    <dgm:pt modelId="{791C7E10-6926-4068-A429-0A978C366367}" type="pres">
      <dgm:prSet presAssocID="{E0ECFBDE-DCA6-4E97-AA6B-A46521E18F2F}" presName="conn" presStyleLbl="parChTrans1D2" presStyleIdx="0" presStyleCnt="1"/>
      <dgm:spPr/>
      <dgm:t>
        <a:bodyPr/>
        <a:lstStyle/>
        <a:p>
          <a:endParaRPr lang="ru-RU"/>
        </a:p>
      </dgm:t>
    </dgm:pt>
    <dgm:pt modelId="{63B3CEBB-9E1F-4AC3-8C25-01C72AEC954E}" type="pres">
      <dgm:prSet presAssocID="{E0ECFBDE-DCA6-4E97-AA6B-A46521E18F2F}" presName="extraNode" presStyleLbl="node1" presStyleIdx="0" presStyleCnt="3"/>
      <dgm:spPr/>
    </dgm:pt>
    <dgm:pt modelId="{2254EDD8-89EE-4F64-B363-1FB7C0EE99A4}" type="pres">
      <dgm:prSet presAssocID="{E0ECFBDE-DCA6-4E97-AA6B-A46521E18F2F}" presName="dstNode" presStyleLbl="node1" presStyleIdx="0" presStyleCnt="3"/>
      <dgm:spPr/>
    </dgm:pt>
    <dgm:pt modelId="{66856E51-BDFB-49B9-BE52-BB018A589556}" type="pres">
      <dgm:prSet presAssocID="{7FBB15F8-3BAF-43A5-88EF-C32A087D01E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30325-7BF1-43FF-884C-34121334CF45}" type="pres">
      <dgm:prSet presAssocID="{7FBB15F8-3BAF-43A5-88EF-C32A087D01EB}" presName="accent_1" presStyleCnt="0"/>
      <dgm:spPr/>
    </dgm:pt>
    <dgm:pt modelId="{B70A8609-E24F-45C0-88E3-C7C47355A406}" type="pres">
      <dgm:prSet presAssocID="{7FBB15F8-3BAF-43A5-88EF-C32A087D01EB}" presName="accentRepeatNode" presStyleLbl="solidFgAcc1" presStyleIdx="0" presStyleCnt="3" custScaleX="100725" custScaleY="98824" custLinFactNeighborX="45" custLinFactNeighborY="-15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707BE8E-1A6E-4BCE-8371-6B76ADF40D5B}" type="pres">
      <dgm:prSet presAssocID="{20B2106A-B854-48BC-B4CF-ECDE01C548C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7145-3300-4C4A-8CE7-818108AD99FF}" type="pres">
      <dgm:prSet presAssocID="{20B2106A-B854-48BC-B4CF-ECDE01C548C5}" presName="accent_2" presStyleCnt="0"/>
      <dgm:spPr/>
    </dgm:pt>
    <dgm:pt modelId="{40256A19-E013-4FB8-8AB5-6A968A6CADA8}" type="pres">
      <dgm:prSet presAssocID="{20B2106A-B854-48BC-B4CF-ECDE01C548C5}" presName="accentRepeatNode" presStyleLbl="solidFgAcc1" presStyleIdx="1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4956F1B-EF59-4206-ACCC-189671DC46E9}" type="pres">
      <dgm:prSet presAssocID="{F49B909F-A33B-44A9-A59D-8C9E21F2028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76377-6705-46CB-B100-5045AF5372C3}" type="pres">
      <dgm:prSet presAssocID="{F49B909F-A33B-44A9-A59D-8C9E21F2028A}" presName="accent_3" presStyleCnt="0"/>
      <dgm:spPr/>
    </dgm:pt>
    <dgm:pt modelId="{BB421504-7B04-4AC9-AF51-12F9071924BC}" type="pres">
      <dgm:prSet presAssocID="{F49B909F-A33B-44A9-A59D-8C9E21F2028A}" presName="accentRepeatNode" presStyleLbl="solidFgAcc1" presStyleIdx="2" presStyleCnt="3" custLinFactNeighborX="6942" custLinFactNeighborY="6944"/>
      <dgm:spPr/>
    </dgm:pt>
  </dgm:ptLst>
  <dgm:cxnLst>
    <dgm:cxn modelId="{8AC9B8EE-5ED3-4330-AEA3-93D9030B0ADB}" type="presOf" srcId="{E0ECFBDE-DCA6-4E97-AA6B-A46521E18F2F}" destId="{E5B65F5C-AA75-40BC-99F8-716F21FE7279}" srcOrd="0" destOrd="0" presId="urn:microsoft.com/office/officeart/2008/layout/VerticalCurvedList"/>
    <dgm:cxn modelId="{CDAA4F2F-1FD8-4485-95E5-BEF42B7803BD}" type="presOf" srcId="{F49B909F-A33B-44A9-A59D-8C9E21F2028A}" destId="{94956F1B-EF59-4206-ACCC-189671DC46E9}" srcOrd="0" destOrd="0" presId="urn:microsoft.com/office/officeart/2008/layout/VerticalCurvedList"/>
    <dgm:cxn modelId="{40F3EC11-EC47-4FDA-BBA4-2B9A62F225DC}" type="presOf" srcId="{CF299974-2C82-435B-A017-B9C433E33C8B}" destId="{791C7E10-6926-4068-A429-0A978C366367}" srcOrd="0" destOrd="0" presId="urn:microsoft.com/office/officeart/2008/layout/VerticalCurvedList"/>
    <dgm:cxn modelId="{CF09CD68-0556-4B60-90DF-CC3F348D340B}" srcId="{E0ECFBDE-DCA6-4E97-AA6B-A46521E18F2F}" destId="{F49B909F-A33B-44A9-A59D-8C9E21F2028A}" srcOrd="2" destOrd="0" parTransId="{BF50B8AF-FD56-490D-9C5F-5A2C7930663C}" sibTransId="{9D96994E-BE6E-48B6-894D-E0E4C2BE7DFB}"/>
    <dgm:cxn modelId="{9F2E1CE0-66DD-4980-99A4-2C636544735F}" srcId="{E0ECFBDE-DCA6-4E97-AA6B-A46521E18F2F}" destId="{20B2106A-B854-48BC-B4CF-ECDE01C548C5}" srcOrd="1" destOrd="0" parTransId="{D5B2E40D-44D7-4B22-BC31-96E776C1AF12}" sibTransId="{B351D0ED-D158-4B5E-B0DB-9282EB7B8EAA}"/>
    <dgm:cxn modelId="{15DCE26E-BE2A-4BD6-A1C7-4D6376C0E16D}" type="presOf" srcId="{7FBB15F8-3BAF-43A5-88EF-C32A087D01EB}" destId="{66856E51-BDFB-49B9-BE52-BB018A589556}" srcOrd="0" destOrd="0" presId="urn:microsoft.com/office/officeart/2008/layout/VerticalCurvedList"/>
    <dgm:cxn modelId="{A25DBFDA-9989-40CE-91B4-94D4E9396F96}" type="presOf" srcId="{20B2106A-B854-48BC-B4CF-ECDE01C548C5}" destId="{2707BE8E-1A6E-4BCE-8371-6B76ADF40D5B}" srcOrd="0" destOrd="0" presId="urn:microsoft.com/office/officeart/2008/layout/VerticalCurvedList"/>
    <dgm:cxn modelId="{EBA43B00-78B1-4414-A44F-84078F025274}" srcId="{E0ECFBDE-DCA6-4E97-AA6B-A46521E18F2F}" destId="{7FBB15F8-3BAF-43A5-88EF-C32A087D01EB}" srcOrd="0" destOrd="0" parTransId="{91F3C64D-E07A-4D66-AAEC-9E9D3DD3E233}" sibTransId="{CF299974-2C82-435B-A017-B9C433E33C8B}"/>
    <dgm:cxn modelId="{F5F2F817-D31D-403F-99DB-D2D17E107526}" type="presParOf" srcId="{E5B65F5C-AA75-40BC-99F8-716F21FE7279}" destId="{B6481B9A-7B71-433E-B6CF-BA5D016216D3}" srcOrd="0" destOrd="0" presId="urn:microsoft.com/office/officeart/2008/layout/VerticalCurvedList"/>
    <dgm:cxn modelId="{1D226DFB-580E-46D7-9C5C-10884B3BF7FF}" type="presParOf" srcId="{B6481B9A-7B71-433E-B6CF-BA5D016216D3}" destId="{6760B150-97BC-4961-BBEC-9B64A1A5A09A}" srcOrd="0" destOrd="0" presId="urn:microsoft.com/office/officeart/2008/layout/VerticalCurvedList"/>
    <dgm:cxn modelId="{18FA400D-040B-41BF-8887-DD54A5A8BDAF}" type="presParOf" srcId="{6760B150-97BC-4961-BBEC-9B64A1A5A09A}" destId="{F67751B1-7A31-4F26-98A9-0FC4723E77B8}" srcOrd="0" destOrd="0" presId="urn:microsoft.com/office/officeart/2008/layout/VerticalCurvedList"/>
    <dgm:cxn modelId="{98969520-5348-45EE-9BD1-135D0CD76E80}" type="presParOf" srcId="{6760B150-97BC-4961-BBEC-9B64A1A5A09A}" destId="{791C7E10-6926-4068-A429-0A978C366367}" srcOrd="1" destOrd="0" presId="urn:microsoft.com/office/officeart/2008/layout/VerticalCurvedList"/>
    <dgm:cxn modelId="{40E15F5F-9701-440F-BCBF-D0D5579366DA}" type="presParOf" srcId="{6760B150-97BC-4961-BBEC-9B64A1A5A09A}" destId="{63B3CEBB-9E1F-4AC3-8C25-01C72AEC954E}" srcOrd="2" destOrd="0" presId="urn:microsoft.com/office/officeart/2008/layout/VerticalCurvedList"/>
    <dgm:cxn modelId="{E7DA283F-82A0-4ADA-A814-35B688C3837A}" type="presParOf" srcId="{6760B150-97BC-4961-BBEC-9B64A1A5A09A}" destId="{2254EDD8-89EE-4F64-B363-1FB7C0EE99A4}" srcOrd="3" destOrd="0" presId="urn:microsoft.com/office/officeart/2008/layout/VerticalCurvedList"/>
    <dgm:cxn modelId="{ADC9C7EA-00F7-4279-8B2C-167FC10B6B73}" type="presParOf" srcId="{B6481B9A-7B71-433E-B6CF-BA5D016216D3}" destId="{66856E51-BDFB-49B9-BE52-BB018A589556}" srcOrd="1" destOrd="0" presId="urn:microsoft.com/office/officeart/2008/layout/VerticalCurvedList"/>
    <dgm:cxn modelId="{7E0016C6-0233-4C14-95E7-8631B0812003}" type="presParOf" srcId="{B6481B9A-7B71-433E-B6CF-BA5D016216D3}" destId="{A0730325-7BF1-43FF-884C-34121334CF45}" srcOrd="2" destOrd="0" presId="urn:microsoft.com/office/officeart/2008/layout/VerticalCurvedList"/>
    <dgm:cxn modelId="{1E15688D-EEEA-4A61-B9F2-CC4CF1360439}" type="presParOf" srcId="{A0730325-7BF1-43FF-884C-34121334CF45}" destId="{B70A8609-E24F-45C0-88E3-C7C47355A406}" srcOrd="0" destOrd="0" presId="urn:microsoft.com/office/officeart/2008/layout/VerticalCurvedList"/>
    <dgm:cxn modelId="{F57F5D5E-0B6B-4D77-8BA5-63B22EDDF486}" type="presParOf" srcId="{B6481B9A-7B71-433E-B6CF-BA5D016216D3}" destId="{2707BE8E-1A6E-4BCE-8371-6B76ADF40D5B}" srcOrd="3" destOrd="0" presId="urn:microsoft.com/office/officeart/2008/layout/VerticalCurvedList"/>
    <dgm:cxn modelId="{0256A851-32EB-4FD9-8FED-13F79FCCE47B}" type="presParOf" srcId="{B6481B9A-7B71-433E-B6CF-BA5D016216D3}" destId="{BAE07145-3300-4C4A-8CE7-818108AD99FF}" srcOrd="4" destOrd="0" presId="urn:microsoft.com/office/officeart/2008/layout/VerticalCurvedList"/>
    <dgm:cxn modelId="{B43C92F4-1D22-47FD-9B3D-8EC60D7C3CB5}" type="presParOf" srcId="{BAE07145-3300-4C4A-8CE7-818108AD99FF}" destId="{40256A19-E013-4FB8-8AB5-6A968A6CADA8}" srcOrd="0" destOrd="0" presId="urn:microsoft.com/office/officeart/2008/layout/VerticalCurvedList"/>
    <dgm:cxn modelId="{ECE628EC-F069-4ABB-8841-F0D5B5F085C9}" type="presParOf" srcId="{B6481B9A-7B71-433E-B6CF-BA5D016216D3}" destId="{94956F1B-EF59-4206-ACCC-189671DC46E9}" srcOrd="5" destOrd="0" presId="urn:microsoft.com/office/officeart/2008/layout/VerticalCurvedList"/>
    <dgm:cxn modelId="{8552ADEA-6BDD-4DE5-B2DE-AEA4E8558C9A}" type="presParOf" srcId="{B6481B9A-7B71-433E-B6CF-BA5D016216D3}" destId="{BB976377-6705-46CB-B100-5045AF5372C3}" srcOrd="6" destOrd="0" presId="urn:microsoft.com/office/officeart/2008/layout/VerticalCurvedList"/>
    <dgm:cxn modelId="{A6954A17-4758-40AD-AE0B-A714F9AB0456}" type="presParOf" srcId="{BB976377-6705-46CB-B100-5045AF5372C3}" destId="{BB421504-7B04-4AC9-AF51-12F9071924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C7E10-6926-4068-A429-0A978C366367}">
      <dsp:nvSpPr>
        <dsp:cNvPr id="0" name=""/>
        <dsp:cNvSpPr/>
      </dsp:nvSpPr>
      <dsp:spPr>
        <a:xfrm>
          <a:off x="-2382787" y="-368194"/>
          <a:ext cx="2845656" cy="2845656"/>
        </a:xfrm>
        <a:prstGeom prst="blockArc">
          <a:avLst>
            <a:gd name="adj1" fmla="val 18900000"/>
            <a:gd name="adj2" fmla="val 2700000"/>
            <a:gd name="adj3" fmla="val 75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56E51-BDFB-49B9-BE52-BB018A589556}">
      <dsp:nvSpPr>
        <dsp:cNvPr id="0" name=""/>
        <dsp:cNvSpPr/>
      </dsp:nvSpPr>
      <dsp:spPr>
        <a:xfrm>
          <a:off x="297560" y="210926"/>
          <a:ext cx="5338529" cy="421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84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Sun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sulolasi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davrida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taraqqiyot</a:t>
          </a:r>
          <a:endParaRPr lang="ru-RU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560" y="210926"/>
        <a:ext cx="5338529" cy="421853"/>
      </dsp:txXfrm>
    </dsp:sp>
    <dsp:sp modelId="{B70A8609-E24F-45C0-88E3-C7C47355A406}">
      <dsp:nvSpPr>
        <dsp:cNvPr id="0" name=""/>
        <dsp:cNvSpPr/>
      </dsp:nvSpPr>
      <dsp:spPr>
        <a:xfrm>
          <a:off x="32227" y="160478"/>
          <a:ext cx="531140" cy="52111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707BE8E-1A6E-4BCE-8371-6B76ADF40D5B}">
      <dsp:nvSpPr>
        <dsp:cNvPr id="0" name=""/>
        <dsp:cNvSpPr/>
      </dsp:nvSpPr>
      <dsp:spPr>
        <a:xfrm>
          <a:off x="450904" y="843707"/>
          <a:ext cx="5185185" cy="421853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84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Mo</a:t>
          </a:r>
          <a:r>
            <a:rPr lang="ru-RU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ru-RU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‘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ullar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istilosi</a:t>
          </a:r>
          <a:endParaRPr lang="ru-RU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904" y="843707"/>
        <a:ext cx="5185185" cy="421853"/>
      </dsp:txXfrm>
    </dsp:sp>
    <dsp:sp modelId="{40256A19-E013-4FB8-8AB5-6A968A6CADA8}">
      <dsp:nvSpPr>
        <dsp:cNvPr id="0" name=""/>
        <dsp:cNvSpPr/>
      </dsp:nvSpPr>
      <dsp:spPr>
        <a:xfrm>
          <a:off x="187245" y="790975"/>
          <a:ext cx="527317" cy="527317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94956F1B-EF59-4206-ACCC-189671DC46E9}">
      <dsp:nvSpPr>
        <dsp:cNvPr id="0" name=""/>
        <dsp:cNvSpPr/>
      </dsp:nvSpPr>
      <dsp:spPr>
        <a:xfrm>
          <a:off x="297560" y="1476487"/>
          <a:ext cx="5338529" cy="42185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84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Min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sulolasi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boshqaruvi</a:t>
          </a:r>
          <a:endParaRPr lang="ru-RU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560" y="1476487"/>
        <a:ext cx="5338529" cy="421853"/>
      </dsp:txXfrm>
    </dsp:sp>
    <dsp:sp modelId="{BB421504-7B04-4AC9-AF51-12F9071924BC}">
      <dsp:nvSpPr>
        <dsp:cNvPr id="0" name=""/>
        <dsp:cNvSpPr/>
      </dsp:nvSpPr>
      <dsp:spPr>
        <a:xfrm>
          <a:off x="70508" y="1460372"/>
          <a:ext cx="527317" cy="5273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D34E2-41C3-434B-9394-2D218242EB53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AB11A-A79B-4527-A520-8D6B6CEBC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17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3B5EE-CFE8-4BDD-8170-1B279E8F3F65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514350"/>
            <a:ext cx="47148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1AD46-956C-4053-B16A-5286A23C2F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1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62296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24591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86887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49183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311478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73774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36069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98365" algn="l" defTabSz="524591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fld id="{C4495876-9680-41EC-8564-FA285AAD5A06}" type="slidenum">
              <a:rPr lang="en-US" altLang="ru-RU" sz="1200" smtClean="0">
                <a:latin typeface="Calibri" pitchFamily="34" charset="0"/>
              </a:rPr>
              <a:pPr/>
              <a:t>1</a:t>
            </a:fld>
            <a:endParaRPr lang="en-US" altLang="ru-RU" sz="120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491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532" y="1006528"/>
            <a:ext cx="5049361" cy="694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1064" y="1836050"/>
            <a:ext cx="4158298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2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6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9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11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73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3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9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306808" y="129754"/>
            <a:ext cx="1336596" cy="2764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7021" y="129754"/>
            <a:ext cx="3910780" cy="2764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88486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76973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965461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942433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953947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88486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76973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965461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942433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953947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88486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76973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965461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942433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953947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88486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76973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965461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942433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953947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3057074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53" y="2082057"/>
            <a:ext cx="5049361" cy="643517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9253" y="1373288"/>
            <a:ext cx="5049361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6229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245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8688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491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1147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737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3606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983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7021" y="756021"/>
            <a:ext cx="262368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9716" y="756021"/>
            <a:ext cx="2623688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1" y="725270"/>
            <a:ext cx="2624719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2296" indent="0">
              <a:buNone/>
              <a:defRPr sz="1100" b="1"/>
            </a:lvl2pPr>
            <a:lvl3pPr marL="524591" indent="0">
              <a:buNone/>
              <a:defRPr sz="1000" b="1"/>
            </a:lvl3pPr>
            <a:lvl4pPr marL="786887" indent="0">
              <a:buNone/>
              <a:defRPr sz="900" b="1"/>
            </a:lvl4pPr>
            <a:lvl5pPr marL="1049183" indent="0">
              <a:buNone/>
              <a:defRPr sz="900" b="1"/>
            </a:lvl5pPr>
            <a:lvl6pPr marL="1311478" indent="0">
              <a:buNone/>
              <a:defRPr sz="900" b="1"/>
            </a:lvl6pPr>
            <a:lvl7pPr marL="1573774" indent="0">
              <a:buNone/>
              <a:defRPr sz="900" b="1"/>
            </a:lvl7pPr>
            <a:lvl8pPr marL="1836069" indent="0">
              <a:buNone/>
              <a:defRPr sz="900" b="1"/>
            </a:lvl8pPr>
            <a:lvl9pPr marL="2098365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7021" y="1027528"/>
            <a:ext cx="2624719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17654" y="725270"/>
            <a:ext cx="2625750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2296" indent="0">
              <a:buNone/>
              <a:defRPr sz="1100" b="1"/>
            </a:lvl2pPr>
            <a:lvl3pPr marL="524591" indent="0">
              <a:buNone/>
              <a:defRPr sz="1000" b="1"/>
            </a:lvl3pPr>
            <a:lvl4pPr marL="786887" indent="0">
              <a:buNone/>
              <a:defRPr sz="900" b="1"/>
            </a:lvl4pPr>
            <a:lvl5pPr marL="1049183" indent="0">
              <a:buNone/>
              <a:defRPr sz="900" b="1"/>
            </a:lvl5pPr>
            <a:lvl6pPr marL="1311478" indent="0">
              <a:buNone/>
              <a:defRPr sz="900" b="1"/>
            </a:lvl6pPr>
            <a:lvl7pPr marL="1573774" indent="0">
              <a:buNone/>
              <a:defRPr sz="900" b="1"/>
            </a:lvl7pPr>
            <a:lvl8pPr marL="1836069" indent="0">
              <a:buNone/>
              <a:defRPr sz="900" b="1"/>
            </a:lvl8pPr>
            <a:lvl9pPr marL="2098365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017654" y="1027528"/>
            <a:ext cx="2625750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2" y="129003"/>
            <a:ext cx="1954359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541" y="129004"/>
            <a:ext cx="3320863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7022" y="678019"/>
            <a:ext cx="1954359" cy="2216310"/>
          </a:xfrm>
        </p:spPr>
        <p:txBody>
          <a:bodyPr/>
          <a:lstStyle>
            <a:lvl1pPr marL="0" indent="0">
              <a:buNone/>
              <a:defRPr sz="800"/>
            </a:lvl1pPr>
            <a:lvl2pPr marL="262296" indent="0">
              <a:buNone/>
              <a:defRPr sz="700"/>
            </a:lvl2pPr>
            <a:lvl3pPr marL="524591" indent="0">
              <a:buNone/>
              <a:defRPr sz="600"/>
            </a:lvl3pPr>
            <a:lvl4pPr marL="786887" indent="0">
              <a:buNone/>
              <a:defRPr sz="500"/>
            </a:lvl4pPr>
            <a:lvl5pPr marL="1049183" indent="0">
              <a:buNone/>
              <a:defRPr sz="500"/>
            </a:lvl5pPr>
            <a:lvl6pPr marL="1311478" indent="0">
              <a:buNone/>
              <a:defRPr sz="500"/>
            </a:lvl6pPr>
            <a:lvl7pPr marL="1573774" indent="0">
              <a:buNone/>
              <a:defRPr sz="500"/>
            </a:lvl7pPr>
            <a:lvl8pPr marL="1836069" indent="0">
              <a:buNone/>
              <a:defRPr sz="500"/>
            </a:lvl8pPr>
            <a:lvl9pPr marL="2098365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365" y="2268061"/>
            <a:ext cx="3564255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64365" y="289508"/>
            <a:ext cx="3564255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62296" indent="0">
              <a:buNone/>
              <a:defRPr sz="1600"/>
            </a:lvl2pPr>
            <a:lvl3pPr marL="524591" indent="0">
              <a:buNone/>
              <a:defRPr sz="1400"/>
            </a:lvl3pPr>
            <a:lvl4pPr marL="786887" indent="0">
              <a:buNone/>
              <a:defRPr sz="1100"/>
            </a:lvl4pPr>
            <a:lvl5pPr marL="1049183" indent="0">
              <a:buNone/>
              <a:defRPr sz="1100"/>
            </a:lvl5pPr>
            <a:lvl6pPr marL="1311478" indent="0">
              <a:buNone/>
              <a:defRPr sz="1100"/>
            </a:lvl6pPr>
            <a:lvl7pPr marL="1573774" indent="0">
              <a:buNone/>
              <a:defRPr sz="1100"/>
            </a:lvl7pPr>
            <a:lvl8pPr marL="1836069" indent="0">
              <a:buNone/>
              <a:defRPr sz="1100"/>
            </a:lvl8pPr>
            <a:lvl9pPr marL="2098365" indent="0">
              <a:buNone/>
              <a:defRPr sz="1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4365" y="2535819"/>
            <a:ext cx="3564255" cy="380260"/>
          </a:xfrm>
        </p:spPr>
        <p:txBody>
          <a:bodyPr/>
          <a:lstStyle>
            <a:lvl1pPr marL="0" indent="0">
              <a:buNone/>
              <a:defRPr sz="800"/>
            </a:lvl1pPr>
            <a:lvl2pPr marL="262296" indent="0">
              <a:buNone/>
              <a:defRPr sz="700"/>
            </a:lvl2pPr>
            <a:lvl3pPr marL="524591" indent="0">
              <a:buNone/>
              <a:defRPr sz="600"/>
            </a:lvl3pPr>
            <a:lvl4pPr marL="786887" indent="0">
              <a:buNone/>
              <a:defRPr sz="500"/>
            </a:lvl4pPr>
            <a:lvl5pPr marL="1049183" indent="0">
              <a:buNone/>
              <a:defRPr sz="500"/>
            </a:lvl5pPr>
            <a:lvl6pPr marL="1311478" indent="0">
              <a:buNone/>
              <a:defRPr sz="500"/>
            </a:lvl6pPr>
            <a:lvl7pPr marL="1573774" indent="0">
              <a:buNone/>
              <a:defRPr sz="500"/>
            </a:lvl7pPr>
            <a:lvl8pPr marL="1836069" indent="0">
              <a:buNone/>
              <a:defRPr sz="500"/>
            </a:lvl8pPr>
            <a:lvl9pPr marL="2098365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1" y="129754"/>
            <a:ext cx="5346383" cy="540015"/>
          </a:xfrm>
          <a:prstGeom prst="rect">
            <a:avLst/>
          </a:prstGeom>
        </p:spPr>
        <p:txBody>
          <a:bodyPr vert="horz" lIns="52459" tIns="26230" rIns="52459" bIns="2623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1" y="756021"/>
            <a:ext cx="5346383" cy="2138308"/>
          </a:xfrm>
          <a:prstGeom prst="rect">
            <a:avLst/>
          </a:prstGeom>
        </p:spPr>
        <p:txBody>
          <a:bodyPr vert="horz" lIns="52459" tIns="26230" rIns="52459" bIns="2623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97021" y="3003082"/>
            <a:ext cx="1386099" cy="172505"/>
          </a:xfrm>
          <a:prstGeom prst="rect">
            <a:avLst/>
          </a:prstGeom>
        </p:spPr>
        <p:txBody>
          <a:bodyPr vert="horz" lIns="52459" tIns="26230" rIns="52459" bIns="26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29645" y="3003082"/>
            <a:ext cx="1881135" cy="172505"/>
          </a:xfrm>
          <a:prstGeom prst="rect">
            <a:avLst/>
          </a:prstGeom>
        </p:spPr>
        <p:txBody>
          <a:bodyPr vert="horz" lIns="52459" tIns="26230" rIns="52459" bIns="26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257305" y="3003082"/>
            <a:ext cx="1386099" cy="172505"/>
          </a:xfrm>
          <a:prstGeom prst="rect">
            <a:avLst/>
          </a:prstGeom>
        </p:spPr>
        <p:txBody>
          <a:bodyPr vert="horz" lIns="52459" tIns="26230" rIns="52459" bIns="26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ctr" defTabSz="524591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6722" indent="-196722" algn="l" defTabSz="5245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6230" indent="-163935" algn="l" defTabSz="524591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55739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8035" indent="-131148" algn="l" defTabSz="524591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80330" indent="-131148" algn="l" defTabSz="524591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2626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04922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67217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9513" indent="-131148" algn="l" defTabSz="524591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2296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4591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6887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9183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11478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73774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36069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98365" algn="l" defTabSz="524591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88" y="-4763"/>
            <a:ext cx="5938837" cy="8334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4714875" y="144463"/>
            <a:ext cx="855663" cy="6032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4714875" y="144463"/>
            <a:ext cx="855663" cy="6032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4714875" y="287338"/>
            <a:ext cx="838200" cy="322262"/>
          </a:xfrm>
          <a:prstGeom prst="rect">
            <a:avLst/>
          </a:prstGeom>
        </p:spPr>
        <p:txBody>
          <a:bodyPr lIns="0" tIns="15852" rIns="0" bIns="0">
            <a:spAutoFit/>
          </a:bodyPr>
          <a:lstStyle/>
          <a:p>
            <a:pPr algn="ctr" defTabSz="575895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uz-Latn-UZ" sz="2000" b="1" spc="1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2000" b="1" spc="10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uz-Latn-UZ" sz="2000" b="1" spc="10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1054100" y="144463"/>
            <a:ext cx="3476625" cy="538162"/>
          </a:xfrm>
          <a:prstGeom prst="rect">
            <a:avLst/>
          </a:prstGeom>
        </p:spPr>
        <p:txBody>
          <a:bodyPr lIns="0" tIns="14604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 defTabSz="914400" eaLnBrk="1" fontAlgn="auto" hangingPunct="1">
              <a:spcBef>
                <a:spcPts val="114"/>
              </a:spcBef>
              <a:spcAft>
                <a:spcPts val="0"/>
              </a:spcAft>
              <a:defRPr/>
            </a:pPr>
            <a:r>
              <a:rPr lang="en-US" kern="0" spc="10" dirty="0" smtClean="0">
                <a:solidFill>
                  <a:sysClr val="window" lastClr="FFFFFF"/>
                </a:solidFill>
              </a:rPr>
              <a:t>JAHON</a:t>
            </a:r>
            <a:r>
              <a:rPr lang="en-US" kern="0" spc="-70" dirty="0" smtClean="0">
                <a:solidFill>
                  <a:sysClr val="window" lastClr="FFFFFF"/>
                </a:solidFill>
              </a:rPr>
              <a:t> </a:t>
            </a:r>
            <a:r>
              <a:rPr lang="en-US" kern="0" spc="5" dirty="0" smtClean="0">
                <a:solidFill>
                  <a:sysClr val="window" lastClr="FFFFFF"/>
                </a:solidFill>
              </a:rPr>
              <a:t>TARIXI</a:t>
            </a:r>
            <a:endParaRPr lang="en-US" kern="0" spc="5" dirty="0">
              <a:solidFill>
                <a:sysClr val="window" lastClr="FFFFFF"/>
              </a:solidFill>
            </a:endParaRPr>
          </a:p>
        </p:txBody>
      </p:sp>
      <p:sp>
        <p:nvSpPr>
          <p:cNvPr id="60423" name="object 11"/>
          <p:cNvSpPr>
            <a:spLocks/>
          </p:cNvSpPr>
          <p:nvPr/>
        </p:nvSpPr>
        <p:spPr bwMode="auto">
          <a:xfrm>
            <a:off x="539750" y="360363"/>
            <a:ext cx="65088" cy="174625"/>
          </a:xfrm>
          <a:custGeom>
            <a:avLst/>
            <a:gdLst>
              <a:gd name="T0" fmla="*/ 286648 w 61595"/>
              <a:gd name="T1" fmla="*/ 0 h 174625"/>
              <a:gd name="T2" fmla="*/ 175171 w 61595"/>
              <a:gd name="T3" fmla="*/ 2110 h 174625"/>
              <a:gd name="T4" fmla="*/ 84052 w 61595"/>
              <a:gd name="T5" fmla="*/ 7860 h 174625"/>
              <a:gd name="T6" fmla="*/ 22566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22562 w 61595"/>
              <a:gd name="T13" fmla="*/ 157936 h 174625"/>
              <a:gd name="T14" fmla="*/ 84021 w 61595"/>
              <a:gd name="T15" fmla="*/ 166467 h 174625"/>
              <a:gd name="T16" fmla="*/ 175155 w 61595"/>
              <a:gd name="T17" fmla="*/ 172224 h 174625"/>
              <a:gd name="T18" fmla="*/ 286648 w 61595"/>
              <a:gd name="T19" fmla="*/ 174336 h 174625"/>
              <a:gd name="T20" fmla="*/ 398107 w 61595"/>
              <a:gd name="T21" fmla="*/ 172224 h 174625"/>
              <a:gd name="T22" fmla="*/ 489243 w 61595"/>
              <a:gd name="T23" fmla="*/ 166467 h 174625"/>
              <a:gd name="T24" fmla="*/ 550710 w 61595"/>
              <a:gd name="T25" fmla="*/ 157936 h 174625"/>
              <a:gd name="T26" fmla="*/ 554147 w 61595"/>
              <a:gd name="T27" fmla="*/ 156347 h 174625"/>
              <a:gd name="T28" fmla="*/ 234571 w 61595"/>
              <a:gd name="T29" fmla="*/ 156347 h 174625"/>
              <a:gd name="T30" fmla="*/ 192174 w 61595"/>
              <a:gd name="T31" fmla="*/ 152383 h 174625"/>
              <a:gd name="T32" fmla="*/ 192174 w 61595"/>
              <a:gd name="T33" fmla="*/ 21941 h 174625"/>
              <a:gd name="T34" fmla="*/ 234571 w 61595"/>
              <a:gd name="T35" fmla="*/ 17984 h 174625"/>
              <a:gd name="T36" fmla="*/ 554176 w 61595"/>
              <a:gd name="T37" fmla="*/ 17984 h 174625"/>
              <a:gd name="T38" fmla="*/ 550710 w 61595"/>
              <a:gd name="T39" fmla="*/ 16382 h 174625"/>
              <a:gd name="T40" fmla="*/ 489243 w 61595"/>
              <a:gd name="T41" fmla="*/ 7860 h 174625"/>
              <a:gd name="T42" fmla="*/ 398107 w 61595"/>
              <a:gd name="T43" fmla="*/ 2110 h 174625"/>
              <a:gd name="T44" fmla="*/ 286648 w 61595"/>
              <a:gd name="T45" fmla="*/ 0 h 174625"/>
              <a:gd name="T46" fmla="*/ 554176 w 61595"/>
              <a:gd name="T47" fmla="*/ 17984 h 174625"/>
              <a:gd name="T48" fmla="*/ 338688 w 61595"/>
              <a:gd name="T49" fmla="*/ 17984 h 174625"/>
              <a:gd name="T50" fmla="*/ 381116 w 61595"/>
              <a:gd name="T51" fmla="*/ 21941 h 174625"/>
              <a:gd name="T52" fmla="*/ 381116 w 61595"/>
              <a:gd name="T53" fmla="*/ 152383 h 174625"/>
              <a:gd name="T54" fmla="*/ 338688 w 61595"/>
              <a:gd name="T55" fmla="*/ 156347 h 174625"/>
              <a:gd name="T56" fmla="*/ 554147 w 61595"/>
              <a:gd name="T57" fmla="*/ 156347 h 174625"/>
              <a:gd name="T58" fmla="*/ 573263 w 61595"/>
              <a:gd name="T59" fmla="*/ 147501 h 174625"/>
              <a:gd name="T60" fmla="*/ 573263 w 61595"/>
              <a:gd name="T61" fmla="*/ 26804 h 174625"/>
              <a:gd name="T62" fmla="*/ 554176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4" name="object 12"/>
          <p:cNvSpPr>
            <a:spLocks/>
          </p:cNvSpPr>
          <p:nvPr/>
        </p:nvSpPr>
        <p:spPr bwMode="auto">
          <a:xfrm>
            <a:off x="452438" y="360363"/>
            <a:ext cx="63500" cy="174625"/>
          </a:xfrm>
          <a:custGeom>
            <a:avLst/>
            <a:gdLst>
              <a:gd name="T0" fmla="*/ 109396 w 61595"/>
              <a:gd name="T1" fmla="*/ 0 h 174625"/>
              <a:gd name="T2" fmla="*/ 66842 w 61595"/>
              <a:gd name="T3" fmla="*/ 2110 h 174625"/>
              <a:gd name="T4" fmla="*/ 32063 w 61595"/>
              <a:gd name="T5" fmla="*/ 7860 h 174625"/>
              <a:gd name="T6" fmla="*/ 8612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8612 w 61595"/>
              <a:gd name="T13" fmla="*/ 157936 h 174625"/>
              <a:gd name="T14" fmla="*/ 32063 w 61595"/>
              <a:gd name="T15" fmla="*/ 166467 h 174625"/>
              <a:gd name="T16" fmla="*/ 66842 w 61595"/>
              <a:gd name="T17" fmla="*/ 172224 h 174625"/>
              <a:gd name="T18" fmla="*/ 109396 w 61595"/>
              <a:gd name="T19" fmla="*/ 174336 h 174625"/>
              <a:gd name="T20" fmla="*/ 151970 w 61595"/>
              <a:gd name="T21" fmla="*/ 172224 h 174625"/>
              <a:gd name="T22" fmla="*/ 186785 w 61595"/>
              <a:gd name="T23" fmla="*/ 166467 h 174625"/>
              <a:gd name="T24" fmla="*/ 210279 w 61595"/>
              <a:gd name="T25" fmla="*/ 157936 h 174625"/>
              <a:gd name="T26" fmla="*/ 211582 w 61595"/>
              <a:gd name="T27" fmla="*/ 156347 h 174625"/>
              <a:gd name="T28" fmla="*/ 89518 w 61595"/>
              <a:gd name="T29" fmla="*/ 156347 h 174625"/>
              <a:gd name="T30" fmla="*/ 73339 w 61595"/>
              <a:gd name="T31" fmla="*/ 152383 h 174625"/>
              <a:gd name="T32" fmla="*/ 73339 w 61595"/>
              <a:gd name="T33" fmla="*/ 21941 h 174625"/>
              <a:gd name="T34" fmla="*/ 89501 w 61595"/>
              <a:gd name="T35" fmla="*/ 17984 h 174625"/>
              <a:gd name="T36" fmla="*/ 211594 w 61595"/>
              <a:gd name="T37" fmla="*/ 17984 h 174625"/>
              <a:gd name="T38" fmla="*/ 210279 w 61595"/>
              <a:gd name="T39" fmla="*/ 16382 h 174625"/>
              <a:gd name="T40" fmla="*/ 186785 w 61595"/>
              <a:gd name="T41" fmla="*/ 7860 h 174625"/>
              <a:gd name="T42" fmla="*/ 151970 w 61595"/>
              <a:gd name="T43" fmla="*/ 2110 h 174625"/>
              <a:gd name="T44" fmla="*/ 109396 w 61595"/>
              <a:gd name="T45" fmla="*/ 0 h 174625"/>
              <a:gd name="T46" fmla="*/ 211594 w 61595"/>
              <a:gd name="T47" fmla="*/ 17984 h 174625"/>
              <a:gd name="T48" fmla="*/ 129322 w 61595"/>
              <a:gd name="T49" fmla="*/ 17984 h 174625"/>
              <a:gd name="T50" fmla="*/ 145541 w 61595"/>
              <a:gd name="T51" fmla="*/ 21941 h 174625"/>
              <a:gd name="T52" fmla="*/ 145541 w 61595"/>
              <a:gd name="T53" fmla="*/ 152383 h 174625"/>
              <a:gd name="T54" fmla="*/ 129322 w 61595"/>
              <a:gd name="T55" fmla="*/ 156347 h 174625"/>
              <a:gd name="T56" fmla="*/ 211582 w 61595"/>
              <a:gd name="T57" fmla="*/ 156347 h 174625"/>
              <a:gd name="T58" fmla="*/ 218895 w 61595"/>
              <a:gd name="T59" fmla="*/ 147501 h 174625"/>
              <a:gd name="T60" fmla="*/ 218895 w 61595"/>
              <a:gd name="T61" fmla="*/ 26804 h 174625"/>
              <a:gd name="T62" fmla="*/ 211594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5" name="object 13"/>
          <p:cNvSpPr>
            <a:spLocks/>
          </p:cNvSpPr>
          <p:nvPr/>
        </p:nvSpPr>
        <p:spPr bwMode="auto">
          <a:xfrm>
            <a:off x="339725" y="179388"/>
            <a:ext cx="377825" cy="457200"/>
          </a:xfrm>
          <a:custGeom>
            <a:avLst/>
            <a:gdLst>
              <a:gd name="T0" fmla="*/ 105182 w 366395"/>
              <a:gd name="T1" fmla="*/ 400232 h 457200"/>
              <a:gd name="T2" fmla="*/ 0 w 366395"/>
              <a:gd name="T3" fmla="*/ 428677 h 457200"/>
              <a:gd name="T4" fmla="*/ 112080 w 366395"/>
              <a:gd name="T5" fmla="*/ 457178 h 457200"/>
              <a:gd name="T6" fmla="*/ 1255394 w 366395"/>
              <a:gd name="T7" fmla="*/ 439759 h 457200"/>
              <a:gd name="T8" fmla="*/ 70677 w 366395"/>
              <a:gd name="T9" fmla="*/ 422876 h 457200"/>
              <a:gd name="T10" fmla="*/ 1233588 w 366395"/>
              <a:gd name="T11" fmla="*/ 409123 h 457200"/>
              <a:gd name="T12" fmla="*/ 226094 w 366395"/>
              <a:gd name="T13" fmla="*/ 370514 h 457200"/>
              <a:gd name="T14" fmla="*/ 1256157 w 366395"/>
              <a:gd name="T15" fmla="*/ 418161 h 457200"/>
              <a:gd name="T16" fmla="*/ 1174952 w 366395"/>
              <a:gd name="T17" fmla="*/ 439192 h 457200"/>
              <a:gd name="T18" fmla="*/ 1113892 w 366395"/>
              <a:gd name="T19" fmla="*/ 370514 h 457200"/>
              <a:gd name="T20" fmla="*/ 1113892 w 366395"/>
              <a:gd name="T21" fmla="*/ 370514 h 457200"/>
              <a:gd name="T22" fmla="*/ 124144 w 366395"/>
              <a:gd name="T23" fmla="*/ 92473 h 457200"/>
              <a:gd name="T24" fmla="*/ 16259 w 366395"/>
              <a:gd name="T25" fmla="*/ 137166 h 457200"/>
              <a:gd name="T26" fmla="*/ 205869 w 366395"/>
              <a:gd name="T27" fmla="*/ 352529 h 457200"/>
              <a:gd name="T28" fmla="*/ 313266 w 366395"/>
              <a:gd name="T29" fmla="*/ 177605 h 457200"/>
              <a:gd name="T30" fmla="*/ 193651 w 366395"/>
              <a:gd name="T31" fmla="*/ 167723 h 457200"/>
              <a:gd name="T32" fmla="*/ 97436 w 366395"/>
              <a:gd name="T33" fmla="*/ 125092 h 457200"/>
              <a:gd name="T34" fmla="*/ 492173 w 366395"/>
              <a:gd name="T35" fmla="*/ 103586 h 457200"/>
              <a:gd name="T36" fmla="*/ 272790 w 366395"/>
              <a:gd name="T37" fmla="*/ 85604 h 457200"/>
              <a:gd name="T38" fmla="*/ 901686 w 366395"/>
              <a:gd name="T39" fmla="*/ 162154 h 457200"/>
              <a:gd name="T40" fmla="*/ 987686 w 366395"/>
              <a:gd name="T41" fmla="*/ 182523 h 457200"/>
              <a:gd name="T42" fmla="*/ 1064797 w 366395"/>
              <a:gd name="T43" fmla="*/ 185853 h 457200"/>
              <a:gd name="T44" fmla="*/ 1208137 w 366395"/>
              <a:gd name="T45" fmla="*/ 168522 h 457200"/>
              <a:gd name="T46" fmla="*/ 965969 w 366395"/>
              <a:gd name="T47" fmla="*/ 151210 h 457200"/>
              <a:gd name="T48" fmla="*/ 294518 w 366395"/>
              <a:gd name="T49" fmla="*/ 143920 h 457200"/>
              <a:gd name="T50" fmla="*/ 258442 w 366395"/>
              <a:gd name="T51" fmla="*/ 166164 h 457200"/>
              <a:gd name="T52" fmla="*/ 365696 w 366395"/>
              <a:gd name="T53" fmla="*/ 151210 h 457200"/>
              <a:gd name="T54" fmla="*/ 970457 w 366395"/>
              <a:gd name="T55" fmla="*/ 139701 h 457200"/>
              <a:gd name="T56" fmla="*/ 991424 w 366395"/>
              <a:gd name="T57" fmla="*/ 55737 h 457200"/>
              <a:gd name="T58" fmla="*/ 756275 w 366395"/>
              <a:gd name="T59" fmla="*/ 99561 h 457200"/>
              <a:gd name="T60" fmla="*/ 1138443 w 366395"/>
              <a:gd name="T61" fmla="*/ 114312 h 457200"/>
              <a:gd name="T62" fmla="*/ 1173844 w 366395"/>
              <a:gd name="T63" fmla="*/ 146476 h 457200"/>
              <a:gd name="T64" fmla="*/ 1240539 w 366395"/>
              <a:gd name="T65" fmla="*/ 152790 h 457200"/>
              <a:gd name="T66" fmla="*/ 1140021 w 366395"/>
              <a:gd name="T67" fmla="*/ 92443 h 457200"/>
              <a:gd name="T68" fmla="*/ 1015284 w 366395"/>
              <a:gd name="T69" fmla="*/ 134556 h 457200"/>
              <a:gd name="T70" fmla="*/ 1068721 w 366395"/>
              <a:gd name="T71" fmla="*/ 151944 h 457200"/>
              <a:gd name="T72" fmla="*/ 1104267 w 366395"/>
              <a:gd name="T73" fmla="*/ 141508 h 457200"/>
              <a:gd name="T74" fmla="*/ 245574 w 366395"/>
              <a:gd name="T75" fmla="*/ 118022 h 457200"/>
              <a:gd name="T76" fmla="*/ 159277 w 366395"/>
              <a:gd name="T77" fmla="*/ 141508 h 457200"/>
              <a:gd name="T78" fmla="*/ 229957 w 366395"/>
              <a:gd name="T79" fmla="*/ 146476 h 457200"/>
              <a:gd name="T80" fmla="*/ 997910 w 366395"/>
              <a:gd name="T81" fmla="*/ 134715 h 457200"/>
              <a:gd name="T82" fmla="*/ 354558 w 366395"/>
              <a:gd name="T83" fmla="*/ 133224 h 457200"/>
              <a:gd name="T84" fmla="*/ 245574 w 366395"/>
              <a:gd name="T85" fmla="*/ 118022 h 457200"/>
              <a:gd name="T86" fmla="*/ 1008436 w 366395"/>
              <a:gd name="T87" fmla="*/ 117100 h 457200"/>
              <a:gd name="T88" fmla="*/ 35366 w 366395"/>
              <a:gd name="T89" fmla="*/ 8171 h 457200"/>
              <a:gd name="T90" fmla="*/ 35366 w 366395"/>
              <a:gd name="T91" fmla="*/ 47567 h 457200"/>
              <a:gd name="T92" fmla="*/ 1194010 w 366395"/>
              <a:gd name="T93" fmla="*/ 53544 h 457200"/>
              <a:gd name="T94" fmla="*/ 91359 w 366395"/>
              <a:gd name="T95" fmla="*/ 37755 h 457200"/>
              <a:gd name="T96" fmla="*/ 1253124 w 366395"/>
              <a:gd name="T97" fmla="*/ 17984 h 457200"/>
              <a:gd name="T98" fmla="*/ 1151383 w 366395"/>
              <a:gd name="T99" fmla="*/ 0 h 457200"/>
              <a:gd name="T100" fmla="*/ 1190304 w 366395"/>
              <a:gd name="T101" fmla="*/ 33317 h 457200"/>
              <a:gd name="T102" fmla="*/ 1253124 w 366395"/>
              <a:gd name="T103" fmla="*/ 17984 h 4572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6" name="object 14"/>
          <p:cNvSpPr>
            <a:spLocks/>
          </p:cNvSpPr>
          <p:nvPr/>
        </p:nvSpPr>
        <p:spPr bwMode="auto">
          <a:xfrm>
            <a:off x="517525" y="346075"/>
            <a:ext cx="20638" cy="17463"/>
          </a:xfrm>
          <a:custGeom>
            <a:avLst/>
            <a:gdLst>
              <a:gd name="T0" fmla="*/ 7768 w 20954"/>
              <a:gd name="T1" fmla="*/ 0 h 18414"/>
              <a:gd name="T2" fmla="*/ 2214 w 20954"/>
              <a:gd name="T3" fmla="*/ 0 h 18414"/>
              <a:gd name="T4" fmla="*/ 0 w 20954"/>
              <a:gd name="T5" fmla="*/ 286 h 18414"/>
              <a:gd name="T6" fmla="*/ 0 w 20954"/>
              <a:gd name="T7" fmla="*/ 995 h 18414"/>
              <a:gd name="T8" fmla="*/ 2214 w 20954"/>
              <a:gd name="T9" fmla="*/ 1280 h 18414"/>
              <a:gd name="T10" fmla="*/ 7768 w 20954"/>
              <a:gd name="T11" fmla="*/ 1280 h 18414"/>
              <a:gd name="T12" fmla="*/ 9981 w 20954"/>
              <a:gd name="T13" fmla="*/ 995 h 18414"/>
              <a:gd name="T14" fmla="*/ 9981 w 20954"/>
              <a:gd name="T15" fmla="*/ 286 h 18414"/>
              <a:gd name="T16" fmla="*/ 7768 w 20954"/>
              <a:gd name="T17" fmla="*/ 0 h 18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7" name="AutoShape 20" descr="Византия"/>
          <p:cNvSpPr>
            <a:spLocks noChangeAspect="1" noChangeArrowheads="1"/>
          </p:cNvSpPr>
          <p:nvPr/>
        </p:nvSpPr>
        <p:spPr bwMode="auto">
          <a:xfrm>
            <a:off x="130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28" name="AutoShape 22" descr="Византия"/>
          <p:cNvSpPr>
            <a:spLocks noChangeAspect="1" noChangeArrowheads="1"/>
          </p:cNvSpPr>
          <p:nvPr/>
        </p:nvSpPr>
        <p:spPr bwMode="auto">
          <a:xfrm>
            <a:off x="2825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29" name="object 4"/>
          <p:cNvSpPr txBox="1">
            <a:spLocks noChangeArrowheads="1"/>
          </p:cNvSpPr>
          <p:nvPr/>
        </p:nvSpPr>
        <p:spPr bwMode="auto">
          <a:xfrm>
            <a:off x="434975" y="863600"/>
            <a:ext cx="5451475" cy="44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949" rIns="0" bIns="0">
            <a:spAutoFit/>
          </a:bodyPr>
          <a:lstStyle>
            <a:lvl1pPr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000000"/>
                </a:solidFill>
                <a:latin typeface="Arial" pitchFamily="34" charset="0"/>
              </a:rPr>
              <a:t>MAVZU:</a:t>
            </a:r>
            <a:r>
              <a:rPr lang="en-US" altLang="ru-RU" sz="28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uz-Latn-UZ" altLang="ru-RU" sz="2800" b="1" dirty="0" smtClean="0">
                <a:solidFill>
                  <a:srgbClr val="000000"/>
                </a:solidFill>
                <a:latin typeface="Arial" pitchFamily="34" charset="0"/>
              </a:rPr>
              <a:t>XITOY</a:t>
            </a:r>
            <a:endParaRPr lang="uz-Latn-UZ" altLang="ru-RU" sz="2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168275" y="936625"/>
            <a:ext cx="281657" cy="8445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173038" y="2016125"/>
            <a:ext cx="276894" cy="7524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60432" name="AutoShape 18" descr="Salib yurishlari paytida Montgisard jangi - Maslahatlar - 2020"/>
          <p:cNvSpPr>
            <a:spLocks noChangeAspect="1" noChangeArrowheads="1"/>
          </p:cNvSpPr>
          <p:nvPr/>
        </p:nvSpPr>
        <p:spPr bwMode="auto">
          <a:xfrm>
            <a:off x="4349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3" name="AutoShape 20" descr="Salib yurishlari paytida Montgisard jangi - Maslahatlar - 2020"/>
          <p:cNvSpPr>
            <a:spLocks noChangeAspect="1" noChangeArrowheads="1"/>
          </p:cNvSpPr>
          <p:nvPr/>
        </p:nvSpPr>
        <p:spPr bwMode="auto">
          <a:xfrm>
            <a:off x="5873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9" name="Picture 3" descr="C:\Users\User\Downloads\хитой ўрта асрларда\3797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41" y="1358900"/>
            <a:ext cx="1224136" cy="1800200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ownloads\хитой ўрта асрларда\9028e166a89bfab2815632f0d119bc9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88" y="1252434"/>
            <a:ext cx="1224846" cy="1858884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User\Downloads\хитой ўрта асрларда\f26be7af98850d25ffa7cafb390fba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315" y="1283207"/>
            <a:ext cx="1227659" cy="17638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53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093" y="467916"/>
            <a:ext cx="5660404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01093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Xubilay boshqaruvda </a:t>
            </a:r>
            <a:r>
              <a:rPr lang="uz-Latn-UZ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mahalliy amaldorlar xizmatidan voz kechgan 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edi, hatto uning amaldorlari orasida vinetsiyalik sayyoh va savdogar </a:t>
            </a:r>
            <a:r>
              <a:rPr lang="uz-Latn-UZ" sz="1400" b="1" dirty="0">
                <a:latin typeface="Arial" panose="020B0604020202020204" pitchFamily="34" charset="0"/>
                <a:cs typeface="Arial" panose="020B0604020202020204" pitchFamily="34" charset="0"/>
              </a:rPr>
              <a:t>Marko Polo 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ham yuksak lavozimni egallagan.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1093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ownloads\хитой ўрта асрларда\05_etz8jy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6" y="1319370"/>
            <a:ext cx="2592288" cy="164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хитой ўрта асрларда\марко пол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260" y="1265519"/>
            <a:ext cx="1577020" cy="1696596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0"/>
            <a:ext cx="5940425" cy="39590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ULLAR ISTILOSI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03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хитой ўрта асрларда\27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96" y="467916"/>
            <a:ext cx="4098162" cy="268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0"/>
            <a:ext cx="5940425" cy="39590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MARKO POLO SAYOHATI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591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620" y="463452"/>
            <a:ext cx="5733912" cy="50852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indent="152095" algn="ctr"/>
            <a:r>
              <a:rPr lang="uz-Latn-UZ" sz="1500" dirty="0">
                <a:latin typeface="Arial" panose="020B0604020202020204" pitchFamily="34" charset="0"/>
                <a:cs typeface="Arial" panose="020B0604020202020204" pitchFamily="34" charset="0"/>
              </a:rPr>
              <a:t>XIV asr o‘rtalarida mo‘g‘ullarga qarshi </a:t>
            </a:r>
            <a:r>
              <a:rPr lang="uz-Latn-UZ" sz="1500" b="1" i="1" dirty="0">
                <a:latin typeface="Arial" panose="020B0604020202020204" pitchFamily="34" charset="0"/>
                <a:cs typeface="Arial" panose="020B0604020202020204" pitchFamily="34" charset="0"/>
              </a:rPr>
              <a:t>xalq ozodlik harakati </a:t>
            </a:r>
            <a:r>
              <a:rPr lang="uz-Latn-UZ" sz="1500" dirty="0">
                <a:latin typeface="Arial" panose="020B0604020202020204" pitchFamily="34" charset="0"/>
                <a:cs typeface="Arial" panose="020B0604020202020204" pitchFamily="34" charset="0"/>
              </a:rPr>
              <a:t>kuchayadi.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er\Downloads\хитой ўрта асрларда\чу юан чж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9" y="1048444"/>
            <a:ext cx="2055441" cy="114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0132" y="1070335"/>
            <a:ext cx="3600400" cy="1125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just"/>
            <a:endParaRPr lang="uz-Latn-UZ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52095" algn="just"/>
            <a:r>
              <a:rPr lang="uz-Latn-UZ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1351-yil</a:t>
            </a:r>
            <a:r>
              <a:rPr lang="uz-Latn-U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300" dirty="0">
                <a:latin typeface="Arial" panose="020B0604020202020204" pitchFamily="34" charset="0"/>
                <a:cs typeface="Arial" panose="020B0604020202020204" pitchFamily="34" charset="0"/>
              </a:rPr>
              <a:t>rohib </a:t>
            </a:r>
            <a:r>
              <a:rPr lang="uz-Latn-UZ" sz="1300" b="1" dirty="0">
                <a:latin typeface="Arial" panose="020B0604020202020204" pitchFamily="34" charset="0"/>
                <a:cs typeface="Arial" panose="020B0604020202020204" pitchFamily="34" charset="0"/>
              </a:rPr>
              <a:t>Chju Yuan-Chjan </a:t>
            </a:r>
            <a:r>
              <a:rPr lang="uz-Latn-UZ" sz="1300" dirty="0">
                <a:latin typeface="Arial" panose="020B0604020202020204" pitchFamily="34" charset="0"/>
                <a:cs typeface="Arial" panose="020B0604020202020204" pitchFamily="34" charset="0"/>
              </a:rPr>
              <a:t>boshchiligida dehqonlar qo‘zg‘oloni boshlandi va </a:t>
            </a:r>
            <a:r>
              <a:rPr lang="uz-Latn-UZ" sz="1300" b="1" dirty="0">
                <a:latin typeface="Arial" panose="020B0604020202020204" pitchFamily="34" charset="0"/>
                <a:cs typeface="Arial" panose="020B0604020202020204" pitchFamily="34" charset="0"/>
              </a:rPr>
              <a:t>1368-yil</a:t>
            </a:r>
            <a:r>
              <a:rPr lang="uz-Latn-UZ" sz="13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uz-Latn-UZ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mo‘g‘ullardan </a:t>
            </a:r>
            <a:r>
              <a:rPr lang="uz-Latn-UZ" sz="1300" dirty="0">
                <a:latin typeface="Arial" panose="020B0604020202020204" pitchFamily="34" charset="0"/>
                <a:cs typeface="Arial" panose="020B0604020202020204" pitchFamily="34" charset="0"/>
              </a:rPr>
              <a:t>ozod bo‘lgan Xitoyda Yuan-Chjan asos solgan </a:t>
            </a:r>
            <a:r>
              <a:rPr lang="uz-Latn-UZ" sz="1300" b="1" dirty="0">
                <a:latin typeface="Arial" panose="020B0604020202020204" pitchFamily="34" charset="0"/>
                <a:cs typeface="Arial" panose="020B0604020202020204" pitchFamily="34" charset="0"/>
              </a:rPr>
              <a:t>Min imperiyasi </a:t>
            </a:r>
            <a:r>
              <a:rPr lang="uz-Latn-UZ" sz="1300" dirty="0">
                <a:latin typeface="Arial" panose="020B0604020202020204" pitchFamily="34" charset="0"/>
                <a:cs typeface="Arial" panose="020B0604020202020204" pitchFamily="34" charset="0"/>
              </a:rPr>
              <a:t>hukmronligi boshlanadi.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1093" algn="just"/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622" y="2242248"/>
            <a:ext cx="5733910" cy="67394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 algn="ctr"/>
            <a:r>
              <a:rPr lang="uz-Latn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Min 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qo‘shinlari mo‘g‘ullarni ta’qib etib ularning poytaxti </a:t>
            </a:r>
            <a:r>
              <a:rPr lang="uz-Latn-UZ" sz="1400" b="1" dirty="0">
                <a:latin typeface="Arial" panose="020B0604020202020204" pitchFamily="34" charset="0"/>
                <a:cs typeface="Arial" panose="020B0604020202020204" pitchFamily="34" charset="0"/>
              </a:rPr>
              <a:t>Qoraqurum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ni yoqib yuborishadi. </a:t>
            </a:r>
            <a:r>
              <a:rPr lang="uz-Latn-UZ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(porox va zambaraklar qo‘l keladi.)</a:t>
            </a:r>
            <a:endParaRPr lang="ru-RU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-1" y="0"/>
            <a:ext cx="5940425" cy="39590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MIN SULOLASI BOSHQARUVI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0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ownloads\хитой ўрта асрларда\мин сулоласи харитас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28" y="502046"/>
            <a:ext cx="3358149" cy="268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0"/>
            <a:ext cx="5940425" cy="39590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MIN SULOLASI BOSHQARUVI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92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622" y="565410"/>
            <a:ext cx="5660403" cy="5505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XV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boshida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sulolasining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Amir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Temur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munosabatlari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buziladi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90092" y="1242132"/>
            <a:ext cx="3886933" cy="9539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imperiyasi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1406-yil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Vetnamni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Mo‘g‘ulistonni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istilo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:\Users\User\Downloads\амир темур\images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0" y="1187996"/>
            <a:ext cx="1553819" cy="189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0"/>
            <a:ext cx="5940425" cy="39590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XV ASRDA XITOY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202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940" y="548929"/>
            <a:ext cx="3321393" cy="306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ctr"/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Chjan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floti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622" y="973656"/>
            <a:ext cx="4149734" cy="19731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marL="196722" indent="-196722" algn="just">
              <a:buFont typeface="Wingdings" pitchFamily="2" charset="2"/>
              <a:buChar char="ü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62 ta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kema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, 30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jangchisi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96722" indent="-196722" algn="just">
              <a:buFont typeface="Wingdings" pitchFamily="2" charset="2"/>
              <a:buChar char="ü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1405-1433-yillarda 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Zond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arxipelagi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Shiri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Lanka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Hindistonga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yurishlar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96722" indent="-196722" algn="just">
              <a:buFont typeface="Wingdings" pitchFamily="2" charset="2"/>
              <a:buChar char="ü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Musulmon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Chjan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Makkani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ziyorat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C:\Users\User\Downloads\хитой ўрта асрларда\чжан хе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372" y="518825"/>
            <a:ext cx="1313046" cy="1728192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0"/>
            <a:ext cx="5940425" cy="39590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XV ASRDA XITOY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48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wnloads\хитой ўрта асрларда\чжан хе саёҳатиб макка зиёр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41" y="511099"/>
            <a:ext cx="43917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0"/>
            <a:ext cx="5940425" cy="39590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XV ASRDA XITOY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12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ownloads\хитой ўрта асрларда\архипилаг зонди харитас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78" y="479443"/>
            <a:ext cx="4696635" cy="240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0"/>
            <a:ext cx="5940425" cy="39590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XV ASRDA XITOY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79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04286"/>
              </p:ext>
            </p:extLst>
          </p:nvPr>
        </p:nvGraphicFramePr>
        <p:xfrm>
          <a:off x="210181" y="633451"/>
          <a:ext cx="2245449" cy="165849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45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699">
                <a:tc>
                  <a:txBody>
                    <a:bodyPr/>
                    <a:lstStyle/>
                    <a:p>
                      <a:pPr algn="ctr"/>
                      <a:r>
                        <a:rPr lang="uz-Latn-UZ" sz="1500" i="0" dirty="0" smtClean="0"/>
                        <a:t>Tarixiy shaxslar</a:t>
                      </a:r>
                      <a:endParaRPr lang="ru-RU" sz="1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Xubilay</a:t>
                      </a:r>
                      <a:endParaRPr lang="ru-RU" sz="15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Marko Polo</a:t>
                      </a:r>
                      <a:endParaRPr lang="ru-RU" sz="15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r>
                        <a:rPr lang="uz-Latn-UZ" sz="15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Chju Yuan-Chjan </a:t>
                      </a:r>
                      <a:endParaRPr lang="ru-RU" sz="15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Chjan</a:t>
                      </a:r>
                      <a:r>
                        <a:rPr lang="en-US" sz="15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5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Xe</a:t>
                      </a:r>
                      <a:endParaRPr lang="ru-RU" sz="15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845918"/>
              </p:ext>
            </p:extLst>
          </p:nvPr>
        </p:nvGraphicFramePr>
        <p:xfrm>
          <a:off x="2992172" y="633451"/>
          <a:ext cx="2691292" cy="232189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9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1699">
                <a:tc>
                  <a:txBody>
                    <a:bodyPr/>
                    <a:lstStyle/>
                    <a:p>
                      <a:pPr algn="ctr"/>
                      <a:r>
                        <a:rPr lang="uz-Latn-UZ" sz="1500" i="0" dirty="0" smtClean="0"/>
                        <a:t>Tarixiy sanalar</a:t>
                      </a:r>
                      <a:endParaRPr lang="ru-RU" sz="1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r>
                        <a:rPr lang="uz-Latn-UZ" sz="15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960-1279</a:t>
                      </a:r>
                      <a:endParaRPr lang="ru-RU" sz="15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1279-1368</a:t>
                      </a:r>
                      <a:endParaRPr lang="ru-RU" sz="15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1351-yil</a:t>
                      </a:r>
                      <a:endParaRPr lang="ru-RU" sz="15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1406-yil</a:t>
                      </a:r>
                      <a:endParaRPr lang="ru-RU" sz="15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1405-1433-yillar</a:t>
                      </a:r>
                      <a:endParaRPr lang="ru-RU" sz="15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699">
                <a:tc>
                  <a:txBody>
                    <a:bodyPr/>
                    <a:lstStyle/>
                    <a:p>
                      <a:pPr algn="ctr"/>
                      <a:endParaRPr lang="ru-RU" sz="15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9404" marR="59404" marT="21601" marB="2160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1" y="0"/>
            <a:ext cx="5940425" cy="39590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z-Latn-U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YODDA TUTING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979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59582484"/>
              </p:ext>
            </p:extLst>
          </p:nvPr>
        </p:nvGraphicFramePr>
        <p:xfrm>
          <a:off x="163401" y="640467"/>
          <a:ext cx="5660404" cy="210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8-конечная звезда 4"/>
          <p:cNvSpPr/>
          <p:nvPr/>
        </p:nvSpPr>
        <p:spPr>
          <a:xfrm>
            <a:off x="235409" y="827957"/>
            <a:ext cx="502555" cy="504056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77925" y="1476028"/>
            <a:ext cx="504055" cy="504056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235409" y="2124100"/>
            <a:ext cx="502555" cy="483303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927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989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BUGUN TANISHIB CHIQAMIZ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68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26637" r="40632" b="14501"/>
          <a:stretch/>
        </p:blipFill>
        <p:spPr bwMode="auto">
          <a:xfrm>
            <a:off x="116620" y="179884"/>
            <a:ext cx="2292230" cy="2376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561357"/>
              </p:ext>
            </p:extLst>
          </p:nvPr>
        </p:nvGraphicFramePr>
        <p:xfrm>
          <a:off x="2502410" y="191185"/>
          <a:ext cx="3274614" cy="2400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0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20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SYA</a:t>
                      </a:r>
                      <a:r>
                        <a:rPr lang="en-US" sz="11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SULOLASI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III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yillik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0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Shan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III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yillik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20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Chjou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III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yillik</a:t>
                      </a:r>
                      <a:endParaRPr lang="ru-RU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2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Ko‘p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podsholik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davri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avv.VII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asrlar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20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 </a:t>
                      </a:r>
                      <a:r>
                        <a:rPr lang="en-US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sulolasi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M.avv.246-206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yillar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20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sulolasi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M.avv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III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asr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III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asr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209">
                <a:tc>
                  <a:txBody>
                    <a:bodyPr/>
                    <a:lstStyle/>
                    <a:p>
                      <a:pPr algn="just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podsholik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davri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(Vey, </a:t>
                      </a:r>
                      <a:r>
                        <a:rPr lang="en-US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U)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 –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lang="en-US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asr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2-yarmi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20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Suy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sulolasi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589 – 618</a:t>
                      </a:r>
                      <a:r>
                        <a:rPr lang="en-US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yillar</a:t>
                      </a:r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120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 </a:t>
                      </a:r>
                      <a:r>
                        <a:rPr lang="en-US" sz="11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sulolasi</a:t>
                      </a:r>
                      <a:endParaRPr lang="en-US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(Li Yuan)</a:t>
                      </a:r>
                      <a:endParaRPr lang="ru-RU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618-907 </a:t>
                      </a:r>
                      <a:r>
                        <a:rPr lang="en-US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yillar</a:t>
                      </a:r>
                      <a:endParaRPr lang="ru-RU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404" marR="59404" marT="21601" marB="2160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208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892" y="599431"/>
            <a:ext cx="5660404" cy="4762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1400" b="1" dirty="0">
                <a:latin typeface="Arial" panose="020B0604020202020204" pitchFamily="34" charset="0"/>
                <a:cs typeface="Arial" panose="020B0604020202020204" pitchFamily="34" charset="0"/>
              </a:rPr>
              <a:t>Sun sulolasi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400" b="1" dirty="0">
                <a:latin typeface="Arial" panose="020B0604020202020204" pitchFamily="34" charset="0"/>
                <a:cs typeface="Arial" panose="020B0604020202020204" pitchFamily="34" charset="0"/>
              </a:rPr>
              <a:t>(960-1279)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hokimyatga kelishi bilan siyosiy tarqoqlik va o‘zaro urushlarga barham berildi.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892" y="2282974"/>
            <a:ext cx="5660404" cy="5213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52095" algn="just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Yiliga </a:t>
            </a:r>
            <a:r>
              <a:rPr lang="uz-Latn-UZ" sz="1400" b="1" dirty="0">
                <a:latin typeface="Arial" panose="020B0604020202020204" pitchFamily="34" charset="0"/>
                <a:cs typeface="Arial" panose="020B0604020202020204" pitchFamily="34" charset="0"/>
              </a:rPr>
              <a:t>ikki marta soliq 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to‘langan. Yer solig‘i </a:t>
            </a:r>
            <a:r>
              <a:rPr lang="uz-Latn-UZ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sholi va </a:t>
            </a:r>
            <a:r>
              <a:rPr lang="uz-Latn-UZ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bug‘doy </a:t>
            </a:r>
            <a:r>
              <a:rPr lang="uz-Latn-UZ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, pilla boqqan xo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adonlar soliqni </a:t>
            </a:r>
            <a:r>
              <a:rPr lang="uz-Latn-UZ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gazlama bilan 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ham to‘laganlar.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892" y="1722106"/>
            <a:ext cx="5660404" cy="476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203097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Erkin dehqonlarning </a:t>
            </a:r>
            <a:r>
              <a:rPr lang="uz-Latn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aksar 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qismida </a:t>
            </a:r>
            <a:r>
              <a:rPr lang="uz-Latn-UZ" sz="1400" b="1" dirty="0">
                <a:latin typeface="Arial" panose="020B0604020202020204" pitchFamily="34" charset="0"/>
                <a:cs typeface="Arial" panose="020B0604020202020204" pitchFamily="34" charset="0"/>
              </a:rPr>
              <a:t>30-40 mu yer 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bo‘lib, davlat bu tabaqani qo‘llashgan.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892" y="1165399"/>
            <a:ext cx="5660404" cy="4762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XI asr boshlarida ekin maydonlarining yarmi yirik zamindorlar qo‘liga o‘tgan. Bu yerlarda, asosan, </a:t>
            </a:r>
            <a:r>
              <a:rPr lang="uz-Latn-UZ" sz="1400" b="1" dirty="0">
                <a:latin typeface="Arial" panose="020B0604020202020204" pitchFamily="34" charset="0"/>
                <a:cs typeface="Arial" panose="020B0604020202020204" pitchFamily="34" charset="0"/>
              </a:rPr>
              <a:t>ijarachi dehqonlar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ishlashgan.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SUN SULOLASI DAVRIDA IQTISODIY TARAQQIYOT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24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хитой ўрта асрларда\1200px-Court_ladies_pounding_silk_from_a_painting_(捣练图)_by_Emperor_Huiz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1" y="841877"/>
            <a:ext cx="2400427" cy="204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хитой ўрта асрларда\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1" t="4945" r="4879" b="4656"/>
          <a:stretch/>
        </p:blipFill>
        <p:spPr bwMode="auto">
          <a:xfrm>
            <a:off x="2633125" y="856434"/>
            <a:ext cx="3188275" cy="175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SUN SULOLASI DAVRIDA IQTISODIY TARAQQIYOT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14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0181" y="599431"/>
            <a:ext cx="5660404" cy="47628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1400" b="1" dirty="0">
                <a:latin typeface="Arial" panose="020B0604020202020204" pitchFamily="34" charset="0"/>
                <a:cs typeface="Arial" panose="020B0604020202020204" pitchFamily="34" charset="0"/>
              </a:rPr>
              <a:t>Kayfin, Chendu 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uz-Latn-UZ" sz="1400" b="1" dirty="0">
                <a:latin typeface="Arial" panose="020B0604020202020204" pitchFamily="34" charset="0"/>
                <a:cs typeface="Arial" panose="020B0604020202020204" pitchFamily="34" charset="0"/>
              </a:rPr>
              <a:t> Uchan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shaharlari Xitoyning yirik savdo va hunarmandchilik markazlari edi.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2101" y="1886266"/>
            <a:ext cx="3931558" cy="9180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01093" algn="just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Xitoyda </a:t>
            </a:r>
            <a:r>
              <a:rPr lang="uz-Latn-UZ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paxtachilik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ham tobora keng rivojlanib, XIV asrdan undan gazlama tayyorlash yo‘lga qo‘yilgan.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1093" algn="just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Osiyo paxtasining vatani </a:t>
            </a:r>
            <a:r>
              <a:rPr lang="uz-Latn-UZ" sz="1400" b="1" dirty="0">
                <a:latin typeface="Arial" panose="020B0604020202020204" pitchFamily="34" charset="0"/>
                <a:cs typeface="Arial" panose="020B0604020202020204" pitchFamily="34" charset="0"/>
              </a:rPr>
              <a:t>Hindiston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dir.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2101" y="1165399"/>
            <a:ext cx="3919153" cy="5567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lvl="0" algn="ctr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indent="152095" algn="just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XII asrda ipakdan shoyi so‘zana – </a:t>
            </a:r>
            <a:r>
              <a:rPr lang="uz-Latn-UZ" sz="1400" b="1" dirty="0">
                <a:latin typeface="Arial" panose="020B0604020202020204" pitchFamily="34" charset="0"/>
                <a:cs typeface="Arial" panose="020B0604020202020204" pitchFamily="34" charset="0"/>
              </a:rPr>
              <a:t>panno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to‘qish ixtiro qilinib, keng tarqalgan.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ownloads\хитой ўрта асрларда\unnam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r="14415"/>
          <a:stretch/>
        </p:blipFill>
        <p:spPr bwMode="auto">
          <a:xfrm>
            <a:off x="256961" y="1165399"/>
            <a:ext cx="1633131" cy="1905145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SHAHARLAR VA HUNARMANDCHILIK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96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093" y="531389"/>
            <a:ext cx="5660404" cy="64638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01093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indent="101093" algn="ctr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Dastlab shimoliy Xitoyda tuzilgan mo‘g‘ullar davlati </a:t>
            </a:r>
            <a:r>
              <a:rPr lang="uz-Latn-UZ" sz="1400" b="1" dirty="0">
                <a:latin typeface="Arial" panose="020B0604020202020204" pitchFamily="34" charset="0"/>
                <a:cs typeface="Arial" panose="020B0604020202020204" pitchFamily="34" charset="0"/>
              </a:rPr>
              <a:t>Xubilay xonligi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1279-yilda Xitoyni to‘liq bo‘ysundirib, mo‘g‘ullar sulolasi </a:t>
            </a:r>
            <a:r>
              <a:rPr lang="uz-Latn-U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indent="101093" algn="ctr"/>
            <a:r>
              <a:rPr lang="uz-Latn-U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Yuan </a:t>
            </a:r>
            <a:r>
              <a:rPr lang="uz-Latn-UZ" sz="1400" b="1" dirty="0">
                <a:latin typeface="Arial" panose="020B0604020202020204" pitchFamily="34" charset="0"/>
                <a:cs typeface="Arial" panose="020B0604020202020204" pitchFamily="34" charset="0"/>
              </a:rPr>
              <a:t>(1279-1368)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 nomini oladi.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1093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wnloads\хитой ўрта асрларда\хубилай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80" y="1245819"/>
            <a:ext cx="3299661" cy="191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ULLAR ISTILOSI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08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3093" y="531389"/>
            <a:ext cx="5660404" cy="4422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indent="101093" algn="just"/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indent="101093" algn="ctr"/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Hukumat xarajatni qoplash uchun qo‘shimcha </a:t>
            </a:r>
            <a:r>
              <a:rPr lang="uz-Latn-UZ" sz="1400" b="1" dirty="0">
                <a:latin typeface="Arial" panose="020B0604020202020204" pitchFamily="34" charset="0"/>
                <a:cs typeface="Arial" panose="020B0604020202020204" pitchFamily="34" charset="0"/>
              </a:rPr>
              <a:t>qog‘oz pul </a:t>
            </a:r>
            <a:r>
              <a:rPr lang="uz-Latn-UZ" sz="1400" dirty="0">
                <a:latin typeface="Arial" panose="020B0604020202020204" pitchFamily="34" charset="0"/>
                <a:cs typeface="Arial" panose="020B0604020202020204" pitchFamily="34" charset="0"/>
              </a:rPr>
              <a:t>chiqara boshlaydi, bu esa pulni qadrsizlanishiga olib keladi.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01093"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ownloads\хитой ўрта асрларда\юан сулолас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028" y="1075716"/>
            <a:ext cx="3497990" cy="196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ULLAR ISTILOSI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48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6622" y="89124"/>
            <a:ext cx="5660403" cy="3061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lvl="0" algn="ctr"/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YUAN SULOLASI (1279-1368)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/>
          <a:stretch/>
        </p:blipFill>
        <p:spPr bwMode="auto">
          <a:xfrm>
            <a:off x="1366296" y="467916"/>
            <a:ext cx="3161053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597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474</Words>
  <Application>Microsoft Office PowerPoint</Application>
  <PresentationFormat>Произвольный</PresentationFormat>
  <Paragraphs>83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Open Sans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Пользователь</cp:lastModifiedBy>
  <cp:revision>157</cp:revision>
  <cp:lastPrinted>2020-03-20T04:04:48Z</cp:lastPrinted>
  <dcterms:created xsi:type="dcterms:W3CDTF">2020-03-19T15:04:51Z</dcterms:created>
  <dcterms:modified xsi:type="dcterms:W3CDTF">2021-02-18T09:22:54Z</dcterms:modified>
</cp:coreProperties>
</file>