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54" r:id="rId2"/>
    <p:sldId id="359" r:id="rId3"/>
    <p:sldId id="367" r:id="rId4"/>
    <p:sldId id="346" r:id="rId5"/>
    <p:sldId id="368" r:id="rId6"/>
    <p:sldId id="369" r:id="rId7"/>
    <p:sldId id="365" r:id="rId8"/>
    <p:sldId id="370" r:id="rId9"/>
    <p:sldId id="371" r:id="rId10"/>
    <p:sldId id="362" r:id="rId11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 varScale="1"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221343" y="2946205"/>
            <a:ext cx="9718827" cy="2369216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lnSpc>
                <a:spcPct val="150000"/>
              </a:lnSpc>
              <a:spcBef>
                <a:spcPts val="234"/>
              </a:spcBef>
            </a:pP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MASALALAR YECHISH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405193" y="2573858"/>
            <a:ext cx="2348407" cy="2171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301" y="1724646"/>
            <a:ext cx="9263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516-, 517-, 518-, 519-, 520-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uz-Latn-UZ" sz="6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(114-bet)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-179297" y="125430"/>
            <a:ext cx="12044370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4800" dirty="0"/>
          </a:p>
        </p:txBody>
      </p:sp>
      <p:pic>
        <p:nvPicPr>
          <p:cNvPr id="7" name="Picture 2" descr="http://sc.xzcheng.com/uploads/170112/764-1F112134R63C.jpg"/>
          <p:cNvPicPr/>
          <p:nvPr/>
        </p:nvPicPr>
        <p:blipFill>
          <a:blip r:embed="rId2"/>
          <a:srcRect l="28461" r="24231"/>
          <a:stretch>
            <a:fillRect/>
          </a:stretch>
        </p:blipFill>
        <p:spPr bwMode="auto">
          <a:xfrm>
            <a:off x="9389214" y="1743272"/>
            <a:ext cx="2469635" cy="34948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499-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0781" y="989682"/>
            <a:ext cx="11527448" cy="901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0781" y="1277714"/>
            <a:ext cx="1114465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800"/>
              </a:lnSpc>
            </a:pP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Qulay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usul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bilan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hisoblang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 algn="just">
              <a:lnSpc>
                <a:spcPts val="58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(0,5 ∙ 2 = 1; 0,25 ∙ 4 = 1; 0,125 ∙ 8 = 1). </a:t>
            </a:r>
          </a:p>
          <a:p>
            <a:pPr marL="742950" indent="-742950" algn="just">
              <a:lnSpc>
                <a:spcPts val="5800"/>
              </a:lnSpc>
              <a:buAutoNum type="alphaLcParenR"/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0,5 ∙ 5,38 ∙ 2   </a:t>
            </a:r>
          </a:p>
          <a:p>
            <a:pPr algn="just">
              <a:lnSpc>
                <a:spcPts val="58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d) 0,125 ∙ 0,823 ∙ 8 </a:t>
            </a:r>
          </a:p>
          <a:p>
            <a:pPr algn="just">
              <a:lnSpc>
                <a:spcPts val="58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5 ∙ 57,2 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0,2</a:t>
            </a:r>
          </a:p>
          <a:p>
            <a:pPr algn="just">
              <a:lnSpc>
                <a:spcPts val="58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f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2,5 ∙ 0,23 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21701" y="2815337"/>
            <a:ext cx="34804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0,5 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∙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2 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5,38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667825" y="2792425"/>
            <a:ext cx="2339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5,38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006927" y="2815337"/>
            <a:ext cx="1625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5,38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96681" y="3521149"/>
            <a:ext cx="43364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0,125 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∙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8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0,823</a:t>
            </a:r>
            <a:endParaRPr lang="ru-RU" sz="4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051376" y="3502314"/>
            <a:ext cx="19111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0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,823</a:t>
            </a:r>
            <a:endParaRPr lang="ru-RU" sz="4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004593" y="4266667"/>
            <a:ext cx="34804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5 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∙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0,2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57,2</a:t>
            </a:r>
            <a:endParaRPr lang="ru-RU" sz="4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450717" y="4243755"/>
            <a:ext cx="23391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57,2</a:t>
            </a:r>
            <a:endParaRPr lang="ru-RU" sz="4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9789819" y="4266667"/>
            <a:ext cx="1625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57,2</a:t>
            </a:r>
            <a:endParaRPr lang="ru-RU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860577" y="5015489"/>
            <a:ext cx="34804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,5 </a:t>
            </a:r>
            <a:r>
              <a:rPr lang="ru-RU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∙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4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0,23</a:t>
            </a:r>
            <a:endParaRPr lang="ru-RU" sz="4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306701" y="4992577"/>
            <a:ext cx="26244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0,23</a:t>
            </a:r>
            <a:endParaRPr lang="ru-RU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806566" y="5034324"/>
            <a:ext cx="1340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2,3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28602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500-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-675927" y="1109782"/>
            <a:ext cx="11527448" cy="901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6" name="Стрелка углом вверх 25"/>
          <p:cNvSpPr/>
          <p:nvPr/>
        </p:nvSpPr>
        <p:spPr>
          <a:xfrm>
            <a:off x="132749" y="153814"/>
            <a:ext cx="288032" cy="25980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-659714" y="1297578"/>
            <a:ext cx="114000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Qulay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usul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bilan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hisoblang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742950" indent="-742950" algn="ctr">
              <a:buAutoNum type="alphaLcParenR"/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1,2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∙ 6,7 + 3,3 ∙ 1,2;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21,3 ∙ 4,8 + 5,2 ∙ 21,3;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3,2 ∙ 4,4 + 2,8 ∙ 4,4; </a:t>
            </a:r>
          </a:p>
          <a:p>
            <a:pPr algn="ctr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e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67,2 ∙ 1,4 + 8,6 ∙ 67,2;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f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8,9 ∙ 3,7 + 6,3 ∙ 8,9;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0,2 . 9,3 + 7,8 ∙ 0,2. </a:t>
            </a:r>
          </a:p>
        </p:txBody>
      </p:sp>
    </p:spTree>
    <p:extLst>
      <p:ext uri="{BB962C8B-B14F-4D97-AF65-F5344CB8AC3E}">
        <p14:creationId xmlns:p14="http://schemas.microsoft.com/office/powerpoint/2010/main" val="40868591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508- masala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8462" y="1133203"/>
            <a:ext cx="1163744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Mars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sayyorasi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Quyosh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atrofida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sekundiga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24,1 km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tezlikda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aylanadi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Mars: a) 5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sekundda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; b) 3,2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sekundda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; d) 12,8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sekundda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; e) 1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minutda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qancha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yo‘l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bosadi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6538" y="3752290"/>
            <a:ext cx="237626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235119" y="4537434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24,1  </a:t>
            </a:r>
            <a:endParaRPr lang="ru-RU" sz="4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961867" y="5056956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endParaRPr lang="ru-RU" sz="40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978104" y="5576478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120 5  </a:t>
            </a:r>
            <a:endParaRPr lang="ru-RU" sz="40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1812934" y="5511609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922529" y="5657223"/>
            <a:ext cx="14504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797049" y="4778646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171063" y="3879695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24,1  </a:t>
            </a:r>
            <a:endParaRPr lang="ru-RU" sz="40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4460402" y="4368921"/>
            <a:ext cx="8980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3,2</a:t>
            </a:r>
            <a:endParaRPr lang="ru-RU" sz="40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4334773" y="4920002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82  </a:t>
            </a:r>
            <a:endParaRPr lang="ru-RU" sz="40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4075355" y="5391135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7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23  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4040239" y="5927107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7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712  </a:t>
            </a:r>
            <a:endParaRPr lang="ru-RU" sz="40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4504148" y="5880024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dirty="0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4093610" y="4979232"/>
            <a:ext cx="1189416" cy="62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3977391" y="6013311"/>
            <a:ext cx="1330100" cy="16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3799823" y="4175737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3709079" y="5160836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7316776" y="3477835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24,1  </a:t>
            </a:r>
            <a:endParaRPr lang="ru-RU" sz="40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7355896" y="3981804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12,8</a:t>
            </a:r>
            <a:endParaRPr lang="ru-RU" sz="40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7174109" y="4532885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1928  </a:t>
            </a:r>
            <a:endParaRPr lang="ru-RU" sz="40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195151" y="5028673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482  </a:t>
            </a:r>
            <a:endParaRPr lang="ru-RU" sz="40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6932456" y="6141463"/>
            <a:ext cx="18966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30848  </a:t>
            </a:r>
            <a:endParaRPr lang="ru-RU" sz="4000" dirty="0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950516" y="4598360"/>
            <a:ext cx="14504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V="1">
            <a:off x="6852817" y="6158927"/>
            <a:ext cx="1676192" cy="187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6923021" y="372325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endParaRPr lang="ru-RU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6696036" y="5026673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6936982" y="5535279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241</a:t>
            </a:r>
            <a:endParaRPr lang="ru-RU" sz="40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7725796" y="6124897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9627233" y="3633686"/>
            <a:ext cx="146867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24,1  </a:t>
            </a:r>
            <a:endParaRPr lang="ru-RU" sz="40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10353141" y="4144888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60</a:t>
            </a:r>
            <a:endParaRPr lang="ru-RU" sz="4000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9541751" y="4699638"/>
            <a:ext cx="18966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14460  </a:t>
            </a:r>
            <a:endParaRPr lang="ru-RU" sz="40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10606873" y="4654201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dirty="0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9638495" y="4753475"/>
            <a:ext cx="14504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9269452" y="3904692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endParaRPr lang="ru-RU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308680" y="5542675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(km)</a:t>
            </a:r>
            <a:endParaRPr lang="ru-RU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5268199" y="5898487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(km)</a:t>
            </a:r>
            <a:endParaRPr lang="ru-RU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8405279" y="6141463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(km)</a:t>
            </a:r>
            <a:endParaRPr lang="ru-RU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10981170" y="4701085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(km)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1" grpId="0"/>
      <p:bldP spid="34" grpId="0"/>
      <p:bldP spid="36" grpId="0"/>
      <p:bldP spid="37" grpId="0"/>
      <p:bldP spid="38" grpId="0"/>
      <p:bldP spid="39" grpId="0"/>
      <p:bldP spid="40" grpId="0"/>
      <p:bldP spid="41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3" grpId="0"/>
      <p:bldP spid="54" grpId="0"/>
      <p:bldP spid="55" grpId="0"/>
      <p:bldP spid="58" grpId="0"/>
      <p:bldP spid="59" grpId="0"/>
      <p:bldP spid="60" grpId="0"/>
      <p:bldP spid="61" grpId="0"/>
      <p:bldP spid="62" grpId="0"/>
      <p:bldP spid="64" grpId="0"/>
      <p:bldP spid="67" grpId="0"/>
      <p:bldP spid="68" grpId="0"/>
      <p:bldP spid="69" grpId="0"/>
      <p:bldP spid="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509- masala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64233" y="1151353"/>
            <a:ext cx="1066520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Maktab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dahlizining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bo‘yi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30,24 m,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6,12 m.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Maktab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dahlizining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yuzini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Javobni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yuzdan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birgacha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yaxlitlang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4135" y="3140896"/>
            <a:ext cx="237626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4448" y="4024271"/>
            <a:ext cx="3052439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= 30,24 m </a:t>
            </a:r>
          </a:p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b = 6,12 m </a:t>
            </a:r>
          </a:p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S = ?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0432" y="5987941"/>
            <a:ext cx="22525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S = a ∙ b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99736" y="3393864"/>
            <a:ext cx="17540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30,24  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1457" y="3897352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6,12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89670" y="4448433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6048 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604336" y="4962316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3024  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019226" y="6087066"/>
            <a:ext cx="24673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1850688  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96392" y="6066693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666077" y="4513908"/>
            <a:ext cx="14504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964669" y="6074474"/>
            <a:ext cx="2183832" cy="135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4396587" y="3604964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32585" y="4974202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025015" y="5440009"/>
            <a:ext cx="18966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18144  </a:t>
            </a:r>
            <a:endParaRPr lang="ru-RU" sz="40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297611" y="3806022"/>
            <a:ext cx="26100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185,0688  </a:t>
            </a:r>
            <a:endParaRPr lang="ru-RU" sz="40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8685113" y="4374058"/>
            <a:ext cx="21602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9453846" y="3806022"/>
                <a:ext cx="2273379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185,07 </a:t>
                </a:r>
                <a:endParaRPr lang="ru-RU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3846" y="3806022"/>
                <a:ext cx="2273379" cy="707886"/>
              </a:xfrm>
              <a:prstGeom prst="rect">
                <a:avLst/>
              </a:prstGeom>
              <a:blipFill rotWithShape="0">
                <a:blip r:embed="rId2"/>
                <a:stretch>
                  <a:fillRect t="-16379" r="-6166" b="-310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157693" y="4747512"/>
            <a:ext cx="525531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185,07 m²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7163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18" grpId="0"/>
      <p:bldP spid="19" grpId="0"/>
      <p:bldP spid="21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510- masala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4193" y="1349722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1 </a:t>
            </a:r>
            <a:r>
              <a:rPr lang="nn-NO" sz="4000" dirty="0">
                <a:solidFill>
                  <a:srgbClr val="000000"/>
                </a:solidFill>
                <a:latin typeface="Arial" panose="020B0604020202020204" pitchFamily="34" charset="0"/>
              </a:rPr>
              <a:t>kg shakar narxi 5 200 so‘m. Tarozida tortilgan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shakar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to‘langan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(1-rasm)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44682" t="30030" r="21044" b="20571"/>
          <a:stretch/>
        </p:blipFill>
        <p:spPr>
          <a:xfrm>
            <a:off x="8181057" y="1349722"/>
            <a:ext cx="3360899" cy="272348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1681" y="3388031"/>
            <a:ext cx="237626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67945" y="3471959"/>
            <a:ext cx="45640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 kg 500 g = 3,5 kg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07705" y="4086026"/>
            <a:ext cx="16113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5200  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01849" y="4589514"/>
            <a:ext cx="8980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3,5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12305" y="5140595"/>
            <a:ext cx="18966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26000  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24273" y="5610816"/>
            <a:ext cx="18966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15600 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74513" y="6134499"/>
            <a:ext cx="21820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182000  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20972" y="6086145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86691" y="5739896"/>
            <a:ext cx="525531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18 200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474046" y="5206070"/>
            <a:ext cx="14504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1268289" y="6233904"/>
            <a:ext cx="1680649" cy="12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204556" y="4297126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x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36241" y="5331460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00441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5" grpId="0"/>
      <p:bldP spid="13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517-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0781" y="989682"/>
            <a:ext cx="11527448" cy="901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Стрелка углом вверх 4"/>
          <p:cNvSpPr/>
          <p:nvPr/>
        </p:nvSpPr>
        <p:spPr>
          <a:xfrm>
            <a:off x="132749" y="153814"/>
            <a:ext cx="288032" cy="25980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19058" y="1190066"/>
            <a:ext cx="112560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1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kg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guruch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narxi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8800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1 kg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konfet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narxi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esa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1850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Ayol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do‘kondan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3,5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kg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guruch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0,8 kg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konfet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sotib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oldi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Ayol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xarid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uchun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to‘lagan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0875" y="3744611"/>
            <a:ext cx="237626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84513" y="3874728"/>
            <a:ext cx="28953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8800 ∙ 3,5   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32785" y="3874728"/>
            <a:ext cx="40511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30800 (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  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84513" y="4662090"/>
            <a:ext cx="28953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1850 ∙ 0,8   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32785" y="4662090"/>
            <a:ext cx="37657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1480 (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 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53019" y="5416969"/>
            <a:ext cx="33377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30800 + 1480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690792" y="5416969"/>
            <a:ext cx="40511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32280 (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  </a:t>
            </a:r>
            <a:endParaRPr lang="ru-RU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656856" y="5985817"/>
            <a:ext cx="525531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32280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so‘m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6081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518-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0781" y="989682"/>
            <a:ext cx="11527448" cy="901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Стрелка углом вверх 4"/>
          <p:cNvSpPr/>
          <p:nvPr/>
        </p:nvSpPr>
        <p:spPr>
          <a:xfrm>
            <a:off x="132749" y="153814"/>
            <a:ext cx="288032" cy="25980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20781" y="1262167"/>
            <a:ext cx="11288668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kub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metr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paxtaning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0,08 t, 1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m³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tuproqning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massasi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1,76 t. 0,75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m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³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uproq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og‘irmi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yoki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15,8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m³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paxta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  <a:p>
            <a:pPr algn="just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40342" y="3323608"/>
            <a:ext cx="237626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03855" y="3509962"/>
            <a:ext cx="30380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0,75 ∙ 1,76   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31511" y="3509962"/>
            <a:ext cx="41376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1,32 (t)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tuproq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303855" y="4297324"/>
            <a:ext cx="30380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15,8 ∙ 0,08   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52127" y="4297324"/>
            <a:ext cx="45079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= 1,264 (t)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paxta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405291" y="5076737"/>
            <a:ext cx="30524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1,32 &gt; 1,264</a:t>
            </a:r>
            <a:endParaRPr lang="ru-RU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676198" y="5819670"/>
            <a:ext cx="5255313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tuproq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og‘ir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6459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520-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0781" y="989682"/>
            <a:ext cx="11527448" cy="901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Стрелка углом вверх 4"/>
          <p:cNvSpPr/>
          <p:nvPr/>
        </p:nvSpPr>
        <p:spPr>
          <a:xfrm>
            <a:off x="132749" y="153814"/>
            <a:ext cx="288032" cy="25980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458" y="1377862"/>
            <a:ext cx="115274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Ifodaning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qiymatini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toping: </a:t>
            </a:r>
          </a:p>
          <a:p>
            <a:pPr algn="just"/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a) 2,945 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+ 1,549 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– 20,9, bunda 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x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= 22; </a:t>
            </a:r>
          </a:p>
          <a:p>
            <a:pPr algn="just"/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b) 6,002 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– 2,25 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+ 8,11, bunda </a:t>
            </a:r>
            <a:r>
              <a:rPr lang="pt-BR" sz="6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= 16.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7552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4680</TotalTime>
  <Words>544</Words>
  <Application>Microsoft Office PowerPoint</Application>
  <PresentationFormat>Произвольный</PresentationFormat>
  <Paragraphs>126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MATEMATIKA</vt:lpstr>
      <vt:lpstr>499- masala</vt:lpstr>
      <vt:lpstr>500- masala</vt:lpstr>
      <vt:lpstr>508- masala</vt:lpstr>
      <vt:lpstr>509- masala</vt:lpstr>
      <vt:lpstr>510- masala</vt:lpstr>
      <vt:lpstr>517- masala</vt:lpstr>
      <vt:lpstr>518- masala</vt:lpstr>
      <vt:lpstr>520- masala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469</cp:revision>
  <dcterms:created xsi:type="dcterms:W3CDTF">2020-04-09T07:32:19Z</dcterms:created>
  <dcterms:modified xsi:type="dcterms:W3CDTF">2021-02-18T11:16:46Z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