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354" r:id="rId2"/>
    <p:sldId id="359" r:id="rId3"/>
    <p:sldId id="367" r:id="rId4"/>
    <p:sldId id="346" r:id="rId5"/>
    <p:sldId id="368" r:id="rId6"/>
    <p:sldId id="369" r:id="rId7"/>
    <p:sldId id="365" r:id="rId8"/>
    <p:sldId id="370" r:id="rId9"/>
    <p:sldId id="371" r:id="rId10"/>
    <p:sldId id="362" r:id="rId11"/>
  </p:sldIdLst>
  <p:sldSz cx="12185650" cy="7019925"/>
  <p:notesSz cx="5765800" cy="3244850"/>
  <p:defaultTextStyle>
    <a:defPPr>
      <a:defRPr lang="ru-RU"/>
    </a:defPPr>
    <a:lvl1pPr marL="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08" userDrawn="1">
          <p15:clr>
            <a:srgbClr val="A4A3A4"/>
          </p15:clr>
        </p15:guide>
        <p15:guide id="2" pos="2215" userDrawn="1">
          <p15:clr>
            <a:srgbClr val="A4A3A4"/>
          </p15:clr>
        </p15:guide>
        <p15:guide id="3" orient="horz" pos="6230" userDrawn="1">
          <p15:clr>
            <a:srgbClr val="A4A3A4"/>
          </p15:clr>
        </p15:guide>
        <p15:guide id="4" pos="4565" userDrawn="1">
          <p15:clr>
            <a:srgbClr val="A4A3A4"/>
          </p15:clr>
        </p15:guide>
        <p15:guide id="5" pos="22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2409" autoAdjust="0"/>
  </p:normalViewPr>
  <p:slideViewPr>
    <p:cSldViewPr>
      <p:cViewPr varScale="1">
        <p:scale>
          <a:sx n="64" d="100"/>
          <a:sy n="64" d="100"/>
        </p:scale>
        <p:origin x="656" y="48"/>
      </p:cViewPr>
      <p:guideLst>
        <p:guide orient="horz" pos="2808"/>
        <p:guide pos="2215"/>
        <p:guide orient="horz" pos="6230"/>
        <p:guide pos="4565"/>
        <p:guide pos="221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50A8DF-93A1-4ECC-BA4E-0737B913F34E}" type="datetimeFigureOut">
              <a:rPr lang="ru-RU" smtClean="0"/>
              <a:pPr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27213" y="242888"/>
            <a:ext cx="21113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7469A8-E2B7-4836-9D06-19E90F64EF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7774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968100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936201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29043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3872402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48405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58086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6776705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7744806" algn="l" defTabSz="1936201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3928" y="2176175"/>
            <a:ext cx="103578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7852" y="3931158"/>
            <a:ext cx="852995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7"/>
            <a:ext cx="8408988" cy="741870"/>
          </a:xfrm>
        </p:spPr>
        <p:txBody>
          <a:bodyPr lIns="0" tIns="0" rIns="0" bIns="0"/>
          <a:lstStyle>
            <a:lvl1pPr>
              <a:defRPr sz="4821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17" name="bg object 17"/>
          <p:cNvSpPr/>
          <p:nvPr/>
        </p:nvSpPr>
        <p:spPr>
          <a:xfrm>
            <a:off x="141280" y="153944"/>
            <a:ext cx="11942742" cy="928661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24368" y="1559304"/>
            <a:ext cx="3855658" cy="457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75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5611" y="1614583"/>
            <a:ext cx="530075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342443" y="2285230"/>
            <a:ext cx="5541249" cy="2237859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883960"/>
          </a:xfrm>
        </p:spPr>
        <p:txBody>
          <a:bodyPr lIns="0" tIns="0" rIns="0" bIns="0"/>
          <a:lstStyle>
            <a:lvl1pPr>
              <a:defRPr sz="5744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4F2EF-BD79-4C49-A4E7-81334BF7A2E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sndAc>
      <p:stSnd>
        <p:snd r:embed="rId1" name="camera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263" y="1159953"/>
            <a:ext cx="11942742" cy="5731336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40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390380" y="2903723"/>
            <a:ext cx="340489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8331" y="2125265"/>
            <a:ext cx="8408988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3121" y="6528529"/>
            <a:ext cx="3899408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282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3668" y="6528529"/>
            <a:ext cx="2802700" cy="6001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7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92980">
        <a:defRPr>
          <a:latin typeface="+mn-lt"/>
          <a:ea typeface="+mn-ea"/>
          <a:cs typeface="+mn-cs"/>
        </a:defRPr>
      </a:lvl2pPr>
      <a:lvl3pPr marL="1985961">
        <a:defRPr>
          <a:latin typeface="+mn-lt"/>
          <a:ea typeface="+mn-ea"/>
          <a:cs typeface="+mn-cs"/>
        </a:defRPr>
      </a:lvl3pPr>
      <a:lvl4pPr marL="2978943">
        <a:defRPr>
          <a:latin typeface="+mn-lt"/>
          <a:ea typeface="+mn-ea"/>
          <a:cs typeface="+mn-cs"/>
        </a:defRPr>
      </a:lvl4pPr>
      <a:lvl5pPr marL="3971923">
        <a:defRPr>
          <a:latin typeface="+mn-lt"/>
          <a:ea typeface="+mn-ea"/>
          <a:cs typeface="+mn-cs"/>
        </a:defRPr>
      </a:lvl5pPr>
      <a:lvl6pPr marL="4964906">
        <a:defRPr>
          <a:latin typeface="+mn-lt"/>
          <a:ea typeface="+mn-ea"/>
          <a:cs typeface="+mn-cs"/>
        </a:defRPr>
      </a:lvl6pPr>
      <a:lvl7pPr marL="5957886">
        <a:defRPr>
          <a:latin typeface="+mn-lt"/>
          <a:ea typeface="+mn-ea"/>
          <a:cs typeface="+mn-cs"/>
        </a:defRPr>
      </a:lvl7pPr>
      <a:lvl8pPr marL="6950866">
        <a:defRPr>
          <a:latin typeface="+mn-lt"/>
          <a:ea typeface="+mn-ea"/>
          <a:cs typeface="+mn-cs"/>
        </a:defRPr>
      </a:lvl8pPr>
      <a:lvl9pPr marL="794384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-201797"/>
            <a:ext cx="12173572" cy="228922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121050" y="363419"/>
            <a:ext cx="6664926" cy="1150765"/>
          </a:xfrm>
          <a:prstGeom prst="rect">
            <a:avLst/>
          </a:prstGeom>
        </p:spPr>
        <p:txBody>
          <a:bodyPr vert="horz" wrap="square" lIns="0" tIns="31243" rIns="0" bIns="0" rtlCol="0">
            <a:spAutoFit/>
          </a:bodyPr>
          <a:lstStyle/>
          <a:p>
            <a:pPr marL="27169" algn="ctr">
              <a:spcBef>
                <a:spcPts val="245"/>
              </a:spcBef>
            </a:pPr>
            <a:r>
              <a:rPr lang="en-US" sz="7273" spc="11" dirty="0"/>
              <a:t>MATEMATIKA</a:t>
            </a:r>
            <a:endParaRPr lang="en-US" sz="7273" dirty="0"/>
          </a:p>
        </p:txBody>
      </p:sp>
      <p:sp>
        <p:nvSpPr>
          <p:cNvPr id="4" name="object 4"/>
          <p:cNvSpPr txBox="1"/>
          <p:nvPr/>
        </p:nvSpPr>
        <p:spPr>
          <a:xfrm>
            <a:off x="221343" y="2946205"/>
            <a:ext cx="9718827" cy="2369216"/>
          </a:xfrm>
          <a:prstGeom prst="rect">
            <a:avLst/>
          </a:prstGeom>
        </p:spPr>
        <p:txBody>
          <a:bodyPr vert="horz" wrap="square" lIns="0" tIns="29886" rIns="0" bIns="0" rtlCol="0">
            <a:spAutoFit/>
          </a:bodyPr>
          <a:lstStyle/>
          <a:p>
            <a:pPr marL="39394" algn="ctr">
              <a:lnSpc>
                <a:spcPct val="150000"/>
              </a:lnSpc>
              <a:spcBef>
                <a:spcPts val="234"/>
              </a:spcBef>
            </a:pPr>
            <a:r>
              <a:rPr lang="en-US" sz="54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MASALALAR YECHISH</a:t>
            </a:r>
            <a:endParaRPr lang="en-US" sz="54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46947" y="4602098"/>
            <a:ext cx="744615" cy="1776750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</p:spPr>
        <p:txBody>
          <a:bodyPr wrap="square" lIns="0" tIns="0" rIns="0" bIns="0" rtlCol="0"/>
          <a:lstStyle/>
          <a:p>
            <a:endParaRPr sz="3940"/>
          </a:p>
        </p:txBody>
      </p:sp>
      <p:grpSp>
        <p:nvGrpSpPr>
          <p:cNvPr id="7" name="object 7"/>
          <p:cNvGrpSpPr/>
          <p:nvPr/>
        </p:nvGrpSpPr>
        <p:grpSpPr>
          <a:xfrm>
            <a:off x="991561" y="318485"/>
            <a:ext cx="10555496" cy="1215166"/>
            <a:chOff x="439458" y="228104"/>
            <a:chExt cx="4916283" cy="542011"/>
          </a:xfrm>
        </p:grpSpPr>
        <p:sp>
          <p:nvSpPr>
            <p:cNvPr id="8" name="object 8"/>
            <p:cNvSpPr/>
            <p:nvPr/>
          </p:nvSpPr>
          <p:spPr>
            <a:xfrm>
              <a:off x="439458" y="322808"/>
              <a:ext cx="396240" cy="394970"/>
            </a:xfrm>
            <a:custGeom>
              <a:avLst/>
              <a:gdLst/>
              <a:ahLst/>
              <a:cxnLst/>
              <a:rect l="l" t="t" r="r" b="b"/>
              <a:pathLst>
                <a:path w="396240" h="394970">
                  <a:moveTo>
                    <a:pt x="65938" y="0"/>
                  </a:moveTo>
                  <a:lnTo>
                    <a:pt x="0" y="0"/>
                  </a:lnTo>
                  <a:lnTo>
                    <a:pt x="0" y="33020"/>
                  </a:lnTo>
                  <a:lnTo>
                    <a:pt x="0" y="361950"/>
                  </a:lnTo>
                  <a:lnTo>
                    <a:pt x="0" y="394970"/>
                  </a:lnTo>
                  <a:lnTo>
                    <a:pt x="65938" y="394970"/>
                  </a:lnTo>
                  <a:lnTo>
                    <a:pt x="65938" y="361950"/>
                  </a:lnTo>
                  <a:lnTo>
                    <a:pt x="32969" y="361950"/>
                  </a:lnTo>
                  <a:lnTo>
                    <a:pt x="32969" y="33020"/>
                  </a:lnTo>
                  <a:lnTo>
                    <a:pt x="65938" y="33020"/>
                  </a:lnTo>
                  <a:lnTo>
                    <a:pt x="65938" y="0"/>
                  </a:lnTo>
                  <a:close/>
                </a:path>
                <a:path w="396240" h="394970">
                  <a:moveTo>
                    <a:pt x="296710" y="65366"/>
                  </a:moveTo>
                  <a:lnTo>
                    <a:pt x="98907" y="65366"/>
                  </a:lnTo>
                  <a:lnTo>
                    <a:pt x="98907" y="96126"/>
                  </a:lnTo>
                  <a:lnTo>
                    <a:pt x="184454" y="197243"/>
                  </a:lnTo>
                  <a:lnTo>
                    <a:pt x="98907" y="298361"/>
                  </a:lnTo>
                  <a:lnTo>
                    <a:pt x="98907" y="329120"/>
                  </a:lnTo>
                  <a:lnTo>
                    <a:pt x="296710" y="329120"/>
                  </a:lnTo>
                  <a:lnTo>
                    <a:pt x="296710" y="263182"/>
                  </a:lnTo>
                  <a:lnTo>
                    <a:pt x="263740" y="263182"/>
                  </a:lnTo>
                  <a:lnTo>
                    <a:pt x="263740" y="296151"/>
                  </a:lnTo>
                  <a:lnTo>
                    <a:pt x="143954" y="296151"/>
                  </a:lnTo>
                  <a:lnTo>
                    <a:pt x="227647" y="197243"/>
                  </a:lnTo>
                  <a:lnTo>
                    <a:pt x="143954" y="98336"/>
                  </a:lnTo>
                  <a:lnTo>
                    <a:pt x="263740" y="98336"/>
                  </a:lnTo>
                  <a:lnTo>
                    <a:pt x="263740" y="131305"/>
                  </a:lnTo>
                  <a:lnTo>
                    <a:pt x="296710" y="131305"/>
                  </a:lnTo>
                  <a:lnTo>
                    <a:pt x="296710" y="65366"/>
                  </a:lnTo>
                  <a:close/>
                </a:path>
                <a:path w="396240" h="394970">
                  <a:moveTo>
                    <a:pt x="395617" y="0"/>
                  </a:moveTo>
                  <a:lnTo>
                    <a:pt x="329679" y="0"/>
                  </a:lnTo>
                  <a:lnTo>
                    <a:pt x="329679" y="33020"/>
                  </a:lnTo>
                  <a:lnTo>
                    <a:pt x="362648" y="33020"/>
                  </a:lnTo>
                  <a:lnTo>
                    <a:pt x="362648" y="361950"/>
                  </a:lnTo>
                  <a:lnTo>
                    <a:pt x="329679" y="361950"/>
                  </a:lnTo>
                  <a:lnTo>
                    <a:pt x="329679" y="394970"/>
                  </a:lnTo>
                  <a:lnTo>
                    <a:pt x="395617" y="394970"/>
                  </a:lnTo>
                  <a:lnTo>
                    <a:pt x="395617" y="361950"/>
                  </a:lnTo>
                  <a:lnTo>
                    <a:pt x="395617" y="33020"/>
                  </a:lnTo>
                  <a:lnTo>
                    <a:pt x="395617" y="0"/>
                  </a:lnTo>
                  <a:close/>
                </a:path>
              </a:pathLst>
            </a:custGeom>
            <a:solidFill>
              <a:srgbClr val="00AFEF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9" name="object 9"/>
            <p:cNvSpPr/>
            <p:nvPr/>
          </p:nvSpPr>
          <p:spPr>
            <a:xfrm>
              <a:off x="4285485" y="228104"/>
              <a:ext cx="1070256" cy="542011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5" y="0"/>
                  </a:moveTo>
                  <a:lnTo>
                    <a:pt x="0" y="0"/>
                  </a:lnTo>
                  <a:lnTo>
                    <a:pt x="0" y="603618"/>
                  </a:lnTo>
                  <a:lnTo>
                    <a:pt x="603605" y="603618"/>
                  </a:lnTo>
                  <a:lnTo>
                    <a:pt x="603605" y="0"/>
                  </a:lnTo>
                  <a:close/>
                </a:path>
              </a:pathLst>
            </a:custGeom>
            <a:solidFill>
              <a:srgbClr val="00A859"/>
            </a:solidFill>
          </p:spPr>
          <p:txBody>
            <a:bodyPr wrap="square" lIns="0" tIns="0" rIns="0" bIns="0" rtlCol="0"/>
            <a:lstStyle/>
            <a:p>
              <a:endParaRPr sz="3940"/>
            </a:p>
          </p:txBody>
        </p:sp>
        <p:sp>
          <p:nvSpPr>
            <p:cNvPr id="10" name="object 10"/>
            <p:cNvSpPr/>
            <p:nvPr/>
          </p:nvSpPr>
          <p:spPr>
            <a:xfrm>
              <a:off x="4285485" y="228104"/>
              <a:ext cx="1070256" cy="533396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5" y="0"/>
                  </a:lnTo>
                  <a:lnTo>
                    <a:pt x="603605" y="603618"/>
                  </a:lnTo>
                  <a:lnTo>
                    <a:pt x="0" y="603618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EFEFE"/>
              </a:solidFill>
            </a:ln>
          </p:spPr>
          <p:txBody>
            <a:bodyPr wrap="square" lIns="0" tIns="0" rIns="0" bIns="0" rtlCol="0"/>
            <a:lstStyle/>
            <a:p>
              <a:endParaRPr sz="3940"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8866438" y="372231"/>
            <a:ext cx="2982635" cy="958946"/>
          </a:xfrm>
          <a:prstGeom prst="rect">
            <a:avLst/>
          </a:prstGeom>
        </p:spPr>
        <p:txBody>
          <a:bodyPr vert="horz" wrap="square" lIns="0" tIns="25810" rIns="0" bIns="0" rtlCol="0">
            <a:spAutoFit/>
          </a:bodyPr>
          <a:lstStyle/>
          <a:p>
            <a:pPr algn="ctr">
              <a:spcBef>
                <a:spcPts val="204"/>
              </a:spcBef>
            </a:pPr>
            <a:r>
              <a:rPr lang="en-US" sz="6062" b="1" spc="-11" dirty="0">
                <a:solidFill>
                  <a:schemeClr val="bg1"/>
                </a:solidFill>
                <a:latin typeface="Arial"/>
                <a:cs typeface="Arial"/>
              </a:rPr>
              <a:t> </a:t>
            </a:r>
            <a:r>
              <a:rPr lang="en-US" sz="4445" b="1" spc="-1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US" sz="4445" b="1" spc="-11" dirty="0" smtClean="0">
                <a:solidFill>
                  <a:schemeClr val="bg1"/>
                </a:solidFill>
                <a:latin typeface="Arial"/>
                <a:cs typeface="Arial"/>
              </a:rPr>
              <a:t>- </a:t>
            </a:r>
            <a:r>
              <a:rPr sz="4445" b="1" spc="-11" dirty="0" err="1">
                <a:solidFill>
                  <a:schemeClr val="bg1"/>
                </a:solidFill>
                <a:latin typeface="Arial"/>
                <a:cs typeface="Arial"/>
              </a:rPr>
              <a:t>sinf</a:t>
            </a:r>
            <a:endParaRPr sz="4445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233258" y="2349434"/>
            <a:ext cx="771993" cy="1713015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>
            <a:defPPr>
              <a:defRPr lang="ru-RU"/>
            </a:defPPr>
            <a:lvl1pPr marL="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68152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93630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90445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3872609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840763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08915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77067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45220" algn="l" defTabSz="1936305" rtl="0" eaLnBrk="1" latinLnBrk="0" hangingPunct="1">
              <a:defRPr sz="3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sz="8748"/>
          </a:p>
        </p:txBody>
      </p:sp>
      <p:sp>
        <p:nvSpPr>
          <p:cNvPr id="12" name="object 11"/>
          <p:cNvSpPr/>
          <p:nvPr/>
        </p:nvSpPr>
        <p:spPr>
          <a:xfrm>
            <a:off x="9405193" y="2573858"/>
            <a:ext cx="2348407" cy="21711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4000"/>
          </a:p>
        </p:txBody>
      </p:sp>
    </p:spTree>
    <p:extLst>
      <p:ext uri="{BB962C8B-B14F-4D97-AF65-F5344CB8AC3E}">
        <p14:creationId xmlns:p14="http://schemas.microsoft.com/office/powerpoint/2010/main" val="116183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5301" y="1724646"/>
            <a:ext cx="926391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Darslikdagi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516-, 517-, 518-, 519-, 520-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masalalarni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err="1" smtClean="0">
                <a:latin typeface="Arial" pitchFamily="34" charset="0"/>
                <a:cs typeface="Arial" pitchFamily="34" charset="0"/>
              </a:rPr>
              <a:t>yeching</a:t>
            </a:r>
            <a:r>
              <a:rPr lang="uz-Latn-UZ" sz="60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6000" b="1" dirty="0" smtClean="0">
                <a:latin typeface="Arial" pitchFamily="34" charset="0"/>
                <a:cs typeface="Arial" pitchFamily="34" charset="0"/>
              </a:rPr>
              <a:t>(114-bet)</a:t>
            </a:r>
            <a:endParaRPr lang="ru-RU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3"/>
          <p:cNvSpPr txBox="1">
            <a:spLocks noGrp="1"/>
          </p:cNvSpPr>
          <p:nvPr>
            <p:ph type="title"/>
          </p:nvPr>
        </p:nvSpPr>
        <p:spPr>
          <a:xfrm>
            <a:off x="-179297" y="125430"/>
            <a:ext cx="12044370" cy="867203"/>
          </a:xfrm>
          <a:prstGeom prst="rect">
            <a:avLst/>
          </a:prstGeom>
        </p:spPr>
        <p:txBody>
          <a:bodyPr vert="horz" wrap="square" lIns="0" tIns="35856" rIns="0" bIns="0" rtlCol="0">
            <a:spAutoFit/>
          </a:bodyPr>
          <a:lstStyle/>
          <a:p>
            <a:pPr marL="27582" algn="ctr">
              <a:spcBef>
                <a:spcPts val="282"/>
              </a:spcBef>
            </a:pPr>
            <a:r>
              <a:rPr lang="en-US" sz="5400" dirty="0"/>
              <a:t>  </a:t>
            </a:r>
            <a:r>
              <a:rPr lang="en-US" sz="3600" dirty="0" smtClean="0"/>
              <a:t>MUSTAQIL  BAJARISH  UCHUN TOPSHIRIQLAR:</a:t>
            </a:r>
            <a:endParaRPr sz="4800" dirty="0"/>
          </a:p>
        </p:txBody>
      </p:sp>
      <p:pic>
        <p:nvPicPr>
          <p:cNvPr id="7" name="Picture 2" descr="http://sc.xzcheng.com/uploads/170112/764-1F112134R63C.jpg"/>
          <p:cNvPicPr/>
          <p:nvPr/>
        </p:nvPicPr>
        <p:blipFill>
          <a:blip r:embed="rId2"/>
          <a:srcRect l="28461" r="24231"/>
          <a:stretch>
            <a:fillRect/>
          </a:stretch>
        </p:blipFill>
        <p:spPr bwMode="auto">
          <a:xfrm>
            <a:off x="9389214" y="1743272"/>
            <a:ext cx="2469635" cy="34948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646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499-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781" y="989682"/>
            <a:ext cx="11527448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0781" y="1277714"/>
            <a:ext cx="11144652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5800"/>
              </a:lnSpc>
            </a:pP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Qulay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usul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hisoblang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 algn="just">
              <a:lnSpc>
                <a:spcPts val="58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(0,5 ∙ 2 = 1; 0,25 ∙ 4 = 1; 0,125 ∙ 8 = 1). </a:t>
            </a:r>
          </a:p>
          <a:p>
            <a:pPr marL="742950" indent="-742950" algn="just">
              <a:lnSpc>
                <a:spcPts val="5800"/>
              </a:lnSpc>
              <a:buAutoNum type="alphaLcParenR"/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0,5 ∙ 5,38 ∙ 2   </a:t>
            </a:r>
          </a:p>
          <a:p>
            <a:pPr algn="just">
              <a:lnSpc>
                <a:spcPts val="58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d) 0,125 ∙ 0,823 ∙ 8 </a:t>
            </a:r>
          </a:p>
          <a:p>
            <a:pPr algn="just">
              <a:lnSpc>
                <a:spcPts val="58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5 ∙ 57,2 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0,2</a:t>
            </a:r>
          </a:p>
          <a:p>
            <a:pPr algn="just">
              <a:lnSpc>
                <a:spcPts val="5800"/>
              </a:lnSpc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2,5 ∙ 0,23 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221701" y="2815337"/>
            <a:ext cx="3480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0,5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2 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5,38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667825" y="2792425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5,38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006927" y="2815337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5,38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96681" y="3521149"/>
            <a:ext cx="43364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0,125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8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0,823</a:t>
            </a:r>
            <a:endParaRPr lang="ru-RU" sz="40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9051376" y="3502314"/>
            <a:ext cx="19111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0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,823</a:t>
            </a:r>
            <a:endParaRPr lang="ru-RU" sz="40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004593" y="4266667"/>
            <a:ext cx="3480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5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0,2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57,2</a:t>
            </a:r>
            <a:endParaRPr lang="ru-RU" sz="40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450717" y="4243755"/>
            <a:ext cx="23391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57,2</a:t>
            </a:r>
            <a:endParaRPr lang="ru-RU" sz="4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9789819" y="4266667"/>
            <a:ext cx="16257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57,2</a:t>
            </a:r>
            <a:endParaRPr lang="ru-RU" sz="40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860577" y="5015489"/>
            <a:ext cx="34804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,5 </a:t>
            </a:r>
            <a:r>
              <a:rPr lang="ru-RU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∙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4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0,23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306701" y="4992577"/>
            <a:ext cx="262443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10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0,23</a:t>
            </a:r>
            <a:endParaRPr lang="ru-RU" sz="40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806566" y="5034324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2,3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28602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4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500-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-675927" y="1109782"/>
            <a:ext cx="11527448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Стрелка углом вверх 25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659714" y="1297578"/>
            <a:ext cx="114000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Qulay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usul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bilan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hisoblang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sz="4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742950" indent="-742950" algn="ctr">
              <a:buAutoNum type="alphaLcParenR"/>
            </a:pP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1,2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∙ 6,7 + 3,3 ∙ 1,2;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21,3 ∙ 4,8 + 5,2 ∙ 21,3;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3,2 ∙ 4,4 + 2,8 ∙ 4,4; </a:t>
            </a: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e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67,2 ∙ 1,4 + 8,6 ∙ 67,2;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f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8,9 ∙ 3,7 + 6,3 ∙ 8,9; </a:t>
            </a:r>
            <a:endParaRPr lang="en-US" sz="4000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) 0,2 . 9,3 + 7,8 ∙ 0,2. </a:t>
            </a:r>
          </a:p>
        </p:txBody>
      </p:sp>
    </p:spTree>
    <p:extLst>
      <p:ext uri="{BB962C8B-B14F-4D97-AF65-F5344CB8AC3E}">
        <p14:creationId xmlns:p14="http://schemas.microsoft.com/office/powerpoint/2010/main" val="40868591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508- masala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462" y="1133203"/>
            <a:ext cx="1163744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Mars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sayyorasi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Quyosh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atrofida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sekundiga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24,1 km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tezlikda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aylanadi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Mars: a) 5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sekundda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; b) 3,2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sekundda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; d) 12,8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sekundda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; e) 1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minutda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qancha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yo‘l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bosadi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6538" y="3752290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235119" y="4537434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24,1  </a:t>
            </a:r>
            <a:endParaRPr lang="ru-RU" sz="40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961867" y="5056956"/>
            <a:ext cx="47000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endParaRPr lang="ru-RU" sz="4000" dirty="0"/>
          </a:p>
        </p:txBody>
      </p:sp>
      <p:sp>
        <p:nvSpPr>
          <p:cNvPr id="28" name="Прямоугольник 27"/>
          <p:cNvSpPr/>
          <p:nvPr/>
        </p:nvSpPr>
        <p:spPr>
          <a:xfrm>
            <a:off x="978104" y="5576478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120 5  </a:t>
            </a:r>
            <a:endParaRPr lang="ru-RU" sz="4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1812934" y="5511609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922529" y="5657223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797049" y="477864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36" name="Прямоугольник 35"/>
          <p:cNvSpPr/>
          <p:nvPr/>
        </p:nvSpPr>
        <p:spPr>
          <a:xfrm>
            <a:off x="4171063" y="3879695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24,1  </a:t>
            </a:r>
            <a:endParaRPr lang="ru-RU" sz="4000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4460402" y="4368921"/>
            <a:ext cx="898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3,2</a:t>
            </a:r>
            <a:endParaRPr lang="ru-RU" sz="40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4334773" y="4920002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4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82  </a:t>
            </a:r>
            <a:endParaRPr lang="ru-RU" sz="4000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4075355" y="5391135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23  </a:t>
            </a:r>
            <a:endParaRPr lang="ru-RU" sz="4000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4040239" y="5927107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7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712  </a:t>
            </a:r>
            <a:endParaRPr lang="ru-RU" sz="40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4504148" y="5880024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4093610" y="4979232"/>
            <a:ext cx="1189416" cy="624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flipV="1">
            <a:off x="3977391" y="6013311"/>
            <a:ext cx="1330100" cy="165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ямоугольник 43"/>
          <p:cNvSpPr/>
          <p:nvPr/>
        </p:nvSpPr>
        <p:spPr>
          <a:xfrm>
            <a:off x="3799823" y="4175737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3709079" y="5160836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46" name="Прямоугольник 45"/>
          <p:cNvSpPr/>
          <p:nvPr/>
        </p:nvSpPr>
        <p:spPr>
          <a:xfrm>
            <a:off x="7316776" y="3477835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24,1  </a:t>
            </a:r>
            <a:endParaRPr lang="ru-RU" sz="4000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7355896" y="3981804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12,8</a:t>
            </a:r>
            <a:endParaRPr lang="ru-RU" sz="4000" dirty="0"/>
          </a:p>
        </p:txBody>
      </p:sp>
      <p:sp>
        <p:nvSpPr>
          <p:cNvPr id="48" name="Прямоугольник 47"/>
          <p:cNvSpPr/>
          <p:nvPr/>
        </p:nvSpPr>
        <p:spPr>
          <a:xfrm>
            <a:off x="7174109" y="4532885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1928  </a:t>
            </a:r>
            <a:endParaRPr lang="ru-RU" sz="4000" dirty="0"/>
          </a:p>
        </p:txBody>
      </p:sp>
      <p:sp>
        <p:nvSpPr>
          <p:cNvPr id="49" name="Прямоугольник 48"/>
          <p:cNvSpPr/>
          <p:nvPr/>
        </p:nvSpPr>
        <p:spPr>
          <a:xfrm>
            <a:off x="7195151" y="5028673"/>
            <a:ext cx="132600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482  </a:t>
            </a:r>
            <a:endParaRPr lang="ru-RU" sz="40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932456" y="6141463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30848  </a:t>
            </a:r>
            <a:endParaRPr lang="ru-RU" sz="40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6950516" y="4598360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6852817" y="6158927"/>
            <a:ext cx="1676192" cy="187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6923021" y="3723250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6696036" y="5026673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55" name="Прямоугольник 54"/>
          <p:cNvSpPr/>
          <p:nvPr/>
        </p:nvSpPr>
        <p:spPr>
          <a:xfrm>
            <a:off x="6936982" y="5535279"/>
            <a:ext cx="10406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241</a:t>
            </a:r>
            <a:endParaRPr lang="ru-RU" sz="4000" dirty="0"/>
          </a:p>
        </p:txBody>
      </p:sp>
      <p:sp>
        <p:nvSpPr>
          <p:cNvPr id="58" name="Прямоугольник 57"/>
          <p:cNvSpPr/>
          <p:nvPr/>
        </p:nvSpPr>
        <p:spPr>
          <a:xfrm>
            <a:off x="7725796" y="6124897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sp>
        <p:nvSpPr>
          <p:cNvPr id="59" name="Прямоугольник 58"/>
          <p:cNvSpPr/>
          <p:nvPr/>
        </p:nvSpPr>
        <p:spPr>
          <a:xfrm>
            <a:off x="9627233" y="3633686"/>
            <a:ext cx="146867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24,1  </a:t>
            </a:r>
            <a:endParaRPr lang="ru-RU" sz="4000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0353141" y="4144888"/>
            <a:ext cx="7553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60</a:t>
            </a:r>
            <a:endParaRPr lang="ru-RU" sz="40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9541751" y="4699638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14460  </a:t>
            </a:r>
            <a:endParaRPr lang="ru-RU" sz="40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10606873" y="4654201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63" name="Прямая соединительная линия 62"/>
          <p:cNvCxnSpPr/>
          <p:nvPr/>
        </p:nvCxnSpPr>
        <p:spPr>
          <a:xfrm>
            <a:off x="9638495" y="4753475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9269452" y="3904692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2308680" y="554267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(km)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5268199" y="5898487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(km)</a:t>
            </a:r>
            <a:endParaRPr lang="ru-RU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8405279" y="6141463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(km)</a:t>
            </a:r>
            <a:endParaRPr lang="ru-RU" dirty="0"/>
          </a:p>
        </p:txBody>
      </p:sp>
      <p:sp>
        <p:nvSpPr>
          <p:cNvPr id="70" name="Прямоугольник 69"/>
          <p:cNvSpPr/>
          <p:nvPr/>
        </p:nvSpPr>
        <p:spPr>
          <a:xfrm>
            <a:off x="10981170" y="4701085"/>
            <a:ext cx="11079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(km)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31" grpId="0"/>
      <p:bldP spid="34" grpId="0"/>
      <p:bldP spid="36" grpId="0"/>
      <p:bldP spid="37" grpId="0"/>
      <p:bldP spid="38" grpId="0"/>
      <p:bldP spid="39" grpId="0"/>
      <p:bldP spid="40" grpId="0"/>
      <p:bldP spid="41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3" grpId="0"/>
      <p:bldP spid="54" grpId="0"/>
      <p:bldP spid="55" grpId="0"/>
      <p:bldP spid="58" grpId="0"/>
      <p:bldP spid="59" grpId="0"/>
      <p:bldP spid="60" grpId="0"/>
      <p:bldP spid="61" grpId="0"/>
      <p:bldP spid="62" grpId="0"/>
      <p:bldP spid="64" grpId="0"/>
      <p:bldP spid="67" grpId="0"/>
      <p:bldP spid="68" grpId="0"/>
      <p:bldP spid="69" grpId="0"/>
      <p:bldP spid="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509- masala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64233" y="1151353"/>
            <a:ext cx="1066520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Maktab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dahlizining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bo‘yi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30,24 m,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6,12 m.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Maktab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dahlizining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yuzini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Javobni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yuzdan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birgacha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yaxlitlang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4135" y="3140896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4448" y="4024271"/>
            <a:ext cx="3052439" cy="193899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30,24 m 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b = 6,12 m </a:t>
            </a:r>
          </a:p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S = ?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0432" y="5987941"/>
            <a:ext cx="225254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S = a ∙ b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99736" y="3393864"/>
            <a:ext cx="175400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30,24 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071457" y="3897352"/>
            <a:ext cx="118333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6,12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889670" y="4448433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6048 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04336" y="4962316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3024  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4019226" y="6087066"/>
            <a:ext cx="246734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1850688  </a:t>
            </a:r>
            <a:endParaRPr lang="ru-RU" sz="40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4796392" y="6066693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4666077" y="4513908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964669" y="6074474"/>
            <a:ext cx="2183832" cy="1355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396587" y="3604964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932585" y="4974202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4025015" y="5440009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18144  </a:t>
            </a:r>
            <a:endParaRPr lang="ru-RU" sz="4000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7297611" y="3806022"/>
            <a:ext cx="261001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185,0688  </a:t>
            </a:r>
            <a:endParaRPr lang="ru-RU" sz="40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8685113" y="4374058"/>
            <a:ext cx="216024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Прямоугольник 29"/>
              <p:cNvSpPr/>
              <p:nvPr/>
            </p:nvSpPr>
            <p:spPr>
              <a:xfrm>
                <a:off x="9453846" y="3806022"/>
                <a:ext cx="2273379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>
                    <a:solidFill>
                      <a:srgbClr val="000000"/>
                    </a:solidFill>
                    <a:latin typeface="Arial" panose="020B0604020202020204" pitchFamily="34" charset="0"/>
                  </a:rPr>
                  <a:t>185,07 </a:t>
                </a:r>
                <a:endParaRPr lang="ru-RU" dirty="0"/>
              </a:p>
            </p:txBody>
          </p:sp>
        </mc:Choice>
        <mc:Fallback xmlns=""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3846" y="3806022"/>
                <a:ext cx="2273379" cy="707886"/>
              </a:xfrm>
              <a:prstGeom prst="rect">
                <a:avLst/>
              </a:prstGeom>
              <a:blipFill rotWithShape="0">
                <a:blip r:embed="rId2"/>
                <a:stretch>
                  <a:fillRect t="-16379" r="-6166" b="-310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TextBox 30"/>
          <p:cNvSpPr txBox="1"/>
          <p:nvPr/>
        </p:nvSpPr>
        <p:spPr>
          <a:xfrm>
            <a:off x="7157693" y="4747512"/>
            <a:ext cx="52553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185,07 m²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47163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9" grpId="0"/>
      <p:bldP spid="10" grpId="0"/>
      <p:bldP spid="11" grpId="0"/>
      <p:bldP spid="12" grpId="0"/>
      <p:bldP spid="13" grpId="0"/>
      <p:bldP spid="14" grpId="0"/>
      <p:bldP spid="17" grpId="0"/>
      <p:bldP spid="18" grpId="0"/>
      <p:bldP spid="19" grpId="0"/>
      <p:bldP spid="21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510- masala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04193" y="1349722"/>
            <a:ext cx="87129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n-NO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1 </a:t>
            </a:r>
            <a:r>
              <a:rPr lang="nn-NO" sz="4000" dirty="0">
                <a:solidFill>
                  <a:srgbClr val="000000"/>
                </a:solidFill>
                <a:latin typeface="Arial" panose="020B0604020202020204" pitchFamily="34" charset="0"/>
              </a:rPr>
              <a:t>kg shakar narxi 5 200 so‘m. Tarozida tortilgan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shakar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to‘langan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(1-rasm)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44682" t="30030" r="21044" b="20571"/>
          <a:stretch/>
        </p:blipFill>
        <p:spPr>
          <a:xfrm>
            <a:off x="8181057" y="1349722"/>
            <a:ext cx="3360899" cy="272348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91681" y="3388031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767945" y="3471959"/>
            <a:ext cx="4564070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 kg 500 g = 3,5 kg</a:t>
            </a:r>
            <a:endParaRPr lang="ru-RU" sz="4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07705" y="4086026"/>
            <a:ext cx="16113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5200 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01849" y="4589514"/>
            <a:ext cx="89800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3,5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412305" y="5140595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26000  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124273" y="5610816"/>
            <a:ext cx="18966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15600 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174513" y="6134499"/>
            <a:ext cx="21820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182000  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20972" y="6086145"/>
            <a:ext cx="34176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dirty="0">
                <a:solidFill>
                  <a:srgbClr val="000000"/>
                </a:solidFill>
                <a:latin typeface="Arial" panose="020B0604020202020204" pitchFamily="34" charset="0"/>
              </a:rPr>
              <a:t>,</a:t>
            </a:r>
            <a:endParaRPr lang="ru-RU" sz="4400" dirty="0"/>
          </a:p>
        </p:txBody>
      </p:sp>
      <p:sp>
        <p:nvSpPr>
          <p:cNvPr id="13" name="TextBox 12"/>
          <p:cNvSpPr txBox="1"/>
          <p:nvPr/>
        </p:nvSpPr>
        <p:spPr>
          <a:xfrm>
            <a:off x="4186691" y="5739896"/>
            <a:ext cx="52553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18 200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474046" y="5206070"/>
            <a:ext cx="14504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268289" y="6233904"/>
            <a:ext cx="1680649" cy="123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1204556" y="4297126"/>
            <a:ext cx="4154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836241" y="5331460"/>
            <a:ext cx="4539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+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004419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5" grpId="0"/>
      <p:bldP spid="13" grpId="0"/>
      <p:bldP spid="21" grpId="0"/>
      <p:bldP spid="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517-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781" y="989682"/>
            <a:ext cx="11527448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19058" y="1190066"/>
            <a:ext cx="1125600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1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guruch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narxi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8800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, 1 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konfet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narxi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esa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1850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Ayol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do‘kondan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3,5 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guruch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va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0,8 kg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konfet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sotib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oldi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Ayol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xarid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uchun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necha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to‘lagan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0875" y="3744611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4513" y="3874728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8800 ∙ 3,5  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732785" y="3874728"/>
            <a:ext cx="4051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30800 (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 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284513" y="4662090"/>
            <a:ext cx="289534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1850 ∙ 0,8   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32785" y="4662090"/>
            <a:ext cx="376577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1480 (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 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353019" y="5416969"/>
            <a:ext cx="33377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30800 + 1480</a:t>
            </a:r>
            <a:endParaRPr lang="ru-RU" sz="4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690792" y="5416969"/>
            <a:ext cx="405110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32280 (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)   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56856" y="5985817"/>
            <a:ext cx="52553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32280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so‘m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60817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6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518-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781" y="989682"/>
            <a:ext cx="11527448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0781" y="1262167"/>
            <a:ext cx="1128866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Bir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kub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metr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paxtaning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0,08 t, 1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m³</a:t>
            </a:r>
            <a:r>
              <a:rPr lang="en-US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tuproqning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massasi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1,76 t. 0,75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³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t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uproq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og‘irmi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yoki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15,8 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m³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paxta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? </a:t>
            </a:r>
          </a:p>
          <a:p>
            <a:pPr algn="just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0342" y="3323608"/>
            <a:ext cx="237626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03855" y="3509962"/>
            <a:ext cx="3038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0,75 ∙ 1,76   </a:t>
            </a:r>
            <a:endParaRPr lang="ru-RU" sz="4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31511" y="3509962"/>
            <a:ext cx="41376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= 1,32 (t) 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tuproq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ru-RU" sz="4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303855" y="4297324"/>
            <a:ext cx="303801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15,8 ∙ 0,08   </a:t>
            </a:r>
            <a:endParaRPr lang="ru-RU" sz="4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752127" y="4297324"/>
            <a:ext cx="4507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= 1,264 (t) </a:t>
            </a:r>
            <a:r>
              <a:rPr lang="en-US" sz="40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paxta</a:t>
            </a:r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   </a:t>
            </a:r>
            <a:endParaRPr lang="ru-RU" sz="4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405291" y="5076737"/>
            <a:ext cx="30524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000000"/>
                </a:solidFill>
                <a:latin typeface="Arial" panose="020B0604020202020204" pitchFamily="34" charset="0"/>
              </a:rPr>
              <a:t>1,32 &gt; 1,264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676198" y="5819670"/>
            <a:ext cx="525531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tuproq</a:t>
            </a:r>
            <a:r>
              <a:rPr lang="en-US" sz="3600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3600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og‘ir</a:t>
            </a:r>
            <a:endParaRPr lang="ru-RU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6459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0" grpId="0"/>
      <p:bldP spid="11" grpId="0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234676" y="225822"/>
            <a:ext cx="5242525" cy="883960"/>
          </a:xfrm>
        </p:spPr>
        <p:txBody>
          <a:bodyPr/>
          <a:lstStyle/>
          <a:p>
            <a:r>
              <a:rPr lang="en-US" dirty="0" smtClean="0"/>
              <a:t>520- masala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420781" y="989682"/>
            <a:ext cx="11527448" cy="901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000" b="1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5" name="Стрелка углом вверх 4"/>
          <p:cNvSpPr/>
          <p:nvPr/>
        </p:nvSpPr>
        <p:spPr>
          <a:xfrm>
            <a:off x="132749" y="153814"/>
            <a:ext cx="288032" cy="259804"/>
          </a:xfrm>
          <a:prstGeom prst="bentUpArrow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285458" y="1377862"/>
            <a:ext cx="1152744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Ifodaning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latin typeface="Arial" panose="020B0604020202020204" pitchFamily="34" charset="0"/>
              </a:rPr>
              <a:t>qiymatini</a:t>
            </a:r>
            <a:r>
              <a:rPr lang="en-US" sz="4000" dirty="0">
                <a:solidFill>
                  <a:srgbClr val="000000"/>
                </a:solidFill>
                <a:latin typeface="Arial" panose="020B0604020202020204" pitchFamily="34" charset="0"/>
              </a:rPr>
              <a:t> toping: </a:t>
            </a:r>
          </a:p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a) 2,945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+ 1,549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– 20,9, bunda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= 22; </a:t>
            </a:r>
          </a:p>
          <a:p>
            <a:pPr algn="just"/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b) 6,002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– 2,25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+ 8,11, bunda </a:t>
            </a:r>
            <a:r>
              <a:rPr lang="pt-BR" sz="60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</a:rPr>
              <a:t>= 16.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07552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4680</TotalTime>
  <Words>544</Words>
  <Application>Microsoft Office PowerPoint</Application>
  <PresentationFormat>Произвольный</PresentationFormat>
  <Paragraphs>126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Office Theme</vt:lpstr>
      <vt:lpstr>MATEMATIKA</vt:lpstr>
      <vt:lpstr>499- masala</vt:lpstr>
      <vt:lpstr>500- masala</vt:lpstr>
      <vt:lpstr>508- masala</vt:lpstr>
      <vt:lpstr>509- masala</vt:lpstr>
      <vt:lpstr>510- masala</vt:lpstr>
      <vt:lpstr>517- masala</vt:lpstr>
      <vt:lpstr>518- masala</vt:lpstr>
      <vt:lpstr>520- masala</vt:lpstr>
      <vt:lpstr>  MUSTAQIL  BAJARISH  UCHUN TOPSHIRIQLAR: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D.Sharipova</dc:creator>
  <cp:lastModifiedBy>Пользователь</cp:lastModifiedBy>
  <cp:revision>469</cp:revision>
  <dcterms:created xsi:type="dcterms:W3CDTF">2020-04-09T07:32:19Z</dcterms:created>
  <dcterms:modified xsi:type="dcterms:W3CDTF">2021-02-18T11:16:46Z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