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54" r:id="rId2"/>
    <p:sldId id="363" r:id="rId3"/>
    <p:sldId id="364" r:id="rId4"/>
    <p:sldId id="365" r:id="rId5"/>
    <p:sldId id="366" r:id="rId6"/>
    <p:sldId id="372" r:id="rId7"/>
    <p:sldId id="369" r:id="rId8"/>
    <p:sldId id="370" r:id="rId9"/>
    <p:sldId id="376" r:id="rId10"/>
    <p:sldId id="373" r:id="rId11"/>
    <p:sldId id="371" r:id="rId12"/>
    <p:sldId id="362" r:id="rId13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32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619254" y="2909927"/>
            <a:ext cx="8690433" cy="2369216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189169" y="2573858"/>
            <a:ext cx="2492423" cy="2304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79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8754" y="1126249"/>
            <a:ext cx="114214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Do‘konda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1240,8 kg un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543 kg,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kg un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1026" name="Picture 2" descr="Картинки по запросу &quot;мука картин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73" y="3870002"/>
            <a:ext cx="4032448" cy="247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2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5308" y="1188399"/>
            <a:ext cx="11421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I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kunda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-  543 kg</a:t>
            </a:r>
          </a:p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II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kunda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- 2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III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kunda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-  ? kg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6201" y="3020751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953" y="3844088"/>
            <a:ext cx="278954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 algn="just">
              <a:buAutoNum type="arabicParenR"/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1240,8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543,0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55313" y="3794598"/>
            <a:ext cx="28103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2 + 1 = 3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rot="4941719" flipV="1">
            <a:off x="4918504" y="2264007"/>
            <a:ext cx="771163" cy="29841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>
              <a:solidFill>
                <a:schemeClr val="tx1"/>
              </a:solidFill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5576082" y="1276712"/>
            <a:ext cx="435570" cy="1728163"/>
          </a:xfrm>
          <a:prstGeom prst="rightBrace">
            <a:avLst>
              <a:gd name="adj1" fmla="val 3629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5" name="Прямоугольник 14"/>
          <p:cNvSpPr/>
          <p:nvPr/>
        </p:nvSpPr>
        <p:spPr>
          <a:xfrm>
            <a:off x="6113008" y="1832090"/>
            <a:ext cx="2210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1240,8 kg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62859" y="5062012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697,8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29345" y="5129498"/>
            <a:ext cx="1606283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129345" y="6056156"/>
            <a:ext cx="3997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232,6 kg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51251" y="4148536"/>
            <a:ext cx="356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8617172" y="2817458"/>
            <a:ext cx="1609633" cy="1266604"/>
            <a:chOff x="2142314" y="1500968"/>
            <a:chExt cx="1143802" cy="857256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 rot="5400000">
              <a:off x="1714456" y="1928826"/>
              <a:ext cx="857256" cy="154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143084" y="1929182"/>
              <a:ext cx="1143032" cy="8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17"/>
          <p:cNvSpPr txBox="1">
            <a:spLocks noChangeArrowheads="1"/>
          </p:cNvSpPr>
          <p:nvPr/>
        </p:nvSpPr>
        <p:spPr bwMode="auto">
          <a:xfrm>
            <a:off x="8692204" y="2749167"/>
            <a:ext cx="653732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18"/>
          <p:cNvSpPr txBox="1">
            <a:spLocks noChangeArrowheads="1"/>
          </p:cNvSpPr>
          <p:nvPr/>
        </p:nvSpPr>
        <p:spPr bwMode="auto">
          <a:xfrm>
            <a:off x="8673086" y="3431278"/>
            <a:ext cx="651121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19"/>
          <p:cNvSpPr txBox="1">
            <a:spLocks noChangeArrowheads="1"/>
          </p:cNvSpPr>
          <p:nvPr/>
        </p:nvSpPr>
        <p:spPr bwMode="auto">
          <a:xfrm>
            <a:off x="7240551" y="3147880"/>
            <a:ext cx="1182305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alt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20"/>
          <p:cNvSpPr txBox="1">
            <a:spLocks noChangeArrowheads="1"/>
          </p:cNvSpPr>
          <p:nvPr/>
        </p:nvSpPr>
        <p:spPr bwMode="auto">
          <a:xfrm>
            <a:off x="8932879" y="3431013"/>
            <a:ext cx="647509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21"/>
          <p:cNvSpPr txBox="1">
            <a:spLocks noChangeArrowheads="1"/>
          </p:cNvSpPr>
          <p:nvPr/>
        </p:nvSpPr>
        <p:spPr bwMode="auto">
          <a:xfrm>
            <a:off x="7259908" y="3563129"/>
            <a:ext cx="1400321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22"/>
          <p:cNvSpPr txBox="1">
            <a:spLocks noChangeArrowheads="1"/>
          </p:cNvSpPr>
          <p:nvPr/>
        </p:nvSpPr>
        <p:spPr bwMode="auto">
          <a:xfrm>
            <a:off x="7537204" y="3971905"/>
            <a:ext cx="802329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u="sng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alt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23"/>
          <p:cNvSpPr txBox="1">
            <a:spLocks noChangeArrowheads="1"/>
          </p:cNvSpPr>
          <p:nvPr/>
        </p:nvSpPr>
        <p:spPr bwMode="auto">
          <a:xfrm>
            <a:off x="7072947" y="3730995"/>
            <a:ext cx="472984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39" name="TextBox 24"/>
          <p:cNvSpPr txBox="1">
            <a:spLocks noChangeArrowheads="1"/>
          </p:cNvSpPr>
          <p:nvPr/>
        </p:nvSpPr>
        <p:spPr bwMode="auto">
          <a:xfrm>
            <a:off x="7569776" y="4442097"/>
            <a:ext cx="1075891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25"/>
          <p:cNvSpPr txBox="1">
            <a:spLocks noChangeArrowheads="1"/>
          </p:cNvSpPr>
          <p:nvPr/>
        </p:nvSpPr>
        <p:spPr bwMode="auto">
          <a:xfrm>
            <a:off x="9426516" y="3462337"/>
            <a:ext cx="409565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7245821" y="2731577"/>
            <a:ext cx="2708299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697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28"/>
          <p:cNvSpPr txBox="1">
            <a:spLocks noChangeArrowheads="1"/>
          </p:cNvSpPr>
          <p:nvPr/>
        </p:nvSpPr>
        <p:spPr bwMode="auto">
          <a:xfrm>
            <a:off x="7003678" y="2926851"/>
            <a:ext cx="710899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43" name="TextBox 24"/>
          <p:cNvSpPr txBox="1">
            <a:spLocks noChangeArrowheads="1"/>
          </p:cNvSpPr>
          <p:nvPr/>
        </p:nvSpPr>
        <p:spPr bwMode="auto">
          <a:xfrm>
            <a:off x="9539501" y="3443350"/>
            <a:ext cx="532222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20"/>
          <p:cNvSpPr txBox="1">
            <a:spLocks noChangeArrowheads="1"/>
          </p:cNvSpPr>
          <p:nvPr/>
        </p:nvSpPr>
        <p:spPr bwMode="auto">
          <a:xfrm>
            <a:off x="9202252" y="3430748"/>
            <a:ext cx="319684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2"/>
          <p:cNvSpPr txBox="1">
            <a:spLocks noChangeArrowheads="1"/>
          </p:cNvSpPr>
          <p:nvPr/>
        </p:nvSpPr>
        <p:spPr bwMode="auto">
          <a:xfrm>
            <a:off x="7820649" y="4866831"/>
            <a:ext cx="1867793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u="sng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alt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8084950" y="6218140"/>
            <a:ext cx="532222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24"/>
          <p:cNvSpPr txBox="1">
            <a:spLocks noChangeArrowheads="1"/>
          </p:cNvSpPr>
          <p:nvPr/>
        </p:nvSpPr>
        <p:spPr bwMode="auto">
          <a:xfrm>
            <a:off x="7828000" y="5382104"/>
            <a:ext cx="848166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23"/>
          <p:cNvSpPr txBox="1">
            <a:spLocks noChangeArrowheads="1"/>
          </p:cNvSpPr>
          <p:nvPr/>
        </p:nvSpPr>
        <p:spPr bwMode="auto">
          <a:xfrm>
            <a:off x="7387167" y="4627043"/>
            <a:ext cx="866965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49" name="TextBox 24"/>
          <p:cNvSpPr txBox="1">
            <a:spLocks noChangeArrowheads="1"/>
          </p:cNvSpPr>
          <p:nvPr/>
        </p:nvSpPr>
        <p:spPr bwMode="auto">
          <a:xfrm>
            <a:off x="7844038" y="5758174"/>
            <a:ext cx="848166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ru-RU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alt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23"/>
          <p:cNvSpPr txBox="1">
            <a:spLocks noChangeArrowheads="1"/>
          </p:cNvSpPr>
          <p:nvPr/>
        </p:nvSpPr>
        <p:spPr bwMode="auto">
          <a:xfrm>
            <a:off x="7641149" y="5509977"/>
            <a:ext cx="866965" cy="66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454" tIns="54727" rIns="109454" bIns="54727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96414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25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0831" y="1458351"/>
            <a:ext cx="102565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471-, 472-, 473-,  484-, 486-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(107-bet)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332185" y="177724"/>
            <a:ext cx="11449272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61249" t="20986" r="12234" b="20986"/>
          <a:stretch/>
        </p:blipFill>
        <p:spPr bwMode="auto">
          <a:xfrm>
            <a:off x="1340297" y="3725986"/>
            <a:ext cx="2190750" cy="2694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1355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48209" y="989682"/>
            <a:ext cx="11205392" cy="568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38,3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bo‘laylik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>
              <a:lnSpc>
                <a:spcPts val="55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38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,3 : 10 = a </a:t>
            </a:r>
          </a:p>
          <a:p>
            <a:pPr algn="just">
              <a:lnSpc>
                <a:spcPts val="55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a ∙ 10 = 38,3 </a:t>
            </a:r>
          </a:p>
          <a:p>
            <a:pPr algn="just">
              <a:lnSpc>
                <a:spcPts val="55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a = 3,83</a:t>
            </a:r>
          </a:p>
          <a:p>
            <a:pPr algn="just">
              <a:lnSpc>
                <a:spcPts val="55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38,3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10 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3,83 </a:t>
            </a:r>
            <a:endParaRPr lang="ru-RU" sz="4000" dirty="0"/>
          </a:p>
          <a:p>
            <a:pPr algn="just"/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Demak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kasrni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bo‘lganda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vergul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bitta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xona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chapga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surilar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ekan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7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231685" y="269602"/>
            <a:ext cx="95782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100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1000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…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92225" y="1100599"/>
            <a:ext cx="1126925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</a:t>
            </a:r>
            <a:endParaRPr lang="ru-RU" sz="4000" dirty="0"/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10, 100, 1000 …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hokazo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vergulni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58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4002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68489" y="1709762"/>
            <a:ext cx="3096344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427,6 :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 =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442396" y="1650243"/>
            <a:ext cx="2063818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42,76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46130" y="2907315"/>
            <a:ext cx="3096344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427,6 :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100 =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442396" y="2789882"/>
            <a:ext cx="2063818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4,276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27678" y="3969376"/>
            <a:ext cx="3326598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427,6 :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1000 =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425991" y="3917300"/>
            <a:ext cx="2299598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0,4276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55836" y="5138102"/>
            <a:ext cx="3686638" cy="648072"/>
          </a:xfrm>
          <a:prstGeom prst="roundRect">
            <a:avLst/>
          </a:prstGeom>
          <a:gradFill flip="none" rotWithShape="1">
            <a:gsLst>
              <a:gs pos="0">
                <a:schemeClr val="accent4">
                  <a:tint val="50000"/>
                  <a:satMod val="300000"/>
                </a:schemeClr>
              </a:gs>
              <a:gs pos="50000">
                <a:schemeClr val="bg1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5400000" scaled="0"/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427,6 :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10000 =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6342021" y="5034715"/>
            <a:ext cx="2631124" cy="767110"/>
          </a:xfrm>
          <a:prstGeom prst="ellipse">
            <a:avLst/>
          </a:prstGeom>
          <a:gradFill flip="none" rotWithShape="1">
            <a:gsLst>
              <a:gs pos="97000">
                <a:schemeClr val="accent2">
                  <a:tint val="50000"/>
                  <a:satMod val="300000"/>
                </a:schemeClr>
              </a:gs>
              <a:gs pos="9000">
                <a:schemeClr val="bg1"/>
              </a:gs>
              <a:gs pos="55000">
                <a:srgbClr val="FEF1E6"/>
              </a:gs>
              <a:gs pos="77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0,04276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22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466-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6643" y="1163278"/>
            <a:ext cx="11521279" cy="5029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5500"/>
              </a:lnSpc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Hisoblang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4,42 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0,57 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0,5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0,05 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b) 4,387 :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26,35 :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0,002 :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0,2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55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d) 55,48 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1000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9,8 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  <a:p>
            <a:pPr>
              <a:lnSpc>
                <a:spcPts val="55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0,00091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71396" y="1897440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0,442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027517" y="1933821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0,057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69373" y="2590200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0,05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68357" y="2605326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0,005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27190" y="3284694"/>
            <a:ext cx="248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0,04387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448952" y="3278059"/>
            <a:ext cx="21964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0,2635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54254" y="3977454"/>
            <a:ext cx="248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0,00002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968357" y="4012221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0,002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82256" y="4685340"/>
            <a:ext cx="24817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0,05548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027517" y="4720107"/>
            <a:ext cx="21964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0,0098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05921" y="5406110"/>
            <a:ext cx="33377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0,00000091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046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468- masala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772" t="37388" r="15136" b="21621"/>
          <a:stretch/>
        </p:blipFill>
        <p:spPr>
          <a:xfrm>
            <a:off x="1916362" y="1998191"/>
            <a:ext cx="8222698" cy="28245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56921" y="1915070"/>
            <a:ext cx="1492105" cy="874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2579603">
            <a:off x="5805492" y="3111549"/>
            <a:ext cx="458432" cy="14497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579603">
            <a:off x="5281569" y="4462645"/>
            <a:ext cx="684610" cy="792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9189" y="1120806"/>
            <a:ext cx="112505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1-rasm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asosida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tenglama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tuzing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yeching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96281" y="4922832"/>
            <a:ext cx="28167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 + y </a:t>
            </a:r>
            <a:r>
              <a:rPr lang="es-ES" sz="36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s-E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3,25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96280" y="5454178"/>
            <a:ext cx="267893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y </a:t>
            </a:r>
            <a:r>
              <a:rPr lang="es-ES" sz="36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s-E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3,25 - 2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32464" y="5996602"/>
            <a:ext cx="20120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y </a:t>
            </a:r>
            <a:r>
              <a:rPr lang="es-ES" sz="36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s-E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1,25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10526" y="4936676"/>
            <a:ext cx="2153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3x </a:t>
            </a:r>
            <a:r>
              <a:rPr lang="es-ES" sz="36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s-E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12,6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11511" y="5525145"/>
            <a:ext cx="25122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es-ES" sz="36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s-E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12,6 : 3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16903" y="6078110"/>
            <a:ext cx="16145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es-ES" sz="36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s-E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4,2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75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476-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4655" y="1126249"/>
            <a:ext cx="113052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Dengizchilar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futlarda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6080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1853,2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a) 12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futga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?; b) 36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Стрелка углом вверх 3"/>
          <p:cNvSpPr/>
          <p:nvPr/>
        </p:nvSpPr>
        <p:spPr>
          <a:xfrm>
            <a:off x="143871" y="153296"/>
            <a:ext cx="324449" cy="24575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8320" y="4296348"/>
            <a:ext cx="2415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02947" y="4234686"/>
            <a:ext cx="65758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12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 6080 = 72960(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s-E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02947" y="5094138"/>
            <a:ext cx="73597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E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36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1853,2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66715,2(m)</a:t>
            </a:r>
            <a:r>
              <a:rPr lang="es-ES" sz="4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115" y="5958234"/>
            <a:ext cx="8801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72960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b) 66715,2 m </a:t>
            </a: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65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78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8169" y="1349722"/>
            <a:ext cx="114214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22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4,8 cm.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yuzidan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 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  <a:p>
            <a:pPr algn="just"/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8249" y="4806106"/>
            <a:ext cx="4392488" cy="9361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₁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49401" y="5000490"/>
            <a:ext cx="1606834" cy="54733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₂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72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71871" y="1273660"/>
            <a:ext cx="35283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₁ = 22cm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b₁ = 4,8 cm     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17633" y="1273660"/>
            <a:ext cx="48394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S₁ -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₂ - ? 11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57120" y="1221888"/>
            <a:ext cx="31683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₂ = 6 cm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b₂ = ? cm     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5469" y="2988515"/>
            <a:ext cx="81002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S₁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₁∙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₁ = 22 ∙ 4,8 = 105,6 (cm²)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6241" y="3858078"/>
            <a:ext cx="63469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S₂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105,6 : 11 = 9,6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(cm²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36241" y="4706611"/>
            <a:ext cx="53014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b₂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9,6 : 6 = 1,6 (cm) 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1777571" y="5742210"/>
            <a:ext cx="3997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Cyrl-UZ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,6 cm 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05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5019</TotalTime>
  <Words>527</Words>
  <Application>Microsoft Office PowerPoint</Application>
  <PresentationFormat>Произвольный</PresentationFormat>
  <Paragraphs>108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483</cp:revision>
  <dcterms:created xsi:type="dcterms:W3CDTF">2020-04-09T07:32:19Z</dcterms:created>
  <dcterms:modified xsi:type="dcterms:W3CDTF">2021-02-18T10:29:23Z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