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66" r:id="rId2"/>
    <p:sldId id="432" r:id="rId3"/>
    <p:sldId id="567" r:id="rId4"/>
    <p:sldId id="563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78" r:id="rId17"/>
    <p:sldId id="565" r:id="rId18"/>
    <p:sldId id="596" r:id="rId19"/>
    <p:sldId id="597" r:id="rId20"/>
    <p:sldId id="599" r:id="rId21"/>
    <p:sldId id="598" r:id="rId22"/>
    <p:sldId id="579" r:id="rId23"/>
    <p:sldId id="603" r:id="rId24"/>
    <p:sldId id="572" r:id="rId25"/>
    <p:sldId id="604" r:id="rId26"/>
    <p:sldId id="600" r:id="rId27"/>
    <p:sldId id="601" r:id="rId28"/>
    <p:sldId id="602" r:id="rId29"/>
    <p:sldId id="570" r:id="rId30"/>
    <p:sldId id="569" r:id="rId31"/>
    <p:sldId id="503" r:id="rId32"/>
    <p:sldId id="605" r:id="rId33"/>
    <p:sldId id="606" r:id="rId34"/>
    <p:sldId id="607" r:id="rId35"/>
    <p:sldId id="608" r:id="rId36"/>
    <p:sldId id="612" r:id="rId37"/>
    <p:sldId id="609" r:id="rId38"/>
    <p:sldId id="610" r:id="rId39"/>
    <p:sldId id="613" r:id="rId40"/>
    <p:sldId id="614" r:id="rId41"/>
    <p:sldId id="611" r:id="rId42"/>
    <p:sldId id="616" r:id="rId43"/>
    <p:sldId id="615" r:id="rId44"/>
    <p:sldId id="617" r:id="rId45"/>
    <p:sldId id="618" r:id="rId46"/>
    <p:sldId id="619" r:id="rId47"/>
    <p:sldId id="620" r:id="rId48"/>
    <p:sldId id="622" r:id="rId49"/>
    <p:sldId id="623" r:id="rId50"/>
    <p:sldId id="624" r:id="rId51"/>
    <p:sldId id="621" r:id="rId52"/>
    <p:sldId id="626" r:id="rId53"/>
    <p:sldId id="625" r:id="rId54"/>
    <p:sldId id="627" r:id="rId55"/>
    <p:sldId id="628" r:id="rId56"/>
    <p:sldId id="629" r:id="rId57"/>
    <p:sldId id="630" r:id="rId58"/>
    <p:sldId id="631" r:id="rId59"/>
    <p:sldId id="632" r:id="rId60"/>
    <p:sldId id="633" r:id="rId61"/>
    <p:sldId id="634" r:id="rId62"/>
    <p:sldId id="635" r:id="rId6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136" d="100"/>
          <a:sy n="136" d="100"/>
        </p:scale>
        <p:origin x="648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6E61-EEBF-449A-A58D-8D6DCDCACF84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7E1B-5357-4524-B5C4-778DC9B50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8157-7768-4FC6-9339-4038A4A57916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fld id="{53DF884C-AD6D-4DD2-A96E-34CD26573D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27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5765800" cy="324485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2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562343" y="2658039"/>
            <a:ext cx="4655351" cy="2541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1" name="Rectangle 10"/>
          <p:cNvSpPr/>
          <p:nvPr/>
        </p:nvSpPr>
        <p:spPr>
          <a:xfrm>
            <a:off x="624220" y="481187"/>
            <a:ext cx="4527221" cy="228608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sp>
        <p:nvSpPr>
          <p:cNvPr id="12" name="Rectangle 11"/>
          <p:cNvSpPr/>
          <p:nvPr/>
        </p:nvSpPr>
        <p:spPr>
          <a:xfrm>
            <a:off x="624628" y="477714"/>
            <a:ext cx="4527221" cy="228608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2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485226" y="332183"/>
            <a:ext cx="358049" cy="268668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997906" y="310109"/>
            <a:ext cx="268241" cy="3574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096" y="849270"/>
            <a:ext cx="3608965" cy="864957"/>
          </a:xfrm>
        </p:spPr>
        <p:txBody>
          <a:bodyPr anchor="b">
            <a:normAutofit/>
          </a:bodyPr>
          <a:lstStyle>
            <a:lvl1pPr>
              <a:defRPr sz="227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096" y="1767976"/>
            <a:ext cx="3601846" cy="1846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9287" y="2534935"/>
            <a:ext cx="765382" cy="553998"/>
          </a:xfrm>
        </p:spPr>
        <p:txBody>
          <a:bodyPr/>
          <a:lstStyle/>
          <a:p>
            <a:fld id="{6ADED4F0-AE15-42F1-8847-8C8C7CCBE95B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0301" y="2534935"/>
            <a:ext cx="3174749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18229" y="2534935"/>
            <a:ext cx="349342" cy="276999"/>
          </a:xfrm>
        </p:spPr>
        <p:txBody>
          <a:bodyPr/>
          <a:lstStyle>
            <a:lvl1pPr algn="ctr">
              <a:defRPr/>
            </a:lvl1pPr>
          </a:lstStyle>
          <a:p>
            <a:fld id="{B03CAECC-0985-4C2E-B090-A5E9B4659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361" y="1326544"/>
            <a:ext cx="4477560" cy="1860759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выразить различные чувства?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подражать звукам?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362" y="1326544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4100" y="249697"/>
            <a:ext cx="245692" cy="385354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56605"/>
            <a:ext cx="589811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320893" y="207962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63500" y="98425"/>
            <a:ext cx="5638800" cy="42736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Междометие – особая часть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/>
        </p:nvSpPr>
        <p:spPr>
          <a:xfrm>
            <a:off x="292100" y="541417"/>
            <a:ext cx="3870535" cy="382321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Оно не относится к самостоятельным </a:t>
            </a:r>
          </a:p>
          <a:p>
            <a:pPr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или служебным частям речи.</a:t>
            </a:r>
            <a:r>
              <a:rPr lang="ru-RU" sz="1325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1054100" y="1554073"/>
            <a:ext cx="2475893" cy="452176"/>
          </a:xfrm>
          <a:prstGeom prst="downArrowCallout">
            <a:avLst>
              <a:gd name="adj1" fmla="val 728573"/>
              <a:gd name="adj2" fmla="val 364287"/>
              <a:gd name="adj3" fmla="val 17150"/>
              <a:gd name="adj4" fmla="val 6497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«брошенное между»</a:t>
            </a:r>
          </a:p>
        </p:txBody>
      </p:sp>
      <p:sp>
        <p:nvSpPr>
          <p:cNvPr id="17" name="Заголовок 1"/>
          <p:cNvSpPr>
            <a:spLocks noGrp="1"/>
          </p:cNvSpPr>
          <p:nvPr/>
        </p:nvSpPr>
        <p:spPr>
          <a:xfrm>
            <a:off x="368301" y="1145463"/>
            <a:ext cx="3877512" cy="2448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Термин «междометие» появился в 18 веке.</a:t>
            </a:r>
          </a:p>
        </p:txBody>
      </p:sp>
      <p:sp>
        <p:nvSpPr>
          <p:cNvPr id="19" name="Прямоугольник с одним вырезанным скругленным углом 18"/>
          <p:cNvSpPr/>
          <p:nvPr/>
        </p:nvSpPr>
        <p:spPr>
          <a:xfrm>
            <a:off x="497710" y="2167740"/>
            <a:ext cx="1481965" cy="646717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52" dirty="0"/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 flipH="1">
            <a:off x="463910" y="2201541"/>
            <a:ext cx="1499241" cy="4176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35" b="1" dirty="0">
                <a:solidFill>
                  <a:schemeClr val="tx1"/>
                </a:solidFill>
              </a:rPr>
              <a:t>Самостоятельные</a:t>
            </a:r>
          </a:p>
          <a:p>
            <a:pPr marL="0" indent="0" algn="ctr">
              <a:buNone/>
              <a:defRPr/>
            </a:pPr>
            <a:r>
              <a:rPr lang="ru-RU" sz="1135" b="1" dirty="0">
                <a:solidFill>
                  <a:schemeClr val="tx1"/>
                </a:solidFill>
              </a:rPr>
              <a:t>части речи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167456" y="2201541"/>
            <a:ext cx="1243108" cy="57911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52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 flipH="1">
            <a:off x="2099104" y="2269893"/>
            <a:ext cx="1499241" cy="4176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35" b="1" dirty="0">
                <a:solidFill>
                  <a:schemeClr val="tx1"/>
                </a:solidFill>
              </a:rPr>
              <a:t>Междометие</a:t>
            </a:r>
          </a:p>
        </p:txBody>
      </p:sp>
      <p:sp>
        <p:nvSpPr>
          <p:cNvPr id="22" name="Прямоугольник с одним вырезанным скругленным углом 21"/>
          <p:cNvSpPr/>
          <p:nvPr/>
        </p:nvSpPr>
        <p:spPr>
          <a:xfrm flipH="1">
            <a:off x="3700497" y="2133189"/>
            <a:ext cx="1481965" cy="647468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852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 flipH="1">
            <a:off x="3666697" y="2269893"/>
            <a:ext cx="1499241" cy="4176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135" b="1" dirty="0">
                <a:solidFill>
                  <a:schemeClr val="tx1"/>
                </a:solidFill>
              </a:rPr>
              <a:t>Служебные</a:t>
            </a:r>
          </a:p>
          <a:p>
            <a:pPr marL="0" indent="0" algn="ctr">
              <a:buNone/>
              <a:defRPr/>
            </a:pPr>
            <a:r>
              <a:rPr lang="ru-RU" sz="1135" b="1" dirty="0">
                <a:solidFill>
                  <a:schemeClr val="tx1"/>
                </a:solidFill>
              </a:rPr>
              <a:t>части речи</a:t>
            </a:r>
          </a:p>
        </p:txBody>
      </p:sp>
      <p:pic>
        <p:nvPicPr>
          <p:cNvPr id="11276" name="Picture 2" descr="C:\Users\Валентина\Desktop\иллюстрации\sborka_shkola_3\3-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55" y="532547"/>
            <a:ext cx="1396337" cy="15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47622" y="1449116"/>
            <a:ext cx="1388735" cy="7909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привет, з</a:t>
            </a:r>
            <a:r>
              <a:rPr lang="ru-RU" sz="1135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дравствуй,</a:t>
            </a:r>
            <a:endParaRPr lang="ru-RU" sz="1135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135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спасибо, пока</a:t>
            </a: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endParaRPr lang="ru-RU" sz="1135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76129" y="724084"/>
            <a:ext cx="1499241" cy="43264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14" b="1" dirty="0"/>
              <a:t>Побуждение к действию</a:t>
            </a:r>
            <a:endParaRPr lang="ru-RU" sz="1514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201257" y="1145462"/>
            <a:ext cx="1635945" cy="43264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14" b="1" dirty="0" err="1"/>
              <a:t>Эмоции,чувства</a:t>
            </a:r>
            <a:endParaRPr lang="ru-RU" sz="1514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75974" y="752620"/>
            <a:ext cx="1260384" cy="43264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14" b="1" dirty="0"/>
              <a:t>Этикет</a:t>
            </a:r>
            <a:endParaRPr lang="ru-RU" sz="1514" dirty="0"/>
          </a:p>
        </p:txBody>
      </p:sp>
      <p:sp>
        <p:nvSpPr>
          <p:cNvPr id="7" name="TextBox 6"/>
          <p:cNvSpPr txBox="1"/>
          <p:nvPr/>
        </p:nvSpPr>
        <p:spPr>
          <a:xfrm>
            <a:off x="245901" y="1361785"/>
            <a:ext cx="1827744" cy="7909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135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вон</a:t>
            </a: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, прочь, марш, стоп,</a:t>
            </a:r>
          </a:p>
          <a:p>
            <a:pPr>
              <a:defRPr/>
            </a:pP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 тпру, брысь, кыш,</a:t>
            </a:r>
          </a:p>
          <a:p>
            <a:pPr>
              <a:defRPr/>
            </a:pP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эй, ну-ка, цыц, но-но, </a:t>
            </a:r>
          </a:p>
          <a:p>
            <a:pPr>
              <a:defRPr/>
            </a:pP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баю-бай</a:t>
            </a:r>
            <a:endParaRPr lang="ru-RU" sz="11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0" name="Picture 7" descr="D:\projects\русский язык\Кисель Елена\Рабочая зона\картинки\свалка\scaredy_cat__black_cat_hissing_with_arched_back_0515-0909-1716-2629_S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24" y="2521061"/>
            <a:ext cx="972314" cy="62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73300" y="1754628"/>
            <a:ext cx="1752600" cy="616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135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Ах, ох, фу</a:t>
            </a: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, слава Богу,</a:t>
            </a:r>
          </a:p>
          <a:p>
            <a:pPr>
              <a:defRPr/>
            </a:pP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караул! спасите! </a:t>
            </a:r>
          </a:p>
          <a:p>
            <a:pPr>
              <a:defRPr/>
            </a:pPr>
            <a:r>
              <a:rPr lang="ru-RU" sz="1135" i="1" dirty="0">
                <a:latin typeface="Arial" panose="020B0604020202020204" pitchFamily="34" charset="0"/>
                <a:cs typeface="Arial" panose="020B0604020202020204" pitchFamily="34" charset="0"/>
              </a:rPr>
              <a:t>кис-кис!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87581" y="668499"/>
            <a:ext cx="1120791" cy="30044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13324" y="606192"/>
            <a:ext cx="0" cy="47696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826446" y="670753"/>
            <a:ext cx="1056830" cy="22045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00" y="124679"/>
            <a:ext cx="5367335" cy="315471"/>
          </a:xfrm>
        </p:spPr>
        <p:txBody>
          <a:bodyPr/>
          <a:lstStyle/>
          <a:p>
            <a:pPr algn="ctr"/>
            <a:r>
              <a:rPr lang="ru-RU" dirty="0" smtClean="0"/>
              <a:t>Что выражают междометия?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2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1206500" y="558076"/>
            <a:ext cx="2291667" cy="535541"/>
          </a:xfrm>
          <a:prstGeom prst="wedgeEllipseCallout">
            <a:avLst>
              <a:gd name="adj1" fmla="val -54283"/>
              <a:gd name="adj2" fmla="val 9090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</a:t>
            </a:r>
            <a:r>
              <a:rPr lang="ru-RU" sz="1514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0999" y="631825"/>
            <a:ext cx="156601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2806700" y="1049298"/>
            <a:ext cx="1698786" cy="615852"/>
          </a:xfrm>
          <a:prstGeom prst="wedgeEllipseCallout">
            <a:avLst>
              <a:gd name="adj1" fmla="val 64578"/>
              <a:gd name="adj2" fmla="val 313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свидания.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437395" y="1518178"/>
            <a:ext cx="1691153" cy="467754"/>
          </a:xfrm>
          <a:prstGeom prst="wedgeEllipseCallout">
            <a:avLst>
              <a:gd name="adj1" fmla="val -67582"/>
              <a:gd name="adj2" fmla="val -6284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1514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203029" y="2150337"/>
            <a:ext cx="1973199" cy="589230"/>
          </a:xfrm>
          <a:prstGeom prst="wedgeEllipseCallout">
            <a:avLst>
              <a:gd name="adj1" fmla="val 58387"/>
              <a:gd name="adj2" fmla="val -12081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Пожалуйста</a:t>
            </a:r>
            <a:r>
              <a:rPr lang="ru-RU" sz="1514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343" name="Picture 4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2" y="845199"/>
            <a:ext cx="1260384" cy="189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D:\projects\русский язык\Кисель Елена\Рабочая зона\картинки\плоский клипарт другое\strawberry-cupcak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03" y="1665150"/>
            <a:ext cx="380999" cy="38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00" y="5800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помогают проявить вежливость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>
          <a:xfrm>
            <a:off x="430153" y="392602"/>
            <a:ext cx="4508195" cy="45163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15900" y="708025"/>
            <a:ext cx="1009649" cy="493247"/>
          </a:xfrm>
          <a:prstGeom prst="wedgeEllipseCallout">
            <a:avLst>
              <a:gd name="adj1" fmla="val -18974"/>
              <a:gd name="adj2" fmla="val 1029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dirty="0">
                <a:solidFill>
                  <a:schemeClr val="tx1"/>
                </a:solidFill>
              </a:rPr>
              <a:t>Ау-у</a:t>
            </a:r>
            <a:r>
              <a:rPr lang="ru-RU" sz="1892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5364" name="Picture 2" descr="D:\projects\русский язык\Кисель Елена\Рабочая зона\картинки\плоский клипарт люди\quiet-b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97" y="1696785"/>
            <a:ext cx="596391" cy="12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315682" y="954648"/>
            <a:ext cx="880317" cy="456785"/>
          </a:xfrm>
          <a:prstGeom prst="wedgeEllipseCallout">
            <a:avLst>
              <a:gd name="adj1" fmla="val -160"/>
              <a:gd name="adj2" fmla="val 9380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b="1" dirty="0">
                <a:solidFill>
                  <a:schemeClr val="tx1"/>
                </a:solidFill>
              </a:rPr>
              <a:t>Тсс!</a:t>
            </a:r>
          </a:p>
        </p:txBody>
      </p:sp>
      <p:pic>
        <p:nvPicPr>
          <p:cNvPr id="15366" name="Picture 3" descr="D:\projects\русский язык\Кисель Елена\Рабочая зона\картинки\свалка\boy-in-army-unifor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21" y="1687212"/>
            <a:ext cx="749620" cy="130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2286132" y="954648"/>
            <a:ext cx="1434967" cy="503719"/>
          </a:xfrm>
          <a:prstGeom prst="wedgeEllipseCallout">
            <a:avLst>
              <a:gd name="adj1" fmla="val -8040"/>
              <a:gd name="adj2" fmla="val 7240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Марш!</a:t>
            </a:r>
          </a:p>
        </p:txBody>
      </p:sp>
      <p:pic>
        <p:nvPicPr>
          <p:cNvPr id="15368" name="Picture 4" descr="D:\projects\русский язык\Кисель Елена\Рабочая зона\картинки\плоский клипарт люди\cute-happy-little-bo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6" y="1634511"/>
            <a:ext cx="562591" cy="12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D:\projects\русский язык\Кисель Елена\Рабочая зона\картинки\плоский клипарт люди\angry-gi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13" y="1724577"/>
            <a:ext cx="630192" cy="124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3564544" y="1237740"/>
            <a:ext cx="918556" cy="440268"/>
          </a:xfrm>
          <a:prstGeom prst="wedgeEllipseCallout">
            <a:avLst>
              <a:gd name="adj1" fmla="val -160"/>
              <a:gd name="adj2" fmla="val 9380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Эй!</a:t>
            </a:r>
          </a:p>
        </p:txBody>
      </p:sp>
      <p:pic>
        <p:nvPicPr>
          <p:cNvPr id="15371" name="Picture 6" descr="D:\projects\русский язык\Кисель Елена\Рабочая зона\картинки\плоский клипарт люди\girl-wav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66" y="1724577"/>
            <a:ext cx="715820" cy="12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7" descr="D:\projects\русский язык\Кисель Елена\Рабочая зона\картинки\предметы\Cartoon-Clipart-Free-27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89" y="1822224"/>
            <a:ext cx="481469" cy="4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4483099" y="1042457"/>
            <a:ext cx="1219201" cy="525138"/>
          </a:xfrm>
          <a:prstGeom prst="wedgeEllipseCallout">
            <a:avLst>
              <a:gd name="adj1" fmla="val -160"/>
              <a:gd name="adj2" fmla="val 9380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Алло</a:t>
            </a:r>
            <a:r>
              <a:rPr lang="ru-RU" sz="16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2003" y="91418"/>
            <a:ext cx="396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Междометиями можно выразить</a:t>
            </a:r>
          </a:p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 txBox="1">
            <a:spLocks/>
          </p:cNvSpPr>
          <p:nvPr/>
        </p:nvSpPr>
        <p:spPr>
          <a:xfrm>
            <a:off x="294054" y="1070920"/>
            <a:ext cx="850822" cy="372738"/>
          </a:xfrm>
          <a:prstGeom prst="wedgeEllipseCallout">
            <a:avLst>
              <a:gd name="adj1" fmla="val 1114"/>
              <a:gd name="adj2" fmla="val 8184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chemeClr val="tx1"/>
                </a:solidFill>
              </a:rPr>
              <a:t>Ура!</a:t>
            </a:r>
          </a:p>
        </p:txBody>
      </p:sp>
      <p:pic>
        <p:nvPicPr>
          <p:cNvPr id="16388" name="Picture 2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5" y="1622425"/>
            <a:ext cx="107291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D:\projects\русский язык\Кисель Елена\Рабочая зона\картинки\плоский клипарт люди\68796017_1294230346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89" y="1690778"/>
            <a:ext cx="682121" cy="13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1343829" y="1130515"/>
            <a:ext cx="965234" cy="298196"/>
          </a:xfrm>
          <a:prstGeom prst="wedgeEllipseCallout">
            <a:avLst>
              <a:gd name="adj1" fmla="val -1857"/>
              <a:gd name="adj2" fmla="val 11944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 smtClean="0">
                <a:solidFill>
                  <a:schemeClr val="tx1"/>
                </a:solidFill>
              </a:rPr>
              <a:t>Фу! </a:t>
            </a:r>
            <a:endParaRPr lang="ru-RU" sz="1514" b="1" dirty="0">
              <a:solidFill>
                <a:schemeClr val="tx1"/>
              </a:solidFill>
            </a:endParaRPr>
          </a:p>
        </p:txBody>
      </p:sp>
      <p:pic>
        <p:nvPicPr>
          <p:cNvPr id="16391" name="Picture 4" descr="D:\projects\русский язык\Кисель Елена\Рабочая зона\картинки\плоский клипарт люди\68796019_1294230380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80" y="1622425"/>
            <a:ext cx="630520" cy="14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2707337" y="1030943"/>
            <a:ext cx="627939" cy="298195"/>
          </a:xfrm>
          <a:prstGeom prst="wedgeEllipseCallout">
            <a:avLst>
              <a:gd name="adj1" fmla="val -1745"/>
              <a:gd name="adj2" fmla="val 1220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chemeClr val="tx1"/>
                </a:solidFill>
              </a:rPr>
              <a:t>Гм.</a:t>
            </a:r>
          </a:p>
        </p:txBody>
      </p:sp>
      <p:pic>
        <p:nvPicPr>
          <p:cNvPr id="16393" name="Picture 5" descr="D:\projects\русский язык\Кисель Елена\Рабочая зона\картинки\плоский клипарт люди\68796015_1294230309_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00" y="1750630"/>
            <a:ext cx="636604" cy="12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3489739" y="1136090"/>
            <a:ext cx="920964" cy="359741"/>
          </a:xfrm>
          <a:prstGeom prst="wedgeEllipseCallout">
            <a:avLst>
              <a:gd name="adj1" fmla="val 163"/>
              <a:gd name="adj2" fmla="val 12110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chemeClr val="tx1"/>
                </a:solidFill>
              </a:rPr>
              <a:t>Увы!</a:t>
            </a:r>
          </a:p>
        </p:txBody>
      </p:sp>
      <p:pic>
        <p:nvPicPr>
          <p:cNvPr id="16395" name="Picture 6" descr="D:\projects\русский язык\Кисель Елена\Рабочая зона\картинки\плоский клипарт люди\68796011_1294230252_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4" y="1643817"/>
            <a:ext cx="715069" cy="13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4536098" y="1083917"/>
            <a:ext cx="1090002" cy="298196"/>
          </a:xfrm>
          <a:prstGeom prst="wedgeEllipseCallout">
            <a:avLst>
              <a:gd name="adj1" fmla="val -1844"/>
              <a:gd name="adj2" fmla="val 11893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chemeClr val="tx1"/>
                </a:solidFill>
              </a:rPr>
              <a:t>Жуть!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139700" y="631825"/>
            <a:ext cx="963415" cy="32360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325" b="1" dirty="0">
                <a:solidFill>
                  <a:schemeClr val="tx1"/>
                </a:solidFill>
              </a:rPr>
              <a:t>радость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1179729" y="631825"/>
            <a:ext cx="1116170" cy="32360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325" b="1" dirty="0">
                <a:solidFill>
                  <a:schemeClr val="tx1"/>
                </a:solidFill>
              </a:rPr>
              <a:t>отвращение</a:t>
            </a: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2371762" y="617843"/>
            <a:ext cx="1299091" cy="3236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200" b="1" dirty="0">
                <a:solidFill>
                  <a:schemeClr val="tx1"/>
                </a:solidFill>
              </a:rPr>
              <a:t>озадаченность</a:t>
            </a: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3724880" y="621418"/>
            <a:ext cx="1173108" cy="3156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325" b="1" dirty="0">
                <a:solidFill>
                  <a:schemeClr val="tx1"/>
                </a:solidFill>
              </a:rPr>
              <a:t>сожаление</a:t>
            </a: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4942374" y="617843"/>
            <a:ext cx="728111" cy="31921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325" b="1" dirty="0">
                <a:solidFill>
                  <a:schemeClr val="tx1"/>
                </a:solidFill>
              </a:rPr>
              <a:t>испуг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8096" y="124687"/>
            <a:ext cx="312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Междометия выражают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91259" y="616661"/>
            <a:ext cx="5434841" cy="215444"/>
          </a:xfrm>
        </p:spPr>
        <p:txBody>
          <a:bodyPr/>
          <a:lstStyle/>
          <a:p>
            <a:r>
              <a:rPr lang="ru-RU" altLang="ru-RU" sz="1400" dirty="0" smtClean="0">
                <a:solidFill>
                  <a:schemeClr val="accent1"/>
                </a:solidFill>
              </a:rPr>
              <a:t>Чтение </a:t>
            </a:r>
            <a:r>
              <a:rPr lang="ru-RU" altLang="ru-RU" sz="1400" dirty="0">
                <a:solidFill>
                  <a:schemeClr val="accent1"/>
                </a:solidFill>
              </a:rPr>
              <a:t>стихотворения </a:t>
            </a:r>
            <a:r>
              <a:rPr lang="ru-RU" altLang="ru-RU" sz="1400" dirty="0" err="1">
                <a:solidFill>
                  <a:schemeClr val="accent1"/>
                </a:solidFill>
              </a:rPr>
              <a:t>Г.Семёнова</a:t>
            </a:r>
            <a:r>
              <a:rPr lang="en-US" altLang="ru-RU" sz="1400" dirty="0">
                <a:solidFill>
                  <a:schemeClr val="accent1"/>
                </a:solidFill>
              </a:rPr>
              <a:t> “</a:t>
            </a:r>
            <a:r>
              <a:rPr lang="ru-RU" altLang="ru-RU" sz="1400" dirty="0">
                <a:solidFill>
                  <a:schemeClr val="accent1"/>
                </a:solidFill>
              </a:rPr>
              <a:t>Счастливая ошибка</a:t>
            </a:r>
            <a:r>
              <a:rPr lang="en-US" altLang="ru-RU" sz="1400" dirty="0">
                <a:solidFill>
                  <a:schemeClr val="accent1"/>
                </a:solidFill>
              </a:rPr>
              <a:t>”</a:t>
            </a:r>
            <a:endParaRPr lang="ru-RU" altLang="ru-RU" sz="1400" dirty="0">
              <a:solidFill>
                <a:schemeClr val="accent1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230908" y="799266"/>
            <a:ext cx="5166592" cy="2347159"/>
          </a:xfrm>
        </p:spPr>
        <p:txBody>
          <a:bodyPr/>
          <a:lstStyle/>
          <a:p>
            <a:r>
              <a:rPr lang="ru-RU" altLang="ru-RU" dirty="0" smtClean="0"/>
              <a:t>Меня пугал так сильно Страх</a:t>
            </a:r>
          </a:p>
          <a:p>
            <a:r>
              <a:rPr lang="ru-RU" altLang="ru-RU" dirty="0" smtClean="0"/>
              <a:t>В потёмках у ворот,</a:t>
            </a:r>
          </a:p>
          <a:p>
            <a:r>
              <a:rPr lang="ru-RU" altLang="ru-RU" dirty="0" smtClean="0"/>
              <a:t>Что я в испуге крикнул «ах»</a:t>
            </a:r>
          </a:p>
          <a:p>
            <a:r>
              <a:rPr lang="ru-RU" altLang="ru-RU" dirty="0" smtClean="0"/>
              <a:t>Совсем наоборот.</a:t>
            </a:r>
          </a:p>
          <a:p>
            <a:r>
              <a:rPr lang="ru-RU" altLang="ru-RU" dirty="0" smtClean="0"/>
              <a:t>Я крикнул «ха» и мигом Страх</a:t>
            </a:r>
          </a:p>
          <a:p>
            <a:r>
              <a:rPr lang="ru-RU" altLang="ru-RU" dirty="0" smtClean="0"/>
              <a:t>Забился под забор…</a:t>
            </a:r>
          </a:p>
          <a:p>
            <a:r>
              <a:rPr lang="ru-RU" altLang="ru-RU" dirty="0" smtClean="0"/>
              <a:t>Он струсил сам! И слово «ах»</a:t>
            </a:r>
          </a:p>
          <a:p>
            <a:r>
              <a:rPr lang="ru-RU" altLang="ru-RU" dirty="0" smtClean="0"/>
              <a:t>Я позабыл с тех пор.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6100" y="141627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страх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75" y="1014710"/>
            <a:ext cx="1602025" cy="17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страх забился под забо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87" y="1014710"/>
            <a:ext cx="2133600" cy="17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448" r="-704" b="3448"/>
          <a:stretch/>
        </p:blipFill>
        <p:spPr>
          <a:xfrm>
            <a:off x="139700" y="708025"/>
            <a:ext cx="5562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25634"/>
            <a:ext cx="2895600" cy="369332"/>
          </a:xfrm>
        </p:spPr>
        <p:txBody>
          <a:bodyPr/>
          <a:lstStyle/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4520" y="618936"/>
            <a:ext cx="5176758" cy="2308324"/>
          </a:xfrm>
        </p:spPr>
        <p:txBody>
          <a:bodyPr/>
          <a:lstStyle/>
          <a:p>
            <a:r>
              <a:rPr lang="ru-RU" dirty="0" smtClean="0"/>
              <a:t>Анвар </a:t>
            </a:r>
            <a:r>
              <a:rPr lang="ru-RU" dirty="0"/>
              <a:t>и </a:t>
            </a:r>
            <a:r>
              <a:rPr lang="ru-RU" dirty="0" err="1"/>
              <a:t>Даврон</a:t>
            </a:r>
            <a:r>
              <a:rPr lang="ru-RU" dirty="0"/>
              <a:t> помогают убрать во дворе к празднику. Хозяйственная Малика командует мальчиками. Добавь к словам девочки междометия из таблицы, чтобы показать её чувства или выразить приказ, просьбу. </a:t>
            </a:r>
          </a:p>
          <a:p>
            <a:r>
              <a:rPr lang="ru-RU" sz="1800" dirty="0"/>
              <a:t>Ребята, …, разве можно так подметать двор? …! Анвар, где мой веник? </a:t>
            </a:r>
            <a:r>
              <a:rPr lang="ru-RU" sz="1800" dirty="0" err="1"/>
              <a:t>Даврон</a:t>
            </a:r>
            <a:r>
              <a:rPr lang="ru-RU" sz="1800" dirty="0"/>
              <a:t>, …, убери этот мусор в ведро. …, как красиво теперь во дворе! …! Мы всё успели сделать! …, ребята, вы очень хорошо работали.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62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25634"/>
            <a:ext cx="2895600" cy="369332"/>
          </a:xfrm>
        </p:spPr>
        <p:txBody>
          <a:bodyPr/>
          <a:lstStyle/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4520" y="618936"/>
            <a:ext cx="5176758" cy="2308324"/>
          </a:xfrm>
        </p:spPr>
        <p:txBody>
          <a:bodyPr/>
          <a:lstStyle/>
          <a:p>
            <a:r>
              <a:rPr lang="ru-RU" dirty="0" smtClean="0"/>
              <a:t>Анвар </a:t>
            </a:r>
            <a:r>
              <a:rPr lang="ru-RU" dirty="0"/>
              <a:t>и </a:t>
            </a:r>
            <a:r>
              <a:rPr lang="ru-RU" dirty="0" err="1"/>
              <a:t>Даврон</a:t>
            </a:r>
            <a:r>
              <a:rPr lang="ru-RU" dirty="0"/>
              <a:t> помогают убрать во дворе к празднику. Хозяйственная Малика командует мальчиками. Добавь к словам девочки междометия из таблицы, чтобы показать её чувства или выразить приказ, просьбу. </a:t>
            </a:r>
          </a:p>
          <a:p>
            <a:r>
              <a:rPr lang="ru-RU" sz="1800" dirty="0"/>
              <a:t>Ребята, </a:t>
            </a:r>
            <a:r>
              <a:rPr lang="ru-RU" sz="1800" dirty="0" smtClean="0"/>
              <a:t>ну, </a:t>
            </a:r>
            <a:r>
              <a:rPr lang="ru-RU" sz="1800" dirty="0"/>
              <a:t>разве можно так подметать двор? </a:t>
            </a:r>
            <a:r>
              <a:rPr lang="ru-RU" sz="1800" dirty="0" smtClean="0"/>
              <a:t>Эх! </a:t>
            </a:r>
            <a:r>
              <a:rPr lang="ru-RU" sz="1800" dirty="0"/>
              <a:t>Анвар, где мой веник? </a:t>
            </a:r>
            <a:r>
              <a:rPr lang="ru-RU" sz="1800" dirty="0" err="1"/>
              <a:t>Даврон</a:t>
            </a:r>
            <a:r>
              <a:rPr lang="ru-RU" sz="1800" dirty="0"/>
              <a:t>, </a:t>
            </a:r>
            <a:r>
              <a:rPr lang="ru-RU" sz="1800" dirty="0" smtClean="0"/>
              <a:t>ну-ка, </a:t>
            </a:r>
            <a:r>
              <a:rPr lang="ru-RU" sz="1800" dirty="0"/>
              <a:t>убери этот мусор в ведро. </a:t>
            </a:r>
            <a:r>
              <a:rPr lang="ru-RU" sz="1800" dirty="0" smtClean="0"/>
              <a:t>Ах, </a:t>
            </a:r>
            <a:r>
              <a:rPr lang="ru-RU" sz="1800" dirty="0"/>
              <a:t>как красиво теперь во дворе! </a:t>
            </a:r>
            <a:r>
              <a:rPr lang="ru-RU" sz="1800" dirty="0" smtClean="0"/>
              <a:t>Ура! </a:t>
            </a:r>
            <a:r>
              <a:rPr lang="ru-RU" sz="1800" dirty="0"/>
              <a:t>Мы всё успели сделать! </a:t>
            </a:r>
            <a:r>
              <a:rPr lang="ru-RU" sz="1800" dirty="0" smtClean="0"/>
              <a:t>Спасибо, </a:t>
            </a:r>
            <a:r>
              <a:rPr lang="ru-RU" sz="1800" dirty="0"/>
              <a:t>ребята, вы очень хорошо работали.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43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0596" y="582105"/>
            <a:ext cx="5176757" cy="369332"/>
          </a:xfrm>
        </p:spPr>
        <p:txBody>
          <a:bodyPr/>
          <a:lstStyle/>
          <a:p>
            <a:r>
              <a:rPr lang="ru-RU" b="1" dirty="0"/>
              <a:t>На празднике много гостей из разных стран. Помогите Анвару узнать, откуда приехали гости на </a:t>
            </a:r>
            <a:r>
              <a:rPr lang="ru-RU" b="1" dirty="0" err="1"/>
              <a:t>Навруз</a:t>
            </a:r>
            <a:r>
              <a:rPr lang="ru-RU" b="1" dirty="0"/>
              <a:t>, по их разговору.</a:t>
            </a:r>
          </a:p>
        </p:txBody>
      </p:sp>
      <p:pic>
        <p:nvPicPr>
          <p:cNvPr id="5" name="Объект 4" descr="D:\Маме\Учительская деятельность\школа\Учебник 6 класс\фото урок 19 междометия\8301.jpg"/>
          <p:cNvPicPr>
            <a:picLocks noGrp="1"/>
          </p:cNvPicPr>
          <p:nvPr>
            <p:ph sz="half" idx="3"/>
          </p:nvPr>
        </p:nvPicPr>
        <p:blipFill rotWithShape="1">
          <a:blip r:embed="rId2" cstate="print"/>
          <a:srcRect r="4167" b="12710"/>
          <a:stretch/>
        </p:blipFill>
        <p:spPr bwMode="auto">
          <a:xfrm>
            <a:off x="3712447" y="1300313"/>
            <a:ext cx="1752600" cy="15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4276" y="936625"/>
            <a:ext cx="3429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Образец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По-моему, этот человек приехал из Грузии. </a:t>
            </a:r>
            <a:r>
              <a:rPr lang="ru-RU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Грузин </a:t>
            </a:r>
            <a:r>
              <a:rPr lang="ru-RU" sz="1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говорит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«спасибо», а «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мадлобт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А здороваются в Грузии так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«</a:t>
            </a:r>
            <a:r>
              <a:rPr lang="ru-RU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Гамарджоба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это индус. Он сказал: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Намасте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Грациа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чао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бонжур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мерси;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хелло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сенк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-ю;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намасте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дханьявад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конничи-ва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аригато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Слова для справок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итальянцы, японцы, англичане, французы, индусы.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921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02424"/>
            <a:ext cx="5172947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410200" cy="1938992"/>
          </a:xfrm>
        </p:spPr>
        <p:txBody>
          <a:bodyPr/>
          <a:lstStyle/>
          <a:p>
            <a:r>
              <a:rPr lang="ru-RU" sz="1800" dirty="0" smtClean="0"/>
              <a:t>-   поговорим о том, как можно выразить различные чувства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как называется часть речи, которая выражает эмоции, приказы, но не называет их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у</a:t>
            </a:r>
            <a:r>
              <a:rPr lang="ru-RU" sz="1800" dirty="0" smtClean="0"/>
              <a:t>знаем, что значит подражание звуков</a:t>
            </a:r>
          </a:p>
          <a:p>
            <a:pPr marL="285750" indent="-285750">
              <a:buFontTx/>
              <a:buChar char="-"/>
            </a:pPr>
            <a:r>
              <a:rPr lang="ru-RU" sz="1800" dirty="0"/>
              <a:t>в</a:t>
            </a:r>
            <a:r>
              <a:rPr lang="ru-RU" sz="1800" dirty="0" smtClean="0"/>
              <a:t>ыполним упражнения</a:t>
            </a:r>
          </a:p>
          <a:p>
            <a:pPr marL="285750" indent="-285750">
              <a:buFontTx/>
              <a:buChar char="-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068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0596" y="582105"/>
            <a:ext cx="5176757" cy="369332"/>
          </a:xfrm>
        </p:spPr>
        <p:txBody>
          <a:bodyPr/>
          <a:lstStyle/>
          <a:p>
            <a:r>
              <a:rPr lang="ru-RU" b="1" dirty="0"/>
              <a:t>На празднике много гостей из разных стран. Помогите Анвару узнать, откуда приехали гости на </a:t>
            </a:r>
            <a:r>
              <a:rPr lang="ru-RU" b="1" dirty="0" err="1"/>
              <a:t>Навруз</a:t>
            </a:r>
            <a:r>
              <a:rPr lang="ru-RU" b="1" dirty="0"/>
              <a:t>, по их разговору.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276" y="936625"/>
            <a:ext cx="5315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По-моему, этот человек приехал из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Англии. Англичане говорят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«спасибо», а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Сенк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-ю».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здороваются в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Англии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«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Хелло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это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японец.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 сказал: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Аригато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!» и поздоровался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Конничи-ва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989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0596" y="582105"/>
            <a:ext cx="5176757" cy="369332"/>
          </a:xfrm>
        </p:spPr>
        <p:txBody>
          <a:bodyPr/>
          <a:lstStyle/>
          <a:p>
            <a:r>
              <a:rPr lang="ru-RU" b="1" dirty="0"/>
              <a:t>На празднике много гостей из разных стран. Помогите Анвару узнать, откуда приехали гости на </a:t>
            </a:r>
            <a:r>
              <a:rPr lang="ru-RU" b="1" dirty="0" err="1"/>
              <a:t>Навруз</a:t>
            </a:r>
            <a:r>
              <a:rPr lang="ru-RU" b="1" dirty="0"/>
              <a:t>, по их разговору.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00" y="1012825"/>
            <a:ext cx="5477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По-моему, этот человек приехал из 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Италии. Итальянцы говорят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«спасибо», а 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Грациа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здороваются в 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Италии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«</a:t>
            </a:r>
            <a:r>
              <a:rPr lang="ru-RU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Чао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это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француз.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Он сказал: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Бонжур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!» и поблагодарил «Мерси».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Звукоподражательные слова</a:t>
            </a:r>
            <a:endParaRPr lang="ru-RU" dirty="0"/>
          </a:p>
        </p:txBody>
      </p:sp>
      <p:pic>
        <p:nvPicPr>
          <p:cNvPr id="13314" name="Picture 2" descr="Картинки по запросу &quot;звукоподражательные слова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55625"/>
            <a:ext cx="5410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941"/>
          <a:stretch/>
        </p:blipFill>
        <p:spPr>
          <a:xfrm>
            <a:off x="101599" y="631825"/>
            <a:ext cx="5562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С русским языком вокруг света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4038600" cy="2769989"/>
          </a:xfrm>
        </p:spPr>
        <p:txBody>
          <a:bodyPr/>
          <a:lstStyle/>
          <a:p>
            <a:r>
              <a:rPr lang="ru-RU" dirty="0" smtClean="0"/>
              <a:t>    Как </a:t>
            </a:r>
            <a:r>
              <a:rPr lang="ru-RU" dirty="0"/>
              <a:t>лают собаки в разных странах? Все мы слышим один и тот же звук, но передаём его по-разному. В Англии, например, очень много домашних собак. Каждая порода собак лает там по-своему. Зато в Англии нет слов для верблюда, потому что самих верблюдов там тоже нет. Почти во всех странах кошки мяукают, но в Японии они произносят «</a:t>
            </a:r>
            <a:r>
              <a:rPr lang="ru-RU" dirty="0" err="1"/>
              <a:t>ня</a:t>
            </a:r>
            <a:r>
              <a:rPr lang="ru-RU" dirty="0"/>
              <a:t>». Русские считают, что свинья хрюкает, а в Японии свиньи говорят «</a:t>
            </a:r>
            <a:r>
              <a:rPr lang="ru-RU" dirty="0" err="1"/>
              <a:t>бу-бу</a:t>
            </a:r>
            <a:r>
              <a:rPr lang="ru-RU" dirty="0"/>
              <a:t>». Вместо польского «</a:t>
            </a:r>
            <a:r>
              <a:rPr lang="ru-RU" dirty="0" err="1"/>
              <a:t>хрум-хрум</a:t>
            </a:r>
            <a:r>
              <a:rPr lang="ru-RU" dirty="0"/>
              <a:t>» в Швеции свинья скажет: «</a:t>
            </a:r>
            <a:r>
              <a:rPr lang="ru-RU" dirty="0" err="1"/>
              <a:t>Нёфф-нёфф</a:t>
            </a:r>
            <a:r>
              <a:rPr lang="ru-RU" dirty="0"/>
              <a:t>».</a:t>
            </a:r>
          </a:p>
          <a:p>
            <a:r>
              <a:rPr lang="ru-RU" dirty="0"/>
              <a:t>Русские петухи кукарекают, а турецкие кричат «ко-ко-</a:t>
            </a:r>
            <a:r>
              <a:rPr lang="ru-RU" dirty="0" err="1"/>
              <a:t>ри</a:t>
            </a:r>
            <a:r>
              <a:rPr lang="ru-RU" dirty="0"/>
              <a:t>-ко». Петух из Англии будит всех по утрам: «Ко-</a:t>
            </a:r>
            <a:r>
              <a:rPr lang="ru-RU" dirty="0" err="1"/>
              <a:t>ке</a:t>
            </a:r>
            <a:r>
              <a:rPr lang="ru-RU" dirty="0"/>
              <a:t>-</a:t>
            </a:r>
            <a:r>
              <a:rPr lang="ru-RU" dirty="0" err="1"/>
              <a:t>дудль-ду</a:t>
            </a:r>
            <a:r>
              <a:rPr lang="ru-RU" dirty="0"/>
              <a:t>!» И все эти слова придумали люди.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40" name="Picture 16" descr="Картинки по запросу &quot;собака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733366"/>
            <a:ext cx="1505991" cy="10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&quot;верблюд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733366"/>
            <a:ext cx="1407733" cy="13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артинки по запросу &quot;свинья рисунок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99" y="670559"/>
            <a:ext cx="1371599" cy="15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ртинки по запросу &quot;петух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02" y="663207"/>
            <a:ext cx="1524258" cy="14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&quot;Путаница Чуковский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48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500" y="983912"/>
            <a:ext cx="2561920" cy="2215991"/>
          </a:xfrm>
        </p:spPr>
        <p:txBody>
          <a:bodyPr/>
          <a:lstStyle/>
          <a:p>
            <a:r>
              <a:rPr lang="ru-RU" dirty="0" smtClean="0"/>
              <a:t>Стоп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Алло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Бай-бай!</a:t>
            </a:r>
          </a:p>
          <a:p>
            <a:r>
              <a:rPr lang="ru-RU" dirty="0" smtClean="0"/>
              <a:t>Цыц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Караул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Айда!</a:t>
            </a:r>
          </a:p>
          <a:p>
            <a:r>
              <a:rPr lang="ru-RU" dirty="0" smtClean="0"/>
              <a:t>Майна!</a:t>
            </a:r>
          </a:p>
          <a:p>
            <a:r>
              <a:rPr lang="ru-RU" dirty="0" smtClean="0"/>
              <a:t>Шабаш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Вира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Кыш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Брысь!        </a:t>
            </a:r>
          </a:p>
          <a:p>
            <a:r>
              <a:rPr lang="ru-RU" dirty="0" smtClean="0"/>
              <a:t>Фас!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59101" y="983913"/>
            <a:ext cx="2520160" cy="2400657"/>
          </a:xfrm>
        </p:spPr>
        <p:txBody>
          <a:bodyPr/>
          <a:lstStyle/>
          <a:p>
            <a:r>
              <a:rPr lang="ru-RU" dirty="0"/>
              <a:t>Стой! </a:t>
            </a:r>
            <a:endParaRPr lang="ru-RU" dirty="0" smtClean="0"/>
          </a:p>
          <a:p>
            <a:r>
              <a:rPr lang="ru-RU" dirty="0" smtClean="0"/>
              <a:t>Спи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Приказ птицам </a:t>
            </a:r>
            <a:r>
              <a:rPr lang="ru-RU" dirty="0"/>
              <a:t>улетать. 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кошке уходить. Поднимайте груз! </a:t>
            </a:r>
            <a:endParaRPr lang="ru-RU" dirty="0" smtClean="0"/>
          </a:p>
          <a:p>
            <a:r>
              <a:rPr lang="ru-RU" dirty="0" smtClean="0"/>
              <a:t>Опускайте </a:t>
            </a:r>
            <a:r>
              <a:rPr lang="ru-RU" dirty="0"/>
              <a:t>груз</a:t>
            </a:r>
            <a:r>
              <a:rPr lang="ru-RU" dirty="0" smtClean="0"/>
              <a:t>!</a:t>
            </a:r>
          </a:p>
          <a:p>
            <a:r>
              <a:rPr lang="ru-RU" dirty="0" smtClean="0"/>
              <a:t>Пойдём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smtClean="0"/>
              <a:t>Кончайте </a:t>
            </a:r>
            <a:r>
              <a:rPr lang="ru-RU" dirty="0"/>
              <a:t>работу! </a:t>
            </a:r>
            <a:endParaRPr lang="ru-RU" dirty="0" smtClean="0"/>
          </a:p>
          <a:p>
            <a:r>
              <a:rPr lang="ru-RU" dirty="0" smtClean="0"/>
              <a:t>Слушаю! </a:t>
            </a:r>
          </a:p>
          <a:p>
            <a:r>
              <a:rPr lang="ru-RU" dirty="0" smtClean="0"/>
              <a:t>Приказ </a:t>
            </a:r>
            <a:r>
              <a:rPr lang="ru-RU" dirty="0"/>
              <a:t>собаке хватать.</a:t>
            </a:r>
          </a:p>
          <a:p>
            <a:r>
              <a:rPr lang="ru-RU" dirty="0" smtClean="0"/>
              <a:t>Молчи!</a:t>
            </a:r>
          </a:p>
          <a:p>
            <a:r>
              <a:rPr lang="ru-RU" dirty="0" smtClean="0"/>
              <a:t>Помогите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37" y="522247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Что означают эти русские междометия-приказы? Как можно сказать это на родном языке?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130300" y="1089025"/>
            <a:ext cx="17525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14135" y="1241425"/>
            <a:ext cx="1844966" cy="129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114135" y="1317625"/>
            <a:ext cx="1768764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14135" y="1698625"/>
            <a:ext cx="1768764" cy="1219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14135" y="1851025"/>
            <a:ext cx="1844966" cy="129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1"/>
          </p:cNvCxnSpPr>
          <p:nvPr/>
        </p:nvCxnSpPr>
        <p:spPr>
          <a:xfrm>
            <a:off x="1046019" y="1989088"/>
            <a:ext cx="1913082" cy="195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046019" y="1989088"/>
            <a:ext cx="1836880" cy="195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01700" y="1774825"/>
            <a:ext cx="1981199" cy="76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901700" y="1470025"/>
            <a:ext cx="2057401" cy="129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028700" y="1670070"/>
            <a:ext cx="1955138" cy="1219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824423" y="2765425"/>
            <a:ext cx="2109941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117268" y="2384425"/>
            <a:ext cx="17525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261610" cy="1107996"/>
          </a:xfrm>
        </p:spPr>
        <p:txBody>
          <a:bodyPr/>
          <a:lstStyle/>
          <a:p>
            <a:r>
              <a:rPr lang="ru-RU" dirty="0"/>
              <a:t>Прочитайте выразительно стихотворение болгарского поэта </a:t>
            </a:r>
            <a:r>
              <a:rPr lang="ru-RU" dirty="0" err="1"/>
              <a:t>Цветана</a:t>
            </a:r>
            <a:r>
              <a:rPr lang="ru-RU" dirty="0"/>
              <a:t> </a:t>
            </a:r>
            <a:r>
              <a:rPr lang="ru-RU" dirty="0" err="1"/>
              <a:t>Ангелова</a:t>
            </a:r>
            <a:r>
              <a:rPr lang="ru-RU" dirty="0"/>
              <a:t>. Найдите междометия. Какие чувства переживает ученик на уроке?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825500" y="1185823"/>
            <a:ext cx="3429000" cy="1661993"/>
          </a:xfrm>
        </p:spPr>
        <p:txBody>
          <a:bodyPr/>
          <a:lstStyle/>
          <a:p>
            <a:r>
              <a:rPr lang="ru-RU" sz="1800" dirty="0"/>
              <a:t>Ах, как трудно жить на свете,</a:t>
            </a:r>
          </a:p>
          <a:p>
            <a:r>
              <a:rPr lang="ru-RU" sz="1800" dirty="0"/>
              <a:t>Не усвоив междометий!</a:t>
            </a:r>
          </a:p>
          <a:p>
            <a:r>
              <a:rPr lang="ru-RU" sz="1800" dirty="0"/>
              <a:t>Сердце так и гложет страх.</a:t>
            </a:r>
          </a:p>
          <a:p>
            <a:r>
              <a:rPr lang="ru-RU" sz="1800" dirty="0"/>
              <a:t>Ах!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35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6900" y="659527"/>
            <a:ext cx="2286000" cy="258532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Эх,</a:t>
            </a:r>
            <a:r>
              <a:rPr lang="ru-RU" dirty="0"/>
              <a:t> ведь спросят как назло!</a:t>
            </a:r>
          </a:p>
          <a:p>
            <a:r>
              <a:rPr lang="ru-RU" dirty="0"/>
              <a:t>Вот бы нынче повезло!</a:t>
            </a:r>
          </a:p>
          <a:p>
            <a:r>
              <a:rPr lang="ru-RU" dirty="0"/>
              <a:t>Я по списку дальше всех.</a:t>
            </a:r>
          </a:p>
          <a:p>
            <a:r>
              <a:rPr lang="ru-RU" dirty="0">
                <a:solidFill>
                  <a:srgbClr val="FF0000"/>
                </a:solidFill>
              </a:rPr>
              <a:t>Эх!</a:t>
            </a:r>
          </a:p>
          <a:p>
            <a:r>
              <a:rPr lang="ru-RU" dirty="0">
                <a:solidFill>
                  <a:srgbClr val="FF0000"/>
                </a:solidFill>
              </a:rPr>
              <a:t>Ох</a:t>
            </a:r>
            <a:r>
              <a:rPr lang="ru-RU" dirty="0"/>
              <a:t>, беда уже близка!</a:t>
            </a:r>
          </a:p>
          <a:p>
            <a:r>
              <a:rPr lang="ru-RU" dirty="0"/>
              <a:t>Так и ждет меня доска.</a:t>
            </a:r>
          </a:p>
          <a:p>
            <a:r>
              <a:rPr lang="ru-RU" dirty="0"/>
              <a:t>Если б кто-нибудь помог!</a:t>
            </a:r>
          </a:p>
          <a:p>
            <a:r>
              <a:rPr lang="ru-RU" dirty="0">
                <a:solidFill>
                  <a:srgbClr val="FF0000"/>
                </a:solidFill>
              </a:rPr>
              <a:t>Ох!</a:t>
            </a:r>
          </a:p>
          <a:p>
            <a:r>
              <a:rPr lang="ru-RU" dirty="0">
                <a:solidFill>
                  <a:srgbClr val="FF0000"/>
                </a:solidFill>
              </a:rPr>
              <a:t>Ух</a:t>
            </a:r>
            <a:r>
              <a:rPr lang="ru-RU" dirty="0"/>
              <a:t>, захватывает дух!</a:t>
            </a:r>
          </a:p>
          <a:p>
            <a:r>
              <a:rPr lang="ru-RU" dirty="0"/>
              <a:t>Притворюсь-ка, что я глух!</a:t>
            </a:r>
          </a:p>
          <a:p>
            <a:r>
              <a:rPr lang="ru-RU" dirty="0"/>
              <a:t>Хоть бы в классе свет потух.</a:t>
            </a:r>
          </a:p>
          <a:p>
            <a:r>
              <a:rPr lang="ru-RU" dirty="0">
                <a:solidFill>
                  <a:srgbClr val="FF0000"/>
                </a:solidFill>
              </a:rPr>
              <a:t>Ух! Ах, Эх, Ох,</a:t>
            </a:r>
          </a:p>
          <a:p>
            <a:r>
              <a:rPr lang="ru-RU" dirty="0">
                <a:solidFill>
                  <a:srgbClr val="FF0000"/>
                </a:solidFill>
              </a:rPr>
              <a:t>Ух… </a:t>
            </a:r>
            <a:r>
              <a:rPr lang="ru-RU" dirty="0"/>
              <a:t>Не вызвали!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&quot;ученики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46125"/>
            <a:ext cx="2410619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4593" y="660970"/>
            <a:ext cx="145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междометие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Какая пословица к какому рисунку?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663" r="178"/>
          <a:stretch/>
        </p:blipFill>
        <p:spPr>
          <a:xfrm>
            <a:off x="139700" y="936625"/>
            <a:ext cx="555299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307777"/>
          </a:xfrm>
        </p:spPr>
        <p:txBody>
          <a:bodyPr/>
          <a:lstStyle/>
          <a:p>
            <a:r>
              <a:rPr lang="ru-RU" sz="2000" dirty="0" smtClean="0"/>
              <a:t>  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0751" y="741235"/>
            <a:ext cx="5176759" cy="2215991"/>
          </a:xfrm>
        </p:spPr>
        <p:txBody>
          <a:bodyPr/>
          <a:lstStyle/>
          <a:p>
            <a:r>
              <a:rPr lang="ru-RU" dirty="0"/>
              <a:t>Прочитайте стихотворение </a:t>
            </a:r>
            <a:r>
              <a:rPr lang="ru-RU" dirty="0" err="1"/>
              <a:t>С.Капутикян</a:t>
            </a:r>
            <a:r>
              <a:rPr lang="ru-RU" dirty="0"/>
              <a:t> «Мы сварили плов». Расскажите о приготовлении плова, используя выделенные слова.</a:t>
            </a:r>
          </a:p>
          <a:p>
            <a:r>
              <a:rPr lang="ru-RU" dirty="0"/>
              <a:t>На столе сегодня плов.</a:t>
            </a:r>
          </a:p>
          <a:p>
            <a:r>
              <a:rPr lang="ru-RU" dirty="0"/>
              <a:t>Плов хвалить – не надо слов.</a:t>
            </a:r>
          </a:p>
          <a:p>
            <a:r>
              <a:rPr lang="ru-RU" dirty="0"/>
              <a:t>Вкусен – что и говорить!</a:t>
            </a:r>
          </a:p>
          <a:p>
            <a:r>
              <a:rPr lang="ru-RU" dirty="0"/>
              <a:t>А легко ль его </a:t>
            </a:r>
            <a:r>
              <a:rPr lang="ru-RU" b="1" i="1" dirty="0"/>
              <a:t>сварить</a:t>
            </a:r>
            <a:r>
              <a:rPr lang="ru-RU" dirty="0" smtClean="0"/>
              <a:t>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Рис </a:t>
            </a:r>
            <a:r>
              <a:rPr lang="ru-RU" dirty="0"/>
              <a:t>варить – плита нужна,</a:t>
            </a:r>
          </a:p>
          <a:p>
            <a:r>
              <a:rPr lang="ru-RU" dirty="0"/>
              <a:t>Рис </a:t>
            </a:r>
            <a:r>
              <a:rPr lang="ru-RU" b="1" i="1" dirty="0"/>
              <a:t>помыть</a:t>
            </a:r>
            <a:r>
              <a:rPr lang="ru-RU" dirty="0"/>
              <a:t> – вода нужна,</a:t>
            </a:r>
          </a:p>
          <a:p>
            <a:r>
              <a:rPr lang="ru-RU" b="1" i="1" dirty="0"/>
              <a:t>Перебрать</a:t>
            </a:r>
            <a:r>
              <a:rPr lang="ru-RU" dirty="0"/>
              <a:t> – терпение,</a:t>
            </a:r>
          </a:p>
          <a:p>
            <a:r>
              <a:rPr lang="ru-RU" dirty="0"/>
              <a:t>Чтоб кипел – кипение,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30500" y="1241425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Чтоб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мешать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старание,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Чтоб не сжечь – внимание.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Надо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перчить и солить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Надо масла не забыть.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Вкусный плов!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Отличный плов!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 за стол – обед готов!</a:t>
            </a:r>
          </a:p>
        </p:txBody>
      </p:sp>
      <p:pic>
        <p:nvPicPr>
          <p:cNvPr id="17410" name="Picture 2" descr="Плов праздничный - узбекская кухня основное фото рецеп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6" y="561578"/>
            <a:ext cx="5412106" cy="25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58" y="174625"/>
            <a:ext cx="5399642" cy="630942"/>
          </a:xfrm>
        </p:spPr>
        <p:txBody>
          <a:bodyPr/>
          <a:lstStyle/>
          <a:p>
            <a:pPr algn="ctr"/>
            <a:r>
              <a:rPr lang="ru-RU" dirty="0" smtClean="0"/>
              <a:t>Смешинка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3813810" cy="1477328"/>
          </a:xfrm>
        </p:spPr>
        <p:txBody>
          <a:bodyPr/>
          <a:lstStyle/>
          <a:p>
            <a:r>
              <a:rPr lang="ru-RU" sz="1600" dirty="0"/>
              <a:t>Сказала тётя: – Фи, футбол!</a:t>
            </a:r>
          </a:p>
          <a:p>
            <a:r>
              <a:rPr lang="ru-RU" sz="1600" dirty="0"/>
              <a:t>Сказала мама: – Фу, футбол!</a:t>
            </a:r>
          </a:p>
          <a:p>
            <a:r>
              <a:rPr lang="ru-RU" sz="1600" dirty="0"/>
              <a:t>Сестра сказала: – Ну, футбол…</a:t>
            </a:r>
          </a:p>
          <a:p>
            <a:r>
              <a:rPr lang="ru-RU" sz="1600" dirty="0"/>
              <a:t>А я ответил: – Во, </a:t>
            </a:r>
            <a:r>
              <a:rPr lang="ru-RU" sz="1600" dirty="0" smtClean="0"/>
              <a:t>футбол!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(Г. Сапгир.)</a:t>
            </a:r>
          </a:p>
          <a:p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2100" y="900377"/>
            <a:ext cx="1374775" cy="18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1" y="98425"/>
            <a:ext cx="5337810" cy="315471"/>
          </a:xfrm>
        </p:spPr>
        <p:txBody>
          <a:bodyPr/>
          <a:lstStyle/>
          <a:p>
            <a:pPr algn="ctr"/>
            <a:r>
              <a:rPr lang="ru-RU" dirty="0" smtClean="0"/>
              <a:t>Выполните самостоятельно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7975" y="676228"/>
            <a:ext cx="3336925" cy="1477328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</a:t>
            </a:r>
            <a:r>
              <a:rPr lang="ru-RU" sz="2400" dirty="0"/>
              <a:t>7</a:t>
            </a:r>
            <a:r>
              <a:rPr lang="ru-RU" sz="2400" dirty="0" smtClean="0"/>
              <a:t> на странице 99.</a:t>
            </a:r>
          </a:p>
          <a:p>
            <a:pPr algn="ctr"/>
            <a:r>
              <a:rPr lang="ru-RU" sz="2400" dirty="0" smtClean="0"/>
              <a:t>Выучите отрывок из сказки Чуковского «Путаница»</a:t>
            </a:r>
          </a:p>
          <a:p>
            <a:pPr algn="ctr"/>
            <a:endParaRPr lang="ru-RU" sz="2400" dirty="0" smtClean="0"/>
          </a:p>
        </p:txBody>
      </p:sp>
      <p:sp>
        <p:nvSpPr>
          <p:cNvPr id="4" name="AutoShape 2" descr="Поздравление городского руководства с праздником Навруз — Официальный  Интернет-портал органов местного самоуправления городского округа Са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здравление городского руководства с праздником Навруз — Официальный  Интернет-портал органов местного самоуправления городского округа Са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Стихи про Навруз праздник Весны - Навруз Муборак картинка - Красивые  картинки на праздник Навруз Байрам с надписями и пожеланиями - Прикольные  поздравления с Наврузом на русском язык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Картинки по запросу &quot;Путаница Чуковск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36" y="637445"/>
            <a:ext cx="1686336" cy="22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361" y="1326544"/>
            <a:ext cx="4477560" cy="1860759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Повторение. 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существительное.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850" y="121329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4100" y="249697"/>
            <a:ext cx="245692" cy="385354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56605"/>
            <a:ext cx="589811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06849" y="2074141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354" y="631825"/>
            <a:ext cx="5296484" cy="264687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</a:t>
            </a:r>
            <a:r>
              <a:rPr lang="ru-RU" sz="1600" dirty="0" smtClean="0"/>
              <a:t>овторим междометия и звукоподражательные слова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</a:t>
            </a:r>
            <a:r>
              <a:rPr lang="ru-RU" sz="1600" dirty="0" smtClean="0"/>
              <a:t>роверим выполнение упражнения 7 на странице 99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</a:t>
            </a:r>
            <a:r>
              <a:rPr lang="ru-RU" sz="1600" dirty="0" smtClean="0"/>
              <a:t>ослушаем отрывок из сказки Чуковского «Путаница»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в</a:t>
            </a:r>
            <a:r>
              <a:rPr lang="ru-RU" sz="1600" dirty="0" smtClean="0"/>
              <a:t>спомним самостоятельную часть речи Существительное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п</a:t>
            </a:r>
            <a:r>
              <a:rPr lang="ru-RU" sz="1600" dirty="0" smtClean="0"/>
              <a:t>обываем в зоопарке, узнаем о дружбе между животными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выполним упражнения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7(стр.99)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4"/>
            <a:ext cx="5562600" cy="1969770"/>
          </a:xfrm>
        </p:spPr>
        <p:txBody>
          <a:bodyPr/>
          <a:lstStyle/>
          <a:p>
            <a:r>
              <a:rPr lang="ru-RU" sz="1600" dirty="0" smtClean="0"/>
              <a:t>   Кошка мяукает: «Мяу- мяу». Корова мычит: «</a:t>
            </a:r>
            <a:r>
              <a:rPr lang="ru-RU" sz="1600" dirty="0" err="1" smtClean="0"/>
              <a:t>Му</a:t>
            </a:r>
            <a:r>
              <a:rPr lang="ru-RU" sz="1600" dirty="0" smtClean="0"/>
              <a:t>-у-у». Лягушка квакает: «Ква-ква». Свинья хрюкает: «Хрю-хрю». Собака лает: «Гав-гав». Баран блеет: «Бэ-э». </a:t>
            </a:r>
          </a:p>
          <a:p>
            <a:r>
              <a:rPr lang="ru-RU" sz="1600" dirty="0" smtClean="0"/>
              <a:t>Коза мекает: «</a:t>
            </a:r>
            <a:r>
              <a:rPr lang="ru-RU" sz="1600" dirty="0" err="1" smtClean="0"/>
              <a:t>Ме</a:t>
            </a:r>
            <a:r>
              <a:rPr lang="ru-RU" sz="1600" dirty="0" smtClean="0"/>
              <a:t>-е». Петух кукарекает: «Ку-ка-ре-ку». Гусь гогочет: «Га-га-га». Курица квохчет: «Ко-ко-ко». </a:t>
            </a:r>
          </a:p>
          <a:p>
            <a:r>
              <a:rPr lang="ru-RU" sz="1600" dirty="0" smtClean="0"/>
              <a:t>Утка крякает: «Кря-кря-кря». Ворона каркает: «Кар-кар». Кукушка кукует: «Ку-ку». Журавль курлычет: «Курлы-курлы». Кот мурлычет: «</a:t>
            </a:r>
            <a:r>
              <a:rPr lang="ru-RU" sz="1600" dirty="0" err="1" smtClean="0"/>
              <a:t>Мур-мур</a:t>
            </a:r>
            <a:r>
              <a:rPr lang="ru-RU" sz="1600" dirty="0" smtClean="0"/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09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708025"/>
            <a:ext cx="4935243" cy="1723549"/>
          </a:xfrm>
        </p:spPr>
        <p:txBody>
          <a:bodyPr/>
          <a:lstStyle/>
          <a:p>
            <a:r>
              <a:rPr lang="ru-RU" sz="2000" dirty="0"/>
              <a:t>Что такое имя существительное?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какие вопросы оно отвечает? </a:t>
            </a:r>
            <a:endParaRPr lang="ru-RU" sz="2000" dirty="0" smtClean="0"/>
          </a:p>
          <a:p>
            <a:r>
              <a:rPr lang="ru-RU" sz="2000" dirty="0" smtClean="0"/>
              <a:t>Какие </a:t>
            </a:r>
            <a:r>
              <a:rPr lang="ru-RU" sz="2000" dirty="0"/>
              <a:t>бывают имена существительные? </a:t>
            </a:r>
            <a:endParaRPr lang="ru-RU" sz="2000" dirty="0" smtClean="0"/>
          </a:p>
          <a:p>
            <a:r>
              <a:rPr lang="ru-RU" sz="2000" dirty="0" smtClean="0"/>
              <a:t>Как </a:t>
            </a:r>
            <a:r>
              <a:rPr lang="ru-RU" sz="2000" dirty="0"/>
              <a:t>они изменяются? </a:t>
            </a:r>
            <a:endParaRPr lang="ru-RU" sz="2000" dirty="0" smtClean="0"/>
          </a:p>
          <a:p>
            <a:r>
              <a:rPr lang="ru-RU" sz="2000" dirty="0" smtClean="0"/>
              <a:t>Как </a:t>
            </a:r>
            <a:r>
              <a:rPr lang="ru-RU" sz="2000" dirty="0"/>
              <a:t>узнать род существительного?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5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55" dirty="0">
                <a:solidFill>
                  <a:schemeClr val="accent5">
                    <a:lumMod val="75000"/>
                  </a:schemeClr>
                </a:solidFill>
              </a:rPr>
              <a:t>Имя существительное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6900" y="1774825"/>
            <a:ext cx="44872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781" indent="-129781" algn="ctr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1600" dirty="0">
                <a:solidFill>
                  <a:srgbClr val="00863D"/>
                </a:solidFill>
              </a:rPr>
              <a:t>Имя существительное называет живые и неживые предметы:</a:t>
            </a:r>
            <a:endParaRPr lang="ru-RU" sz="1514" dirty="0">
              <a:solidFill>
                <a:srgbClr val="00863D"/>
              </a:solidFill>
            </a:endParaRPr>
          </a:p>
          <a:p>
            <a:pPr marL="129781" indent="-129781" algn="ctr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sz="2000" i="1" dirty="0">
                <a:solidFill>
                  <a:srgbClr val="0070C0"/>
                </a:solidFill>
              </a:rPr>
              <a:t>Хлеб, </a:t>
            </a:r>
            <a:r>
              <a:rPr lang="ru-RU" sz="2000" i="1" dirty="0">
                <a:solidFill>
                  <a:srgbClr val="FF0000"/>
                </a:solidFill>
              </a:rPr>
              <a:t>школьник</a:t>
            </a:r>
            <a:r>
              <a:rPr lang="ru-RU" sz="2000" i="1" dirty="0">
                <a:solidFill>
                  <a:srgbClr val="0070C0"/>
                </a:solidFill>
              </a:rPr>
              <a:t>, солнце, </a:t>
            </a:r>
            <a:r>
              <a:rPr lang="ru-RU" sz="2000" i="1" dirty="0">
                <a:solidFill>
                  <a:srgbClr val="FF0000"/>
                </a:solidFill>
              </a:rPr>
              <a:t>корова, учитель, </a:t>
            </a:r>
            <a:r>
              <a:rPr lang="ru-RU" sz="2000" i="1" dirty="0">
                <a:solidFill>
                  <a:srgbClr val="0070C0"/>
                </a:solidFill>
              </a:rPr>
              <a:t>компьютер, звезда.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76" y="65456"/>
            <a:ext cx="3270764" cy="6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https://i.pinimg.com/originals/eb/41/5b/eb415b657e37d0c59fa48cdfc626d85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79425"/>
            <a:ext cx="1166102" cy="14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Одушевлённые существительные</a:t>
            </a:r>
            <a:endParaRPr lang="ru-RU" dirty="0"/>
          </a:p>
        </p:txBody>
      </p:sp>
      <p:pic>
        <p:nvPicPr>
          <p:cNvPr id="7172" name="Picture 4" descr="Картинки по запросу &quot;люди и професси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15971" r="34042" b="7813"/>
          <a:stretch/>
        </p:blipFill>
        <p:spPr bwMode="auto">
          <a:xfrm>
            <a:off x="1054100" y="555625"/>
            <a:ext cx="3962400" cy="25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Животные (кто?)</a:t>
            </a:r>
          </a:p>
        </p:txBody>
      </p:sp>
      <p:pic>
        <p:nvPicPr>
          <p:cNvPr id="4" name="Picture 2" descr="https://s1.1zoom.ru/big3/300/Dogs_Cats_Kittens_Beagle_444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88685"/>
            <a:ext cx="2819400" cy="23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&quot;рыбы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76274"/>
            <a:ext cx="1219200" cy="6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птицы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444727"/>
            <a:ext cx="2362200" cy="154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&quot;насекомы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28" y="688685"/>
            <a:ext cx="964772" cy="6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98425"/>
            <a:ext cx="4900930" cy="315471"/>
          </a:xfrm>
        </p:spPr>
        <p:txBody>
          <a:bodyPr/>
          <a:lstStyle/>
          <a:p>
            <a:pPr algn="ctr"/>
            <a:r>
              <a:rPr lang="ru-RU" dirty="0" smtClean="0"/>
              <a:t>Род имён существительных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27563" r="5619" b="5513"/>
          <a:stretch/>
        </p:blipFill>
        <p:spPr bwMode="auto">
          <a:xfrm>
            <a:off x="215900" y="555625"/>
            <a:ext cx="5410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1000919"/>
            <a:ext cx="2508123" cy="307777"/>
          </a:xfrm>
        </p:spPr>
        <p:txBody>
          <a:bodyPr/>
          <a:lstStyle/>
          <a:p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" y="878022"/>
            <a:ext cx="2747010" cy="2215991"/>
          </a:xfrm>
        </p:spPr>
        <p:txBody>
          <a:bodyPr/>
          <a:lstStyle/>
          <a:p>
            <a:r>
              <a:rPr lang="ru-RU" sz="1800" dirty="0" smtClean="0"/>
              <a:t>-</a:t>
            </a:r>
            <a:r>
              <a:rPr lang="ru-RU" dirty="0" smtClean="0"/>
              <a:t> </a:t>
            </a:r>
            <a:r>
              <a:rPr lang="ru-RU" sz="1800" b="1" i="1" dirty="0" smtClean="0"/>
              <a:t>Эй</a:t>
            </a:r>
            <a:r>
              <a:rPr lang="ru-RU" sz="1800" dirty="0"/>
              <a:t>, девочки, </a:t>
            </a:r>
            <a:r>
              <a:rPr lang="ru-RU" sz="1800" b="1" i="1" dirty="0"/>
              <a:t>добрый день</a:t>
            </a:r>
            <a:r>
              <a:rPr lang="ru-RU" sz="1800" dirty="0"/>
              <a:t>! Скажите, </a:t>
            </a:r>
            <a:r>
              <a:rPr lang="ru-RU" sz="1800" b="1" i="1" dirty="0"/>
              <a:t>пожалуйста</a:t>
            </a:r>
            <a:r>
              <a:rPr lang="ru-RU" sz="1800" dirty="0"/>
              <a:t>, вкусный </a:t>
            </a:r>
            <a:r>
              <a:rPr lang="ru-RU" sz="1800" dirty="0" err="1"/>
              <a:t>сумаляк</a:t>
            </a:r>
            <a:r>
              <a:rPr lang="ru-RU" sz="1800" dirty="0"/>
              <a:t> получился?</a:t>
            </a:r>
          </a:p>
          <a:p>
            <a:r>
              <a:rPr lang="ru-RU" sz="1800" dirty="0"/>
              <a:t>- </a:t>
            </a:r>
            <a:r>
              <a:rPr lang="ru-RU" sz="1800" b="1" i="1" dirty="0"/>
              <a:t>Спасибо</a:t>
            </a:r>
            <a:r>
              <a:rPr lang="ru-RU" sz="1800" dirty="0"/>
              <a:t>, очень вкусный! </a:t>
            </a:r>
            <a:r>
              <a:rPr lang="ru-RU" sz="1800" b="1" i="1" dirty="0"/>
              <a:t>Ах-ах-ах</a:t>
            </a:r>
            <a:r>
              <a:rPr lang="ru-RU" sz="1800" dirty="0"/>
              <a:t>! Просто замечательный!</a:t>
            </a:r>
          </a:p>
          <a:p>
            <a:endParaRPr lang="ru-RU" sz="1800" dirty="0"/>
          </a:p>
        </p:txBody>
      </p:sp>
      <p:pic>
        <p:nvPicPr>
          <p:cNvPr id="5" name="Рисунок 4" descr="D:\Маме\Учительская деятельность\школа\Учебник 6 класс\фото урок 19 междометия\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878023"/>
            <a:ext cx="2201147" cy="18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5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8300" y="631825"/>
            <a:ext cx="5029200" cy="2895988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271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Женский род </a:t>
            </a:r>
            <a:r>
              <a:rPr lang="ru-RU" sz="2271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запомню я</a:t>
            </a:r>
          </a:p>
          <a:p>
            <a:pPr algn="ctr"/>
            <a:r>
              <a:rPr lang="ru-RU" sz="2271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скажу: «</a:t>
            </a:r>
            <a:r>
              <a:rPr lang="ru-RU" sz="2271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 – моя</a:t>
            </a:r>
            <a:r>
              <a:rPr lang="ru-RU" sz="2271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271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запомню </a:t>
            </a:r>
            <a:r>
              <a:rPr lang="ru-RU" sz="227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 мужской</a:t>
            </a:r>
          </a:p>
          <a:p>
            <a:pPr algn="ctr"/>
            <a:r>
              <a:rPr lang="ru-RU" sz="2271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опять скажу: «</a:t>
            </a:r>
            <a:r>
              <a:rPr lang="ru-RU" sz="2271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– мой</a:t>
            </a:r>
            <a:r>
              <a:rPr lang="ru-RU" sz="2271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271" b="1" i="1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Средний род – оно, моё!</a:t>
            </a:r>
          </a:p>
          <a:p>
            <a:pPr algn="ctr"/>
            <a:r>
              <a:rPr lang="ru-RU" sz="2271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правило твоё!</a:t>
            </a:r>
          </a:p>
        </p:txBody>
      </p:sp>
    </p:spTree>
    <p:extLst>
      <p:ext uri="{BB962C8B-B14F-4D97-AF65-F5344CB8AC3E}">
        <p14:creationId xmlns:p14="http://schemas.microsoft.com/office/powerpoint/2010/main" val="14668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587" y="706613"/>
            <a:ext cx="5134623" cy="2585323"/>
          </a:xfrm>
        </p:spPr>
        <p:txBody>
          <a:bodyPr/>
          <a:lstStyle/>
          <a:p>
            <a:r>
              <a:rPr lang="ru-RU" sz="2800" i="1" dirty="0">
                <a:solidFill>
                  <a:srgbClr val="002060"/>
                </a:solidFill>
              </a:rPr>
              <a:t>Волк, медведь, олень, лось, лебедь, гусь, журавль, голубь, окунь, тюлень, зверь, конь; </a:t>
            </a:r>
            <a:r>
              <a:rPr lang="ru-RU" sz="2800" i="1" dirty="0">
                <a:solidFill>
                  <a:srgbClr val="C00000"/>
                </a:solidFill>
              </a:rPr>
              <a:t>лиса, газель, лошадь, рысь, </a:t>
            </a:r>
            <a:r>
              <a:rPr lang="ru-RU" sz="2800" i="1" dirty="0" smtClean="0">
                <a:solidFill>
                  <a:srgbClr val="C00000"/>
                </a:solidFill>
              </a:rPr>
              <a:t>мышь.</a:t>
            </a:r>
            <a:endParaRPr lang="ru-RU" sz="2800" i="1" dirty="0">
              <a:solidFill>
                <a:srgbClr val="C000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45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&quot;дружба собаки и львиц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t="267" r="18564" b="-1"/>
          <a:stretch/>
        </p:blipFill>
        <p:spPr bwMode="auto">
          <a:xfrm>
            <a:off x="174448" y="631476"/>
            <a:ext cx="2844230" cy="23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артинки по запросу &quot;дружба собаки и львицы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t="161" r="25856" b="6532"/>
          <a:stretch/>
        </p:blipFill>
        <p:spPr bwMode="auto">
          <a:xfrm>
            <a:off x="3150755" y="631476"/>
            <a:ext cx="2555122" cy="23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585323"/>
          </a:xfrm>
        </p:spPr>
        <p:txBody>
          <a:bodyPr/>
          <a:lstStyle/>
          <a:p>
            <a:r>
              <a:rPr lang="ru-RU" dirty="0"/>
              <a:t>Прочитайте. Найдите в тексте существительные, назовите их род и склонение. </a:t>
            </a:r>
          </a:p>
          <a:p>
            <a:r>
              <a:rPr lang="ru-RU" sz="1800" dirty="0" smtClean="0"/>
              <a:t>   В </a:t>
            </a:r>
            <a:r>
              <a:rPr lang="ru-RU" sz="1800" dirty="0"/>
              <a:t>Англии собака воспитала молодую львицу. Привязанность и дружба между ними сохранилась позже. И когда собака родила четырёх щенят, львица стала её лучшей помощницей и няней малышей. Львица следила за щенятами не хуже своей приёмной матери. А если они уползали, переносила в свое огромной пасти на место.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52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585323"/>
          </a:xfrm>
        </p:spPr>
        <p:txBody>
          <a:bodyPr/>
          <a:lstStyle/>
          <a:p>
            <a:r>
              <a:rPr lang="ru-RU" dirty="0"/>
              <a:t>Прочитайте. Найдите в тексте существительные, назовите их род и склонение. </a:t>
            </a:r>
          </a:p>
          <a:p>
            <a:r>
              <a:rPr lang="ru-RU" sz="1800" dirty="0" smtClean="0"/>
              <a:t>   </a:t>
            </a:r>
            <a:r>
              <a:rPr lang="ru-RU" sz="1800" u="sng" dirty="0" smtClean="0"/>
              <a:t>В </a:t>
            </a:r>
            <a:r>
              <a:rPr lang="ru-RU" sz="1800" u="sng" dirty="0"/>
              <a:t>Англии собака</a:t>
            </a:r>
            <a:r>
              <a:rPr lang="ru-RU" sz="1800" dirty="0"/>
              <a:t> воспитала молодую </a:t>
            </a:r>
            <a:r>
              <a:rPr lang="ru-RU" sz="1800" u="sng" dirty="0"/>
              <a:t>львицу</a:t>
            </a:r>
            <a:r>
              <a:rPr lang="ru-RU" sz="1800" dirty="0"/>
              <a:t>. </a:t>
            </a:r>
            <a:r>
              <a:rPr lang="ru-RU" sz="1800" u="sng" dirty="0"/>
              <a:t>Привязанность</a:t>
            </a:r>
            <a:r>
              <a:rPr lang="ru-RU" sz="1800" dirty="0"/>
              <a:t> и</a:t>
            </a:r>
            <a:r>
              <a:rPr lang="ru-RU" sz="1800" u="sng" dirty="0"/>
              <a:t> дружба </a:t>
            </a:r>
            <a:r>
              <a:rPr lang="ru-RU" sz="1800" dirty="0"/>
              <a:t>между ними сохранилась позже. И когда </a:t>
            </a:r>
            <a:r>
              <a:rPr lang="ru-RU" sz="1800" u="sng" dirty="0"/>
              <a:t>собака</a:t>
            </a:r>
            <a:r>
              <a:rPr lang="ru-RU" sz="1800" dirty="0"/>
              <a:t> родила четырёх </a:t>
            </a:r>
            <a:r>
              <a:rPr lang="ru-RU" sz="1800" u="sng" dirty="0"/>
              <a:t>щенят</a:t>
            </a:r>
            <a:r>
              <a:rPr lang="ru-RU" sz="1800" dirty="0"/>
              <a:t>, </a:t>
            </a:r>
            <a:r>
              <a:rPr lang="ru-RU" sz="1800" u="sng" dirty="0"/>
              <a:t>львица</a:t>
            </a:r>
            <a:r>
              <a:rPr lang="ru-RU" sz="1800" dirty="0"/>
              <a:t> стала её лучшей </a:t>
            </a:r>
            <a:r>
              <a:rPr lang="ru-RU" sz="1800" u="sng" dirty="0"/>
              <a:t>помощницей</a:t>
            </a:r>
            <a:r>
              <a:rPr lang="ru-RU" sz="1800" dirty="0"/>
              <a:t> и </a:t>
            </a:r>
            <a:r>
              <a:rPr lang="ru-RU" sz="1800" u="sng" dirty="0"/>
              <a:t>няней</a:t>
            </a:r>
            <a:r>
              <a:rPr lang="ru-RU" sz="1800" dirty="0"/>
              <a:t> </a:t>
            </a:r>
            <a:r>
              <a:rPr lang="ru-RU" sz="1800" u="sng" dirty="0"/>
              <a:t>малышей</a:t>
            </a:r>
            <a:r>
              <a:rPr lang="ru-RU" sz="1800" dirty="0"/>
              <a:t>. </a:t>
            </a:r>
            <a:r>
              <a:rPr lang="ru-RU" sz="1800" u="sng" dirty="0"/>
              <a:t>Львица</a:t>
            </a:r>
            <a:r>
              <a:rPr lang="ru-RU" sz="1800" dirty="0"/>
              <a:t> следила </a:t>
            </a:r>
            <a:r>
              <a:rPr lang="ru-RU" sz="1800" u="sng" dirty="0"/>
              <a:t>за щенятами </a:t>
            </a:r>
            <a:r>
              <a:rPr lang="ru-RU" sz="1800" dirty="0"/>
              <a:t>не хуже своей приёмной </a:t>
            </a:r>
            <a:r>
              <a:rPr lang="ru-RU" sz="1800" u="sng" dirty="0"/>
              <a:t>матери</a:t>
            </a:r>
            <a:r>
              <a:rPr lang="ru-RU" sz="1800" dirty="0"/>
              <a:t>. А если они уползали, переносила в свое огромной</a:t>
            </a:r>
            <a:r>
              <a:rPr lang="ru-RU" sz="1800" u="sng" dirty="0"/>
              <a:t> пасти </a:t>
            </a:r>
            <a:r>
              <a:rPr lang="ru-RU" sz="1800" dirty="0"/>
              <a:t>на</a:t>
            </a:r>
            <a:r>
              <a:rPr lang="ru-RU" sz="1800" u="sng" dirty="0"/>
              <a:t> место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265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769989"/>
          </a:xfrm>
        </p:spPr>
        <p:txBody>
          <a:bodyPr/>
          <a:lstStyle/>
          <a:p>
            <a:r>
              <a:rPr lang="ru-RU" dirty="0"/>
              <a:t>Расскажите о животных. Слова в скобках поставьте в нужном падеже.</a:t>
            </a:r>
          </a:p>
          <a:p>
            <a:r>
              <a:rPr lang="ru-RU" i="1" dirty="0"/>
              <a:t>Образец</a:t>
            </a:r>
            <a:r>
              <a:rPr lang="ru-RU" dirty="0"/>
              <a:t>: Недавно я ходил (куда?) </a:t>
            </a:r>
            <a:r>
              <a:rPr lang="ru-RU" b="1" i="1" dirty="0"/>
              <a:t>в зоопарк</a:t>
            </a:r>
            <a:r>
              <a:rPr lang="ru-RU" dirty="0"/>
              <a:t>. Долго бродил (по чему?) </a:t>
            </a:r>
            <a:r>
              <a:rPr lang="ru-RU" b="1" i="1" dirty="0"/>
              <a:t>по зоопарку</a:t>
            </a:r>
            <a:r>
              <a:rPr lang="ru-RU" dirty="0"/>
              <a:t>. А ты был (где?) </a:t>
            </a:r>
            <a:r>
              <a:rPr lang="ru-RU" b="1" i="1" dirty="0"/>
              <a:t>в зоопарке</a:t>
            </a:r>
            <a:r>
              <a:rPr lang="ru-RU" dirty="0" smtClean="0"/>
              <a:t>?</a:t>
            </a:r>
          </a:p>
          <a:p>
            <a:r>
              <a:rPr lang="ru-RU" sz="1600" dirty="0" smtClean="0"/>
              <a:t>1. Молодых джейранов привезли … . Сайгаки бегают … Теперь они живут … . (заповедник) 2. Тюлень выплыл … моря и ползёт … . Он отдыхает … (берег) 3. Огромный лось ушёл … . Мы собирали ягоды … . (лес) 4. Белый гусь медленно вышел … .  Белочка прыгала по деревьям … . (сад) 5. Бурый медведь залез … . Ловкая рысь сидела … </a:t>
            </a:r>
            <a:r>
              <a:rPr lang="ru-RU" sz="1600" dirty="0"/>
              <a:t>(дерево) 6. Газель убежала от охотников … . Стройная газель живёт … . (степь)  </a:t>
            </a:r>
          </a:p>
          <a:p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662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462213"/>
          </a:xfrm>
        </p:spPr>
        <p:txBody>
          <a:bodyPr/>
          <a:lstStyle/>
          <a:p>
            <a:r>
              <a:rPr lang="ru-RU" sz="1600" dirty="0" smtClean="0"/>
              <a:t>1. Молодых джейранов привезли в заповедник . Сайгаки бегают по заповеднику. Теперь они живут в заповеднике. 2. Тюлень выплыл из моря и ползёт на берег. Он отдыхает на берегу. 3. Огромный лось ушёл в лес. Мы собирали ягоды в лесу.  4. Белый гусь медленно вышел в сад .  Белочка прыгала по деревьям в саду. 5. Бурый медведь залез на дерево. Ловкая рысь сидела на дереве. 6</a:t>
            </a:r>
            <a:r>
              <a:rPr lang="ru-RU" sz="1600" dirty="0"/>
              <a:t>. Газель убежала от охотников </a:t>
            </a:r>
            <a:r>
              <a:rPr lang="ru-RU" sz="1600" dirty="0" smtClean="0"/>
              <a:t>в степь. </a:t>
            </a:r>
            <a:r>
              <a:rPr lang="ru-RU" sz="1600" dirty="0"/>
              <a:t>Стройная газель </a:t>
            </a:r>
            <a:r>
              <a:rPr lang="ru-RU" sz="1600" dirty="0" smtClean="0"/>
              <a:t>живёт в степи.  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09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&quot;джейран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5" y="863680"/>
            <a:ext cx="2601320" cy="20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107996"/>
          </a:xfrm>
        </p:spPr>
        <p:txBody>
          <a:bodyPr/>
          <a:lstStyle/>
          <a:p>
            <a:r>
              <a:rPr lang="ru-RU" sz="2400" dirty="0" smtClean="0"/>
              <a:t>    джейран                     </a:t>
            </a:r>
            <a:r>
              <a:rPr lang="ru-RU" sz="2400" dirty="0"/>
              <a:t>сайгак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endParaRPr lang="ru-RU" dirty="0"/>
          </a:p>
        </p:txBody>
      </p:sp>
      <p:sp>
        <p:nvSpPr>
          <p:cNvPr id="5" name="AutoShape 6" descr="Картинки по запросу &quot;сайга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Картинки по запросу &quot;сайга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81" y="873163"/>
            <a:ext cx="2667000" cy="20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л</a:t>
            </a:r>
            <a:r>
              <a:rPr lang="ru-RU" dirty="0" smtClean="0"/>
              <a:t>ось                            газель</a:t>
            </a:r>
            <a:endParaRPr lang="ru-RU" dirty="0"/>
          </a:p>
        </p:txBody>
      </p:sp>
      <p:pic>
        <p:nvPicPr>
          <p:cNvPr id="13314" name="Picture 2" descr="Картинки по запросу &quot;лось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741234"/>
            <a:ext cx="266700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&quot;газель животное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741234"/>
            <a:ext cx="16764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315471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юлень                          рысь </a:t>
            </a:r>
            <a:endParaRPr lang="ru-RU" dirty="0"/>
          </a:p>
        </p:txBody>
      </p:sp>
      <p:pic>
        <p:nvPicPr>
          <p:cNvPr id="14338" name="Picture 2" descr="Картинки по запросу &quot;тюлень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3" y="741234"/>
            <a:ext cx="2329544" cy="19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&quot;рысь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41234"/>
            <a:ext cx="1467924" cy="19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по запросу &quot;рысь на дерев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1234"/>
            <a:ext cx="2788035" cy="193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>
          <a:xfrm>
            <a:off x="578081" y="667748"/>
            <a:ext cx="4641938" cy="4101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514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Обычно мы выражаем то, что видим и чувствуем, </a:t>
            </a:r>
          </a:p>
          <a:p>
            <a:pPr>
              <a:defRPr/>
            </a:pPr>
            <a:r>
              <a:rPr lang="ru-RU" sz="1514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при помощи самостоятельных и служебных частей речи. 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907610" y="1250619"/>
            <a:ext cx="2568840" cy="1697537"/>
          </a:xfrm>
          <a:prstGeom prst="wedgeRoundRectCallout">
            <a:avLst>
              <a:gd name="adj1" fmla="val -67389"/>
              <a:gd name="adj2" fmla="val -1889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92" b="1" dirty="0">
                <a:solidFill>
                  <a:schemeClr val="tx1"/>
                </a:solidFill>
              </a:rPr>
              <a:t>Солнышко греет, бабочки вьются над цветами…</a:t>
            </a:r>
          </a:p>
          <a:p>
            <a:pPr marL="0" indent="0" algn="ctr">
              <a:buNone/>
              <a:defRPr/>
            </a:pPr>
            <a:r>
              <a:rPr lang="ru-RU" sz="1892" b="1" dirty="0">
                <a:solidFill>
                  <a:schemeClr val="tx1"/>
                </a:solidFill>
              </a:rPr>
              <a:t>Мир так прекрасен!</a:t>
            </a:r>
          </a:p>
        </p:txBody>
      </p:sp>
      <p:pic>
        <p:nvPicPr>
          <p:cNvPr id="5124" name="Picture 2" descr="D:\projects\русский язык\Кисель Елена\Рабочая зона\картинки\плоский клипарт люди\68796021_1294230400_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20" y="1349768"/>
            <a:ext cx="1525530" cy="170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D:\projects\русский язык\Кисель Елена\Рабочая зона\картинки\природа и фоны\happy-suns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6" y="1038052"/>
            <a:ext cx="898343" cy="6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D:\projects\русский язык\Кисель Елена\Рабочая зона\картинки\свалка\spring-flowers-and-butterfli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1" y="2099388"/>
            <a:ext cx="1035798" cy="89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02424"/>
            <a:ext cx="5020547" cy="315471"/>
          </a:xfrm>
        </p:spPr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урый медведь                  белка</a:t>
            </a:r>
            <a:endParaRPr lang="ru-RU" dirty="0"/>
          </a:p>
        </p:txBody>
      </p:sp>
      <p:pic>
        <p:nvPicPr>
          <p:cNvPr id="15364" name="Picture 4" descr="Картинки по запросу &quot;бурый медведь залез на дерево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Картинки по запросу &quot;белка прыгает в саду&quot;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" b="5706"/>
          <a:stretch/>
        </p:blipFill>
        <p:spPr bwMode="auto">
          <a:xfrm>
            <a:off x="2968625" y="741234"/>
            <a:ext cx="2505075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62600" cy="2339102"/>
          </a:xfrm>
        </p:spPr>
        <p:txBody>
          <a:bodyPr/>
          <a:lstStyle/>
          <a:p>
            <a:r>
              <a:rPr lang="ru-RU" dirty="0"/>
              <a:t>Задайте вопросы однокласснику. Придумайте свои варианты.</a:t>
            </a:r>
          </a:p>
          <a:p>
            <a:r>
              <a:rPr lang="ru-RU" sz="2000" dirty="0"/>
              <a:t>1. Куда белка положила орех? Где он лежит? Откуда белка его взяла? (дупло)</a:t>
            </a:r>
          </a:p>
          <a:p>
            <a:r>
              <a:rPr lang="ru-RU" sz="2000" dirty="0"/>
              <a:t>2. Куда кладёт рыбу тюлень? Где она лежит? Откуда берёт её тюлень? (берег)</a:t>
            </a:r>
          </a:p>
          <a:p>
            <a:r>
              <a:rPr lang="ru-RU" sz="2000" dirty="0"/>
              <a:t>3. Куда повесила грибы белка? Где они висят? Откуда снимает их белка? (ветка)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20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Картинки по запросу &quot;белка с орехом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51032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Картинки по запросу &quot;тюлень с рыбой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46" y="751032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1" y="76158"/>
            <a:ext cx="5682089" cy="30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86399" cy="2646878"/>
          </a:xfrm>
        </p:spPr>
        <p:txBody>
          <a:bodyPr/>
          <a:lstStyle/>
          <a:p>
            <a:r>
              <a:rPr lang="ru-RU" sz="1400" dirty="0"/>
              <a:t>Вставьте нужные предлоги. </a:t>
            </a:r>
          </a:p>
          <a:p>
            <a:r>
              <a:rPr lang="ru-RU" sz="2000" dirty="0"/>
              <a:t>Белые медведи обитают </a:t>
            </a:r>
            <a:r>
              <a:rPr lang="ru-RU" sz="2000" dirty="0" smtClean="0"/>
              <a:t>  …   </a:t>
            </a:r>
            <a:r>
              <a:rPr lang="ru-RU" sz="2000" dirty="0"/>
              <a:t>Северного полюса. Панда прячется … бамбуковых зарослях. Ёжик выполз … норы. Белый лебедь пролетел </a:t>
            </a:r>
            <a:r>
              <a:rPr lang="ru-RU" sz="2000" dirty="0" smtClean="0"/>
              <a:t> …  </a:t>
            </a:r>
            <a:r>
              <a:rPr lang="ru-RU" sz="2000" dirty="0"/>
              <a:t>озером. Кошка спала </a:t>
            </a:r>
            <a:endParaRPr lang="ru-RU" sz="2000" dirty="0" smtClean="0"/>
          </a:p>
          <a:p>
            <a:r>
              <a:rPr lang="ru-RU" sz="2000" dirty="0" smtClean="0"/>
              <a:t>…   кроватью</a:t>
            </a:r>
            <a:r>
              <a:rPr lang="ru-RU" sz="2000" dirty="0"/>
              <a:t>. Огромный окунь подплыл … берегу.</a:t>
            </a:r>
          </a:p>
          <a:p>
            <a:r>
              <a:rPr lang="ru-RU" sz="1400" i="1" dirty="0"/>
              <a:t>Слова для справок</a:t>
            </a:r>
            <a:r>
              <a:rPr lang="ru-RU" sz="1400" dirty="0"/>
              <a:t>: из, возле, под, в, над, к</a:t>
            </a:r>
            <a:r>
              <a:rPr lang="ru-RU" sz="1400" dirty="0" smtClean="0"/>
              <a:t>.</a:t>
            </a:r>
            <a:endParaRPr lang="ru-RU" sz="14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1500" y="708025"/>
            <a:ext cx="86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возле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7700" y="1030421"/>
            <a:ext cx="280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0639" y="13111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5637" y="1622425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00" y="1879064"/>
            <a:ext cx="63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16500" y="187906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5251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6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799" y="631825"/>
            <a:ext cx="5410200" cy="23083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Расскажите</a:t>
            </a:r>
            <a:r>
              <a:rPr lang="ru-RU" dirty="0"/>
              <a:t>, на каких животных можно ездить, по образцу.</a:t>
            </a:r>
          </a:p>
          <a:p>
            <a:r>
              <a:rPr lang="ru-RU" sz="1400" dirty="0"/>
              <a:t>В городе люди едут на работу </a:t>
            </a:r>
            <a:r>
              <a:rPr lang="ru-RU" sz="1400" b="1" i="1" dirty="0"/>
              <a:t>на автобусе</a:t>
            </a:r>
            <a:r>
              <a:rPr lang="ru-RU" sz="1400" dirty="0"/>
              <a:t>.</a:t>
            </a:r>
          </a:p>
          <a:p>
            <a:r>
              <a:rPr lang="ru-RU" sz="1800" dirty="0"/>
              <a:t>В жаркой пустыне ездят … (верблюд). Ходжа Насреддин ездил … (ослик). В кишлаке мы катались верхом … (лошадь). В посёлок на Крайнем Севере можно добраться только … (олени). По зимнему снегу туристы катались …(собаки).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1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6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799" y="631825"/>
            <a:ext cx="5410200" cy="203132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dirty="0" smtClean="0"/>
              <a:t>В </a:t>
            </a:r>
            <a:r>
              <a:rPr lang="ru-RU" sz="2000" dirty="0"/>
              <a:t>жаркой пустыне ездят </a:t>
            </a:r>
            <a:r>
              <a:rPr lang="ru-RU" sz="2000" dirty="0" smtClean="0">
                <a:solidFill>
                  <a:srgbClr val="FF0000"/>
                </a:solidFill>
              </a:rPr>
              <a:t>на</a:t>
            </a:r>
            <a:r>
              <a:rPr lang="ru-RU" sz="2000" dirty="0" smtClean="0"/>
              <a:t> верблюд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 smtClean="0"/>
              <a:t>. </a:t>
            </a:r>
            <a:r>
              <a:rPr lang="ru-RU" sz="2000" dirty="0"/>
              <a:t>Ходжа Насреддин </a:t>
            </a:r>
            <a:r>
              <a:rPr lang="ru-RU" sz="2000" dirty="0" smtClean="0"/>
              <a:t>ездил </a:t>
            </a:r>
            <a:r>
              <a:rPr lang="ru-RU" sz="2000" dirty="0" smtClean="0">
                <a:solidFill>
                  <a:srgbClr val="FF0000"/>
                </a:solidFill>
              </a:rPr>
              <a:t>на</a:t>
            </a:r>
            <a:r>
              <a:rPr lang="ru-RU" sz="2000" dirty="0" smtClean="0"/>
              <a:t> ослик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 smtClean="0"/>
              <a:t>. </a:t>
            </a:r>
            <a:r>
              <a:rPr lang="ru-RU" sz="2000" dirty="0"/>
              <a:t>В кишлаке мы катались верхом  </a:t>
            </a:r>
            <a:r>
              <a:rPr lang="ru-RU" sz="2000" dirty="0" smtClean="0">
                <a:solidFill>
                  <a:srgbClr val="FF0000"/>
                </a:solidFill>
              </a:rPr>
              <a:t>на</a:t>
            </a:r>
            <a:r>
              <a:rPr lang="ru-RU" sz="2000" dirty="0" smtClean="0"/>
              <a:t> лошад</a:t>
            </a:r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посёлок на Крайнем Севере можно добраться только  </a:t>
            </a:r>
            <a:r>
              <a:rPr lang="ru-RU" sz="2000" dirty="0" smtClean="0">
                <a:solidFill>
                  <a:srgbClr val="FF0000"/>
                </a:solidFill>
              </a:rPr>
              <a:t>на</a:t>
            </a:r>
            <a:r>
              <a:rPr lang="ru-RU" sz="2000" dirty="0" smtClean="0"/>
              <a:t> олен</a:t>
            </a:r>
            <a:r>
              <a:rPr lang="ru-RU" sz="2000" dirty="0" smtClean="0">
                <a:solidFill>
                  <a:srgbClr val="FF0000"/>
                </a:solidFill>
              </a:rPr>
              <a:t>ях</a:t>
            </a:r>
            <a:r>
              <a:rPr lang="ru-RU" sz="2000" dirty="0" smtClean="0"/>
              <a:t>. </a:t>
            </a:r>
            <a:r>
              <a:rPr lang="ru-RU" sz="2000" dirty="0"/>
              <a:t>По зимнему снегу туристы катались </a:t>
            </a:r>
            <a:r>
              <a:rPr lang="ru-RU" sz="2000" dirty="0" smtClean="0">
                <a:solidFill>
                  <a:srgbClr val="FF0000"/>
                </a:solidFill>
              </a:rPr>
              <a:t>на</a:t>
            </a:r>
            <a:r>
              <a:rPr lang="ru-RU" sz="2000" dirty="0" smtClean="0"/>
              <a:t> собак</a:t>
            </a:r>
            <a:r>
              <a:rPr lang="ru-RU" sz="2000" dirty="0" smtClean="0">
                <a:solidFill>
                  <a:srgbClr val="FF0000"/>
                </a:solidFill>
              </a:rPr>
              <a:t>ах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1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7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249148" cy="2400657"/>
          </a:xfrm>
        </p:spPr>
        <p:txBody>
          <a:bodyPr/>
          <a:lstStyle/>
          <a:p>
            <a:r>
              <a:rPr lang="ru-RU" dirty="0"/>
              <a:t>Прочитайте текст. Слова в скобках ставьте в правильную форму.</a:t>
            </a:r>
          </a:p>
          <a:p>
            <a:r>
              <a:rPr lang="ru-RU" sz="1800" dirty="0"/>
              <a:t>После (долгая зима) появляются у лисиц детеныши. К (лисята) никого не подпускает их мама–лиса. Если перед (нора) появляется враг, лиса громко тявкает. Лисята прячутся глубоко в (нора). А если у (нора) побывали люди или собаки, то лиса обязательно перенесет своих лисят в (другое безопасное место).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93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7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249148" cy="2400657"/>
          </a:xfrm>
        </p:spPr>
        <p:txBody>
          <a:bodyPr/>
          <a:lstStyle/>
          <a:p>
            <a:r>
              <a:rPr lang="ru-RU" dirty="0"/>
              <a:t>Прочитайте текст. Слова в скобках ставьте в правильную форму.</a:t>
            </a:r>
          </a:p>
          <a:p>
            <a:r>
              <a:rPr lang="ru-RU" sz="1800" dirty="0"/>
              <a:t>После </a:t>
            </a:r>
            <a:r>
              <a:rPr lang="ru-RU" sz="1800" dirty="0" smtClean="0"/>
              <a:t>долг</a:t>
            </a:r>
            <a:r>
              <a:rPr lang="ru-RU" sz="1800" dirty="0" smtClean="0">
                <a:solidFill>
                  <a:srgbClr val="FF0000"/>
                </a:solidFill>
              </a:rPr>
              <a:t>ой</a:t>
            </a:r>
            <a:r>
              <a:rPr lang="ru-RU" sz="1800" dirty="0" smtClean="0"/>
              <a:t> зим</a:t>
            </a:r>
            <a:r>
              <a:rPr lang="ru-RU" sz="1800" dirty="0" smtClean="0">
                <a:solidFill>
                  <a:srgbClr val="FF0000"/>
                </a:solidFill>
              </a:rPr>
              <a:t>ы</a:t>
            </a:r>
            <a:r>
              <a:rPr lang="ru-RU" sz="1800" dirty="0" smtClean="0"/>
              <a:t> </a:t>
            </a:r>
            <a:r>
              <a:rPr lang="ru-RU" sz="1800" dirty="0"/>
              <a:t>появляются у лисиц детеныши. К </a:t>
            </a:r>
            <a:r>
              <a:rPr lang="ru-RU" sz="1800" dirty="0" smtClean="0"/>
              <a:t>лисят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>
                <a:solidFill>
                  <a:srgbClr val="FF0000"/>
                </a:solidFill>
              </a:rPr>
              <a:t>м</a:t>
            </a:r>
            <a:r>
              <a:rPr lang="ru-RU" sz="1800" dirty="0" smtClean="0"/>
              <a:t> </a:t>
            </a:r>
            <a:r>
              <a:rPr lang="ru-RU" sz="1800" dirty="0"/>
              <a:t>никого не подпускает их мама–лиса. Если перед </a:t>
            </a:r>
            <a:r>
              <a:rPr lang="ru-RU" sz="1800" dirty="0" smtClean="0"/>
              <a:t>нор</a:t>
            </a:r>
            <a:r>
              <a:rPr lang="ru-RU" sz="1800" dirty="0" smtClean="0">
                <a:solidFill>
                  <a:srgbClr val="FF0000"/>
                </a:solidFill>
              </a:rPr>
              <a:t>ой</a:t>
            </a:r>
            <a:r>
              <a:rPr lang="ru-RU" sz="1800" dirty="0" smtClean="0"/>
              <a:t> </a:t>
            </a:r>
            <a:r>
              <a:rPr lang="ru-RU" sz="1800" dirty="0"/>
              <a:t>появляется враг, лиса громко тявкает. Лисята прячутся глубоко в </a:t>
            </a:r>
            <a:r>
              <a:rPr lang="ru-RU" sz="1800" dirty="0" smtClean="0"/>
              <a:t>нор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. </a:t>
            </a:r>
            <a:r>
              <a:rPr lang="ru-RU" sz="1800" dirty="0"/>
              <a:t>А если у </a:t>
            </a:r>
            <a:r>
              <a:rPr lang="ru-RU" sz="1800" dirty="0" smtClean="0"/>
              <a:t>нор</a:t>
            </a:r>
            <a:r>
              <a:rPr lang="ru-RU" sz="1800" dirty="0" smtClean="0">
                <a:solidFill>
                  <a:srgbClr val="FF0000"/>
                </a:solidFill>
              </a:rPr>
              <a:t>ы</a:t>
            </a:r>
            <a:r>
              <a:rPr lang="ru-RU" sz="1800" dirty="0" smtClean="0"/>
              <a:t> </a:t>
            </a:r>
            <a:r>
              <a:rPr lang="ru-RU" sz="1800" dirty="0"/>
              <a:t>побывали люди или собаки, то лиса обязательно </a:t>
            </a:r>
            <a:r>
              <a:rPr lang="ru-RU" sz="1800" dirty="0" smtClean="0"/>
              <a:t>перенесёт </a:t>
            </a:r>
            <a:r>
              <a:rPr lang="ru-RU" sz="1800" dirty="0"/>
              <a:t>своих лисят в </a:t>
            </a:r>
            <a:r>
              <a:rPr lang="ru-RU" sz="1800" dirty="0" smtClean="0"/>
              <a:t>друг</a:t>
            </a:r>
            <a:r>
              <a:rPr lang="ru-RU" sz="1800" dirty="0" smtClean="0">
                <a:solidFill>
                  <a:srgbClr val="FF0000"/>
                </a:solidFill>
              </a:rPr>
              <a:t>ое</a:t>
            </a:r>
            <a:r>
              <a:rPr lang="ru-RU" sz="1800" dirty="0" smtClean="0"/>
              <a:t> </a:t>
            </a:r>
            <a:r>
              <a:rPr lang="ru-RU" sz="1800" dirty="0"/>
              <a:t>безопасн</a:t>
            </a:r>
            <a:r>
              <a:rPr lang="ru-RU" sz="1800" dirty="0">
                <a:solidFill>
                  <a:srgbClr val="FF0000"/>
                </a:solidFill>
              </a:rPr>
              <a:t>ое</a:t>
            </a:r>
            <a:r>
              <a:rPr lang="ru-RU" sz="1800" dirty="0"/>
              <a:t> </a:t>
            </a:r>
            <a:r>
              <a:rPr lang="ru-RU" sz="1800" dirty="0" smtClean="0"/>
              <a:t>место.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30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Лиса и лисята</a:t>
            </a:r>
            <a:endParaRPr lang="ru-RU" dirty="0"/>
          </a:p>
        </p:txBody>
      </p:sp>
      <p:pic>
        <p:nvPicPr>
          <p:cNvPr id="17410" name="Picture 2" descr="Картинки по запросу &quot;лиса и лися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562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907072" y="191537"/>
            <a:ext cx="3713551" cy="4101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325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147" name="Picture 7" descr="D:\projects\русский язык\Кисель Елена\Рабочая зона\картинки\руслан\0121 с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6" y="839004"/>
            <a:ext cx="904352" cy="12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D:\projects\русский язык\Кисель Елена\Рабочая зона\картинки\свалка\post-44611-1191308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0" y="1329804"/>
            <a:ext cx="411615" cy="25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D:\projects\русский язык\Кисель Елена\Рабочая зона\картинки\плоский клипарт люди\68796011_1294230252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2" y="641930"/>
            <a:ext cx="720327" cy="13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D:\projects\русский язык\Кисель Елена\Рабочая зона\картинки\свалка\13496698-Открытый-ро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86" y="696291"/>
            <a:ext cx="599396" cy="7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2099104" y="668499"/>
            <a:ext cx="2150464" cy="868298"/>
          </a:xfrm>
          <a:prstGeom prst="wedgeEllipseCallout">
            <a:avLst>
              <a:gd name="adj1" fmla="val -53276"/>
              <a:gd name="adj2" fmla="val -1042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325" b="1" dirty="0">
                <a:solidFill>
                  <a:schemeClr val="tx1"/>
                </a:solidFill>
              </a:rPr>
              <a:t>На моём стуле лежит кнопка, и поэтому мне очень больно.</a:t>
            </a: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065302" y="634699"/>
            <a:ext cx="2184265" cy="902098"/>
          </a:xfrm>
          <a:prstGeom prst="wedgeEllipseCallout">
            <a:avLst>
              <a:gd name="adj1" fmla="val -53276"/>
              <a:gd name="adj2" fmla="val -1042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325" b="1" dirty="0">
                <a:solidFill>
                  <a:srgbClr val="FF0000"/>
                </a:solidFill>
              </a:rPr>
              <a:t>Ай-ай-ай</a:t>
            </a:r>
            <a:r>
              <a:rPr lang="ru-RU" sz="1325" b="1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  <a:defRPr/>
            </a:pPr>
            <a:r>
              <a:rPr lang="ru-RU" sz="1325" b="1" dirty="0">
                <a:solidFill>
                  <a:srgbClr val="FF0000"/>
                </a:solidFill>
              </a:rPr>
              <a:t>Ой-ой-ой</a:t>
            </a:r>
            <a:r>
              <a:rPr lang="ru-RU" sz="1325" b="1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  <a:defRPr/>
            </a:pPr>
            <a:r>
              <a:rPr lang="ru-RU" sz="1325" b="1" dirty="0">
                <a:solidFill>
                  <a:srgbClr val="FF0000"/>
                </a:solidFill>
              </a:rPr>
              <a:t>А-а-а-а</a:t>
            </a:r>
            <a:r>
              <a:rPr lang="ru-RU" sz="1325" b="1" dirty="0">
                <a:solidFill>
                  <a:schemeClr val="tx1"/>
                </a:solidFill>
              </a:rPr>
              <a:t>!!!</a:t>
            </a:r>
          </a:p>
        </p:txBody>
      </p:sp>
      <p:sp>
        <p:nvSpPr>
          <p:cNvPr id="12" name="Заголовок 1"/>
          <p:cNvSpPr>
            <a:spLocks noGrp="1"/>
          </p:cNvSpPr>
          <p:nvPr/>
        </p:nvSpPr>
        <p:spPr>
          <a:xfrm>
            <a:off x="1062574" y="1648995"/>
            <a:ext cx="1581846" cy="41011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325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Если нам больно…</a:t>
            </a:r>
          </a:p>
        </p:txBody>
      </p:sp>
      <p:sp>
        <p:nvSpPr>
          <p:cNvPr id="16" name="Заголовок 1"/>
          <p:cNvSpPr>
            <a:spLocks noGrp="1"/>
          </p:cNvSpPr>
          <p:nvPr/>
        </p:nvSpPr>
        <p:spPr>
          <a:xfrm>
            <a:off x="3873500" y="1303293"/>
            <a:ext cx="1747091" cy="4101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325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Если нам страшно…</a:t>
            </a:r>
          </a:p>
        </p:txBody>
      </p:sp>
      <p:pic>
        <p:nvPicPr>
          <p:cNvPr id="6155" name="Picture 9" descr="D:\projects\русский язык\Кисель Елена\Рабочая зона\картинки\плоский клипарт люди\68796011_1294230252_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29" y="1737347"/>
            <a:ext cx="720327" cy="132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" descr="D:\projects\русский язык\Кисель Елена\Рабочая зона\картинки\свалка\13496698-Открытый-ро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19" y="2167740"/>
            <a:ext cx="599396" cy="7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Текст 2"/>
          <p:cNvSpPr txBox="1">
            <a:spLocks/>
          </p:cNvSpPr>
          <p:nvPr/>
        </p:nvSpPr>
        <p:spPr>
          <a:xfrm flipH="1">
            <a:off x="532262" y="2099388"/>
            <a:ext cx="2149713" cy="960686"/>
          </a:xfrm>
          <a:prstGeom prst="wedgeEllipseCallout">
            <a:avLst>
              <a:gd name="adj1" fmla="val -53678"/>
              <a:gd name="adj2" fmla="val -682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325" b="1" dirty="0">
                <a:solidFill>
                  <a:schemeClr val="tx1"/>
                </a:solidFill>
              </a:rPr>
              <a:t>Это привидение, и я очень его боюсь.</a:t>
            </a: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 flipH="1">
            <a:off x="532262" y="2082851"/>
            <a:ext cx="2149713" cy="960686"/>
          </a:xfrm>
          <a:prstGeom prst="wedgeEllipseCallout">
            <a:avLst>
              <a:gd name="adj1" fmla="val -53879"/>
              <a:gd name="adj2" fmla="val -727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rgbClr val="FF0000"/>
                </a:solidFill>
              </a:rPr>
              <a:t>Ужас</a:t>
            </a:r>
            <a:r>
              <a:rPr lang="ru-RU" sz="1514" b="1" dirty="0">
                <a:solidFill>
                  <a:schemeClr val="tx1"/>
                </a:solidFill>
              </a:rPr>
              <a:t>!</a:t>
            </a:r>
            <a:r>
              <a:rPr lang="ru-RU" sz="1514" b="1" dirty="0">
                <a:solidFill>
                  <a:srgbClr val="FF0000"/>
                </a:solidFill>
              </a:rPr>
              <a:t> Кошмар</a:t>
            </a:r>
            <a:r>
              <a:rPr lang="ru-RU" sz="1514" b="1" dirty="0">
                <a:solidFill>
                  <a:schemeClr val="tx1"/>
                </a:solidFill>
              </a:rPr>
              <a:t>!</a:t>
            </a:r>
            <a:r>
              <a:rPr lang="ru-RU" sz="1514" b="1" dirty="0">
                <a:solidFill>
                  <a:srgbClr val="FF0000"/>
                </a:solidFill>
              </a:rPr>
              <a:t> Караул</a:t>
            </a:r>
            <a:r>
              <a:rPr lang="ru-RU" sz="1514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1" name="Picture 2" descr="D:\projects\русский язык\Кисель Елена\Рабочая зона\картинки\плоский клипарт другое\cartoon-ghost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490891" y="1630899"/>
            <a:ext cx="1022065" cy="12238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2636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553998"/>
          </a:xfrm>
        </p:spPr>
        <p:txBody>
          <a:bodyPr/>
          <a:lstStyle/>
          <a:p>
            <a:r>
              <a:rPr lang="ru-RU" sz="1800" dirty="0" smtClean="0"/>
              <a:t>Задание 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231106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упражнение 9 на странице 104, прочитать стихотворение Усачёва «Серый волк» и ответить на вопросы упражнения 8 на странице 103.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27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596900" y="1"/>
            <a:ext cx="3886200" cy="47942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нам смешно…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610619" y="770652"/>
            <a:ext cx="2149713" cy="959935"/>
          </a:xfrm>
          <a:prstGeom prst="wedgeEllipseCallout">
            <a:avLst>
              <a:gd name="adj1" fmla="val -48601"/>
              <a:gd name="adj2" fmla="val 447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325" b="1" dirty="0">
                <a:solidFill>
                  <a:schemeClr val="tx1"/>
                </a:solidFill>
              </a:rPr>
              <a:t>Мне очень весело. Я громко смеюсь. Видите? Я смеюсь! 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625145" y="770652"/>
            <a:ext cx="2155682" cy="959935"/>
          </a:xfrm>
          <a:prstGeom prst="wedgeEllipseCallout">
            <a:avLst>
              <a:gd name="adj1" fmla="val -66226"/>
              <a:gd name="adj2" fmla="val 341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14" b="1" dirty="0">
                <a:solidFill>
                  <a:srgbClr val="FF0000"/>
                </a:solidFill>
              </a:rPr>
              <a:t>Ха-ха-ха</a:t>
            </a:r>
            <a:r>
              <a:rPr lang="ru-RU" sz="1514" b="1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  <a:defRPr/>
            </a:pPr>
            <a:r>
              <a:rPr lang="ru-RU" sz="1514" b="1" dirty="0">
                <a:solidFill>
                  <a:srgbClr val="FF0000"/>
                </a:solidFill>
              </a:rPr>
              <a:t>Хи-хи-хи</a:t>
            </a:r>
            <a:r>
              <a:rPr lang="ru-RU" sz="1514" b="1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  <a:defRPr/>
            </a:pPr>
            <a:r>
              <a:rPr lang="ru-RU" sz="1514" b="1" dirty="0" err="1">
                <a:solidFill>
                  <a:srgbClr val="FF0000"/>
                </a:solidFill>
              </a:rPr>
              <a:t>Гы-гы-гы</a:t>
            </a:r>
            <a:r>
              <a:rPr lang="ru-RU" sz="1514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173" name="Picture 2" descr="D:\projects\русский язык\Кисель Елена\Рабочая зона\картинки\плоский клипарт люди\68796009_1294230220_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165225"/>
            <a:ext cx="1328736" cy="18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D:\projects\русский язык\Кисель Елена\Рабочая зона\картинки\свалка\cl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3" y="768591"/>
            <a:ext cx="914400" cy="16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projects\русский язык\Кисель Елена\Рабочая зона\картинки\свалка\cl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32" y="768591"/>
            <a:ext cx="914400" cy="16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673100" y="88136"/>
            <a:ext cx="3509256" cy="40985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703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15900" y="634456"/>
            <a:ext cx="2769529" cy="6831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82" b="1" dirty="0">
                <a:solidFill>
                  <a:schemeClr val="tx1"/>
                </a:solidFill>
              </a:rPr>
              <a:t>Ай-ай-ай! Ой-ой-ой! А-а-а-а!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15899" y="1427117"/>
            <a:ext cx="2769529" cy="77391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82" b="1" dirty="0">
                <a:solidFill>
                  <a:schemeClr val="tx1"/>
                </a:solidFill>
              </a:rPr>
              <a:t>Ужас! Кошмар! Караул!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15900" y="2337493"/>
            <a:ext cx="2769529" cy="76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82" b="1" dirty="0">
                <a:solidFill>
                  <a:schemeClr val="tx1"/>
                </a:solidFill>
              </a:rPr>
              <a:t>Ха-ха-ха! Хи-хи-хи! </a:t>
            </a:r>
            <a:r>
              <a:rPr lang="ru-RU" sz="2082" b="1" dirty="0" err="1">
                <a:solidFill>
                  <a:schemeClr val="tx1"/>
                </a:solidFill>
              </a:rPr>
              <a:t>Гы-гы-гы</a:t>
            </a:r>
            <a:r>
              <a:rPr lang="ru-RU" sz="2082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985429" y="883010"/>
            <a:ext cx="342429" cy="1858820"/>
          </a:xfrm>
          <a:prstGeom prst="rightBrace">
            <a:avLst>
              <a:gd name="adj1" fmla="val 57813"/>
              <a:gd name="adj2" fmla="val 5034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514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 flipH="1">
            <a:off x="3343469" y="1524140"/>
            <a:ext cx="2105614" cy="57986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555" b="1" dirty="0">
                <a:solidFill>
                  <a:schemeClr val="tx1"/>
                </a:solidFill>
              </a:rPr>
              <a:t>междометия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00" y="92127"/>
            <a:ext cx="570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часть речи?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444500" y="0"/>
            <a:ext cx="4405215" cy="3270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406" b="1" dirty="0">
                <a:solidFill>
                  <a:schemeClr val="bg1"/>
                </a:solidFill>
              </a:rPr>
              <a:t>Междометие </a:t>
            </a:r>
            <a:r>
              <a:rPr lang="ru-RU" sz="3406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406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9260" y="708025"/>
            <a:ext cx="3855694" cy="12265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8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неизменяемая </a:t>
            </a:r>
            <a:r>
              <a:rPr lang="ru-RU" sz="2082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речи, </a:t>
            </a:r>
          </a:p>
          <a:p>
            <a:pPr marL="0" indent="0" algn="ctr">
              <a:buNone/>
              <a:defRPr/>
            </a:pPr>
            <a:r>
              <a:rPr lang="ru-RU" sz="2082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выражает различные чувства ,</a:t>
            </a:r>
          </a:p>
          <a:p>
            <a:pPr marL="0" indent="0" algn="ctr">
              <a:buNone/>
              <a:defRPr/>
            </a:pPr>
            <a:r>
              <a:rPr lang="ru-RU" sz="2082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82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называет </a:t>
            </a:r>
            <a:r>
              <a:rPr lang="ru-RU" sz="2082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их.</a:t>
            </a:r>
          </a:p>
          <a:p>
            <a:pPr marL="0" indent="0" algn="ctr">
              <a:buNone/>
              <a:defRPr/>
            </a:pPr>
            <a:endParaRPr lang="ru-RU" sz="2082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ru-RU" sz="2082" b="1" dirty="0">
              <a:solidFill>
                <a:schemeClr val="tx1"/>
              </a:solidFill>
            </a:endParaRPr>
          </a:p>
        </p:txBody>
      </p:sp>
      <p:pic>
        <p:nvPicPr>
          <p:cNvPr id="10245" name="Picture 3" descr="C:\Users\Валентина\Desktop\иллюстрации\sborka_shkola_8\8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94" y="631825"/>
            <a:ext cx="145675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4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5848</TotalTime>
  <Words>2369</Words>
  <Application>Microsoft Office PowerPoint</Application>
  <PresentationFormat>Произвольный</PresentationFormat>
  <Paragraphs>283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Arial</vt:lpstr>
      <vt:lpstr>Brush Script MT</vt:lpstr>
      <vt:lpstr>Calibri</vt:lpstr>
      <vt:lpstr>Times New Roman</vt:lpstr>
      <vt:lpstr>Wingdings</vt:lpstr>
      <vt:lpstr>Office Theme</vt:lpstr>
      <vt:lpstr> Русский язык</vt:lpstr>
      <vt:lpstr>Сегодня на уроке мы</vt:lpstr>
      <vt:lpstr>Упражнение 16</vt:lpstr>
      <vt:lpstr>Интервью Анвара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выражают междометия?</vt:lpstr>
      <vt:lpstr>Презентация PowerPoint</vt:lpstr>
      <vt:lpstr>Презентация PowerPoint</vt:lpstr>
      <vt:lpstr>Презентация PowerPoint</vt:lpstr>
      <vt:lpstr>Чтение стихотворения Г.Семёнова “Счастливая ошибка”</vt:lpstr>
      <vt:lpstr>Презентация PowerPoint</vt:lpstr>
      <vt:lpstr>Упражнение 2</vt:lpstr>
      <vt:lpstr>Упражнение 2</vt:lpstr>
      <vt:lpstr>Упражнение 3</vt:lpstr>
      <vt:lpstr>Упражнение 3</vt:lpstr>
      <vt:lpstr>Упражнение 3</vt:lpstr>
      <vt:lpstr>Звукоподражательные слова</vt:lpstr>
      <vt:lpstr>Презентация PowerPoint</vt:lpstr>
      <vt:lpstr>С русским языком вокруг света  </vt:lpstr>
      <vt:lpstr>Презентация PowerPoint</vt:lpstr>
      <vt:lpstr>Упражнение 4</vt:lpstr>
      <vt:lpstr>Упражнение 5</vt:lpstr>
      <vt:lpstr>Презентация PowerPoint</vt:lpstr>
      <vt:lpstr>Какая пословица к какому рисунку? </vt:lpstr>
      <vt:lpstr>Смешинка  </vt:lpstr>
      <vt:lpstr>Выполните самостоятельно</vt:lpstr>
      <vt:lpstr> Русский язык</vt:lpstr>
      <vt:lpstr>Сегодня на уроке мы</vt:lpstr>
      <vt:lpstr>Упражнение 7(стр.99)</vt:lpstr>
      <vt:lpstr>Ответьте на вопросы</vt:lpstr>
      <vt:lpstr>Имя существительное </vt:lpstr>
      <vt:lpstr>Одушевлённые существительные</vt:lpstr>
      <vt:lpstr>Животные (кто?)</vt:lpstr>
      <vt:lpstr>Род имён существительных </vt:lpstr>
      <vt:lpstr>Презентация PowerPoint</vt:lpstr>
      <vt:lpstr>Упражнение 1</vt:lpstr>
      <vt:lpstr>Презентация PowerPoint</vt:lpstr>
      <vt:lpstr>Упражнение 2</vt:lpstr>
      <vt:lpstr>Упражнение 2</vt:lpstr>
      <vt:lpstr>Упражнение 3</vt:lpstr>
      <vt:lpstr>Упражнение 3</vt:lpstr>
      <vt:lpstr>    джейран                     сайгак   </vt:lpstr>
      <vt:lpstr>лось                            газель</vt:lpstr>
      <vt:lpstr>тюлень                          рысь </vt:lpstr>
      <vt:lpstr>бурый медведь                  белка</vt:lpstr>
      <vt:lpstr>Упражнение 4</vt:lpstr>
      <vt:lpstr>Презентация PowerPoint</vt:lpstr>
      <vt:lpstr>Презентация PowerPoint</vt:lpstr>
      <vt:lpstr>Упражнение 5</vt:lpstr>
      <vt:lpstr>Упражнение 6</vt:lpstr>
      <vt:lpstr>Упражнение 6</vt:lpstr>
      <vt:lpstr>Упражнение 7</vt:lpstr>
      <vt:lpstr>Упражнение 7</vt:lpstr>
      <vt:lpstr>Лиса и лисята</vt:lpstr>
      <vt:lpstr>Задание  для самостоятельного выполнения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353</cp:revision>
  <dcterms:created xsi:type="dcterms:W3CDTF">2020-04-13T08:06:06Z</dcterms:created>
  <dcterms:modified xsi:type="dcterms:W3CDTF">2021-02-16T12:20:56Z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