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358" r:id="rId4"/>
    <p:sldId id="341" r:id="rId5"/>
    <p:sldId id="345" r:id="rId6"/>
    <p:sldId id="342" r:id="rId7"/>
    <p:sldId id="346" r:id="rId8"/>
    <p:sldId id="347" r:id="rId9"/>
    <p:sldId id="348" r:id="rId10"/>
    <p:sldId id="359" r:id="rId11"/>
    <p:sldId id="360" r:id="rId12"/>
    <p:sldId id="366" r:id="rId13"/>
    <p:sldId id="349" r:id="rId14"/>
    <p:sldId id="350" r:id="rId15"/>
    <p:sldId id="351" r:id="rId16"/>
    <p:sldId id="361" r:id="rId17"/>
    <p:sldId id="362" r:id="rId18"/>
    <p:sldId id="363" r:id="rId19"/>
    <p:sldId id="364" r:id="rId20"/>
    <p:sldId id="365" r:id="rId21"/>
    <p:sldId id="286" r:id="rId22"/>
    <p:sldId id="287" r:id="rId23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85808"/>
    <a:srgbClr val="286D80"/>
    <a:srgbClr val="0000FF"/>
    <a:srgbClr val="18AC3F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904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5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об основном и добавочном действиях, которые совершаются одновременно?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596" y="111836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Признаки наречия у деепричаст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4140" y="1979615"/>
            <a:ext cx="3214710" cy="1204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600164"/>
          </a:xfrm>
        </p:spPr>
        <p:txBody>
          <a:bodyPr/>
          <a:lstStyle/>
          <a:p>
            <a:r>
              <a:rPr lang="ru-RU" dirty="0" smtClean="0"/>
              <a:t>              Деепричастия не образуются …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979483"/>
            <a:ext cx="1857388" cy="1428760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 некоторых глаголов несовершенного вида нельзя образовать деепричастия:</a:t>
            </a:r>
          </a:p>
          <a:p>
            <a:pPr algn="ctr"/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228600" indent="-228600" fontAlgn="base">
              <a:buAutoNum type="arabicParenR"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 глаголов на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200" b="1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чь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беречь, стричь, увлечь;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122491"/>
            <a:ext cx="3286148" cy="85725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  односложных глаголов, которые в основе настоящего времени не имеют гласных звуков: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ждать -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жд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ут,</a:t>
            </a:r>
          </a:p>
          <a:p>
            <a:pPr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лгать -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лг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ут, рвать -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рв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ут, лить –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ль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ют;</a:t>
            </a:r>
          </a:p>
          <a:p>
            <a:pPr fontAlgn="base"/>
            <a:endParaRPr lang="ru-RU" sz="1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2025644" y="943764"/>
            <a:ext cx="285752" cy="75009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2025644" y="1693863"/>
            <a:ext cx="285752" cy="85725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2311396" y="1336673"/>
            <a:ext cx="3286148" cy="64294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от глаголов с суффиксом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–ну: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стынуть, киснуть, капнуть, тянуть, вякнуть;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>
            <a:stCxn id="4" idx="3"/>
            <a:endCxn id="24" idx="1"/>
          </p:cNvCxnSpPr>
          <p:nvPr/>
        </p:nvCxnSpPr>
        <p:spPr>
          <a:xfrm flipV="1">
            <a:off x="2025644" y="1658144"/>
            <a:ext cx="285752" cy="3571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600164"/>
          </a:xfrm>
        </p:spPr>
        <p:txBody>
          <a:bodyPr/>
          <a:lstStyle/>
          <a:p>
            <a:r>
              <a:rPr lang="ru-RU" dirty="0" smtClean="0"/>
              <a:t>              Деепричастия не образуются …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979483"/>
            <a:ext cx="1857388" cy="142876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 некоторых глаголов несовершенного вида нельзя образовать деепричастия:</a:t>
            </a:r>
          </a:p>
          <a:p>
            <a:pPr algn="ctr"/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928694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от 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большинства глаголов с основой настоящего времени на шипящий: плясать – пля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ут, вязать – вя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ут,</a:t>
            </a:r>
          </a:p>
          <a:p>
            <a:pPr fontAlgn="base"/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пахать – па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ут, писать - пи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ут.</a:t>
            </a:r>
          </a:p>
          <a:p>
            <a:pPr marL="228600" indent="-228600" fontAlgn="base"/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693863"/>
            <a:ext cx="3286148" cy="71438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н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 образуют деепричастия также ряд глаголов:</a:t>
            </a:r>
          </a:p>
          <a:p>
            <a:pPr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петь, шить, плясать, вязать, пахать.</a:t>
            </a:r>
          </a:p>
          <a:p>
            <a:pPr fontAlgn="base"/>
            <a:endParaRPr lang="ru-RU" sz="1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2025644" y="1086640"/>
            <a:ext cx="285752" cy="60722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2025644" y="1693863"/>
            <a:ext cx="285752" cy="35719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2311396" y="2551119"/>
            <a:ext cx="3286148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6) от глаголов с основой на 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г, к: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ут,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ут.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Прямая соединительная линия 34"/>
          <p:cNvCxnSpPr>
            <a:stCxn id="4" idx="3"/>
            <a:endCxn id="29" idx="1"/>
          </p:cNvCxnSpPr>
          <p:nvPr/>
        </p:nvCxnSpPr>
        <p:spPr>
          <a:xfrm>
            <a:off x="2025644" y="1693863"/>
            <a:ext cx="285752" cy="11072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en-US" sz="1800" dirty="0" smtClean="0"/>
              <a:t>                     </a:t>
            </a:r>
            <a:r>
              <a:rPr lang="ru-RU" sz="2400" dirty="0" smtClean="0"/>
              <a:t>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286148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еепричастия часто используются в устойчивых словосочетаниях - 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фразеологизмах (</a:t>
            </a:r>
            <a:r>
              <a:rPr lang="en-US" sz="1800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barqaror</a:t>
            </a:r>
            <a:r>
              <a:rPr lang="en-US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birikmalari</a:t>
            </a:r>
            <a:r>
              <a:rPr lang="en-US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majmui</a:t>
            </a:r>
            <a:r>
              <a:rPr lang="en-US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засучи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рукава, </a:t>
            </a:r>
          </a:p>
          <a:p>
            <a:r>
              <a:rPr lang="ru-RU" sz="1800" dirty="0" smtClean="0">
                <a:solidFill>
                  <a:srgbClr val="0000FF"/>
                </a:solidFill>
              </a:rPr>
              <a:t>чуть дыш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r>
              <a:rPr lang="ru-RU" sz="1800" dirty="0" smtClean="0">
                <a:solidFill>
                  <a:srgbClr val="0000FF"/>
                </a:solidFill>
              </a:rPr>
              <a:t>, на ночь гляд</a:t>
            </a:r>
            <a:r>
              <a:rPr lang="ru-RU" sz="1800" dirty="0" smtClean="0">
                <a:solidFill>
                  <a:srgbClr val="FF0000"/>
                </a:solidFill>
              </a:rPr>
              <a:t>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794382">
            <a:off x="3498411" y="929986"/>
            <a:ext cx="18700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214974" cy="1846659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От данных глаголов образуйте деепричастия несовершенного вида:</a:t>
            </a:r>
            <a:r>
              <a:rPr lang="ru-RU" sz="2000" b="0" i="0" dirty="0" smtClean="0"/>
              <a:t> </a:t>
            </a:r>
          </a:p>
          <a:p>
            <a:r>
              <a:rPr lang="ru-RU" sz="2000" i="0" dirty="0" smtClean="0"/>
              <a:t>мешает, говорит, </a:t>
            </a:r>
          </a:p>
          <a:p>
            <a:r>
              <a:rPr lang="ru-RU" sz="2000" i="0" dirty="0" smtClean="0"/>
              <a:t>совершает, стирает, </a:t>
            </a:r>
          </a:p>
          <a:p>
            <a:r>
              <a:rPr lang="ru-RU" sz="2000" i="0" dirty="0" smtClean="0"/>
              <a:t>блестит, ужинает, </a:t>
            </a:r>
          </a:p>
          <a:p>
            <a:r>
              <a:rPr lang="ru-RU" sz="2000" i="0" dirty="0" smtClean="0"/>
              <a:t>держит, плачет.</a:t>
            </a:r>
            <a:endParaRPr 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3941" y="1252681"/>
            <a:ext cx="1838477" cy="172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2462213"/>
          </a:xfrm>
        </p:spPr>
        <p:txBody>
          <a:bodyPr/>
          <a:lstStyle/>
          <a:p>
            <a:r>
              <a:rPr lang="ru-RU" sz="2000" i="0" dirty="0" smtClean="0"/>
              <a:t>мешает         меша</a:t>
            </a:r>
            <a:r>
              <a:rPr lang="ru-RU" sz="2000" i="0" dirty="0" smtClean="0">
                <a:solidFill>
                  <a:srgbClr val="C00000"/>
                </a:solidFill>
              </a:rPr>
              <a:t>я;</a:t>
            </a:r>
            <a:endParaRPr lang="ru-RU" sz="2000" i="0" dirty="0" smtClean="0"/>
          </a:p>
          <a:p>
            <a:r>
              <a:rPr lang="ru-RU" sz="2000" i="0" dirty="0" smtClean="0"/>
              <a:t>говорит         говор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стирает         стира</a:t>
            </a:r>
            <a:r>
              <a:rPr lang="ru-RU" sz="2000" i="0" dirty="0" smtClean="0">
                <a:solidFill>
                  <a:srgbClr val="FF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блестит        блест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ужинает         ужина</a:t>
            </a:r>
            <a:r>
              <a:rPr lang="ru-RU" sz="2000" i="0" dirty="0" smtClean="0">
                <a:solidFill>
                  <a:srgbClr val="C00000"/>
                </a:solidFill>
              </a:rPr>
              <a:t>я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держит         держ</a:t>
            </a:r>
            <a:r>
              <a:rPr lang="ru-RU" sz="2000" i="0" dirty="0" smtClean="0">
                <a:solidFill>
                  <a:srgbClr val="FF0000"/>
                </a:solidFill>
              </a:rPr>
              <a:t>а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/>
              <a:t>плачет         плач</a:t>
            </a:r>
            <a:r>
              <a:rPr lang="ru-RU" sz="2000" i="0" dirty="0" smtClean="0">
                <a:solidFill>
                  <a:srgbClr val="C00000"/>
                </a:solidFill>
              </a:rPr>
              <a:t>а</a:t>
            </a:r>
            <a:r>
              <a:rPr lang="ru-RU" sz="2000" i="0" dirty="0" smtClean="0"/>
              <a:t>;</a:t>
            </a:r>
          </a:p>
          <a:p>
            <a:r>
              <a:rPr lang="ru-RU" sz="2000" i="0" dirty="0" smtClean="0">
                <a:solidFill>
                  <a:srgbClr val="0070C0"/>
                </a:solidFill>
              </a:rPr>
              <a:t>совершает        соверша</a:t>
            </a:r>
            <a:r>
              <a:rPr lang="ru-RU" sz="2000" i="0" dirty="0" smtClean="0">
                <a:solidFill>
                  <a:srgbClr val="FF0000"/>
                </a:solidFill>
              </a:rPr>
              <a:t>я</a:t>
            </a:r>
            <a:r>
              <a:rPr lang="ru-RU" sz="2000" i="0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2966" y="693731"/>
            <a:ext cx="221457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311264" y="693731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311264" y="97948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311264" y="133667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382702" y="1622425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382702" y="1908177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311264" y="2193929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239826" y="2551119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668454" y="2836871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781128"/>
            <a:ext cx="2643206" cy="1969770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0000CC"/>
                </a:solidFill>
              </a:rPr>
              <a:t> </a:t>
            </a:r>
            <a:r>
              <a:rPr lang="ru-RU" sz="1600" dirty="0" smtClean="0">
                <a:solidFill>
                  <a:srgbClr val="008000"/>
                </a:solidFill>
              </a:rPr>
              <a:t>деепричастия несовершенного вида.</a:t>
            </a:r>
            <a:endParaRPr lang="ru-RU" sz="1600" dirty="0">
              <a:solidFill>
                <a:srgbClr val="008000"/>
              </a:solidFill>
            </a:endParaRPr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454008" y="836607"/>
            <a:ext cx="2000264" cy="2143737"/>
            <a:chOff x="1236742" y="202524"/>
            <a:chExt cx="3688534" cy="5399644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700638" y="1466697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202524"/>
              <a:ext cx="3688534" cy="2409765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410682"/>
              </p:ext>
            </p:extLst>
          </p:nvPr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Р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Г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Л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Ш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Е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Т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2316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000" dirty="0" smtClean="0"/>
              <a:t>«Волшебный прямоугольник». Проверьте! 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6564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Г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Л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Р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 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З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Ё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Д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К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Д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Е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Г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Ж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П 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Ц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Д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Ц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Л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 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У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У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Б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Г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Л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Ь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У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У</a:t>
                      </a: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100" b="1" dirty="0" smtClean="0">
                          <a:solidFill>
                            <a:srgbClr val="00B0F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</a:t>
                      </a:r>
                      <a:endParaRPr lang="ru-RU" sz="1100" b="1" dirty="0">
                        <a:solidFill>
                          <a:srgbClr val="00B0F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2596" y="614314"/>
            <a:ext cx="3114600" cy="1969770"/>
          </a:xfrm>
        </p:spPr>
        <p:txBody>
          <a:bodyPr/>
          <a:lstStyle/>
          <a:p>
            <a:endParaRPr lang="ru-RU" sz="1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К фразеологизмам,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синонимы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8" name="Picture 2" descr="ᐈ Думающий человек рисунок векторные картинки, иллюстрации думающий человек  | скачать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08" y="979483"/>
            <a:ext cx="1785950" cy="1706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«Технология соответствий»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93584"/>
              </p:ext>
            </p:extLst>
          </p:nvPr>
        </p:nvGraphicFramePr>
        <p:xfrm>
          <a:off x="96818" y="606269"/>
          <a:ext cx="5572164" cy="25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Очертя голову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допуская резких слов;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переводя дыхания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искренне, чистосердечно;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Мягко говоря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думая о последствиях;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Положа руку на сердце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отдыха, без перерыва;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09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покладая рук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останавливаясь, не отдыхая;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разгибая спины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B8580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устали, усердно.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Дееп</a:t>
            </a:r>
            <a:r>
              <a:rPr lang="ru-RU" sz="2400" dirty="0" smtClean="0"/>
              <a:t>ричастие (</a:t>
            </a:r>
            <a:r>
              <a:rPr lang="en-US" sz="2400" dirty="0" err="1" smtClean="0"/>
              <a:t>ravishdosh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форма глагола</a:t>
            </a:r>
            <a:r>
              <a:rPr lang="ru-RU" dirty="0" smtClean="0"/>
              <a:t>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193797"/>
            <a:ext cx="4071966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r>
              <a:rPr lang="en-US" dirty="0" smtClean="0"/>
              <a:t>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b="1" dirty="0" smtClean="0">
                <a:solidFill>
                  <a:srgbClr val="FFFF00"/>
                </a:solidFill>
              </a:rPr>
              <a:t>добавочное действие 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 при основном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</a:t>
            </a:r>
            <a:endParaRPr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08177"/>
            <a:ext cx="3429024" cy="571504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54708" y="2630537"/>
            <a:ext cx="3857652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spcBef>
                <a:spcPts val="10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r>
              <a:rPr lang="ru-RU" sz="1600" i="1" dirty="0" smtClean="0"/>
              <a:t> </a:t>
            </a:r>
          </a:p>
          <a:p>
            <a:pPr algn="ctr">
              <a:spcBef>
                <a:spcPts val="100"/>
              </a:spcBef>
            </a:pPr>
            <a:r>
              <a:rPr lang="ru-RU" sz="1600" i="1" dirty="0" smtClean="0"/>
              <a:t> 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делая? что сделав? </a:t>
            </a:r>
          </a:p>
          <a:p>
            <a:pPr algn="ctr"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глагола</a:t>
            </a:r>
            <a:r>
              <a:rPr lang="ru-RU" sz="1600" b="1" dirty="0" smtClean="0">
                <a:solidFill>
                  <a:srgbClr val="FFFF00"/>
                </a:solidFill>
              </a:rPr>
              <a:t> и наречия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«Технология соответствий»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569922"/>
              </p:ext>
            </p:extLst>
          </p:nvPr>
        </p:nvGraphicFramePr>
        <p:xfrm>
          <a:off x="96818" y="606269"/>
          <a:ext cx="5572164" cy="25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Очертя голову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допуская резких слов;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переводя дыхания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искренне, чистосердечно;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Мягко говоря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думая о последствиях;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Положа руку на сердце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отдыха, без перерыва;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09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покладая рук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останавливаясь, не отдыхая;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528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разгибая спины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устали, усердно.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9892" y="765169"/>
            <a:ext cx="928694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4272" y="1193797"/>
            <a:ext cx="214314" cy="12144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97016" y="765169"/>
            <a:ext cx="107157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97148" y="1193797"/>
            <a:ext cx="71438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68" y="2336805"/>
            <a:ext cx="785818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68520" y="1979615"/>
            <a:ext cx="500066" cy="9286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693731"/>
            <a:ext cx="4071966" cy="4739759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очертя голову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hoshib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oqibatini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o‘ylamay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spc="-5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 переводя дыхания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to‘xtamay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en-US" sz="1400" dirty="0" smtClean="0">
                <a:solidFill>
                  <a:srgbClr val="7030A0"/>
                </a:solidFill>
              </a:rPr>
              <a:t>dam </a:t>
            </a:r>
            <a:r>
              <a:rPr lang="en-US" sz="1400" dirty="0" err="1" smtClean="0">
                <a:solidFill>
                  <a:srgbClr val="7030A0"/>
                </a:solidFill>
              </a:rPr>
              <a:t>olmay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мягко говоря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smtClean="0">
                <a:solidFill>
                  <a:srgbClr val="7030A0"/>
                </a:solidFill>
              </a:rPr>
              <a:t>kin </a:t>
            </a:r>
            <a:r>
              <a:rPr lang="en-US" sz="1400" dirty="0" err="1" smtClean="0">
                <a:solidFill>
                  <a:srgbClr val="7030A0"/>
                </a:solidFill>
              </a:rPr>
              <a:t>so‘zlarni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qo‘llamay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покладая рук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tinim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iz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charchoq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bilmay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оложа руку на сердце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samimiy</a:t>
            </a:r>
            <a:r>
              <a:rPr lang="en-US" sz="1400" dirty="0" smtClean="0">
                <a:solidFill>
                  <a:srgbClr val="7030A0"/>
                </a:solidFill>
              </a:rPr>
              <a:t>, chin </a:t>
            </a:r>
            <a:r>
              <a:rPr lang="en-US" sz="1400" dirty="0" err="1" smtClean="0">
                <a:solidFill>
                  <a:srgbClr val="7030A0"/>
                </a:solidFill>
              </a:rPr>
              <a:t>yurakdan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разгибая спины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tinim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bilmay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засучив рукава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astoydil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</a:rPr>
              <a:t>чуть дыша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nafas</a:t>
            </a:r>
            <a:r>
              <a:rPr lang="uz-Latn-UZ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 ichiga tushib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</a:rPr>
              <a:t>на ночь глядя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908045"/>
            <a:ext cx="1571636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15671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сказать об основном и добавочном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действиях, которые совершаются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одновременно?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Упражнения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62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63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63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388" y="1765301"/>
            <a:ext cx="347502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4837135"/>
            <a:ext cx="4260841" cy="144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                 Виды деепричастий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11132" y="1265235"/>
            <a:ext cx="2557464" cy="1857388"/>
          </a:xfrm>
          <a:prstGeom prst="flowChartAlternateProcess">
            <a:avLst/>
          </a:prstGeom>
          <a:solidFill>
            <a:srgbClr val="0000CC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Деепричастия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несовершенного вида:</a:t>
            </a:r>
            <a:r>
              <a:rPr lang="ru-RU" sz="1400" dirty="0" smtClean="0"/>
              <a:t>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обозначают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незаконченное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 добавочное действие.</a:t>
            </a:r>
            <a:r>
              <a:rPr lang="ru-RU" sz="1400" dirty="0" smtClean="0"/>
              <a:t>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Отвечают на вопрос 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что делая?</a:t>
            </a: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025776" y="1265235"/>
            <a:ext cx="2557464" cy="1857388"/>
          </a:xfrm>
          <a:prstGeom prst="flowChartAlternateProcess">
            <a:avLst/>
          </a:prstGeom>
          <a:solidFill>
            <a:schemeClr val="accent4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Деепричастия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совершенного вида: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обозначают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законченное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 добавочное действие.</a:t>
            </a:r>
            <a:r>
              <a:rPr lang="ru-RU" sz="1400" dirty="0" smtClean="0"/>
              <a:t>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Отвечают на вопрос 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что сделав?</a:t>
            </a: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6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2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1723549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вид (совершенный/несовершенный): игра</a:t>
            </a:r>
            <a:r>
              <a:rPr lang="ru-RU" sz="1400" i="0" dirty="0" smtClean="0">
                <a:solidFill>
                  <a:srgbClr val="FF0000"/>
                </a:solidFill>
              </a:rPr>
              <a:t>я</a:t>
            </a:r>
            <a:r>
              <a:rPr lang="ru-RU" sz="1400" i="0" dirty="0" smtClean="0">
                <a:solidFill>
                  <a:srgbClr val="0000FF"/>
                </a:solidFill>
              </a:rPr>
              <a:t> - сыгра</a:t>
            </a:r>
            <a:r>
              <a:rPr lang="ru-RU" sz="1400" i="0" dirty="0" smtClean="0">
                <a:solidFill>
                  <a:srgbClr val="FF0000"/>
                </a:solidFill>
              </a:rPr>
              <a:t>в</a:t>
            </a:r>
            <a:r>
              <a:rPr lang="ru-RU" sz="1400" i="0" dirty="0" smtClean="0">
                <a:solidFill>
                  <a:srgbClr val="0000FF"/>
                </a:solidFill>
              </a:rPr>
              <a:t>;</a:t>
            </a:r>
          </a:p>
          <a:p>
            <a:pPr fontAlgn="base"/>
            <a:r>
              <a:rPr lang="ru-RU" sz="1400" i="0" dirty="0" smtClean="0">
                <a:solidFill>
                  <a:srgbClr val="0000FF"/>
                </a:solidFill>
              </a:rPr>
              <a:t>возвратность (возвратный/ невозвратный): </a:t>
            </a:r>
          </a:p>
          <a:p>
            <a:pPr fontAlgn="base"/>
            <a:r>
              <a:rPr lang="ru-RU" sz="1400" i="0" dirty="0" smtClean="0">
                <a:solidFill>
                  <a:srgbClr val="0000FF"/>
                </a:solidFill>
              </a:rPr>
              <a:t>признава</a:t>
            </a:r>
            <a:r>
              <a:rPr lang="ru-RU" sz="1400" i="0" dirty="0" smtClean="0">
                <a:solidFill>
                  <a:srgbClr val="FF0000"/>
                </a:solidFill>
              </a:rPr>
              <a:t>я</a:t>
            </a:r>
            <a:r>
              <a:rPr lang="ru-RU" sz="1400" i="0" dirty="0" smtClean="0">
                <a:solidFill>
                  <a:srgbClr val="0000FF"/>
                </a:solidFill>
              </a:rPr>
              <a:t> - признава</a:t>
            </a:r>
            <a:r>
              <a:rPr lang="ru-RU" sz="1400" i="0" dirty="0" smtClean="0">
                <a:solidFill>
                  <a:srgbClr val="FF0000"/>
                </a:solidFill>
              </a:rPr>
              <a:t>я</a:t>
            </a:r>
            <a:r>
              <a:rPr lang="ru-RU" sz="1400" i="0" dirty="0" smtClean="0">
                <a:solidFill>
                  <a:srgbClr val="008000"/>
                </a:solidFill>
              </a:rPr>
              <a:t>сь</a:t>
            </a:r>
            <a:r>
              <a:rPr lang="ru-RU" sz="1400" i="0" dirty="0" smtClean="0">
                <a:solidFill>
                  <a:srgbClr val="0000FF"/>
                </a:solidFill>
              </a:rPr>
              <a:t>;</a:t>
            </a:r>
            <a:r>
              <a:rPr lang="ru-RU" sz="1400" b="0" i="0" dirty="0" smtClean="0">
                <a:solidFill>
                  <a:srgbClr val="0000FF"/>
                </a:solidFill>
              </a:rPr>
              <a:t>  </a:t>
            </a:r>
          </a:p>
          <a:p>
            <a:pPr fontAlgn="base"/>
            <a:r>
              <a:rPr lang="ru-RU" sz="1400" i="0" dirty="0" smtClean="0">
                <a:solidFill>
                  <a:srgbClr val="0000FF"/>
                </a:solidFill>
              </a:rPr>
              <a:t>переходность/непереходность: </a:t>
            </a:r>
            <a:r>
              <a:rPr lang="ru-RU" sz="1400" dirty="0" smtClean="0">
                <a:solidFill>
                  <a:srgbClr val="0000FF"/>
                </a:solidFill>
              </a:rPr>
              <a:t>читая </a:t>
            </a:r>
            <a:r>
              <a:rPr lang="ru-RU" sz="1400" dirty="0" smtClean="0">
                <a:solidFill>
                  <a:srgbClr val="008000"/>
                </a:solidFill>
              </a:rPr>
              <a:t>(что?) </a:t>
            </a:r>
            <a:r>
              <a:rPr lang="ru-RU" sz="1400" dirty="0" smtClean="0">
                <a:solidFill>
                  <a:srgbClr val="0000FF"/>
                </a:solidFill>
              </a:rPr>
              <a:t>книг</a:t>
            </a:r>
            <a:r>
              <a:rPr lang="ru-RU" sz="1400" dirty="0" smtClean="0">
                <a:solidFill>
                  <a:srgbClr val="FF0000"/>
                </a:solidFill>
              </a:rPr>
              <a:t>у,</a:t>
            </a:r>
          </a:p>
          <a:p>
            <a:pPr fontAlgn="base"/>
            <a:r>
              <a:rPr lang="ru-RU" sz="1400" i="0" dirty="0" smtClean="0">
                <a:solidFill>
                  <a:srgbClr val="0000FF"/>
                </a:solidFill>
              </a:rPr>
              <a:t>прочитав</a:t>
            </a:r>
            <a:r>
              <a:rPr lang="ru-RU" sz="1400" dirty="0" smtClean="0">
                <a:solidFill>
                  <a:srgbClr val="008000"/>
                </a:solidFill>
              </a:rPr>
              <a:t> (что?) </a:t>
            </a:r>
            <a:r>
              <a:rPr lang="ru-RU" sz="1400" dirty="0" smtClean="0">
                <a:solidFill>
                  <a:srgbClr val="0000FF"/>
                </a:solidFill>
              </a:rPr>
              <a:t>книг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i="0" dirty="0" smtClean="0">
                <a:solidFill>
                  <a:srgbClr val="0000FF"/>
                </a:solidFill>
              </a:rPr>
              <a:t>;</a:t>
            </a:r>
          </a:p>
          <a:p>
            <a:r>
              <a:rPr lang="ru-RU" sz="1400" i="0" dirty="0" smtClean="0">
                <a:solidFill>
                  <a:srgbClr val="0000FF"/>
                </a:solidFill>
              </a:rPr>
              <a:t>способность иметь при себе зависимые слова: </a:t>
            </a:r>
          </a:p>
          <a:p>
            <a:r>
              <a:rPr lang="ru-RU" sz="1400" i="0" dirty="0" smtClean="0">
                <a:solidFill>
                  <a:srgbClr val="0000FF"/>
                </a:solidFill>
              </a:rPr>
              <a:t>сидя (на чём?) </a:t>
            </a:r>
            <a:r>
              <a:rPr lang="ru-RU" sz="1400" i="0" dirty="0" smtClean="0">
                <a:solidFill>
                  <a:srgbClr val="008000"/>
                </a:solidFill>
              </a:rPr>
              <a:t>на стуле</a:t>
            </a:r>
            <a:r>
              <a:rPr lang="ru-RU" sz="1400" i="0" dirty="0" smtClean="0">
                <a:solidFill>
                  <a:srgbClr val="0000FF"/>
                </a:solidFill>
              </a:rPr>
              <a:t>; улыбаясь (как?) </a:t>
            </a:r>
            <a:r>
              <a:rPr lang="ru-RU" sz="1400" i="0" dirty="0" smtClean="0">
                <a:solidFill>
                  <a:srgbClr val="008000"/>
                </a:solidFill>
              </a:rPr>
              <a:t>весело</a:t>
            </a:r>
            <a:r>
              <a:rPr lang="ru-RU" sz="1400" i="0" dirty="0" smtClean="0">
                <a:solidFill>
                  <a:srgbClr val="0000FF"/>
                </a:solidFill>
              </a:rPr>
              <a:t>.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Деепричастия образуются от глаголов и сохраняют следующие признаки глаголов: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643074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Деепричастия </a:t>
            </a:r>
          </a:p>
          <a:p>
            <a:pPr algn="ctr"/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имеют следующие </a:t>
            </a:r>
          </a:p>
          <a:p>
            <a:pPr algn="ctr"/>
            <a:r>
              <a:rPr lang="ru-RU" sz="1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признаки </a:t>
            </a:r>
            <a:endParaRPr lang="ru-RU" sz="11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наречий: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1330" y="622293"/>
            <a:ext cx="3786214" cy="857256"/>
          </a:xfrm>
          <a:prstGeom prst="roundRect">
            <a:avLst>
              <a:gd name="adj" fmla="val 17274"/>
            </a:avLst>
          </a:prstGeom>
          <a:solidFill>
            <a:srgbClr val="286D8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1400" b="1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не изменяются,</a:t>
            </a:r>
            <a:r>
              <a:rPr lang="ru-RU" sz="1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 </a:t>
            </a:r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то есть у них нет окончания как словоизменительной морфемы: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b="1" dirty="0" smtClean="0">
                <a:solidFill>
                  <a:schemeClr val="bg2"/>
                </a:solidFill>
              </a:rPr>
              <a:t>(гулять) гуляя</a:t>
            </a:r>
            <a:r>
              <a:rPr lang="ru-RU" sz="1400" b="1" i="1" dirty="0" smtClean="0">
                <a:solidFill>
                  <a:schemeClr val="bg2"/>
                </a:solidFill>
              </a:rPr>
              <a:t> — </a:t>
            </a:r>
          </a:p>
          <a:p>
            <a:pPr lvl="0" algn="ctr"/>
            <a:r>
              <a:rPr lang="ru-RU" sz="1400" b="1" dirty="0" smtClean="0">
                <a:solidFill>
                  <a:schemeClr val="bg2"/>
                </a:solidFill>
              </a:rPr>
              <a:t>корень/суффикс/</a:t>
            </a:r>
            <a:r>
              <a:rPr lang="ru-RU" sz="1400" b="1" dirty="0" err="1" smtClean="0">
                <a:solidFill>
                  <a:schemeClr val="bg2"/>
                </a:solidFill>
              </a:rPr>
              <a:t>суффикс</a:t>
            </a:r>
            <a:r>
              <a:rPr lang="ru-RU" sz="1400" b="1" dirty="0" smtClean="0">
                <a:solidFill>
                  <a:schemeClr val="bg2"/>
                </a:solidFill>
              </a:rPr>
              <a:t>;</a:t>
            </a:r>
            <a:r>
              <a:rPr lang="ru-RU" sz="14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/>
            <a:endParaRPr lang="ru-RU" sz="1200" b="1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11330" y="1550987"/>
            <a:ext cx="3786214" cy="85725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предложении зависят от глагола-сказуемого по способу примыкания: </a:t>
            </a:r>
          </a:p>
          <a:p>
            <a:pPr lvl="0"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читает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(как?) лёж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а;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говорит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(как?) улыба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сь.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11330" y="2479681"/>
            <a:ext cx="3786214" cy="642942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предложении являются обстоятельствами:</a:t>
            </a:r>
            <a:r>
              <a:rPr lang="ru-RU" sz="1400" i="1" dirty="0" smtClean="0"/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Написав сообщение,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 отправил его по электронной почте.</a:t>
            </a:r>
            <a:endParaRPr lang="ru-RU" sz="1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46331"/>
          </a:xfrm>
        </p:spPr>
        <p:txBody>
          <a:bodyPr/>
          <a:lstStyle/>
          <a:p>
            <a:r>
              <a:rPr lang="ru-RU" dirty="0" smtClean="0"/>
              <a:t>  Синтаксические признаки деепричастий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622425"/>
            <a:ext cx="5357850" cy="1938992"/>
          </a:xfrm>
        </p:spPr>
        <p:txBody>
          <a:bodyPr/>
          <a:lstStyle/>
          <a:p>
            <a:pPr fontAlgn="base"/>
            <a:r>
              <a:rPr lang="ru-RU" sz="1600" i="0" dirty="0" smtClean="0"/>
              <a:t>Сравним:</a:t>
            </a:r>
            <a:endParaRPr lang="ru-RU" sz="1600" b="0" i="0" dirty="0" smtClean="0"/>
          </a:p>
          <a:p>
            <a:pPr fontAlgn="base"/>
            <a:r>
              <a:rPr lang="ru-RU" sz="1600" dirty="0" smtClean="0"/>
              <a:t>          Девушка говорила</a:t>
            </a:r>
            <a:r>
              <a:rPr lang="ru-RU" sz="1600" b="0" dirty="0" smtClean="0"/>
              <a:t> </a:t>
            </a:r>
            <a:r>
              <a:rPr lang="ru-RU" sz="1600" dirty="0" smtClean="0">
                <a:solidFill>
                  <a:srgbClr val="008000"/>
                </a:solidFill>
              </a:rPr>
              <a:t>(как?) </a:t>
            </a:r>
            <a:r>
              <a:rPr lang="ru-RU" sz="1600" dirty="0" smtClean="0">
                <a:solidFill>
                  <a:srgbClr val="FF0000"/>
                </a:solidFill>
              </a:rPr>
              <a:t>улыбаясь.</a:t>
            </a:r>
          </a:p>
          <a:p>
            <a:pPr fontAlgn="base"/>
            <a:r>
              <a:rPr lang="ru-RU" sz="1600" dirty="0" smtClean="0">
                <a:solidFill>
                  <a:srgbClr val="FF0000"/>
                </a:solidFill>
              </a:rPr>
              <a:t>         Приблизившись к открытой двери,</a:t>
            </a:r>
            <a:r>
              <a:rPr lang="ru-RU" sz="1600" dirty="0" smtClean="0"/>
              <a:t> </a:t>
            </a:r>
          </a:p>
          <a:p>
            <a:pPr fontAlgn="base"/>
            <a:r>
              <a:rPr lang="ru-RU" sz="1600" dirty="0" smtClean="0"/>
              <a:t>         я услышал </a:t>
            </a:r>
            <a:r>
              <a:rPr lang="ru-RU" sz="1600" dirty="0" smtClean="0">
                <a:solidFill>
                  <a:srgbClr val="008000"/>
                </a:solidFill>
              </a:rPr>
              <a:t>(когда?) </a:t>
            </a:r>
            <a:r>
              <a:rPr lang="ru-RU" sz="1600" dirty="0" smtClean="0"/>
              <a:t>весёлый смех.</a:t>
            </a:r>
            <a:r>
              <a:rPr lang="ru-RU" sz="1600" b="0" dirty="0" smtClean="0"/>
              <a:t> </a:t>
            </a:r>
          </a:p>
          <a:p>
            <a:pPr fontAlgn="base"/>
            <a:r>
              <a:rPr lang="ru-RU" sz="1600" dirty="0" smtClean="0"/>
              <a:t>        </a:t>
            </a:r>
            <a:r>
              <a:rPr lang="ru-RU" sz="1600" dirty="0" smtClean="0">
                <a:solidFill>
                  <a:srgbClr val="FF0000"/>
                </a:solidFill>
              </a:rPr>
              <a:t>Слушая бабушкины рассказы о прошлом,</a:t>
            </a:r>
            <a:r>
              <a:rPr lang="ru-RU" sz="1600" dirty="0" smtClean="0"/>
              <a:t> </a:t>
            </a:r>
          </a:p>
          <a:p>
            <a:pPr fontAlgn="base"/>
            <a:r>
              <a:rPr lang="ru-RU" sz="1600" dirty="0" smtClean="0"/>
              <a:t>        я всегда удивляюсь</a:t>
            </a:r>
            <a:r>
              <a:rPr lang="ru-RU" sz="1600" dirty="0" smtClean="0">
                <a:solidFill>
                  <a:srgbClr val="008000"/>
                </a:solidFill>
              </a:rPr>
              <a:t> (когда?).</a:t>
            </a:r>
            <a:r>
              <a:rPr lang="ru-RU" sz="1600" dirty="0" smtClean="0"/>
              <a:t>  </a:t>
            </a:r>
          </a:p>
          <a:p>
            <a:pPr fontAlgn="base"/>
            <a:r>
              <a:rPr lang="ru-RU" sz="1600" dirty="0" smtClean="0"/>
              <a:t>         </a:t>
            </a:r>
          </a:p>
          <a:p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деепричастия</a:t>
                      </a:r>
                      <a:r>
                        <a:rPr lang="ru-RU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выполняют синтаксическую роль обстоятельств.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33667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430887"/>
          </a:xfrm>
        </p:spPr>
        <p:txBody>
          <a:bodyPr/>
          <a:lstStyle/>
          <a:p>
            <a:r>
              <a:rPr lang="ru-RU" sz="1800" dirty="0" smtClean="0"/>
              <a:t>               </a:t>
            </a:r>
            <a:r>
              <a:rPr lang="ru-RU" sz="2800" dirty="0" smtClean="0"/>
              <a:t>Деепричастие (</a:t>
            </a:r>
            <a:r>
              <a:rPr lang="en-US" sz="2800" dirty="0" err="1" smtClean="0"/>
              <a:t>ravishdosh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  <a:r>
              <a:rPr lang="en-US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казать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 основном и добавочном действиях, которые совершаются 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одновременно, 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деепричастия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несовершенного вида.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051053"/>
            <a:ext cx="5357850" cy="861774"/>
          </a:xfrm>
        </p:spPr>
        <p:txBody>
          <a:bodyPr/>
          <a:lstStyle/>
          <a:p>
            <a:r>
              <a:rPr lang="ru-RU" sz="1400" dirty="0" smtClean="0">
                <a:solidFill>
                  <a:srgbClr val="0000FF"/>
                </a:solidFill>
              </a:rPr>
              <a:t>Моя лодка </a:t>
            </a:r>
            <a:r>
              <a:rPr lang="ru-RU" sz="1400" dirty="0" smtClean="0">
                <a:solidFill>
                  <a:srgbClr val="008000"/>
                </a:solidFill>
              </a:rPr>
              <a:t>помчалась</a:t>
            </a:r>
            <a:r>
              <a:rPr lang="ru-RU" sz="1400" dirty="0" smtClean="0">
                <a:solidFill>
                  <a:srgbClr val="0000FF"/>
                </a:solidFill>
              </a:rPr>
              <a:t> по реке, бесшумно и легко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8000"/>
                </a:solidFill>
              </a:rPr>
              <a:t>верт</a:t>
            </a:r>
            <a:r>
              <a:rPr lang="ru-RU" sz="1400" dirty="0" smtClean="0">
                <a:solidFill>
                  <a:srgbClr val="FF0000"/>
                </a:solidFill>
              </a:rPr>
              <a:t>я</a:t>
            </a:r>
            <a:r>
              <a:rPr lang="ru-RU" sz="1400" dirty="0" smtClean="0">
                <a:solidFill>
                  <a:srgbClr val="008000"/>
                </a:solidFill>
              </a:rPr>
              <a:t>сь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00FF"/>
                </a:solidFill>
              </a:rPr>
              <a:t>на волнах. </a:t>
            </a:r>
          </a:p>
          <a:p>
            <a:r>
              <a:rPr lang="ru-RU" sz="1400" dirty="0" smtClean="0">
                <a:solidFill>
                  <a:srgbClr val="008000"/>
                </a:solidFill>
              </a:rPr>
              <a:t>Прислушива</a:t>
            </a:r>
            <a:r>
              <a:rPr lang="ru-RU" sz="1400" dirty="0" smtClean="0">
                <a:solidFill>
                  <a:srgbClr val="FF0000"/>
                </a:solidFill>
              </a:rPr>
              <a:t>я</a:t>
            </a:r>
            <a:r>
              <a:rPr lang="ru-RU" sz="1400" dirty="0" smtClean="0">
                <a:solidFill>
                  <a:srgbClr val="008000"/>
                </a:solidFill>
              </a:rPr>
              <a:t>сь</a:t>
            </a:r>
            <a:r>
              <a:rPr lang="ru-RU" sz="1400" dirty="0" smtClean="0">
                <a:solidFill>
                  <a:srgbClr val="0000FF"/>
                </a:solidFill>
              </a:rPr>
              <a:t> к шёпоту осенней листвы, старик неспешно </a:t>
            </a:r>
            <a:r>
              <a:rPr lang="ru-RU" sz="1400" dirty="0" smtClean="0">
                <a:solidFill>
                  <a:srgbClr val="008000"/>
                </a:solidFill>
              </a:rPr>
              <a:t>гулял </a:t>
            </a:r>
            <a:r>
              <a:rPr lang="ru-RU" sz="1400" dirty="0" smtClean="0">
                <a:solidFill>
                  <a:srgbClr val="0000FF"/>
                </a:solidFill>
              </a:rPr>
              <a:t>по аллеям парка.</a:t>
            </a:r>
            <a:endParaRPr lang="ru-RU" sz="1400" i="0" dirty="0">
              <a:solidFill>
                <a:srgbClr val="0000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88963"/>
              </p:ext>
            </p:extLst>
          </p:nvPr>
        </p:nvGraphicFramePr>
        <p:xfrm>
          <a:off x="311132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еепричастия несовершенного вида о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бозначают незаконченное добавочное действие: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93929"/>
            <a:ext cx="5668982" cy="492443"/>
          </a:xfrm>
        </p:spPr>
        <p:txBody>
          <a:bodyPr/>
          <a:lstStyle/>
          <a:p>
            <a:r>
              <a:rPr lang="ru-RU" sz="1400" dirty="0" smtClean="0"/>
              <a:t>      </a:t>
            </a:r>
            <a:r>
              <a:rPr lang="ru-RU" sz="1600" dirty="0" smtClean="0"/>
              <a:t>решать</a:t>
            </a:r>
            <a:r>
              <a:rPr lang="ru-RU" sz="1600" b="0" i="0" dirty="0" smtClean="0"/>
              <a:t> </a:t>
            </a:r>
            <a:r>
              <a:rPr lang="ru-RU" sz="1600" i="0" dirty="0" smtClean="0"/>
              <a:t>(I </a:t>
            </a:r>
            <a:r>
              <a:rPr lang="ru-RU" sz="1600" i="0" dirty="0" err="1" smtClean="0"/>
              <a:t>спр</a:t>
            </a:r>
            <a:r>
              <a:rPr lang="ru-RU" sz="1600" i="0" dirty="0" smtClean="0"/>
              <a:t>.): </a:t>
            </a:r>
            <a:r>
              <a:rPr lang="ru-RU" sz="1600" dirty="0" err="1" smtClean="0"/>
              <a:t>реша-</a:t>
            </a:r>
            <a:r>
              <a:rPr lang="ru-RU" sz="1600" dirty="0" err="1" smtClean="0">
                <a:solidFill>
                  <a:srgbClr val="FF0000"/>
                </a:solidFill>
              </a:rPr>
              <a:t>ют</a:t>
            </a:r>
            <a:r>
              <a:rPr lang="ru-RU" sz="1600" dirty="0" smtClean="0"/>
              <a:t> → </a:t>
            </a:r>
            <a:r>
              <a:rPr lang="ru-RU" sz="1600" dirty="0" err="1" smtClean="0"/>
              <a:t>реша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-я- </a:t>
            </a:r>
            <a:r>
              <a:rPr lang="ru-RU" sz="1600" i="0" dirty="0" smtClean="0"/>
              <a:t>(</a:t>
            </a:r>
            <a:r>
              <a:rPr lang="ru-RU" sz="1600" dirty="0" smtClean="0"/>
              <a:t>реша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i="0" dirty="0" smtClean="0"/>
              <a:t>);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кричать</a:t>
            </a:r>
            <a:r>
              <a:rPr lang="ru-RU" sz="1600" i="0" dirty="0" smtClean="0"/>
              <a:t> (II </a:t>
            </a:r>
            <a:r>
              <a:rPr lang="ru-RU" sz="1600" i="0" dirty="0" err="1" smtClean="0"/>
              <a:t>спр</a:t>
            </a:r>
            <a:r>
              <a:rPr lang="ru-RU" sz="1600" i="0" dirty="0" smtClean="0"/>
              <a:t>.): </a:t>
            </a:r>
            <a:r>
              <a:rPr lang="ru-RU" sz="1600" i="0" dirty="0" err="1" smtClean="0"/>
              <a:t>крич</a:t>
            </a:r>
            <a:r>
              <a:rPr lang="ru-RU" sz="1600" dirty="0" err="1" smtClean="0"/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ат</a:t>
            </a:r>
            <a:r>
              <a:rPr lang="ru-RU" sz="1600" dirty="0" smtClean="0"/>
              <a:t> → </a:t>
            </a:r>
            <a:r>
              <a:rPr lang="ru-RU" sz="1600" dirty="0" err="1" smtClean="0"/>
              <a:t>крич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-а- </a:t>
            </a:r>
            <a:r>
              <a:rPr lang="ru-RU" sz="1600" i="0" dirty="0" smtClean="0"/>
              <a:t>(крич</a:t>
            </a:r>
            <a:r>
              <a:rPr lang="ru-RU" sz="1600" i="0" dirty="0" smtClean="0">
                <a:solidFill>
                  <a:srgbClr val="FF0000"/>
                </a:solidFill>
              </a:rPr>
              <a:t>а</a:t>
            </a:r>
            <a:r>
              <a:rPr lang="ru-RU" sz="1600" i="0" dirty="0" smtClean="0"/>
              <a:t>).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236381"/>
              </p:ext>
            </p:extLst>
          </p:nvPr>
        </p:nvGraphicFramePr>
        <p:xfrm>
          <a:off x="311132" y="622293"/>
          <a:ext cx="5000660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еепричастия несовершенного вида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образуются от основы настоящего времени с помощью суффиксов: </a:t>
                      </a:r>
                      <a:r>
                        <a:rPr lang="ru-RU" sz="18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-а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(-я-)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18AC3F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14611</TotalTime>
  <Words>1140</Words>
  <Application>Microsoft Office PowerPoint</Application>
  <PresentationFormat>Произвольный</PresentationFormat>
  <Paragraphs>337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Calibri</vt:lpstr>
      <vt:lpstr>Times New Roman</vt:lpstr>
      <vt:lpstr>Office Theme</vt:lpstr>
      <vt:lpstr>Русский  язык</vt:lpstr>
      <vt:lpstr>                  Деепричастие (ravishdosh)</vt:lpstr>
      <vt:lpstr>                   Виды деепричастий</vt:lpstr>
      <vt:lpstr>              Внимание! Запомните!</vt:lpstr>
      <vt:lpstr>             Внимание! Запомните!</vt:lpstr>
      <vt:lpstr>  Синтаксические признаки деепричастий</vt:lpstr>
      <vt:lpstr>               Деепричастие (ravishdosh)</vt:lpstr>
      <vt:lpstr>              Внимание! Запомните!</vt:lpstr>
      <vt:lpstr>              Внимание! Запомните!</vt:lpstr>
      <vt:lpstr>              Деепричастия не образуются … </vt:lpstr>
      <vt:lpstr>              Деепричастия не образуются … </vt:lpstr>
      <vt:lpstr>                     Внимание! Запомните!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«Волшебный прямоугольник». Проверьте! </vt:lpstr>
      <vt:lpstr>          Технология соответствий</vt:lpstr>
      <vt:lpstr>Презентация PowerPoint</vt:lpstr>
      <vt:lpstr>Презентация PowerPoint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630</cp:revision>
  <dcterms:created xsi:type="dcterms:W3CDTF">2020-04-13T08:05:42Z</dcterms:created>
  <dcterms:modified xsi:type="dcterms:W3CDTF">2021-02-15T11:15:54Z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