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70" r:id="rId3"/>
    <p:sldId id="358" r:id="rId4"/>
    <p:sldId id="341" r:id="rId5"/>
    <p:sldId id="345" r:id="rId6"/>
    <p:sldId id="342" r:id="rId7"/>
    <p:sldId id="346" r:id="rId8"/>
    <p:sldId id="347" r:id="rId9"/>
    <p:sldId id="348" r:id="rId10"/>
    <p:sldId id="359" r:id="rId11"/>
    <p:sldId id="360" r:id="rId12"/>
    <p:sldId id="366" r:id="rId13"/>
    <p:sldId id="349" r:id="rId14"/>
    <p:sldId id="350" r:id="rId15"/>
    <p:sldId id="351" r:id="rId16"/>
    <p:sldId id="361" r:id="rId17"/>
    <p:sldId id="362" r:id="rId18"/>
    <p:sldId id="363" r:id="rId19"/>
    <p:sldId id="364" r:id="rId20"/>
    <p:sldId id="365" r:id="rId21"/>
    <p:sldId id="286" r:id="rId22"/>
    <p:sldId id="287" r:id="rId23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B85808"/>
    <a:srgbClr val="286D80"/>
    <a:srgbClr val="0000FF"/>
    <a:srgbClr val="18AC3F"/>
    <a:srgbClr val="0000CC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904" y="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15.02.2021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092">
              <a:defRPr/>
            </a:pPr>
            <a:fld id="{349D4C1E-46C9-452C-9820-5F259BFDCBE1}" type="slidenum">
              <a:rPr lang="ru-RU" sz="700" smtClean="0">
                <a:solidFill>
                  <a:prstClr val="black"/>
                </a:solidFill>
                <a:latin typeface="Calibri" panose="020F0502020204030204"/>
              </a:rPr>
              <a:pPr defTabSz="186092">
                <a:defRPr/>
              </a:pPr>
              <a:t>5</a:t>
            </a:fld>
            <a:endParaRPr lang="ru-RU" sz="7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50759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9" y="831993"/>
            <a:ext cx="4857784" cy="1052850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Как сказать об основном и добавочном действиях, которые совершаются одновременно?</a:t>
            </a:r>
            <a:endParaRPr lang="ru-RU" sz="2000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6596" y="1118369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592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173355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5604" name="Picture 4" descr="Признаки наречия у деепричастий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54140" y="1979615"/>
            <a:ext cx="3214710" cy="12048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102425"/>
            <a:ext cx="6840760" cy="600164"/>
          </a:xfrm>
        </p:spPr>
        <p:txBody>
          <a:bodyPr/>
          <a:lstStyle/>
          <a:p>
            <a:r>
              <a:rPr lang="ru-RU" dirty="0" smtClean="0"/>
              <a:t>              Деепричастия не образуются …</a:t>
            </a:r>
            <a:r>
              <a:rPr lang="ru-RU" sz="1800" b="0" dirty="0" smtClean="0"/>
              <a:t/>
            </a:r>
            <a:br>
              <a:rPr lang="ru-RU" sz="1800" b="0" dirty="0" smtClean="0"/>
            </a:b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979483"/>
            <a:ext cx="1857388" cy="1428760"/>
          </a:xfrm>
          <a:prstGeom prst="roundRect">
            <a:avLst/>
          </a:prstGeom>
          <a:noFill/>
          <a:ln w="571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От некоторых глаголов несовершенного вида нельзя образовать деепричастия:</a:t>
            </a:r>
          </a:p>
          <a:p>
            <a:pPr algn="ctr"/>
            <a:endParaRPr lang="ru-RU" sz="1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93731"/>
            <a:ext cx="3286148" cy="50006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marL="228600" indent="-228600" fontAlgn="base">
              <a:buAutoNum type="arabicParenR"/>
            </a:pP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от глаголов на </a:t>
            </a:r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sz="1200" b="1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чь</a:t>
            </a:r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беречь, стричь, увлечь; </a:t>
            </a:r>
            <a:r>
              <a:rPr lang="ru-RU" sz="1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200" dirty="0" smtClean="0">
                <a:latin typeface="Arial" pitchFamily="34" charset="0"/>
                <a:cs typeface="Arial" pitchFamily="34" charset="0"/>
              </a:rPr>
            </a:b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2122491"/>
            <a:ext cx="3286148" cy="857256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3) </a:t>
            </a:r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от  односложных глаголов, которые в основе настоящего времени не имеют гласных звуков: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ждать - </a:t>
            </a:r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жд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ут,</a:t>
            </a:r>
          </a:p>
          <a:p>
            <a:pPr fontAlgn="base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лгать - </a:t>
            </a:r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лг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ут, рвать - </a:t>
            </a:r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рв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ут, лить – </a:t>
            </a:r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ль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ют;</a:t>
            </a:r>
          </a:p>
          <a:p>
            <a:pPr fontAlgn="base"/>
            <a:endParaRPr lang="ru-RU" sz="12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2025644" y="943764"/>
            <a:ext cx="285752" cy="750099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2025644" y="1693863"/>
            <a:ext cx="285752" cy="857256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кругленный прямоугольник 23"/>
          <p:cNvSpPr/>
          <p:nvPr/>
        </p:nvSpPr>
        <p:spPr>
          <a:xfrm>
            <a:off x="2311396" y="1336673"/>
            <a:ext cx="3286148" cy="642942"/>
          </a:xfrm>
          <a:prstGeom prst="round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2) от глаголов с суффиксом </a:t>
            </a:r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–ну:</a:t>
            </a:r>
            <a:endParaRPr lang="ru-RU" sz="1400" b="1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fontAlgn="base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стынуть, киснуть, капнуть, тянуть, вякнуть;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8" name="Прямая соединительная линия 37"/>
          <p:cNvCxnSpPr>
            <a:stCxn id="4" idx="3"/>
            <a:endCxn id="24" idx="1"/>
          </p:cNvCxnSpPr>
          <p:nvPr/>
        </p:nvCxnSpPr>
        <p:spPr>
          <a:xfrm flipV="1">
            <a:off x="2025644" y="1658144"/>
            <a:ext cx="285752" cy="35719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29468" y="102425"/>
            <a:ext cx="6840760" cy="600164"/>
          </a:xfrm>
        </p:spPr>
        <p:txBody>
          <a:bodyPr/>
          <a:lstStyle/>
          <a:p>
            <a:r>
              <a:rPr lang="ru-RU" dirty="0" smtClean="0"/>
              <a:t>              Деепричастия не образуются …</a:t>
            </a:r>
            <a:r>
              <a:rPr lang="ru-RU" sz="1800" b="0" dirty="0" smtClean="0"/>
              <a:t/>
            </a:r>
            <a:br>
              <a:rPr lang="ru-RU" sz="1800" b="0" dirty="0" smtClean="0"/>
            </a:br>
            <a:endParaRPr lang="ru-RU" sz="18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8256" y="979483"/>
            <a:ext cx="1857388" cy="1428760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От некоторых глаголов несовершенного вида нельзя образовать деепричастия:</a:t>
            </a:r>
          </a:p>
          <a:p>
            <a:pPr algn="ctr"/>
            <a:endParaRPr lang="ru-RU" sz="1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11396" y="622293"/>
            <a:ext cx="3286148" cy="928694"/>
          </a:xfrm>
          <a:prstGeom prst="round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4) от </a:t>
            </a:r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большинства глаголов с основой настоящего времени на шипящий: плясать – пля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</a:t>
            </a:r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ут, вязать – вя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</a:t>
            </a:r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ут,</a:t>
            </a:r>
          </a:p>
          <a:p>
            <a:pPr fontAlgn="base"/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пахать – па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</a:t>
            </a:r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ут, писать - пи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</a:t>
            </a:r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ут.</a:t>
            </a:r>
          </a:p>
          <a:p>
            <a:pPr marL="228600" indent="-228600" fontAlgn="base"/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2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11396" y="1693863"/>
            <a:ext cx="3286148" cy="714380"/>
          </a:xfrm>
          <a:prstGeom prst="round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endParaRPr lang="ru-RU" sz="1200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5) н</a:t>
            </a:r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е образуют деепричастия также ряд глаголов:</a:t>
            </a:r>
          </a:p>
          <a:p>
            <a:pPr fontAlgn="base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петь, шить, плясать, вязать, пахать.</a:t>
            </a:r>
          </a:p>
          <a:p>
            <a:pPr fontAlgn="base"/>
            <a:endParaRPr lang="ru-RU" sz="12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1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cxnSp>
        <p:nvCxnSpPr>
          <p:cNvPr id="9" name="Прямая соединительная линия 8"/>
          <p:cNvCxnSpPr>
            <a:stCxn id="4" idx="3"/>
            <a:endCxn id="5" idx="1"/>
          </p:cNvCxnSpPr>
          <p:nvPr/>
        </p:nvCxnSpPr>
        <p:spPr>
          <a:xfrm flipV="1">
            <a:off x="2025644" y="1086640"/>
            <a:ext cx="285752" cy="607223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6" idx="1"/>
            <a:endCxn id="4" idx="3"/>
          </p:cNvCxnSpPr>
          <p:nvPr/>
        </p:nvCxnSpPr>
        <p:spPr>
          <a:xfrm rot="10800000">
            <a:off x="2025644" y="1693863"/>
            <a:ext cx="285752" cy="35719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Скругленный прямоугольник 28"/>
          <p:cNvSpPr/>
          <p:nvPr/>
        </p:nvSpPr>
        <p:spPr>
          <a:xfrm>
            <a:off x="2311396" y="2551119"/>
            <a:ext cx="3286148" cy="50006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fontAlgn="base"/>
            <a:r>
              <a:rPr lang="ru-RU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fontAlgn="base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6) от глаголов с основой на </a:t>
            </a:r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г, к: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бе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</a:t>
            </a:r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ут,</a:t>
            </a:r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те</a:t>
            </a:r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ут.</a:t>
            </a:r>
            <a:r>
              <a:rPr lang="ru-RU" sz="1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</a:br>
            <a:endParaRPr lang="ru-RU" sz="12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Прямая соединительная линия 34"/>
          <p:cNvCxnSpPr>
            <a:stCxn id="4" idx="3"/>
            <a:endCxn id="29" idx="1"/>
          </p:cNvCxnSpPr>
          <p:nvPr/>
        </p:nvCxnSpPr>
        <p:spPr>
          <a:xfrm>
            <a:off x="2025644" y="1693863"/>
            <a:ext cx="285752" cy="1107289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69332"/>
          </a:xfrm>
        </p:spPr>
        <p:txBody>
          <a:bodyPr/>
          <a:lstStyle/>
          <a:p>
            <a:r>
              <a:rPr lang="en-US" sz="1800" dirty="0" smtClean="0"/>
              <a:t>                     </a:t>
            </a:r>
            <a:r>
              <a:rPr lang="ru-RU" sz="2400" dirty="0" smtClean="0"/>
              <a:t>Внимание! Запомните!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3286148" cy="2215991"/>
          </a:xfrm>
        </p:spPr>
        <p:txBody>
          <a:bodyPr/>
          <a:lstStyle/>
          <a:p>
            <a:r>
              <a:rPr lang="ru-RU" sz="18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Д</a:t>
            </a:r>
            <a:r>
              <a:rPr lang="ru-RU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еепричастия часто используются в устойчивых словосочетаниях - </a:t>
            </a:r>
            <a:r>
              <a:rPr lang="ru-RU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фразеологизмах (</a:t>
            </a:r>
            <a:r>
              <a:rPr lang="en-US" sz="1800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barqaror</a:t>
            </a:r>
            <a:r>
              <a:rPr lang="en-US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so‘z</a:t>
            </a:r>
            <a:r>
              <a:rPr lang="en-US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birikmalari</a:t>
            </a:r>
            <a:r>
              <a:rPr lang="en-US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majmui</a:t>
            </a:r>
            <a:r>
              <a:rPr lang="en-US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r>
              <a:rPr lang="ru-RU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засучи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18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рукава, </a:t>
            </a:r>
          </a:p>
          <a:p>
            <a:r>
              <a:rPr lang="ru-RU" sz="1800" dirty="0" smtClean="0">
                <a:solidFill>
                  <a:srgbClr val="0000FF"/>
                </a:solidFill>
              </a:rPr>
              <a:t>чуть дыш</a:t>
            </a:r>
            <a:r>
              <a:rPr lang="ru-RU" sz="1800" dirty="0" smtClean="0">
                <a:solidFill>
                  <a:srgbClr val="FF0000"/>
                </a:solidFill>
              </a:rPr>
              <a:t>а</a:t>
            </a:r>
            <a:r>
              <a:rPr lang="ru-RU" sz="1800" dirty="0" smtClean="0">
                <a:solidFill>
                  <a:srgbClr val="0000FF"/>
                </a:solidFill>
              </a:rPr>
              <a:t>, на ночь гляд</a:t>
            </a:r>
            <a:r>
              <a:rPr lang="ru-RU" sz="1800" dirty="0" smtClean="0">
                <a:solidFill>
                  <a:srgbClr val="FF0000"/>
                </a:solidFill>
              </a:rPr>
              <a:t>я.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5" name="Picture 2" descr="обои для рабочего стола, стрелка, компьютерные иконк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9794382">
            <a:off x="3498411" y="929986"/>
            <a:ext cx="187007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2570" y="622293"/>
            <a:ext cx="5214974" cy="1846659"/>
          </a:xfrm>
        </p:spPr>
        <p:txBody>
          <a:bodyPr/>
          <a:lstStyle/>
          <a:p>
            <a:r>
              <a:rPr lang="ru-RU" sz="2000" i="0" dirty="0" smtClean="0">
                <a:solidFill>
                  <a:schemeClr val="accent2">
                    <a:lumMod val="75000"/>
                  </a:schemeClr>
                </a:solidFill>
              </a:rPr>
              <a:t>От данных глаголов образуйте деепричастия несовершенного вида:</a:t>
            </a:r>
            <a:r>
              <a:rPr lang="ru-RU" sz="2000" b="0" i="0" dirty="0" smtClean="0"/>
              <a:t> </a:t>
            </a:r>
          </a:p>
          <a:p>
            <a:r>
              <a:rPr lang="ru-RU" sz="2000" i="0" dirty="0" smtClean="0"/>
              <a:t>мешает, говорит, </a:t>
            </a:r>
          </a:p>
          <a:p>
            <a:r>
              <a:rPr lang="ru-RU" sz="2000" i="0" dirty="0" smtClean="0"/>
              <a:t>совершает, стирает, </a:t>
            </a:r>
          </a:p>
          <a:p>
            <a:r>
              <a:rPr lang="ru-RU" sz="2000" i="0" dirty="0" smtClean="0"/>
              <a:t>блестит, ужинает, </a:t>
            </a:r>
          </a:p>
          <a:p>
            <a:r>
              <a:rPr lang="ru-RU" sz="2000" i="0" dirty="0" smtClean="0"/>
              <a:t>держит, плачет.</a:t>
            </a:r>
            <a:endParaRPr lang="ru-RU" sz="2000" i="0" dirty="0" smtClean="0">
              <a:solidFill>
                <a:srgbClr val="C00000"/>
              </a:solidFill>
            </a:endParaRP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ЕГЭ.Русский язык. Задание № 10. ТЕОРИЯ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03941" y="1252681"/>
            <a:ext cx="1838477" cy="1720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368229" cy="323165"/>
          </a:xfrm>
        </p:spPr>
        <p:txBody>
          <a:bodyPr/>
          <a:lstStyle/>
          <a:p>
            <a:r>
              <a:rPr lang="ru-RU" dirty="0" smtClean="0"/>
              <a:t>   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622293"/>
            <a:ext cx="5357850" cy="2462213"/>
          </a:xfrm>
        </p:spPr>
        <p:txBody>
          <a:bodyPr/>
          <a:lstStyle/>
          <a:p>
            <a:r>
              <a:rPr lang="ru-RU" sz="2000" i="0" dirty="0" smtClean="0"/>
              <a:t>мешает         меша</a:t>
            </a:r>
            <a:r>
              <a:rPr lang="ru-RU" sz="2000" i="0" dirty="0" smtClean="0">
                <a:solidFill>
                  <a:srgbClr val="C00000"/>
                </a:solidFill>
              </a:rPr>
              <a:t>я;</a:t>
            </a:r>
            <a:endParaRPr lang="ru-RU" sz="2000" i="0" dirty="0" smtClean="0"/>
          </a:p>
          <a:p>
            <a:r>
              <a:rPr lang="ru-RU" sz="2000" i="0" dirty="0" smtClean="0"/>
              <a:t>говорит         говор</a:t>
            </a:r>
            <a:r>
              <a:rPr lang="ru-RU" sz="2000" i="0" dirty="0" smtClean="0">
                <a:solidFill>
                  <a:srgbClr val="C00000"/>
                </a:solidFill>
              </a:rPr>
              <a:t>я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/>
              <a:t>стирает         стира</a:t>
            </a:r>
            <a:r>
              <a:rPr lang="ru-RU" sz="2000" i="0" dirty="0" smtClean="0">
                <a:solidFill>
                  <a:srgbClr val="FF0000"/>
                </a:solidFill>
              </a:rPr>
              <a:t>я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/>
              <a:t>блестит        блест</a:t>
            </a:r>
            <a:r>
              <a:rPr lang="ru-RU" sz="2000" i="0" dirty="0" smtClean="0">
                <a:solidFill>
                  <a:srgbClr val="C00000"/>
                </a:solidFill>
              </a:rPr>
              <a:t>я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/>
              <a:t>ужинает         ужина</a:t>
            </a:r>
            <a:r>
              <a:rPr lang="ru-RU" sz="2000" i="0" dirty="0" smtClean="0">
                <a:solidFill>
                  <a:srgbClr val="C00000"/>
                </a:solidFill>
              </a:rPr>
              <a:t>я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/>
              <a:t>держит         держ</a:t>
            </a:r>
            <a:r>
              <a:rPr lang="ru-RU" sz="2000" i="0" dirty="0" smtClean="0">
                <a:solidFill>
                  <a:srgbClr val="FF0000"/>
                </a:solidFill>
              </a:rPr>
              <a:t>а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/>
              <a:t>плачет         плач</a:t>
            </a:r>
            <a:r>
              <a:rPr lang="ru-RU" sz="2000" i="0" dirty="0" smtClean="0">
                <a:solidFill>
                  <a:srgbClr val="C00000"/>
                </a:solidFill>
              </a:rPr>
              <a:t>а</a:t>
            </a:r>
            <a:r>
              <a:rPr lang="ru-RU" sz="2000" i="0" dirty="0" smtClean="0"/>
              <a:t>;</a:t>
            </a:r>
          </a:p>
          <a:p>
            <a:r>
              <a:rPr lang="ru-RU" sz="2000" i="0" dirty="0" smtClean="0">
                <a:solidFill>
                  <a:srgbClr val="0070C0"/>
                </a:solidFill>
              </a:rPr>
              <a:t>совершает        соверша</a:t>
            </a:r>
            <a:r>
              <a:rPr lang="ru-RU" sz="2000" i="0" dirty="0" smtClean="0">
                <a:solidFill>
                  <a:srgbClr val="FF0000"/>
                </a:solidFill>
              </a:rPr>
              <a:t>я</a:t>
            </a:r>
            <a:r>
              <a:rPr lang="ru-RU" sz="2000" i="0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8" name="Picture 5" descr="https://refdb.ru/images/1797/3592403/m1f70e25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9" y="4143380"/>
            <a:ext cx="1895469" cy="1590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План работы на декабрь | ТАНАИС | региональная общественная организация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2966" y="693731"/>
            <a:ext cx="221457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Стрелка вправо 8"/>
          <p:cNvSpPr/>
          <p:nvPr/>
        </p:nvSpPr>
        <p:spPr>
          <a:xfrm>
            <a:off x="1311264" y="693731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1311264" y="979483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1311264" y="1336673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>
            <a:off x="1382702" y="1622425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1382702" y="1908177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1311264" y="2193929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>
            <a:off x="1239826" y="2551119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1668454" y="2836871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Игра «Волшебный прямоугольник»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54338" y="781128"/>
            <a:ext cx="2643206" cy="1969770"/>
          </a:xfrm>
        </p:spPr>
        <p:txBody>
          <a:bodyPr/>
          <a:lstStyle/>
          <a:p>
            <a:r>
              <a:rPr lang="ru-RU" sz="1600" dirty="0" smtClean="0">
                <a:solidFill>
                  <a:srgbClr val="0000CC"/>
                </a:solidFill>
              </a:rPr>
              <a:t>Свободные клеточки прямоугольника заполните буквами так, чтобы в каждом вертикальном ряду получились</a:t>
            </a:r>
            <a:r>
              <a:rPr lang="ru-RU" sz="1600" i="0" dirty="0" smtClean="0">
                <a:solidFill>
                  <a:srgbClr val="0000CC"/>
                </a:solidFill>
              </a:rPr>
              <a:t> </a:t>
            </a:r>
            <a:r>
              <a:rPr lang="ru-RU" sz="1600" dirty="0" smtClean="0">
                <a:solidFill>
                  <a:srgbClr val="008000"/>
                </a:solidFill>
              </a:rPr>
              <a:t>деепричастия несовершенного вида.</a:t>
            </a:r>
            <a:endParaRPr lang="ru-RU" sz="1600" dirty="0">
              <a:solidFill>
                <a:srgbClr val="008000"/>
              </a:solidFill>
            </a:endParaRPr>
          </a:p>
        </p:txBody>
      </p:sp>
      <p:grpSp>
        <p:nvGrpSpPr>
          <p:cNvPr id="4" name="Group 25">
            <a:extLst>
              <a:ext uri="{FF2B5EF4-FFF2-40B4-BE49-F238E27FC236}">
                <a16:creationId xmlns:a16="http://schemas.microsoft.com/office/drawing/2014/main" id="{29D107AC-1A6C-40E7-A65B-8E197F1689B8}"/>
              </a:ext>
            </a:extLst>
          </p:cNvPr>
          <p:cNvGrpSpPr/>
          <p:nvPr/>
        </p:nvGrpSpPr>
        <p:grpSpPr>
          <a:xfrm>
            <a:off x="454008" y="836607"/>
            <a:ext cx="2000264" cy="2143737"/>
            <a:chOff x="1236742" y="202524"/>
            <a:chExt cx="3688534" cy="5399644"/>
          </a:xfrm>
        </p:grpSpPr>
        <p:sp>
          <p:nvSpPr>
            <p:cNvPr id="5" name="Freeform: Shape 24">
              <a:extLst>
                <a:ext uri="{FF2B5EF4-FFF2-40B4-BE49-F238E27FC236}">
                  <a16:creationId xmlns:a16="http://schemas.microsoft.com/office/drawing/2014/main" id="{BAA9B016-3962-4527-A0FA-E59B7D36D25D}"/>
                </a:ext>
              </a:extLst>
            </p:cNvPr>
            <p:cNvSpPr>
              <a:spLocks/>
            </p:cNvSpPr>
            <p:nvPr/>
          </p:nvSpPr>
          <p:spPr bwMode="auto">
            <a:xfrm rot="410959" flipH="1">
              <a:off x="1700638" y="1466697"/>
              <a:ext cx="2854049" cy="4135471"/>
            </a:xfrm>
            <a:custGeom>
              <a:avLst/>
              <a:gdLst>
                <a:gd name="connsiteX0" fmla="*/ 1696267 w 2854049"/>
                <a:gd name="connsiteY0" fmla="*/ 3431657 h 4135471"/>
                <a:gd name="connsiteX1" fmla="*/ 1344360 w 2854049"/>
                <a:gd name="connsiteY1" fmla="*/ 3783564 h 4135471"/>
                <a:gd name="connsiteX2" fmla="*/ 1696267 w 2854049"/>
                <a:gd name="connsiteY2" fmla="*/ 4135471 h 4135471"/>
                <a:gd name="connsiteX3" fmla="*/ 2048174 w 2854049"/>
                <a:gd name="connsiteY3" fmla="*/ 3783564 h 4135471"/>
                <a:gd name="connsiteX4" fmla="*/ 1696267 w 2854049"/>
                <a:gd name="connsiteY4" fmla="*/ 3431657 h 4135471"/>
                <a:gd name="connsiteX5" fmla="*/ 1470680 w 2854049"/>
                <a:gd name="connsiteY5" fmla="*/ 0 h 4135471"/>
                <a:gd name="connsiteX6" fmla="*/ 1360088 w 2854049"/>
                <a:gd name="connsiteY6" fmla="*/ 9020 h 4135471"/>
                <a:gd name="connsiteX7" fmla="*/ 1082638 w 2854049"/>
                <a:gd name="connsiteY7" fmla="*/ 72152 h 4135471"/>
                <a:gd name="connsiteX8" fmla="*/ 1000179 w 2854049"/>
                <a:gd name="connsiteY8" fmla="*/ 103217 h 4135471"/>
                <a:gd name="connsiteX9" fmla="*/ 918691 w 2854049"/>
                <a:gd name="connsiteY9" fmla="*/ 138291 h 4135471"/>
                <a:gd name="connsiteX10" fmla="*/ 839141 w 2854049"/>
                <a:gd name="connsiteY10" fmla="*/ 180379 h 4135471"/>
                <a:gd name="connsiteX11" fmla="*/ 765414 w 2854049"/>
                <a:gd name="connsiteY11" fmla="*/ 227479 h 4135471"/>
                <a:gd name="connsiteX12" fmla="*/ 694595 w 2854049"/>
                <a:gd name="connsiteY12" fmla="*/ 280591 h 4135471"/>
                <a:gd name="connsiteX13" fmla="*/ 629599 w 2854049"/>
                <a:gd name="connsiteY13" fmla="*/ 338714 h 4135471"/>
                <a:gd name="connsiteX14" fmla="*/ 569452 w 2854049"/>
                <a:gd name="connsiteY14" fmla="*/ 401847 h 4135471"/>
                <a:gd name="connsiteX15" fmla="*/ 515126 w 2854049"/>
                <a:gd name="connsiteY15" fmla="*/ 470992 h 4135471"/>
                <a:gd name="connsiteX16" fmla="*/ 467591 w 2854049"/>
                <a:gd name="connsiteY16" fmla="*/ 544147 h 4135471"/>
                <a:gd name="connsiteX17" fmla="*/ 426847 w 2854049"/>
                <a:gd name="connsiteY17" fmla="*/ 622311 h 4135471"/>
                <a:gd name="connsiteX18" fmla="*/ 392893 w 2854049"/>
                <a:gd name="connsiteY18" fmla="*/ 706488 h 4135471"/>
                <a:gd name="connsiteX19" fmla="*/ 338568 w 2854049"/>
                <a:gd name="connsiteY19" fmla="*/ 937976 h 4135471"/>
                <a:gd name="connsiteX20" fmla="*/ 333717 w 2854049"/>
                <a:gd name="connsiteY20" fmla="*/ 994094 h 4135471"/>
                <a:gd name="connsiteX21" fmla="*/ 331776 w 2854049"/>
                <a:gd name="connsiteY21" fmla="*/ 1047206 h 4135471"/>
                <a:gd name="connsiteX22" fmla="*/ 333717 w 2854049"/>
                <a:gd name="connsiteY22" fmla="*/ 1096308 h 4135471"/>
                <a:gd name="connsiteX23" fmla="*/ 334686 w 2854049"/>
                <a:gd name="connsiteY23" fmla="*/ 1145413 h 4135471"/>
                <a:gd name="connsiteX24" fmla="*/ 334686 w 2854049"/>
                <a:gd name="connsiteY24" fmla="*/ 1191509 h 4135471"/>
                <a:gd name="connsiteX25" fmla="*/ 329836 w 2854049"/>
                <a:gd name="connsiteY25" fmla="*/ 1234599 h 4135471"/>
                <a:gd name="connsiteX26" fmla="*/ 315284 w 2854049"/>
                <a:gd name="connsiteY26" fmla="*/ 1278693 h 4135471"/>
                <a:gd name="connsiteX27" fmla="*/ 289092 w 2854049"/>
                <a:gd name="connsiteY27" fmla="*/ 1331805 h 4135471"/>
                <a:gd name="connsiteX28" fmla="*/ 257078 w 2854049"/>
                <a:gd name="connsiteY28" fmla="*/ 1380908 h 4135471"/>
                <a:gd name="connsiteX29" fmla="*/ 222155 w 2854049"/>
                <a:gd name="connsiteY29" fmla="*/ 1423998 h 4135471"/>
                <a:gd name="connsiteX30" fmla="*/ 185291 w 2854049"/>
                <a:gd name="connsiteY30" fmla="*/ 1468092 h 4135471"/>
                <a:gd name="connsiteX31" fmla="*/ 146487 w 2854049"/>
                <a:gd name="connsiteY31" fmla="*/ 1508176 h 4135471"/>
                <a:gd name="connsiteX32" fmla="*/ 107683 w 2854049"/>
                <a:gd name="connsiteY32" fmla="*/ 1548261 h 4135471"/>
                <a:gd name="connsiteX33" fmla="*/ 70819 w 2854049"/>
                <a:gd name="connsiteY33" fmla="*/ 1592354 h 4135471"/>
                <a:gd name="connsiteX34" fmla="*/ 58206 w 2854049"/>
                <a:gd name="connsiteY34" fmla="*/ 1604378 h 4135471"/>
                <a:gd name="connsiteX35" fmla="*/ 42684 w 2854049"/>
                <a:gd name="connsiteY35" fmla="*/ 1619410 h 4135471"/>
                <a:gd name="connsiteX36" fmla="*/ 26193 w 2854049"/>
                <a:gd name="connsiteY36" fmla="*/ 1637448 h 4135471"/>
                <a:gd name="connsiteX37" fmla="*/ 12611 w 2854049"/>
                <a:gd name="connsiteY37" fmla="*/ 1655486 h 4135471"/>
                <a:gd name="connsiteX38" fmla="*/ 3882 w 2854049"/>
                <a:gd name="connsiteY38" fmla="*/ 1677533 h 4135471"/>
                <a:gd name="connsiteX39" fmla="*/ 0 w 2854049"/>
                <a:gd name="connsiteY39" fmla="*/ 1701583 h 4135471"/>
                <a:gd name="connsiteX40" fmla="*/ 4851 w 2854049"/>
                <a:gd name="connsiteY40" fmla="*/ 1726636 h 4135471"/>
                <a:gd name="connsiteX41" fmla="*/ 17462 w 2854049"/>
                <a:gd name="connsiteY41" fmla="*/ 1750687 h 4135471"/>
                <a:gd name="connsiteX42" fmla="*/ 38806 w 2854049"/>
                <a:gd name="connsiteY42" fmla="*/ 1770728 h 4135471"/>
                <a:gd name="connsiteX43" fmla="*/ 63057 w 2854049"/>
                <a:gd name="connsiteY43" fmla="*/ 1784759 h 4135471"/>
                <a:gd name="connsiteX44" fmla="*/ 93130 w 2854049"/>
                <a:gd name="connsiteY44" fmla="*/ 1797786 h 4135471"/>
                <a:gd name="connsiteX45" fmla="*/ 125143 w 2854049"/>
                <a:gd name="connsiteY45" fmla="*/ 1808809 h 4135471"/>
                <a:gd name="connsiteX46" fmla="*/ 157158 w 2854049"/>
                <a:gd name="connsiteY46" fmla="*/ 1819833 h 4135471"/>
                <a:gd name="connsiteX47" fmla="*/ 188201 w 2854049"/>
                <a:gd name="connsiteY47" fmla="*/ 1830855 h 4135471"/>
                <a:gd name="connsiteX48" fmla="*/ 218273 w 2854049"/>
                <a:gd name="connsiteY48" fmla="*/ 1843883 h 4135471"/>
                <a:gd name="connsiteX49" fmla="*/ 245437 w 2854049"/>
                <a:gd name="connsiteY49" fmla="*/ 1857912 h 4135471"/>
                <a:gd name="connsiteX50" fmla="*/ 264839 w 2854049"/>
                <a:gd name="connsiteY50" fmla="*/ 1875951 h 4135471"/>
                <a:gd name="connsiteX51" fmla="*/ 259018 w 2854049"/>
                <a:gd name="connsiteY51" fmla="*/ 1900001 h 4135471"/>
                <a:gd name="connsiteX52" fmla="*/ 248347 w 2854049"/>
                <a:gd name="connsiteY52" fmla="*/ 1922047 h 4135471"/>
                <a:gd name="connsiteX53" fmla="*/ 237676 w 2854049"/>
                <a:gd name="connsiteY53" fmla="*/ 1945097 h 4135471"/>
                <a:gd name="connsiteX54" fmla="*/ 226035 w 2854049"/>
                <a:gd name="connsiteY54" fmla="*/ 1967142 h 4135471"/>
                <a:gd name="connsiteX55" fmla="*/ 215364 w 2854049"/>
                <a:gd name="connsiteY55" fmla="*/ 1989189 h 4135471"/>
                <a:gd name="connsiteX56" fmla="*/ 207602 w 2854049"/>
                <a:gd name="connsiteY56" fmla="*/ 2011236 h 4135471"/>
                <a:gd name="connsiteX57" fmla="*/ 204693 w 2854049"/>
                <a:gd name="connsiteY57" fmla="*/ 2031277 h 4135471"/>
                <a:gd name="connsiteX58" fmla="*/ 206633 w 2854049"/>
                <a:gd name="connsiteY58" fmla="*/ 2053324 h 4135471"/>
                <a:gd name="connsiteX59" fmla="*/ 217304 w 2854049"/>
                <a:gd name="connsiteY59" fmla="*/ 2073366 h 4135471"/>
                <a:gd name="connsiteX60" fmla="*/ 236706 w 2854049"/>
                <a:gd name="connsiteY60" fmla="*/ 2093409 h 4135471"/>
                <a:gd name="connsiteX61" fmla="*/ 264839 w 2854049"/>
                <a:gd name="connsiteY61" fmla="*/ 2113450 h 4135471"/>
                <a:gd name="connsiteX62" fmla="*/ 259018 w 2854049"/>
                <a:gd name="connsiteY62" fmla="*/ 2129483 h 4135471"/>
                <a:gd name="connsiteX63" fmla="*/ 250288 w 2854049"/>
                <a:gd name="connsiteY63" fmla="*/ 2145517 h 4135471"/>
                <a:gd name="connsiteX64" fmla="*/ 243497 w 2854049"/>
                <a:gd name="connsiteY64" fmla="*/ 2164557 h 4135471"/>
                <a:gd name="connsiteX65" fmla="*/ 241557 w 2854049"/>
                <a:gd name="connsiteY65" fmla="*/ 2184601 h 4135471"/>
                <a:gd name="connsiteX66" fmla="*/ 245437 w 2854049"/>
                <a:gd name="connsiteY66" fmla="*/ 2204642 h 4135471"/>
                <a:gd name="connsiteX67" fmla="*/ 256109 w 2854049"/>
                <a:gd name="connsiteY67" fmla="*/ 2222680 h 4135471"/>
                <a:gd name="connsiteX68" fmla="*/ 269690 w 2854049"/>
                <a:gd name="connsiteY68" fmla="*/ 2236709 h 4135471"/>
                <a:gd name="connsiteX69" fmla="*/ 287151 w 2854049"/>
                <a:gd name="connsiteY69" fmla="*/ 2249737 h 4135471"/>
                <a:gd name="connsiteX70" fmla="*/ 304613 w 2854049"/>
                <a:gd name="connsiteY70" fmla="*/ 2258756 h 4135471"/>
                <a:gd name="connsiteX71" fmla="*/ 321105 w 2854049"/>
                <a:gd name="connsiteY71" fmla="*/ 2269780 h 4135471"/>
                <a:gd name="connsiteX72" fmla="*/ 336627 w 2854049"/>
                <a:gd name="connsiteY72" fmla="*/ 2284810 h 4135471"/>
                <a:gd name="connsiteX73" fmla="*/ 345358 w 2854049"/>
                <a:gd name="connsiteY73" fmla="*/ 2300845 h 4135471"/>
                <a:gd name="connsiteX74" fmla="*/ 354089 w 2854049"/>
                <a:gd name="connsiteY74" fmla="*/ 2329906 h 4135471"/>
                <a:gd name="connsiteX75" fmla="*/ 354089 w 2854049"/>
                <a:gd name="connsiteY75" fmla="*/ 2362976 h 4135471"/>
                <a:gd name="connsiteX76" fmla="*/ 351179 w 2854049"/>
                <a:gd name="connsiteY76" fmla="*/ 2394041 h 4135471"/>
                <a:gd name="connsiteX77" fmla="*/ 343417 w 2854049"/>
                <a:gd name="connsiteY77" fmla="*/ 2426108 h 4135471"/>
                <a:gd name="connsiteX78" fmla="*/ 336627 w 2854049"/>
                <a:gd name="connsiteY78" fmla="*/ 2457173 h 4135471"/>
                <a:gd name="connsiteX79" fmla="*/ 331776 w 2854049"/>
                <a:gd name="connsiteY79" fmla="*/ 2485233 h 4135471"/>
                <a:gd name="connsiteX80" fmla="*/ 327896 w 2854049"/>
                <a:gd name="connsiteY80" fmla="*/ 2525318 h 4135471"/>
                <a:gd name="connsiteX81" fmla="*/ 331776 w 2854049"/>
                <a:gd name="connsiteY81" fmla="*/ 2561393 h 4135471"/>
                <a:gd name="connsiteX82" fmla="*/ 342447 w 2854049"/>
                <a:gd name="connsiteY82" fmla="*/ 2594464 h 4135471"/>
                <a:gd name="connsiteX83" fmla="*/ 356029 w 2854049"/>
                <a:gd name="connsiteY83" fmla="*/ 2623524 h 4135471"/>
                <a:gd name="connsiteX84" fmla="*/ 375432 w 2854049"/>
                <a:gd name="connsiteY84" fmla="*/ 2646572 h 4135471"/>
                <a:gd name="connsiteX85" fmla="*/ 400654 w 2854049"/>
                <a:gd name="connsiteY85" fmla="*/ 2668619 h 4135471"/>
                <a:gd name="connsiteX86" fmla="*/ 424906 w 2854049"/>
                <a:gd name="connsiteY86" fmla="*/ 2686657 h 4135471"/>
                <a:gd name="connsiteX87" fmla="*/ 453040 w 2854049"/>
                <a:gd name="connsiteY87" fmla="*/ 2701688 h 4135471"/>
                <a:gd name="connsiteX88" fmla="*/ 481173 w 2854049"/>
                <a:gd name="connsiteY88" fmla="*/ 2714717 h 4135471"/>
                <a:gd name="connsiteX89" fmla="*/ 509306 w 2854049"/>
                <a:gd name="connsiteY89" fmla="*/ 2721731 h 4135471"/>
                <a:gd name="connsiteX90" fmla="*/ 560721 w 2854049"/>
                <a:gd name="connsiteY90" fmla="*/ 2730751 h 4135471"/>
                <a:gd name="connsiteX91" fmla="*/ 615047 w 2854049"/>
                <a:gd name="connsiteY91" fmla="*/ 2734758 h 4135471"/>
                <a:gd name="connsiteX92" fmla="*/ 672284 w 2854049"/>
                <a:gd name="connsiteY92" fmla="*/ 2732755 h 4135471"/>
                <a:gd name="connsiteX93" fmla="*/ 728550 w 2854049"/>
                <a:gd name="connsiteY93" fmla="*/ 2726742 h 4135471"/>
                <a:gd name="connsiteX94" fmla="*/ 784816 w 2854049"/>
                <a:gd name="connsiteY94" fmla="*/ 2719726 h 4135471"/>
                <a:gd name="connsiteX95" fmla="*/ 838171 w 2854049"/>
                <a:gd name="connsiteY95" fmla="*/ 2708704 h 4135471"/>
                <a:gd name="connsiteX96" fmla="*/ 885706 w 2854049"/>
                <a:gd name="connsiteY96" fmla="*/ 2695677 h 4135471"/>
                <a:gd name="connsiteX97" fmla="*/ 927421 w 2854049"/>
                <a:gd name="connsiteY97" fmla="*/ 2681646 h 4135471"/>
                <a:gd name="connsiteX98" fmla="*/ 944882 w 2854049"/>
                <a:gd name="connsiteY98" fmla="*/ 2675633 h 4135471"/>
                <a:gd name="connsiteX99" fmla="*/ 968165 w 2854049"/>
                <a:gd name="connsiteY99" fmla="*/ 2668619 h 4135471"/>
                <a:gd name="connsiteX100" fmla="*/ 993388 w 2854049"/>
                <a:gd name="connsiteY100" fmla="*/ 2661605 h 4135471"/>
                <a:gd name="connsiteX101" fmla="*/ 1019581 w 2854049"/>
                <a:gd name="connsiteY101" fmla="*/ 2654590 h 4135471"/>
                <a:gd name="connsiteX102" fmla="*/ 1047714 w 2854049"/>
                <a:gd name="connsiteY102" fmla="*/ 2650582 h 4135471"/>
                <a:gd name="connsiteX103" fmla="*/ 1075847 w 2854049"/>
                <a:gd name="connsiteY103" fmla="*/ 2648577 h 4135471"/>
                <a:gd name="connsiteX104" fmla="*/ 1100100 w 2854049"/>
                <a:gd name="connsiteY104" fmla="*/ 2652585 h 4135471"/>
                <a:gd name="connsiteX105" fmla="*/ 1121442 w 2854049"/>
                <a:gd name="connsiteY105" fmla="*/ 2661605 h 4135471"/>
                <a:gd name="connsiteX106" fmla="*/ 1140844 w 2854049"/>
                <a:gd name="connsiteY106" fmla="*/ 2679643 h 4135471"/>
                <a:gd name="connsiteX107" fmla="*/ 1158306 w 2854049"/>
                <a:gd name="connsiteY107" fmla="*/ 2708704 h 4135471"/>
                <a:gd name="connsiteX108" fmla="*/ 1174797 w 2854049"/>
                <a:gd name="connsiteY108" fmla="*/ 2745782 h 4135471"/>
                <a:gd name="connsiteX109" fmla="*/ 1190319 w 2854049"/>
                <a:gd name="connsiteY109" fmla="*/ 2788872 h 4135471"/>
                <a:gd name="connsiteX110" fmla="*/ 1202931 w 2854049"/>
                <a:gd name="connsiteY110" fmla="*/ 2837975 h 4135471"/>
                <a:gd name="connsiteX111" fmla="*/ 1215541 w 2854049"/>
                <a:gd name="connsiteY111" fmla="*/ 2889083 h 4135471"/>
                <a:gd name="connsiteX112" fmla="*/ 1226212 w 2854049"/>
                <a:gd name="connsiteY112" fmla="*/ 2942195 h 4135471"/>
                <a:gd name="connsiteX113" fmla="*/ 1235914 w 2854049"/>
                <a:gd name="connsiteY113" fmla="*/ 2996309 h 4135471"/>
                <a:gd name="connsiteX114" fmla="*/ 1245616 w 2854049"/>
                <a:gd name="connsiteY114" fmla="*/ 3049421 h 4135471"/>
                <a:gd name="connsiteX115" fmla="*/ 1252407 w 2854049"/>
                <a:gd name="connsiteY115" fmla="*/ 3098524 h 4135471"/>
                <a:gd name="connsiteX116" fmla="*/ 1261138 w 2854049"/>
                <a:gd name="connsiteY116" fmla="*/ 3144621 h 4135471"/>
                <a:gd name="connsiteX117" fmla="*/ 1267927 w 2854049"/>
                <a:gd name="connsiteY117" fmla="*/ 3182701 h 4135471"/>
                <a:gd name="connsiteX118" fmla="*/ 1273749 w 2854049"/>
                <a:gd name="connsiteY118" fmla="*/ 3215771 h 4135471"/>
                <a:gd name="connsiteX119" fmla="*/ 1405683 w 2854049"/>
                <a:gd name="connsiteY119" fmla="*/ 3238820 h 4135471"/>
                <a:gd name="connsiteX120" fmla="*/ 1539558 w 2854049"/>
                <a:gd name="connsiteY120" fmla="*/ 3251847 h 4135471"/>
                <a:gd name="connsiteX121" fmla="*/ 1677312 w 2854049"/>
                <a:gd name="connsiteY121" fmla="*/ 3253851 h 4135471"/>
                <a:gd name="connsiteX122" fmla="*/ 1817977 w 2854049"/>
                <a:gd name="connsiteY122" fmla="*/ 3246837 h 4135471"/>
                <a:gd name="connsiteX123" fmla="*/ 1963493 w 2854049"/>
                <a:gd name="connsiteY123" fmla="*/ 3226793 h 4135471"/>
                <a:gd name="connsiteX124" fmla="*/ 1998071 w 2854049"/>
                <a:gd name="connsiteY124" fmla="*/ 3220300 h 4135471"/>
                <a:gd name="connsiteX125" fmla="*/ 1972544 w 2854049"/>
                <a:gd name="connsiteY125" fmla="*/ 2990832 h 4135471"/>
                <a:gd name="connsiteX126" fmla="*/ 1866104 w 2854049"/>
                <a:gd name="connsiteY126" fmla="*/ 2529483 h 4135471"/>
                <a:gd name="connsiteX127" fmla="*/ 1085631 w 2854049"/>
                <a:gd name="connsiteY127" fmla="*/ 1773024 h 4135471"/>
                <a:gd name="connsiteX128" fmla="*/ 1277747 w 2854049"/>
                <a:gd name="connsiteY128" fmla="*/ 968535 h 4135471"/>
                <a:gd name="connsiteX129" fmla="*/ 1914134 w 2854049"/>
                <a:gd name="connsiteY129" fmla="*/ 872477 h 4135471"/>
                <a:gd name="connsiteX130" fmla="*/ 2334389 w 2854049"/>
                <a:gd name="connsiteY130" fmla="*/ 1316747 h 4135471"/>
                <a:gd name="connsiteX131" fmla="*/ 2850702 w 2854049"/>
                <a:gd name="connsiteY131" fmla="*/ 1256710 h 4135471"/>
                <a:gd name="connsiteX132" fmla="*/ 2851858 w 2854049"/>
                <a:gd name="connsiteY132" fmla="*/ 1288484 h 4135471"/>
                <a:gd name="connsiteX133" fmla="*/ 2854049 w 2854049"/>
                <a:gd name="connsiteY133" fmla="*/ 1252639 h 4135471"/>
                <a:gd name="connsiteX134" fmla="*/ 2852109 w 2854049"/>
                <a:gd name="connsiteY134" fmla="*/ 1156435 h 4135471"/>
                <a:gd name="connsiteX135" fmla="*/ 2845318 w 2854049"/>
                <a:gd name="connsiteY135" fmla="*/ 1062236 h 4135471"/>
                <a:gd name="connsiteX136" fmla="*/ 2830767 w 2854049"/>
                <a:gd name="connsiteY136" fmla="*/ 971045 h 4135471"/>
                <a:gd name="connsiteX137" fmla="*/ 2811365 w 2854049"/>
                <a:gd name="connsiteY137" fmla="*/ 881857 h 4135471"/>
                <a:gd name="connsiteX138" fmla="*/ 2787112 w 2854049"/>
                <a:gd name="connsiteY138" fmla="*/ 799684 h 4135471"/>
                <a:gd name="connsiteX139" fmla="*/ 2759950 w 2854049"/>
                <a:gd name="connsiteY139" fmla="*/ 724526 h 4135471"/>
                <a:gd name="connsiteX140" fmla="*/ 2728906 w 2854049"/>
                <a:gd name="connsiteY140" fmla="*/ 657385 h 4135471"/>
                <a:gd name="connsiteX141" fmla="*/ 2682340 w 2854049"/>
                <a:gd name="connsiteY141" fmla="*/ 577215 h 4135471"/>
                <a:gd name="connsiteX142" fmla="*/ 2631895 w 2854049"/>
                <a:gd name="connsiteY142" fmla="*/ 501055 h 4135471"/>
                <a:gd name="connsiteX143" fmla="*/ 2574659 w 2854049"/>
                <a:gd name="connsiteY143" fmla="*/ 429907 h 4135471"/>
                <a:gd name="connsiteX144" fmla="*/ 2513543 w 2854049"/>
                <a:gd name="connsiteY144" fmla="*/ 361762 h 4135471"/>
                <a:gd name="connsiteX145" fmla="*/ 2446606 w 2854049"/>
                <a:gd name="connsiteY145" fmla="*/ 300634 h 4135471"/>
                <a:gd name="connsiteX146" fmla="*/ 2371907 w 2854049"/>
                <a:gd name="connsiteY146" fmla="*/ 243513 h 4135471"/>
                <a:gd name="connsiteX147" fmla="*/ 2294299 w 2854049"/>
                <a:gd name="connsiteY147" fmla="*/ 192406 h 4135471"/>
                <a:gd name="connsiteX148" fmla="*/ 2211840 w 2854049"/>
                <a:gd name="connsiteY148" fmla="*/ 147311 h 4135471"/>
                <a:gd name="connsiteX149" fmla="*/ 2121620 w 2854049"/>
                <a:gd name="connsiteY149" fmla="*/ 109230 h 4135471"/>
                <a:gd name="connsiteX150" fmla="*/ 2028490 w 2854049"/>
                <a:gd name="connsiteY150" fmla="*/ 74157 h 4135471"/>
                <a:gd name="connsiteX151" fmla="*/ 1927599 w 2854049"/>
                <a:gd name="connsiteY151" fmla="*/ 47099 h 4135471"/>
                <a:gd name="connsiteX152" fmla="*/ 1821858 w 2854049"/>
                <a:gd name="connsiteY152" fmla="*/ 25053 h 4135471"/>
                <a:gd name="connsiteX153" fmla="*/ 1711265 w 2854049"/>
                <a:gd name="connsiteY153" fmla="*/ 10021 h 4135471"/>
                <a:gd name="connsiteX154" fmla="*/ 1594853 w 2854049"/>
                <a:gd name="connsiteY154" fmla="*/ 1002 h 41354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</a:cxnLst>
              <a:rect l="l" t="t" r="r" b="b"/>
              <a:pathLst>
                <a:path w="2854049" h="4135471">
                  <a:moveTo>
                    <a:pt x="1696267" y="3431657"/>
                  </a:moveTo>
                  <a:cubicBezTo>
                    <a:pt x="1501914" y="3431657"/>
                    <a:pt x="1344360" y="3589211"/>
                    <a:pt x="1344360" y="3783564"/>
                  </a:cubicBezTo>
                  <a:cubicBezTo>
                    <a:pt x="1344360" y="3977917"/>
                    <a:pt x="1501914" y="4135471"/>
                    <a:pt x="1696267" y="4135471"/>
                  </a:cubicBezTo>
                  <a:cubicBezTo>
                    <a:pt x="1890620" y="4135471"/>
                    <a:pt x="2048174" y="3977917"/>
                    <a:pt x="2048174" y="3783564"/>
                  </a:cubicBezTo>
                  <a:cubicBezTo>
                    <a:pt x="2048174" y="3589211"/>
                    <a:pt x="1890620" y="3431657"/>
                    <a:pt x="1696267" y="3431657"/>
                  </a:cubicBezTo>
                  <a:close/>
                  <a:moveTo>
                    <a:pt x="1470680" y="0"/>
                  </a:moveTo>
                  <a:lnTo>
                    <a:pt x="1360088" y="9020"/>
                  </a:lnTo>
                  <a:lnTo>
                    <a:pt x="1082638" y="72152"/>
                  </a:lnTo>
                  <a:lnTo>
                    <a:pt x="1000179" y="103217"/>
                  </a:lnTo>
                  <a:lnTo>
                    <a:pt x="918691" y="138291"/>
                  </a:lnTo>
                  <a:lnTo>
                    <a:pt x="839141" y="180379"/>
                  </a:lnTo>
                  <a:lnTo>
                    <a:pt x="765414" y="227479"/>
                  </a:lnTo>
                  <a:lnTo>
                    <a:pt x="694595" y="280591"/>
                  </a:lnTo>
                  <a:lnTo>
                    <a:pt x="629599" y="338714"/>
                  </a:lnTo>
                  <a:lnTo>
                    <a:pt x="569452" y="401847"/>
                  </a:lnTo>
                  <a:lnTo>
                    <a:pt x="515126" y="470992"/>
                  </a:lnTo>
                  <a:lnTo>
                    <a:pt x="467591" y="544147"/>
                  </a:lnTo>
                  <a:lnTo>
                    <a:pt x="426847" y="622311"/>
                  </a:lnTo>
                  <a:lnTo>
                    <a:pt x="392893" y="706488"/>
                  </a:lnTo>
                  <a:lnTo>
                    <a:pt x="338568" y="937976"/>
                  </a:lnTo>
                  <a:lnTo>
                    <a:pt x="333717" y="994094"/>
                  </a:lnTo>
                  <a:lnTo>
                    <a:pt x="331776" y="1047206"/>
                  </a:lnTo>
                  <a:lnTo>
                    <a:pt x="333717" y="1096308"/>
                  </a:lnTo>
                  <a:lnTo>
                    <a:pt x="334686" y="1145413"/>
                  </a:lnTo>
                  <a:lnTo>
                    <a:pt x="334686" y="1191509"/>
                  </a:lnTo>
                  <a:lnTo>
                    <a:pt x="329836" y="1234599"/>
                  </a:lnTo>
                  <a:lnTo>
                    <a:pt x="315284" y="1278693"/>
                  </a:lnTo>
                  <a:lnTo>
                    <a:pt x="289092" y="1331805"/>
                  </a:lnTo>
                  <a:lnTo>
                    <a:pt x="257078" y="1380908"/>
                  </a:lnTo>
                  <a:lnTo>
                    <a:pt x="222155" y="1423998"/>
                  </a:lnTo>
                  <a:lnTo>
                    <a:pt x="185291" y="1468092"/>
                  </a:lnTo>
                  <a:lnTo>
                    <a:pt x="146487" y="1508176"/>
                  </a:lnTo>
                  <a:lnTo>
                    <a:pt x="107683" y="1548261"/>
                  </a:lnTo>
                  <a:lnTo>
                    <a:pt x="70819" y="1592354"/>
                  </a:lnTo>
                  <a:lnTo>
                    <a:pt x="58206" y="1604378"/>
                  </a:lnTo>
                  <a:lnTo>
                    <a:pt x="42684" y="1619410"/>
                  </a:lnTo>
                  <a:lnTo>
                    <a:pt x="26193" y="1637448"/>
                  </a:lnTo>
                  <a:lnTo>
                    <a:pt x="12611" y="1655486"/>
                  </a:lnTo>
                  <a:lnTo>
                    <a:pt x="3882" y="1677533"/>
                  </a:lnTo>
                  <a:lnTo>
                    <a:pt x="0" y="1701583"/>
                  </a:lnTo>
                  <a:lnTo>
                    <a:pt x="4851" y="1726636"/>
                  </a:lnTo>
                  <a:lnTo>
                    <a:pt x="17462" y="1750687"/>
                  </a:lnTo>
                  <a:lnTo>
                    <a:pt x="38806" y="1770728"/>
                  </a:lnTo>
                  <a:lnTo>
                    <a:pt x="63057" y="1784759"/>
                  </a:lnTo>
                  <a:lnTo>
                    <a:pt x="93130" y="1797786"/>
                  </a:lnTo>
                  <a:lnTo>
                    <a:pt x="125143" y="1808809"/>
                  </a:lnTo>
                  <a:lnTo>
                    <a:pt x="157158" y="1819833"/>
                  </a:lnTo>
                  <a:lnTo>
                    <a:pt x="188201" y="1830855"/>
                  </a:lnTo>
                  <a:lnTo>
                    <a:pt x="218273" y="1843883"/>
                  </a:lnTo>
                  <a:lnTo>
                    <a:pt x="245437" y="1857912"/>
                  </a:lnTo>
                  <a:lnTo>
                    <a:pt x="264839" y="1875951"/>
                  </a:lnTo>
                  <a:lnTo>
                    <a:pt x="259018" y="1900001"/>
                  </a:lnTo>
                  <a:lnTo>
                    <a:pt x="248347" y="1922047"/>
                  </a:lnTo>
                  <a:lnTo>
                    <a:pt x="237676" y="1945097"/>
                  </a:lnTo>
                  <a:lnTo>
                    <a:pt x="226035" y="1967142"/>
                  </a:lnTo>
                  <a:lnTo>
                    <a:pt x="215364" y="1989189"/>
                  </a:lnTo>
                  <a:lnTo>
                    <a:pt x="207602" y="2011236"/>
                  </a:lnTo>
                  <a:lnTo>
                    <a:pt x="204693" y="2031277"/>
                  </a:lnTo>
                  <a:lnTo>
                    <a:pt x="206633" y="2053324"/>
                  </a:lnTo>
                  <a:lnTo>
                    <a:pt x="217304" y="2073366"/>
                  </a:lnTo>
                  <a:lnTo>
                    <a:pt x="236706" y="2093409"/>
                  </a:lnTo>
                  <a:lnTo>
                    <a:pt x="264839" y="2113450"/>
                  </a:lnTo>
                  <a:lnTo>
                    <a:pt x="259018" y="2129483"/>
                  </a:lnTo>
                  <a:lnTo>
                    <a:pt x="250288" y="2145517"/>
                  </a:lnTo>
                  <a:lnTo>
                    <a:pt x="243497" y="2164557"/>
                  </a:lnTo>
                  <a:lnTo>
                    <a:pt x="241557" y="2184601"/>
                  </a:lnTo>
                  <a:lnTo>
                    <a:pt x="245437" y="2204642"/>
                  </a:lnTo>
                  <a:lnTo>
                    <a:pt x="256109" y="2222680"/>
                  </a:lnTo>
                  <a:lnTo>
                    <a:pt x="269690" y="2236709"/>
                  </a:lnTo>
                  <a:lnTo>
                    <a:pt x="287151" y="2249737"/>
                  </a:lnTo>
                  <a:lnTo>
                    <a:pt x="304613" y="2258756"/>
                  </a:lnTo>
                  <a:lnTo>
                    <a:pt x="321105" y="2269780"/>
                  </a:lnTo>
                  <a:lnTo>
                    <a:pt x="336627" y="2284810"/>
                  </a:lnTo>
                  <a:lnTo>
                    <a:pt x="345358" y="2300845"/>
                  </a:lnTo>
                  <a:lnTo>
                    <a:pt x="354089" y="2329906"/>
                  </a:lnTo>
                  <a:lnTo>
                    <a:pt x="354089" y="2362976"/>
                  </a:lnTo>
                  <a:lnTo>
                    <a:pt x="351179" y="2394041"/>
                  </a:lnTo>
                  <a:lnTo>
                    <a:pt x="343417" y="2426108"/>
                  </a:lnTo>
                  <a:lnTo>
                    <a:pt x="336627" y="2457173"/>
                  </a:lnTo>
                  <a:lnTo>
                    <a:pt x="331776" y="2485233"/>
                  </a:lnTo>
                  <a:lnTo>
                    <a:pt x="327896" y="2525318"/>
                  </a:lnTo>
                  <a:lnTo>
                    <a:pt x="331776" y="2561393"/>
                  </a:lnTo>
                  <a:lnTo>
                    <a:pt x="342447" y="2594464"/>
                  </a:lnTo>
                  <a:lnTo>
                    <a:pt x="356029" y="2623524"/>
                  </a:lnTo>
                  <a:lnTo>
                    <a:pt x="375432" y="2646572"/>
                  </a:lnTo>
                  <a:lnTo>
                    <a:pt x="400654" y="2668619"/>
                  </a:lnTo>
                  <a:lnTo>
                    <a:pt x="424906" y="2686657"/>
                  </a:lnTo>
                  <a:lnTo>
                    <a:pt x="453040" y="2701688"/>
                  </a:lnTo>
                  <a:lnTo>
                    <a:pt x="481173" y="2714717"/>
                  </a:lnTo>
                  <a:lnTo>
                    <a:pt x="509306" y="2721731"/>
                  </a:lnTo>
                  <a:lnTo>
                    <a:pt x="560721" y="2730751"/>
                  </a:lnTo>
                  <a:lnTo>
                    <a:pt x="615047" y="2734758"/>
                  </a:lnTo>
                  <a:lnTo>
                    <a:pt x="672284" y="2732755"/>
                  </a:lnTo>
                  <a:lnTo>
                    <a:pt x="728550" y="2726742"/>
                  </a:lnTo>
                  <a:lnTo>
                    <a:pt x="784816" y="2719726"/>
                  </a:lnTo>
                  <a:lnTo>
                    <a:pt x="838171" y="2708704"/>
                  </a:lnTo>
                  <a:lnTo>
                    <a:pt x="885706" y="2695677"/>
                  </a:lnTo>
                  <a:lnTo>
                    <a:pt x="927421" y="2681646"/>
                  </a:lnTo>
                  <a:lnTo>
                    <a:pt x="944882" y="2675633"/>
                  </a:lnTo>
                  <a:lnTo>
                    <a:pt x="968165" y="2668619"/>
                  </a:lnTo>
                  <a:lnTo>
                    <a:pt x="993388" y="2661605"/>
                  </a:lnTo>
                  <a:lnTo>
                    <a:pt x="1019581" y="2654590"/>
                  </a:lnTo>
                  <a:lnTo>
                    <a:pt x="1047714" y="2650582"/>
                  </a:lnTo>
                  <a:lnTo>
                    <a:pt x="1075847" y="2648577"/>
                  </a:lnTo>
                  <a:lnTo>
                    <a:pt x="1100100" y="2652585"/>
                  </a:lnTo>
                  <a:lnTo>
                    <a:pt x="1121442" y="2661605"/>
                  </a:lnTo>
                  <a:lnTo>
                    <a:pt x="1140844" y="2679643"/>
                  </a:lnTo>
                  <a:lnTo>
                    <a:pt x="1158306" y="2708704"/>
                  </a:lnTo>
                  <a:lnTo>
                    <a:pt x="1174797" y="2745782"/>
                  </a:lnTo>
                  <a:lnTo>
                    <a:pt x="1190319" y="2788872"/>
                  </a:lnTo>
                  <a:lnTo>
                    <a:pt x="1202931" y="2837975"/>
                  </a:lnTo>
                  <a:lnTo>
                    <a:pt x="1215541" y="2889083"/>
                  </a:lnTo>
                  <a:lnTo>
                    <a:pt x="1226212" y="2942195"/>
                  </a:lnTo>
                  <a:lnTo>
                    <a:pt x="1235914" y="2996309"/>
                  </a:lnTo>
                  <a:lnTo>
                    <a:pt x="1245616" y="3049421"/>
                  </a:lnTo>
                  <a:lnTo>
                    <a:pt x="1252407" y="3098524"/>
                  </a:lnTo>
                  <a:lnTo>
                    <a:pt x="1261138" y="3144621"/>
                  </a:lnTo>
                  <a:lnTo>
                    <a:pt x="1267927" y="3182701"/>
                  </a:lnTo>
                  <a:lnTo>
                    <a:pt x="1273749" y="3215771"/>
                  </a:lnTo>
                  <a:lnTo>
                    <a:pt x="1405683" y="3238820"/>
                  </a:lnTo>
                  <a:lnTo>
                    <a:pt x="1539558" y="3251847"/>
                  </a:lnTo>
                  <a:lnTo>
                    <a:pt x="1677312" y="3253851"/>
                  </a:lnTo>
                  <a:lnTo>
                    <a:pt x="1817977" y="3246837"/>
                  </a:lnTo>
                  <a:lnTo>
                    <a:pt x="1963493" y="3226793"/>
                  </a:lnTo>
                  <a:lnTo>
                    <a:pt x="1998071" y="3220300"/>
                  </a:lnTo>
                  <a:lnTo>
                    <a:pt x="1972544" y="2990832"/>
                  </a:lnTo>
                  <a:cubicBezTo>
                    <a:pt x="1951990" y="2824419"/>
                    <a:pt x="1923973" y="2664322"/>
                    <a:pt x="1866104" y="2529483"/>
                  </a:cubicBezTo>
                  <a:cubicBezTo>
                    <a:pt x="1798827" y="2378364"/>
                    <a:pt x="1318234" y="2057324"/>
                    <a:pt x="1085631" y="1773024"/>
                  </a:cubicBezTo>
                  <a:cubicBezTo>
                    <a:pt x="1039452" y="1683967"/>
                    <a:pt x="924385" y="1218329"/>
                    <a:pt x="1277747" y="968535"/>
                  </a:cubicBezTo>
                  <a:cubicBezTo>
                    <a:pt x="1430175" y="835482"/>
                    <a:pt x="1702005" y="831017"/>
                    <a:pt x="1914134" y="872477"/>
                  </a:cubicBezTo>
                  <a:cubicBezTo>
                    <a:pt x="2031257" y="905756"/>
                    <a:pt x="2240228" y="1053847"/>
                    <a:pt x="2334389" y="1316747"/>
                  </a:cubicBezTo>
                  <a:lnTo>
                    <a:pt x="2850702" y="1256710"/>
                  </a:lnTo>
                  <a:lnTo>
                    <a:pt x="2851858" y="1288484"/>
                  </a:lnTo>
                  <a:lnTo>
                    <a:pt x="2854049" y="1252639"/>
                  </a:lnTo>
                  <a:lnTo>
                    <a:pt x="2852109" y="1156435"/>
                  </a:lnTo>
                  <a:lnTo>
                    <a:pt x="2845318" y="1062236"/>
                  </a:lnTo>
                  <a:lnTo>
                    <a:pt x="2830767" y="971045"/>
                  </a:lnTo>
                  <a:lnTo>
                    <a:pt x="2811365" y="881857"/>
                  </a:lnTo>
                  <a:lnTo>
                    <a:pt x="2787112" y="799684"/>
                  </a:lnTo>
                  <a:lnTo>
                    <a:pt x="2759950" y="724526"/>
                  </a:lnTo>
                  <a:lnTo>
                    <a:pt x="2728906" y="657385"/>
                  </a:lnTo>
                  <a:lnTo>
                    <a:pt x="2682340" y="577215"/>
                  </a:lnTo>
                  <a:lnTo>
                    <a:pt x="2631895" y="501055"/>
                  </a:lnTo>
                  <a:lnTo>
                    <a:pt x="2574659" y="429907"/>
                  </a:lnTo>
                  <a:lnTo>
                    <a:pt x="2513543" y="361762"/>
                  </a:lnTo>
                  <a:lnTo>
                    <a:pt x="2446606" y="300634"/>
                  </a:lnTo>
                  <a:lnTo>
                    <a:pt x="2371907" y="243513"/>
                  </a:lnTo>
                  <a:lnTo>
                    <a:pt x="2294299" y="192406"/>
                  </a:lnTo>
                  <a:lnTo>
                    <a:pt x="2211840" y="147311"/>
                  </a:lnTo>
                  <a:lnTo>
                    <a:pt x="2121620" y="109230"/>
                  </a:lnTo>
                  <a:lnTo>
                    <a:pt x="2028490" y="74157"/>
                  </a:lnTo>
                  <a:lnTo>
                    <a:pt x="1927599" y="47099"/>
                  </a:lnTo>
                  <a:lnTo>
                    <a:pt x="1821858" y="25053"/>
                  </a:lnTo>
                  <a:lnTo>
                    <a:pt x="1711265" y="10021"/>
                  </a:lnTo>
                  <a:lnTo>
                    <a:pt x="1594853" y="100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 sz="2701"/>
            </a:p>
          </p:txBody>
        </p:sp>
        <p:sp>
          <p:nvSpPr>
            <p:cNvPr id="6" name="Freeform: Shape 14">
              <a:extLst>
                <a:ext uri="{FF2B5EF4-FFF2-40B4-BE49-F238E27FC236}">
                  <a16:creationId xmlns:a16="http://schemas.microsoft.com/office/drawing/2014/main" id="{3DB0BB5A-99ED-43D3-9770-70D9CC0E5168}"/>
                </a:ext>
              </a:extLst>
            </p:cNvPr>
            <p:cNvSpPr/>
            <p:nvPr/>
          </p:nvSpPr>
          <p:spPr>
            <a:xfrm flipH="1">
              <a:off x="1236742" y="202524"/>
              <a:ext cx="3688534" cy="2409765"/>
            </a:xfrm>
            <a:custGeom>
              <a:avLst/>
              <a:gdLst>
                <a:gd name="connsiteX0" fmla="*/ 1547519 w 3095038"/>
                <a:gd name="connsiteY0" fmla="*/ 0 h 2022026"/>
                <a:gd name="connsiteX1" fmla="*/ 3095038 w 3095038"/>
                <a:gd name="connsiteY1" fmla="*/ 627509 h 2022026"/>
                <a:gd name="connsiteX2" fmla="*/ 2825277 w 3095038"/>
                <a:gd name="connsiteY2" fmla="*/ 736897 h 2022026"/>
                <a:gd name="connsiteX3" fmla="*/ 2825277 w 3095038"/>
                <a:gd name="connsiteY3" fmla="*/ 1583608 h 2022026"/>
                <a:gd name="connsiteX4" fmla="*/ 2829142 w 3095038"/>
                <a:gd name="connsiteY4" fmla="*/ 1585209 h 2022026"/>
                <a:gd name="connsiteX5" fmla="*/ 2841509 w 3095038"/>
                <a:gd name="connsiteY5" fmla="*/ 1615067 h 2022026"/>
                <a:gd name="connsiteX6" fmla="*/ 2829142 w 3095038"/>
                <a:gd name="connsiteY6" fmla="*/ 1644926 h 2022026"/>
                <a:gd name="connsiteX7" fmla="*/ 2826092 w 3095038"/>
                <a:gd name="connsiteY7" fmla="*/ 1646189 h 2022026"/>
                <a:gd name="connsiteX8" fmla="*/ 2876626 w 3095038"/>
                <a:gd name="connsiteY8" fmla="*/ 2022026 h 2022026"/>
                <a:gd name="connsiteX9" fmla="*/ 2721940 w 3095038"/>
                <a:gd name="connsiteY9" fmla="*/ 2022026 h 2022026"/>
                <a:gd name="connsiteX10" fmla="*/ 2772475 w 3095038"/>
                <a:gd name="connsiteY10" fmla="*/ 1646189 h 2022026"/>
                <a:gd name="connsiteX11" fmla="*/ 2769425 w 3095038"/>
                <a:gd name="connsiteY11" fmla="*/ 1644926 h 2022026"/>
                <a:gd name="connsiteX12" fmla="*/ 2757057 w 3095038"/>
                <a:gd name="connsiteY12" fmla="*/ 1615067 h 2022026"/>
                <a:gd name="connsiteX13" fmla="*/ 2769425 w 3095038"/>
                <a:gd name="connsiteY13" fmla="*/ 1585209 h 2022026"/>
                <a:gd name="connsiteX14" fmla="*/ 2773289 w 3095038"/>
                <a:gd name="connsiteY14" fmla="*/ 1583608 h 2022026"/>
                <a:gd name="connsiteX15" fmla="*/ 2773289 w 3095038"/>
                <a:gd name="connsiteY15" fmla="*/ 757978 h 2022026"/>
                <a:gd name="connsiteX16" fmla="*/ 2747752 w 3095038"/>
                <a:gd name="connsiteY16" fmla="*/ 768333 h 2022026"/>
                <a:gd name="connsiteX17" fmla="*/ 2473970 w 3095038"/>
                <a:gd name="connsiteY17" fmla="*/ 981499 h 2022026"/>
                <a:gd name="connsiteX18" fmla="*/ 2473970 w 3095038"/>
                <a:gd name="connsiteY18" fmla="*/ 1333096 h 2022026"/>
                <a:gd name="connsiteX19" fmla="*/ 1442377 w 3095038"/>
                <a:gd name="connsiteY19" fmla="*/ 1553521 h 2022026"/>
                <a:gd name="connsiteX20" fmla="*/ 628675 w 3095038"/>
                <a:gd name="connsiteY20" fmla="*/ 1422110 h 2022026"/>
                <a:gd name="connsiteX21" fmla="*/ 635755 w 3095038"/>
                <a:gd name="connsiteY21" fmla="*/ 1406334 h 2022026"/>
                <a:gd name="connsiteX22" fmla="*/ 621068 w 3095038"/>
                <a:gd name="connsiteY22" fmla="*/ 1402746 h 2022026"/>
                <a:gd name="connsiteX23" fmla="*/ 621068 w 3095038"/>
                <a:gd name="connsiteY23" fmla="*/ 981499 h 2022026"/>
                <a:gd name="connsiteX24" fmla="*/ 0 w 3095038"/>
                <a:gd name="connsiteY24" fmla="*/ 627509 h 2022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3095038" h="2022026">
                  <a:moveTo>
                    <a:pt x="1547519" y="0"/>
                  </a:moveTo>
                  <a:lnTo>
                    <a:pt x="3095038" y="627509"/>
                  </a:lnTo>
                  <a:lnTo>
                    <a:pt x="2825277" y="736897"/>
                  </a:lnTo>
                  <a:lnTo>
                    <a:pt x="2825277" y="1583608"/>
                  </a:lnTo>
                  <a:lnTo>
                    <a:pt x="2829142" y="1585209"/>
                  </a:lnTo>
                  <a:cubicBezTo>
                    <a:pt x="2836783" y="1592850"/>
                    <a:pt x="2841509" y="1603406"/>
                    <a:pt x="2841509" y="1615067"/>
                  </a:cubicBezTo>
                  <a:cubicBezTo>
                    <a:pt x="2841509" y="1626728"/>
                    <a:pt x="2836783" y="1637284"/>
                    <a:pt x="2829142" y="1644926"/>
                  </a:cubicBezTo>
                  <a:lnTo>
                    <a:pt x="2826092" y="1646189"/>
                  </a:lnTo>
                  <a:lnTo>
                    <a:pt x="2876626" y="2022026"/>
                  </a:lnTo>
                  <a:lnTo>
                    <a:pt x="2721940" y="2022026"/>
                  </a:lnTo>
                  <a:lnTo>
                    <a:pt x="2772475" y="1646189"/>
                  </a:lnTo>
                  <a:lnTo>
                    <a:pt x="2769425" y="1644926"/>
                  </a:lnTo>
                  <a:cubicBezTo>
                    <a:pt x="2761784" y="1637284"/>
                    <a:pt x="2757057" y="1626728"/>
                    <a:pt x="2757057" y="1615067"/>
                  </a:cubicBezTo>
                  <a:cubicBezTo>
                    <a:pt x="2757057" y="1603406"/>
                    <a:pt x="2761784" y="1592850"/>
                    <a:pt x="2769425" y="1585209"/>
                  </a:cubicBezTo>
                  <a:lnTo>
                    <a:pt x="2773289" y="1583608"/>
                  </a:lnTo>
                  <a:lnTo>
                    <a:pt x="2773289" y="757978"/>
                  </a:lnTo>
                  <a:lnTo>
                    <a:pt x="2747752" y="768333"/>
                  </a:lnTo>
                  <a:lnTo>
                    <a:pt x="2473970" y="981499"/>
                  </a:lnTo>
                  <a:lnTo>
                    <a:pt x="2473970" y="1333096"/>
                  </a:lnTo>
                  <a:cubicBezTo>
                    <a:pt x="2176456" y="1474039"/>
                    <a:pt x="1822001" y="1553521"/>
                    <a:pt x="1442377" y="1553521"/>
                  </a:cubicBezTo>
                  <a:cubicBezTo>
                    <a:pt x="1151810" y="1553521"/>
                    <a:pt x="875988" y="1506956"/>
                    <a:pt x="628675" y="1422110"/>
                  </a:cubicBezTo>
                  <a:cubicBezTo>
                    <a:pt x="630298" y="1416654"/>
                    <a:pt x="632987" y="1411486"/>
                    <a:pt x="635755" y="1406334"/>
                  </a:cubicBezTo>
                  <a:cubicBezTo>
                    <a:pt x="631035" y="1404608"/>
                    <a:pt x="626049" y="1403669"/>
                    <a:pt x="621068" y="1402746"/>
                  </a:cubicBezTo>
                  <a:lnTo>
                    <a:pt x="621068" y="981499"/>
                  </a:lnTo>
                  <a:lnTo>
                    <a:pt x="0" y="627509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15471"/>
          </a:xfrm>
        </p:spPr>
        <p:txBody>
          <a:bodyPr/>
          <a:lstStyle/>
          <a:p>
            <a:r>
              <a:rPr lang="ru-RU" dirty="0" smtClean="0"/>
              <a:t>         «Волшебный прямоугольник»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410682"/>
              </p:ext>
            </p:extLst>
          </p:nvPr>
        </p:nvGraphicFramePr>
        <p:xfrm>
          <a:off x="96818" y="550855"/>
          <a:ext cx="5572164" cy="2641338"/>
        </p:xfrm>
        <a:graphic>
          <a:graphicData uri="http://schemas.openxmlformats.org/drawingml/2006/table">
            <a:tbl>
              <a:tblPr/>
              <a:tblGrid>
                <a:gridCol w="500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П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Р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И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Г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Л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А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Ш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А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Е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Т</a:t>
                      </a:r>
                      <a:endParaRPr lang="ru-RU" sz="105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solidFill>
                          <a:srgbClr val="0070C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572164" cy="323165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2000" dirty="0" smtClean="0"/>
              <a:t>«Волшебный прямоугольник». Проверьте! </a:t>
            </a:r>
            <a:endParaRPr lang="ru-RU" sz="20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6818" y="550855"/>
          <a:ext cx="5572164" cy="2665648"/>
        </p:xfrm>
        <a:graphic>
          <a:graphicData uri="http://schemas.openxmlformats.org/drawingml/2006/table">
            <a:tbl>
              <a:tblPr/>
              <a:tblGrid>
                <a:gridCol w="5000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00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715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428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П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Р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И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Г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Л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А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Ш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А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Е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Т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Р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Е 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З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О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Ё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Д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И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К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Д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А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Е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Ш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Г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Т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Ж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Р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П 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Ц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И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Н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Д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А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О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О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00B0F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А</a:t>
                      </a:r>
                      <a:endParaRPr lang="ru-RU" sz="1100" b="1" dirty="0">
                        <a:solidFill>
                          <a:srgbClr val="00B0F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Е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100" b="1" dirty="0" smtClean="0">
                          <a:solidFill>
                            <a:srgbClr val="00B0F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100" b="1" dirty="0">
                        <a:solidFill>
                          <a:srgbClr val="00B0F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Е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Н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Ц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Л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100" b="1" dirty="0" smtClean="0">
                          <a:solidFill>
                            <a:srgbClr val="00B0F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100" b="1" dirty="0">
                        <a:solidFill>
                          <a:srgbClr val="00B0F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Т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В 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С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Н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О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У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А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А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100" b="1" dirty="0" smtClean="0">
                          <a:solidFill>
                            <a:srgbClr val="00B0F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100" b="1" dirty="0">
                        <a:solidFill>
                          <a:srgbClr val="00B0F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У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Т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Б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100" b="1" dirty="0" smtClean="0">
                          <a:solidFill>
                            <a:srgbClr val="00B0F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100" b="1" dirty="0">
                        <a:solidFill>
                          <a:srgbClr val="00B0F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Г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В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С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100" b="1" dirty="0" smtClean="0">
                          <a:solidFill>
                            <a:srgbClr val="00B0F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100" b="1" dirty="0">
                        <a:solidFill>
                          <a:srgbClr val="00B0F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И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О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А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Л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Ь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Р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Р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</a:t>
                      </a:r>
                      <a:r>
                        <a:rPr lang="ru-RU" sz="1100" b="1" dirty="0" smtClean="0">
                          <a:solidFill>
                            <a:srgbClr val="00B0F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100" b="1" dirty="0">
                        <a:solidFill>
                          <a:srgbClr val="00B0F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И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У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С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В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100" b="1" dirty="0" smtClean="0">
                          <a:solidFill>
                            <a:srgbClr val="00B0F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100" b="1" dirty="0">
                        <a:solidFill>
                          <a:srgbClr val="00B0F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Т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А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В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100" b="1" dirty="0" smtClean="0">
                          <a:solidFill>
                            <a:srgbClr val="00B0F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100" b="1" dirty="0">
                        <a:solidFill>
                          <a:srgbClr val="00B0F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У</a:t>
                      </a: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</a:t>
                      </a:r>
                      <a:r>
                        <a:rPr lang="ru-RU" sz="1100" b="1" dirty="0" smtClean="0">
                          <a:solidFill>
                            <a:srgbClr val="00B0F0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Я</a:t>
                      </a:r>
                      <a:endParaRPr lang="ru-RU" sz="1100" b="1" dirty="0">
                        <a:solidFill>
                          <a:srgbClr val="00B0F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FFFF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32596" y="614314"/>
            <a:ext cx="3114600" cy="1969770"/>
          </a:xfrm>
        </p:spPr>
        <p:txBody>
          <a:bodyPr/>
          <a:lstStyle/>
          <a:p>
            <a:endParaRPr lang="ru-RU" sz="16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К фразеологизмам, </a:t>
            </a:r>
            <a:b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данным в  левом столбце,  подберите соответствующие </a:t>
            </a:r>
            <a:b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синонимы</a:t>
            </a:r>
            <a:r>
              <a:rPr lang="ru-RU" sz="1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из правого столбца </a:t>
            </a:r>
          </a:p>
          <a:p>
            <a:r>
              <a:rPr lang="ru-RU" sz="16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(укажите стрелками).</a:t>
            </a:r>
            <a:endParaRPr lang="ru-RU" sz="1600" dirty="0">
              <a:solidFill>
                <a:srgbClr val="0000CC"/>
              </a:solidFill>
            </a:endParaRPr>
          </a:p>
        </p:txBody>
      </p:sp>
      <p:pic>
        <p:nvPicPr>
          <p:cNvPr id="8" name="Picture 2" descr="ᐈ Думающий человек рисунок векторные картинки, иллюстрации думающий человек  | скачать на Depositphotos®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008" y="979483"/>
            <a:ext cx="1785950" cy="17065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304283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21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1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3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3" y="23196702"/>
          <a:ext cx="6775292" cy="12901182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4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025512" y="122227"/>
            <a:ext cx="4332261" cy="40011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«Технология соответствий»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493584"/>
              </p:ext>
            </p:extLst>
          </p:nvPr>
        </p:nvGraphicFramePr>
        <p:xfrm>
          <a:off x="96818" y="606269"/>
          <a:ext cx="5572164" cy="252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0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952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Очертя голову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B8580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допуская резких слов;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переводя дыхания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B8580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искренне, чистосердечно;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Мягко говоря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B8580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думая о последствиях;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Положа руку на сердце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B8580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 отдыха, без перерыва;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09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покладая рук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B8580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останавливаясь, не отдыхая;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разгибая спины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B8580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 устали, усердно.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          Дееп</a:t>
            </a:r>
            <a:r>
              <a:rPr lang="ru-RU" sz="2400" dirty="0" smtClean="0"/>
              <a:t>ричастие (</a:t>
            </a:r>
            <a:r>
              <a:rPr lang="en-US" sz="2400" dirty="0" err="1" smtClean="0"/>
              <a:t>ravishdosh</a:t>
            </a:r>
            <a:r>
              <a:rPr lang="ru-RU" sz="2400" dirty="0" smtClean="0"/>
              <a:t>)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882636" y="622293"/>
            <a:ext cx="4143404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особая форма глагола</a:t>
            </a:r>
            <a:r>
              <a:rPr lang="ru-RU" dirty="0" smtClean="0"/>
              <a:t>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954074" y="1193797"/>
            <a:ext cx="4071966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</a:t>
            </a:r>
            <a:r>
              <a:rPr lang="en-US" dirty="0" smtClean="0"/>
              <a:t>    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обозначает </a:t>
            </a:r>
            <a:r>
              <a:rPr lang="ru-RU" b="1" dirty="0" smtClean="0">
                <a:solidFill>
                  <a:srgbClr val="FFFF00"/>
                </a:solidFill>
              </a:rPr>
              <a:t>добавочное действие  </a:t>
            </a:r>
          </a:p>
          <a:p>
            <a:r>
              <a:rPr lang="ru-RU" b="1" dirty="0" smtClean="0">
                <a:solidFill>
                  <a:srgbClr val="FFFF00"/>
                </a:solidFill>
              </a:rPr>
              <a:t>                          при основном </a:t>
            </a:r>
            <a:r>
              <a:rPr lang="ru-RU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</a:t>
            </a:r>
            <a:endParaRPr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1311264" y="1908177"/>
            <a:ext cx="3429024" cy="571504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1154708" y="2630537"/>
            <a:ext cx="3857652" cy="500067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algn="ctr">
              <a:spcBef>
                <a:spcPts val="100"/>
              </a:spcBef>
            </a:pPr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на вопросы</a:t>
            </a:r>
            <a:r>
              <a:rPr lang="ru-RU" sz="1600" i="1" dirty="0" smtClean="0"/>
              <a:t> </a:t>
            </a:r>
          </a:p>
          <a:p>
            <a:pPr algn="ctr">
              <a:spcBef>
                <a:spcPts val="100"/>
              </a:spcBef>
            </a:pPr>
            <a:r>
              <a:rPr lang="ru-RU" sz="1600" i="1" dirty="0" smtClean="0"/>
              <a:t> </a:t>
            </a:r>
            <a:r>
              <a:rPr lang="ru-RU" sz="16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что делая? что сделав? </a:t>
            </a:r>
          </a:p>
          <a:p>
            <a:pPr algn="ctr">
              <a:spcBef>
                <a:spcPts val="100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/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82900" y="2479681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979483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1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6885" y="1979615"/>
            <a:ext cx="4667476" cy="65658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spc="-5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овмещает в себе признаки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глагола</a:t>
            </a:r>
            <a:r>
              <a:rPr lang="ru-RU" sz="1600" b="1" dirty="0" smtClean="0">
                <a:solidFill>
                  <a:srgbClr val="FFFF00"/>
                </a:solidFill>
              </a:rPr>
              <a:t> и наречия</a:t>
            </a:r>
            <a:endParaRPr lang="ru-RU" sz="16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304283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21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1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136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3" y="23196702"/>
          <a:ext cx="6775292" cy="12901182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4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29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555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4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025512" y="122227"/>
            <a:ext cx="4332261" cy="40011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«Технология соответствий»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569922"/>
              </p:ext>
            </p:extLst>
          </p:nvPr>
        </p:nvGraphicFramePr>
        <p:xfrm>
          <a:off x="96818" y="606269"/>
          <a:ext cx="5572164" cy="252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03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952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Очертя голову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допуская резких слов;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52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переводя дыхания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искренне, чистосердечно;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952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Мягко говоря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думая о последствиях;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952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Положа руку на сердце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 отдыха, без перерыва;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09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покладая рук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останавливаясь, не отдыхая;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9528"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разгибая спины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solidFill>
                            <a:schemeClr val="bg2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без устали, усердно.</a:t>
                      </a:r>
                      <a:endParaRPr lang="ru-RU" sz="1600" b="1" dirty="0">
                        <a:solidFill>
                          <a:schemeClr val="bg2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39892" y="765169"/>
            <a:ext cx="928694" cy="7858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0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4272" y="1193797"/>
            <a:ext cx="214314" cy="121444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97016" y="765169"/>
            <a:ext cx="1071570" cy="7858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2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7148" y="1193797"/>
            <a:ext cx="71438" cy="7858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82768" y="2336805"/>
            <a:ext cx="785818" cy="64294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4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68520" y="1979615"/>
            <a:ext cx="500066" cy="92869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11330" y="693731"/>
            <a:ext cx="4071966" cy="4739759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очертя голову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uz-Latn-UZ" sz="1400" dirty="0" smtClean="0">
                <a:solidFill>
                  <a:srgbClr val="7030A0"/>
                </a:solidFill>
              </a:rPr>
              <a:t>s</a:t>
            </a:r>
            <a:r>
              <a:rPr lang="en-US" sz="1400" dirty="0" err="1" smtClean="0">
                <a:solidFill>
                  <a:srgbClr val="7030A0"/>
                </a:solidFill>
              </a:rPr>
              <a:t>hoshib</a:t>
            </a:r>
            <a:r>
              <a:rPr lang="en-US" sz="1400" dirty="0" smtClean="0">
                <a:solidFill>
                  <a:srgbClr val="7030A0"/>
                </a:solidFill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</a:rPr>
              <a:t>oqibatini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o‘ylamay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i="0" spc="-5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ru-RU" sz="14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е переводя дыхания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en-US" sz="1400" dirty="0" err="1" smtClean="0">
                <a:solidFill>
                  <a:srgbClr val="7030A0"/>
                </a:solidFill>
              </a:rPr>
              <a:t>to‘xtamay</a:t>
            </a:r>
            <a:r>
              <a:rPr lang="en-US" sz="1400" dirty="0" smtClean="0">
                <a:solidFill>
                  <a:srgbClr val="7030A0"/>
                </a:solidFill>
              </a:rPr>
              <a:t>, </a:t>
            </a:r>
          </a:p>
          <a:p>
            <a:r>
              <a:rPr lang="en-US" sz="1400" dirty="0" smtClean="0">
                <a:solidFill>
                  <a:srgbClr val="7030A0"/>
                </a:solidFill>
              </a:rPr>
              <a:t>dam </a:t>
            </a:r>
            <a:r>
              <a:rPr lang="en-US" sz="1400" dirty="0" err="1" smtClean="0">
                <a:solidFill>
                  <a:srgbClr val="7030A0"/>
                </a:solidFill>
              </a:rPr>
              <a:t>olmay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</a:endParaRPr>
          </a:p>
          <a:p>
            <a:r>
              <a:rPr lang="ru-RU" sz="14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мягко говоря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uz-Latn-UZ" sz="1400" dirty="0" smtClean="0">
                <a:solidFill>
                  <a:srgbClr val="7030A0"/>
                </a:solidFill>
              </a:rPr>
              <a:t>s</a:t>
            </a:r>
            <a:r>
              <a:rPr lang="en-US" sz="1400" dirty="0" smtClean="0">
                <a:solidFill>
                  <a:srgbClr val="7030A0"/>
                </a:solidFill>
              </a:rPr>
              <a:t>kin </a:t>
            </a:r>
            <a:r>
              <a:rPr lang="en-US" sz="1400" dirty="0" err="1" smtClean="0">
                <a:solidFill>
                  <a:srgbClr val="7030A0"/>
                </a:solidFill>
              </a:rPr>
              <a:t>so‘zlarni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qo‘llamay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не покладая рук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tinim</a:t>
            </a:r>
            <a:r>
              <a:rPr lang="uz-Latn-UZ" sz="1400" dirty="0" smtClean="0">
                <a:solidFill>
                  <a:srgbClr val="7030A0"/>
                </a:solidFill>
              </a:rPr>
              <a:t>s</a:t>
            </a:r>
            <a:r>
              <a:rPr lang="en-US" sz="1400" dirty="0" err="1" smtClean="0">
                <a:solidFill>
                  <a:srgbClr val="7030A0"/>
                </a:solidFill>
              </a:rPr>
              <a:t>iz</a:t>
            </a:r>
            <a:r>
              <a:rPr lang="en-US" sz="1400" dirty="0" smtClean="0">
                <a:solidFill>
                  <a:srgbClr val="7030A0"/>
                </a:solidFill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</a:rPr>
              <a:t>charchoq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bilmay</a:t>
            </a:r>
            <a:r>
              <a:rPr lang="ru-RU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ru-RU" sz="14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оложа руку на сердце</a:t>
            </a:r>
            <a:r>
              <a:rPr lang="ru-RU" sz="1400" dirty="0" smtClean="0">
                <a:solidFill>
                  <a:srgbClr val="0000CC"/>
                </a:solidFill>
              </a:rPr>
              <a:t>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samimiy</a:t>
            </a:r>
            <a:r>
              <a:rPr lang="en-US" sz="1400" dirty="0" smtClean="0">
                <a:solidFill>
                  <a:srgbClr val="7030A0"/>
                </a:solidFill>
              </a:rPr>
              <a:t>, chin </a:t>
            </a:r>
            <a:r>
              <a:rPr lang="en-US" sz="1400" dirty="0" err="1" smtClean="0">
                <a:solidFill>
                  <a:srgbClr val="7030A0"/>
                </a:solidFill>
              </a:rPr>
              <a:t>yurakdan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 </a:t>
            </a:r>
          </a:p>
          <a:p>
            <a:r>
              <a:rPr lang="ru-RU" sz="1400" i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не разгибая спины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tinim</a:t>
            </a:r>
            <a:r>
              <a:rPr lang="en-US" sz="1400" dirty="0" smtClean="0">
                <a:solidFill>
                  <a:srgbClr val="7030A0"/>
                </a:solidFill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</a:rPr>
              <a:t>bilmay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засучив рукава 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astoydil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</a:rPr>
              <a:t>чуть дыша</a:t>
            </a:r>
            <a:r>
              <a:rPr lang="ru-RU" sz="1400" dirty="0" smtClean="0">
                <a:solidFill>
                  <a:srgbClr val="0000CC"/>
                </a:solidFill>
              </a:rPr>
              <a:t> </a:t>
            </a:r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nafas</a:t>
            </a:r>
            <a:r>
              <a:rPr lang="uz-Latn-UZ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 ichiga tushib</a:t>
            </a:r>
            <a:r>
              <a:rPr lang="en-US" sz="1400" dirty="0" smtClean="0">
                <a:solidFill>
                  <a:srgbClr val="7030A0"/>
                </a:solidFill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</a:rPr>
              <a:t>на ночь глядя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kech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bo‘lganda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en-US" sz="1400" dirty="0" smtClean="0">
              <a:solidFill>
                <a:srgbClr val="7030A0"/>
              </a:solidFill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i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HOME\Desktop\20160120_school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908045"/>
            <a:ext cx="1571636" cy="1571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8216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49548" y="550855"/>
            <a:ext cx="6915348" cy="1156717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Как сказать об основном и добавочном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действиях, которые совершаются </a:t>
            </a:r>
            <a:endParaRPr lang="en-US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одновременно? </a:t>
            </a:r>
            <a:endParaRPr lang="en-US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Упражнения 1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62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1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63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(стр.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63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" descr="Ilustración De Elementos De Tarea Dispersos - Descargar Vec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68388" y="1765301"/>
            <a:ext cx="3475023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" descr="Ilustración De Elementos De Tarea Dispersos - Descargar Vect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8784" y="4837135"/>
            <a:ext cx="4260841" cy="1449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23165"/>
          </a:xfrm>
        </p:spPr>
        <p:txBody>
          <a:bodyPr/>
          <a:lstStyle/>
          <a:p>
            <a:r>
              <a:rPr lang="ru-RU" dirty="0" smtClean="0"/>
              <a:t>                   Виды деепричастий</a:t>
            </a:r>
            <a:endParaRPr lang="ru-RU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311132" y="1265235"/>
            <a:ext cx="2557464" cy="1857388"/>
          </a:xfrm>
          <a:prstGeom prst="flowChartAlternateProcess">
            <a:avLst/>
          </a:prstGeom>
          <a:solidFill>
            <a:srgbClr val="0000CC"/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 smtClean="0">
              <a:solidFill>
                <a:schemeClr val="bg1"/>
              </a:solidFill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sz="1400" b="1" dirty="0" smtClean="0">
              <a:solidFill>
                <a:schemeClr val="bg1"/>
              </a:solidFill>
            </a:endParaRP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Деепричастия </a:t>
            </a: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несовершенного вида:</a:t>
            </a:r>
            <a:r>
              <a:rPr lang="ru-RU" sz="1400" dirty="0" smtClean="0"/>
              <a:t> </a:t>
            </a: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обозначают </a:t>
            </a: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незаконченное</a:t>
            </a: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 добавочное действие.</a:t>
            </a:r>
            <a:r>
              <a:rPr lang="ru-RU" sz="1400" dirty="0" smtClean="0"/>
              <a:t> </a:t>
            </a: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Отвечают на вопрос </a:t>
            </a: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что делая?</a:t>
            </a:r>
            <a:endParaRPr kumimoji="0" lang="ru-RU" altLang="ru-RU" sz="1400" b="1" i="0" u="none" strike="noStrike" kern="0" cap="none" spc="0" normalizeH="0" baseline="0" noProof="0" dirty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3025776" y="1265235"/>
            <a:ext cx="2557464" cy="1857388"/>
          </a:xfrm>
          <a:prstGeom prst="flowChartAlternateProcess">
            <a:avLst/>
          </a:prstGeom>
          <a:solidFill>
            <a:schemeClr val="accent4">
              <a:lumMod val="75000"/>
            </a:schemeClr>
          </a:solidFill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Деепричастия </a:t>
            </a: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совершенного вида:</a:t>
            </a:r>
            <a:r>
              <a:rPr lang="ru-RU" sz="1400" dirty="0" smtClean="0">
                <a:solidFill>
                  <a:schemeClr val="bg1"/>
                </a:solidFill>
              </a:rPr>
              <a:t> </a:t>
            </a: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обозначают </a:t>
            </a: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законченное</a:t>
            </a: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rgbClr val="FFFF00"/>
                </a:solidFill>
              </a:rPr>
              <a:t> добавочное действие.</a:t>
            </a:r>
            <a:r>
              <a:rPr lang="ru-RU" sz="1400" dirty="0" smtClean="0"/>
              <a:t> </a:t>
            </a: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dirty="0" smtClean="0">
                <a:solidFill>
                  <a:schemeClr val="bg1"/>
                </a:solidFill>
              </a:rPr>
              <a:t>Отвечают на вопрос </a:t>
            </a:r>
          </a:p>
          <a:p>
            <a:pPr lvl="0" algn="ctr" defTabSz="914400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что сделав?</a:t>
            </a:r>
            <a:endParaRPr kumimoji="0" lang="ru-RU" altLang="ru-RU" sz="1400" b="1" i="0" u="none" strike="noStrike" kern="0" cap="none" spc="0" normalizeH="0" baseline="0" noProof="0" dirty="0" smtClean="0">
              <a:ln>
                <a:noFill/>
              </a:ln>
              <a:solidFill>
                <a:schemeClr val="accent3">
                  <a:lumMod val="60000"/>
                  <a:lumOff val="40000"/>
                </a:schemeClr>
              </a:solidFill>
              <a:effectLst/>
              <a:uLnTx/>
              <a:uFillTx/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2966" y="550855"/>
            <a:ext cx="1527922" cy="7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512" y="550855"/>
            <a:ext cx="1527922" cy="71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4008" y="1622425"/>
            <a:ext cx="5214974" cy="1723549"/>
          </a:xfrm>
        </p:spPr>
        <p:txBody>
          <a:bodyPr/>
          <a:lstStyle/>
          <a:p>
            <a:r>
              <a:rPr lang="ru-RU" sz="1400" i="0" dirty="0" smtClean="0">
                <a:solidFill>
                  <a:srgbClr val="0000FF"/>
                </a:solidFill>
              </a:rPr>
              <a:t>вид (совершенный/несовершенный): игра</a:t>
            </a:r>
            <a:r>
              <a:rPr lang="ru-RU" sz="1400" i="0" dirty="0" smtClean="0">
                <a:solidFill>
                  <a:srgbClr val="FF0000"/>
                </a:solidFill>
              </a:rPr>
              <a:t>я</a:t>
            </a:r>
            <a:r>
              <a:rPr lang="ru-RU" sz="1400" i="0" dirty="0" smtClean="0">
                <a:solidFill>
                  <a:srgbClr val="0000FF"/>
                </a:solidFill>
              </a:rPr>
              <a:t> - сыгра</a:t>
            </a:r>
            <a:r>
              <a:rPr lang="ru-RU" sz="1400" i="0" dirty="0" smtClean="0">
                <a:solidFill>
                  <a:srgbClr val="FF0000"/>
                </a:solidFill>
              </a:rPr>
              <a:t>в</a:t>
            </a:r>
            <a:r>
              <a:rPr lang="ru-RU" sz="1400" i="0" dirty="0" smtClean="0">
                <a:solidFill>
                  <a:srgbClr val="0000FF"/>
                </a:solidFill>
              </a:rPr>
              <a:t>;</a:t>
            </a:r>
          </a:p>
          <a:p>
            <a:pPr fontAlgn="base"/>
            <a:r>
              <a:rPr lang="ru-RU" sz="1400" i="0" dirty="0" smtClean="0">
                <a:solidFill>
                  <a:srgbClr val="0000FF"/>
                </a:solidFill>
              </a:rPr>
              <a:t>возвратность (возвратный/ невозвратный): </a:t>
            </a:r>
          </a:p>
          <a:p>
            <a:pPr fontAlgn="base"/>
            <a:r>
              <a:rPr lang="ru-RU" sz="1400" i="0" dirty="0" smtClean="0">
                <a:solidFill>
                  <a:srgbClr val="0000FF"/>
                </a:solidFill>
              </a:rPr>
              <a:t>признава</a:t>
            </a:r>
            <a:r>
              <a:rPr lang="ru-RU" sz="1400" i="0" dirty="0" smtClean="0">
                <a:solidFill>
                  <a:srgbClr val="FF0000"/>
                </a:solidFill>
              </a:rPr>
              <a:t>я</a:t>
            </a:r>
            <a:r>
              <a:rPr lang="ru-RU" sz="1400" i="0" dirty="0" smtClean="0">
                <a:solidFill>
                  <a:srgbClr val="0000FF"/>
                </a:solidFill>
              </a:rPr>
              <a:t> - признава</a:t>
            </a:r>
            <a:r>
              <a:rPr lang="ru-RU" sz="1400" i="0" dirty="0" smtClean="0">
                <a:solidFill>
                  <a:srgbClr val="FF0000"/>
                </a:solidFill>
              </a:rPr>
              <a:t>я</a:t>
            </a:r>
            <a:r>
              <a:rPr lang="ru-RU" sz="1400" i="0" dirty="0" smtClean="0">
                <a:solidFill>
                  <a:srgbClr val="008000"/>
                </a:solidFill>
              </a:rPr>
              <a:t>сь</a:t>
            </a:r>
            <a:r>
              <a:rPr lang="ru-RU" sz="1400" i="0" dirty="0" smtClean="0">
                <a:solidFill>
                  <a:srgbClr val="0000FF"/>
                </a:solidFill>
              </a:rPr>
              <a:t>;</a:t>
            </a:r>
            <a:r>
              <a:rPr lang="ru-RU" sz="1400" b="0" i="0" dirty="0" smtClean="0">
                <a:solidFill>
                  <a:srgbClr val="0000FF"/>
                </a:solidFill>
              </a:rPr>
              <a:t>  </a:t>
            </a:r>
          </a:p>
          <a:p>
            <a:pPr fontAlgn="base"/>
            <a:r>
              <a:rPr lang="ru-RU" sz="1400" i="0" dirty="0" smtClean="0">
                <a:solidFill>
                  <a:srgbClr val="0000FF"/>
                </a:solidFill>
              </a:rPr>
              <a:t>переходность/непереходность: </a:t>
            </a:r>
            <a:r>
              <a:rPr lang="ru-RU" sz="1400" dirty="0" smtClean="0">
                <a:solidFill>
                  <a:srgbClr val="0000FF"/>
                </a:solidFill>
              </a:rPr>
              <a:t>читая </a:t>
            </a:r>
            <a:r>
              <a:rPr lang="ru-RU" sz="1400" dirty="0" smtClean="0">
                <a:solidFill>
                  <a:srgbClr val="008000"/>
                </a:solidFill>
              </a:rPr>
              <a:t>(что?) </a:t>
            </a:r>
            <a:r>
              <a:rPr lang="ru-RU" sz="1400" dirty="0" smtClean="0">
                <a:solidFill>
                  <a:srgbClr val="0000FF"/>
                </a:solidFill>
              </a:rPr>
              <a:t>книг</a:t>
            </a:r>
            <a:r>
              <a:rPr lang="ru-RU" sz="1400" dirty="0" smtClean="0">
                <a:solidFill>
                  <a:srgbClr val="FF0000"/>
                </a:solidFill>
              </a:rPr>
              <a:t>у,</a:t>
            </a:r>
          </a:p>
          <a:p>
            <a:pPr fontAlgn="base"/>
            <a:r>
              <a:rPr lang="ru-RU" sz="1400" i="0" dirty="0" smtClean="0">
                <a:solidFill>
                  <a:srgbClr val="0000FF"/>
                </a:solidFill>
              </a:rPr>
              <a:t>прочитав</a:t>
            </a:r>
            <a:r>
              <a:rPr lang="ru-RU" sz="1400" dirty="0" smtClean="0">
                <a:solidFill>
                  <a:srgbClr val="008000"/>
                </a:solidFill>
              </a:rPr>
              <a:t> (что?) </a:t>
            </a:r>
            <a:r>
              <a:rPr lang="ru-RU" sz="1400" dirty="0" smtClean="0">
                <a:solidFill>
                  <a:srgbClr val="0000FF"/>
                </a:solidFill>
              </a:rPr>
              <a:t>книг</a:t>
            </a:r>
            <a:r>
              <a:rPr lang="ru-RU" sz="1400" dirty="0" smtClean="0">
                <a:solidFill>
                  <a:srgbClr val="FF0000"/>
                </a:solidFill>
              </a:rPr>
              <a:t>у</a:t>
            </a:r>
            <a:r>
              <a:rPr lang="ru-RU" sz="1400" i="0" dirty="0" smtClean="0">
                <a:solidFill>
                  <a:srgbClr val="0000FF"/>
                </a:solidFill>
              </a:rPr>
              <a:t>;</a:t>
            </a:r>
          </a:p>
          <a:p>
            <a:r>
              <a:rPr lang="ru-RU" sz="1400" i="0" dirty="0" smtClean="0">
                <a:solidFill>
                  <a:srgbClr val="0000FF"/>
                </a:solidFill>
              </a:rPr>
              <a:t>способность иметь при себе зависимые слова: </a:t>
            </a:r>
          </a:p>
          <a:p>
            <a:r>
              <a:rPr lang="ru-RU" sz="1400" i="0" dirty="0" smtClean="0">
                <a:solidFill>
                  <a:srgbClr val="0000FF"/>
                </a:solidFill>
              </a:rPr>
              <a:t>сидя (на чём?) </a:t>
            </a:r>
            <a:r>
              <a:rPr lang="ru-RU" sz="1400" i="0" dirty="0" smtClean="0">
                <a:solidFill>
                  <a:srgbClr val="008000"/>
                </a:solidFill>
              </a:rPr>
              <a:t>на стуле</a:t>
            </a:r>
            <a:r>
              <a:rPr lang="ru-RU" sz="1400" i="0" dirty="0" smtClean="0">
                <a:solidFill>
                  <a:srgbClr val="0000FF"/>
                </a:solidFill>
              </a:rPr>
              <a:t>; улыбаясь (как?) </a:t>
            </a:r>
            <a:r>
              <a:rPr lang="ru-RU" sz="1400" i="0" dirty="0" smtClean="0">
                <a:solidFill>
                  <a:srgbClr val="008000"/>
                </a:solidFill>
              </a:rPr>
              <a:t>весело</a:t>
            </a:r>
            <a:r>
              <a:rPr lang="ru-RU" sz="1400" i="0" dirty="0" smtClean="0">
                <a:solidFill>
                  <a:srgbClr val="0000FF"/>
                </a:solidFill>
              </a:rPr>
              <a:t>. </a:t>
            </a:r>
          </a:p>
          <a:p>
            <a:endParaRPr lang="ru-RU" sz="1400" i="0" dirty="0">
              <a:solidFill>
                <a:srgbClr val="FF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Деепричастия образуются от глаголов и сохраняют следующие признаки глаголов:</a:t>
                      </a:r>
                      <a:endParaRPr lang="ru-RU" sz="18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597148" y="1336673"/>
            <a:ext cx="642942" cy="285752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0000FF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2693051" y="1322880"/>
            <a:ext cx="928153" cy="92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7655" tIns="28827" rIns="57655" bIns="28827" numCol="1" anchor="t" anchorCtr="0" compatLnSpc="1">
            <a:prstTxWarp prst="textNoShape">
              <a:avLst/>
            </a:prstTxWarp>
          </a:bodyPr>
          <a:lstStyle/>
          <a:p>
            <a:pPr defTabSz="216207">
              <a:defRPr/>
            </a:pPr>
            <a:endParaRPr lang="ru-RU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96818" y="765169"/>
            <a:ext cx="1643074" cy="1857388"/>
          </a:xfrm>
          <a:prstGeom prst="teardrop">
            <a:avLst/>
          </a:prstGeom>
          <a:solidFill>
            <a:srgbClr val="FFC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r>
              <a:rPr lang="ru-RU" sz="1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Деепричастия </a:t>
            </a:r>
          </a:p>
          <a:p>
            <a:pPr algn="ctr"/>
            <a:r>
              <a:rPr lang="ru-RU" sz="1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имеют следующие </a:t>
            </a:r>
          </a:p>
          <a:p>
            <a:pPr algn="ctr"/>
            <a:r>
              <a:rPr lang="ru-RU" sz="11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признаки </a:t>
            </a:r>
            <a:endParaRPr lang="ru-RU" sz="11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1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наречий:</a:t>
            </a:r>
          </a:p>
          <a:p>
            <a:pPr algn="ctr"/>
            <a:endParaRPr lang="ru-RU" sz="1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811330" y="622293"/>
            <a:ext cx="3786214" cy="857256"/>
          </a:xfrm>
          <a:prstGeom prst="roundRect">
            <a:avLst>
              <a:gd name="adj" fmla="val 17274"/>
            </a:avLst>
          </a:prstGeom>
          <a:solidFill>
            <a:srgbClr val="286D8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endParaRPr lang="ru-RU" sz="1400" b="1" dirty="0" smtClean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endParaRPr lang="ru-RU" sz="1400" b="1" dirty="0" smtClean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400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не изменяются,</a:t>
            </a:r>
            <a:r>
              <a:rPr lang="ru-RU" sz="1400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 </a:t>
            </a:r>
            <a:r>
              <a:rPr lang="ru-RU" sz="1400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то есть у них нет окончания как словоизменительной морфемы: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ru-RU" sz="1400" b="1" dirty="0" smtClean="0">
                <a:solidFill>
                  <a:schemeClr val="bg2"/>
                </a:solidFill>
              </a:rPr>
              <a:t>(гулять) гуляя</a:t>
            </a:r>
            <a:r>
              <a:rPr lang="ru-RU" sz="1400" b="1" i="1" dirty="0" smtClean="0">
                <a:solidFill>
                  <a:schemeClr val="bg2"/>
                </a:solidFill>
              </a:rPr>
              <a:t> — </a:t>
            </a:r>
          </a:p>
          <a:p>
            <a:pPr lvl="0" algn="ctr"/>
            <a:r>
              <a:rPr lang="ru-RU" sz="1400" b="1" dirty="0" smtClean="0">
                <a:solidFill>
                  <a:schemeClr val="bg2"/>
                </a:solidFill>
              </a:rPr>
              <a:t>корень/суффикс/</a:t>
            </a:r>
            <a:r>
              <a:rPr lang="ru-RU" sz="1400" b="1" dirty="0" err="1" smtClean="0">
                <a:solidFill>
                  <a:schemeClr val="bg2"/>
                </a:solidFill>
              </a:rPr>
              <a:t>суффикс</a:t>
            </a:r>
            <a:r>
              <a:rPr lang="ru-RU" sz="1400" b="1" dirty="0" smtClean="0">
                <a:solidFill>
                  <a:schemeClr val="bg2"/>
                </a:solidFill>
              </a:rPr>
              <a:t>;</a:t>
            </a:r>
            <a:r>
              <a:rPr lang="ru-RU" sz="1400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ctr"/>
            <a:endParaRPr lang="ru-RU" sz="1200" b="1" dirty="0" smtClean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200" b="1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811330" y="1550987"/>
            <a:ext cx="3786214" cy="857256"/>
          </a:xfrm>
          <a:prstGeom prst="roundRect">
            <a:avLst/>
          </a:prstGeom>
          <a:solidFill>
            <a:srgbClr val="FF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 предложении зависят от глагола-сказуемого по способу примыкания: </a:t>
            </a:r>
          </a:p>
          <a:p>
            <a:pPr lvl="0"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читает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(как?) лёж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а;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говорит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(как?) улыба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я</a:t>
            </a:r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сь.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811330" y="2479681"/>
            <a:ext cx="3786214" cy="642942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 предложении являются обстоятельствами:</a:t>
            </a:r>
            <a:r>
              <a:rPr lang="ru-RU" sz="1400" i="1" dirty="0" smtClean="0"/>
              <a:t> 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Написав сообщение,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я отправил его по электронной почте.</a:t>
            </a:r>
            <a:endParaRPr lang="ru-RU" sz="1400" b="1" dirty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432435" y="122228"/>
            <a:ext cx="4900930" cy="315471"/>
          </a:xfrm>
        </p:spPr>
        <p:txBody>
          <a:bodyPr/>
          <a:lstStyle/>
          <a:p>
            <a:r>
              <a:rPr lang="ru-RU" dirty="0" smtClean="0"/>
              <a:t>             Внимание! Запомните!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0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02424"/>
            <a:ext cx="5668982" cy="646331"/>
          </a:xfrm>
        </p:spPr>
        <p:txBody>
          <a:bodyPr/>
          <a:lstStyle/>
          <a:p>
            <a:r>
              <a:rPr lang="ru-RU" dirty="0" smtClean="0"/>
              <a:t>  Синтаксические признаки деепричастий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1622425"/>
            <a:ext cx="5357850" cy="1938992"/>
          </a:xfrm>
        </p:spPr>
        <p:txBody>
          <a:bodyPr/>
          <a:lstStyle/>
          <a:p>
            <a:pPr fontAlgn="base"/>
            <a:r>
              <a:rPr lang="ru-RU" sz="1600" i="0" dirty="0" smtClean="0"/>
              <a:t>Сравним:</a:t>
            </a:r>
            <a:endParaRPr lang="ru-RU" sz="1600" b="0" i="0" dirty="0" smtClean="0"/>
          </a:p>
          <a:p>
            <a:pPr fontAlgn="base"/>
            <a:r>
              <a:rPr lang="ru-RU" sz="1600" dirty="0" smtClean="0"/>
              <a:t>          Девушка говорила</a:t>
            </a:r>
            <a:r>
              <a:rPr lang="ru-RU" sz="1600" b="0" dirty="0" smtClean="0"/>
              <a:t> </a:t>
            </a:r>
            <a:r>
              <a:rPr lang="ru-RU" sz="1600" dirty="0" smtClean="0">
                <a:solidFill>
                  <a:srgbClr val="008000"/>
                </a:solidFill>
              </a:rPr>
              <a:t>(как?) </a:t>
            </a:r>
            <a:r>
              <a:rPr lang="ru-RU" sz="1600" dirty="0" smtClean="0">
                <a:solidFill>
                  <a:srgbClr val="FF0000"/>
                </a:solidFill>
              </a:rPr>
              <a:t>улыбаясь.</a:t>
            </a:r>
          </a:p>
          <a:p>
            <a:pPr fontAlgn="base"/>
            <a:r>
              <a:rPr lang="ru-RU" sz="1600" dirty="0" smtClean="0">
                <a:solidFill>
                  <a:srgbClr val="FF0000"/>
                </a:solidFill>
              </a:rPr>
              <a:t>         Приблизившись к открытой двери,</a:t>
            </a:r>
            <a:r>
              <a:rPr lang="ru-RU" sz="1600" dirty="0" smtClean="0"/>
              <a:t> </a:t>
            </a:r>
          </a:p>
          <a:p>
            <a:pPr fontAlgn="base"/>
            <a:r>
              <a:rPr lang="ru-RU" sz="1600" dirty="0" smtClean="0"/>
              <a:t>         я услышал </a:t>
            </a:r>
            <a:r>
              <a:rPr lang="ru-RU" sz="1600" dirty="0" smtClean="0">
                <a:solidFill>
                  <a:srgbClr val="008000"/>
                </a:solidFill>
              </a:rPr>
              <a:t>(когда?) </a:t>
            </a:r>
            <a:r>
              <a:rPr lang="ru-RU" sz="1600" dirty="0" smtClean="0"/>
              <a:t>весёлый смех.</a:t>
            </a:r>
            <a:r>
              <a:rPr lang="ru-RU" sz="1600" b="0" dirty="0" smtClean="0"/>
              <a:t> </a:t>
            </a:r>
          </a:p>
          <a:p>
            <a:pPr fontAlgn="base"/>
            <a:r>
              <a:rPr lang="ru-RU" sz="1600" dirty="0" smtClean="0"/>
              <a:t>        </a:t>
            </a:r>
            <a:r>
              <a:rPr lang="ru-RU" sz="1600" dirty="0" smtClean="0">
                <a:solidFill>
                  <a:srgbClr val="FF0000"/>
                </a:solidFill>
              </a:rPr>
              <a:t>Слушая бабушкины рассказы о прошлом,</a:t>
            </a:r>
            <a:r>
              <a:rPr lang="ru-RU" sz="1600" dirty="0" smtClean="0"/>
              <a:t> </a:t>
            </a:r>
          </a:p>
          <a:p>
            <a:pPr fontAlgn="base"/>
            <a:r>
              <a:rPr lang="ru-RU" sz="1600" dirty="0" smtClean="0"/>
              <a:t>        я всегда удивляюсь</a:t>
            </a:r>
            <a:r>
              <a:rPr lang="ru-RU" sz="1600" dirty="0" smtClean="0">
                <a:solidFill>
                  <a:srgbClr val="008000"/>
                </a:solidFill>
              </a:rPr>
              <a:t> (когда?).</a:t>
            </a:r>
            <a:r>
              <a:rPr lang="ru-RU" sz="1600" dirty="0" smtClean="0"/>
              <a:t>  </a:t>
            </a:r>
          </a:p>
          <a:p>
            <a:pPr fontAlgn="base"/>
            <a:r>
              <a:rPr lang="ru-RU" sz="1600" dirty="0" smtClean="0"/>
              <a:t>         </a:t>
            </a:r>
          </a:p>
          <a:p>
            <a:endParaRPr lang="ru-RU" sz="14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714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предложении деепричастия</a:t>
                      </a:r>
                      <a:r>
                        <a:rPr lang="ru-RU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выполняют синтаксическую роль обстоятельств.</a:t>
                      </a:r>
                      <a:endParaRPr lang="ru-RU" sz="18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336673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430887"/>
          </a:xfrm>
        </p:spPr>
        <p:txBody>
          <a:bodyPr/>
          <a:lstStyle/>
          <a:p>
            <a:r>
              <a:rPr lang="ru-RU" sz="1800" dirty="0" smtClean="0"/>
              <a:t>               </a:t>
            </a:r>
            <a:r>
              <a:rPr lang="ru-RU" sz="2800" dirty="0" smtClean="0"/>
              <a:t>Деепричастие (</a:t>
            </a:r>
            <a:r>
              <a:rPr lang="en-US" sz="2800" dirty="0" err="1" smtClean="0"/>
              <a:t>ravishdosh</a:t>
            </a:r>
            <a:r>
              <a:rPr lang="ru-RU" sz="2800" dirty="0" smtClean="0"/>
              <a:t>)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25710" y="622293"/>
            <a:ext cx="3071834" cy="2215991"/>
          </a:xfrm>
        </p:spPr>
        <p:txBody>
          <a:bodyPr/>
          <a:lstStyle/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Для того, чтобы </a:t>
            </a:r>
            <a:r>
              <a:rPr lang="en-US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казать </a:t>
            </a:r>
          </a:p>
          <a:p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об основном и добавочном действиях, которые совершаются </a:t>
            </a:r>
            <a:r>
              <a:rPr lang="ru-RU" sz="18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одновременно, 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употребляются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деепричастия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несовершенного вида.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7" name="Picture 12" descr="стрелка, рисунок, симв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908045"/>
            <a:ext cx="2214578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2051053"/>
            <a:ext cx="5357850" cy="861774"/>
          </a:xfrm>
        </p:spPr>
        <p:txBody>
          <a:bodyPr/>
          <a:lstStyle/>
          <a:p>
            <a:r>
              <a:rPr lang="ru-RU" sz="1400" dirty="0" smtClean="0">
                <a:solidFill>
                  <a:srgbClr val="0000FF"/>
                </a:solidFill>
              </a:rPr>
              <a:t>Моя лодка </a:t>
            </a:r>
            <a:r>
              <a:rPr lang="ru-RU" sz="1400" dirty="0" smtClean="0">
                <a:solidFill>
                  <a:srgbClr val="008000"/>
                </a:solidFill>
              </a:rPr>
              <a:t>помчалась</a:t>
            </a:r>
            <a:r>
              <a:rPr lang="ru-RU" sz="1400" dirty="0" smtClean="0">
                <a:solidFill>
                  <a:srgbClr val="0000FF"/>
                </a:solidFill>
              </a:rPr>
              <a:t> по реке, бесшумно и легко</a:t>
            </a:r>
            <a:r>
              <a:rPr lang="ru-RU" sz="1400" dirty="0" smtClean="0"/>
              <a:t> </a:t>
            </a:r>
            <a:r>
              <a:rPr lang="ru-RU" sz="1400" dirty="0" smtClean="0">
                <a:solidFill>
                  <a:srgbClr val="008000"/>
                </a:solidFill>
              </a:rPr>
              <a:t>верт</a:t>
            </a:r>
            <a:r>
              <a:rPr lang="ru-RU" sz="1400" dirty="0" smtClean="0">
                <a:solidFill>
                  <a:srgbClr val="FF0000"/>
                </a:solidFill>
              </a:rPr>
              <a:t>я</a:t>
            </a:r>
            <a:r>
              <a:rPr lang="ru-RU" sz="1400" dirty="0" smtClean="0">
                <a:solidFill>
                  <a:srgbClr val="008000"/>
                </a:solidFill>
              </a:rPr>
              <a:t>сь</a:t>
            </a:r>
            <a:r>
              <a:rPr lang="ru-RU" sz="1400" dirty="0" smtClean="0"/>
              <a:t> </a:t>
            </a:r>
            <a:r>
              <a:rPr lang="ru-RU" sz="1400" dirty="0" smtClean="0">
                <a:solidFill>
                  <a:srgbClr val="0000FF"/>
                </a:solidFill>
              </a:rPr>
              <a:t>на волнах. </a:t>
            </a:r>
          </a:p>
          <a:p>
            <a:r>
              <a:rPr lang="ru-RU" sz="1400" dirty="0" smtClean="0">
                <a:solidFill>
                  <a:srgbClr val="008000"/>
                </a:solidFill>
              </a:rPr>
              <a:t>Прислушива</a:t>
            </a:r>
            <a:r>
              <a:rPr lang="ru-RU" sz="1400" dirty="0" smtClean="0">
                <a:solidFill>
                  <a:srgbClr val="FF0000"/>
                </a:solidFill>
              </a:rPr>
              <a:t>я</a:t>
            </a:r>
            <a:r>
              <a:rPr lang="ru-RU" sz="1400" dirty="0" smtClean="0">
                <a:solidFill>
                  <a:srgbClr val="008000"/>
                </a:solidFill>
              </a:rPr>
              <a:t>сь</a:t>
            </a:r>
            <a:r>
              <a:rPr lang="ru-RU" sz="1400" dirty="0" smtClean="0">
                <a:solidFill>
                  <a:srgbClr val="0000FF"/>
                </a:solidFill>
              </a:rPr>
              <a:t> к шёпоту осенней листвы, старик неспешно </a:t>
            </a:r>
            <a:r>
              <a:rPr lang="ru-RU" sz="1400" dirty="0" smtClean="0">
                <a:solidFill>
                  <a:srgbClr val="008000"/>
                </a:solidFill>
              </a:rPr>
              <a:t>гулял </a:t>
            </a:r>
            <a:r>
              <a:rPr lang="ru-RU" sz="1400" dirty="0" smtClean="0">
                <a:solidFill>
                  <a:srgbClr val="0000FF"/>
                </a:solidFill>
              </a:rPr>
              <a:t>по аллеям парка.</a:t>
            </a:r>
            <a:endParaRPr lang="ru-RU" sz="1400" i="0" dirty="0">
              <a:solidFill>
                <a:srgbClr val="0000FF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688963"/>
              </p:ext>
            </p:extLst>
          </p:nvPr>
        </p:nvGraphicFramePr>
        <p:xfrm>
          <a:off x="311132" y="622293"/>
          <a:ext cx="5143536" cy="92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r>
                        <a:rPr lang="ru-RU" sz="18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</a:t>
                      </a:r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еепричастия несовершенного вида о</a:t>
                      </a:r>
                      <a:r>
                        <a:rPr lang="ru-RU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бозначают незаконченное добавочное действие:</a:t>
                      </a:r>
                      <a:endParaRPr lang="ru-RU" sz="1800" b="1" u="non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550987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93929"/>
            <a:ext cx="5668982" cy="492443"/>
          </a:xfrm>
        </p:spPr>
        <p:txBody>
          <a:bodyPr/>
          <a:lstStyle/>
          <a:p>
            <a:r>
              <a:rPr lang="ru-RU" sz="1400" dirty="0" smtClean="0"/>
              <a:t>      </a:t>
            </a:r>
            <a:r>
              <a:rPr lang="ru-RU" sz="1600" dirty="0" smtClean="0"/>
              <a:t>решать</a:t>
            </a:r>
            <a:r>
              <a:rPr lang="ru-RU" sz="1600" b="0" i="0" dirty="0" smtClean="0"/>
              <a:t> </a:t>
            </a:r>
            <a:r>
              <a:rPr lang="ru-RU" sz="1600" i="0" dirty="0" smtClean="0"/>
              <a:t>(I </a:t>
            </a:r>
            <a:r>
              <a:rPr lang="ru-RU" sz="1600" i="0" dirty="0" err="1" smtClean="0"/>
              <a:t>спр</a:t>
            </a:r>
            <a:r>
              <a:rPr lang="ru-RU" sz="1600" i="0" dirty="0" smtClean="0"/>
              <a:t>.): </a:t>
            </a:r>
            <a:r>
              <a:rPr lang="ru-RU" sz="1600" dirty="0" err="1" smtClean="0"/>
              <a:t>реша-</a:t>
            </a:r>
            <a:r>
              <a:rPr lang="ru-RU" sz="1600" dirty="0" err="1" smtClean="0">
                <a:solidFill>
                  <a:srgbClr val="FF0000"/>
                </a:solidFill>
              </a:rPr>
              <a:t>ют</a:t>
            </a:r>
            <a:r>
              <a:rPr lang="ru-RU" sz="1600" dirty="0" smtClean="0"/>
              <a:t> → </a:t>
            </a:r>
            <a:r>
              <a:rPr lang="ru-RU" sz="1600" dirty="0" err="1" smtClean="0"/>
              <a:t>реша</a:t>
            </a:r>
            <a:r>
              <a:rPr lang="ru-RU" sz="1600" dirty="0" smtClean="0"/>
              <a:t>- + </a:t>
            </a:r>
            <a:r>
              <a:rPr lang="ru-RU" sz="1600" dirty="0" smtClean="0">
                <a:solidFill>
                  <a:srgbClr val="FF0000"/>
                </a:solidFill>
              </a:rPr>
              <a:t>-я- </a:t>
            </a:r>
            <a:r>
              <a:rPr lang="ru-RU" sz="1600" i="0" dirty="0" smtClean="0"/>
              <a:t>(</a:t>
            </a:r>
            <a:r>
              <a:rPr lang="ru-RU" sz="1600" dirty="0" smtClean="0"/>
              <a:t>реша</a:t>
            </a:r>
            <a:r>
              <a:rPr lang="ru-RU" sz="1600" dirty="0" smtClean="0">
                <a:solidFill>
                  <a:srgbClr val="FF0000"/>
                </a:solidFill>
              </a:rPr>
              <a:t>я</a:t>
            </a:r>
            <a:r>
              <a:rPr lang="ru-RU" sz="1600" i="0" dirty="0" smtClean="0"/>
              <a:t>); 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      кричать</a:t>
            </a:r>
            <a:r>
              <a:rPr lang="ru-RU" sz="1600" i="0" dirty="0" smtClean="0"/>
              <a:t> (II </a:t>
            </a:r>
            <a:r>
              <a:rPr lang="ru-RU" sz="1600" i="0" dirty="0" err="1" smtClean="0"/>
              <a:t>спр</a:t>
            </a:r>
            <a:r>
              <a:rPr lang="ru-RU" sz="1600" i="0" dirty="0" smtClean="0"/>
              <a:t>.): </a:t>
            </a:r>
            <a:r>
              <a:rPr lang="ru-RU" sz="1600" i="0" dirty="0" err="1" smtClean="0"/>
              <a:t>крич</a:t>
            </a:r>
            <a:r>
              <a:rPr lang="ru-RU" sz="1600" dirty="0" err="1" smtClean="0"/>
              <a:t>-</a:t>
            </a:r>
            <a:r>
              <a:rPr lang="ru-RU" sz="1600" dirty="0" err="1" smtClean="0">
                <a:solidFill>
                  <a:srgbClr val="FF0000"/>
                </a:solidFill>
              </a:rPr>
              <a:t>ат</a:t>
            </a:r>
            <a:r>
              <a:rPr lang="ru-RU" sz="1600" dirty="0" smtClean="0"/>
              <a:t> → </a:t>
            </a:r>
            <a:r>
              <a:rPr lang="ru-RU" sz="1600" dirty="0" err="1" smtClean="0"/>
              <a:t>крич</a:t>
            </a:r>
            <a:r>
              <a:rPr lang="ru-RU" sz="1600" dirty="0" smtClean="0"/>
              <a:t>- + </a:t>
            </a:r>
            <a:r>
              <a:rPr lang="ru-RU" sz="1600" dirty="0" smtClean="0">
                <a:solidFill>
                  <a:srgbClr val="FF0000"/>
                </a:solidFill>
              </a:rPr>
              <a:t>-а- </a:t>
            </a:r>
            <a:r>
              <a:rPr lang="ru-RU" sz="1600" i="0" dirty="0" smtClean="0"/>
              <a:t>(крич</a:t>
            </a:r>
            <a:r>
              <a:rPr lang="ru-RU" sz="1600" i="0" dirty="0" smtClean="0">
                <a:solidFill>
                  <a:srgbClr val="FF0000"/>
                </a:solidFill>
              </a:rPr>
              <a:t>а</a:t>
            </a:r>
            <a:r>
              <a:rPr lang="ru-RU" sz="1600" i="0" dirty="0" smtClean="0"/>
              <a:t>). </a:t>
            </a:r>
            <a:endParaRPr lang="ru-RU" sz="1600" i="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2236381"/>
              </p:ext>
            </p:extLst>
          </p:nvPr>
        </p:nvGraphicFramePr>
        <p:xfrm>
          <a:off x="311132" y="622293"/>
          <a:ext cx="5000660" cy="1000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0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0013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</a:t>
                      </a:r>
                      <a:r>
                        <a:rPr lang="ru-RU" sz="18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еепричастия несовершенного вида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 </a:t>
                      </a:r>
                      <a:r>
                        <a:rPr lang="ru-RU" sz="18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образуются от основы настоящего времени с помощью суффиксов: </a:t>
                      </a:r>
                      <a:r>
                        <a:rPr lang="ru-RU" sz="1800" b="1" i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-а</a:t>
                      </a:r>
                      <a:r>
                        <a:rPr lang="ru-RU" sz="1600" b="1" i="1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(-я-)</a:t>
                      </a:r>
                      <a:endParaRPr lang="ru-RU" sz="1600" b="1" u="none" dirty="0" smtClean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22425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18AC3F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14611</TotalTime>
  <Words>1140</Words>
  <Application>Microsoft Office PowerPoint</Application>
  <PresentationFormat>Произвольный</PresentationFormat>
  <Paragraphs>337</Paragraphs>
  <Slides>22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맑은 고딕</vt:lpstr>
      <vt:lpstr>Arial</vt:lpstr>
      <vt:lpstr>Calibri</vt:lpstr>
      <vt:lpstr>Times New Roman</vt:lpstr>
      <vt:lpstr>Office Theme</vt:lpstr>
      <vt:lpstr>Русский  язык</vt:lpstr>
      <vt:lpstr>                  Деепричастие (ravishdosh)</vt:lpstr>
      <vt:lpstr>                   Виды деепричастий</vt:lpstr>
      <vt:lpstr>              Внимание! Запомните!</vt:lpstr>
      <vt:lpstr>             Внимание! Запомните!</vt:lpstr>
      <vt:lpstr>  Синтаксические признаки деепричастий</vt:lpstr>
      <vt:lpstr>               Деепричастие (ravishdosh)</vt:lpstr>
      <vt:lpstr>              Внимание! Запомните!</vt:lpstr>
      <vt:lpstr>              Внимание! Запомните!</vt:lpstr>
      <vt:lpstr>              Деепричастия не образуются … </vt:lpstr>
      <vt:lpstr>              Деепричастия не образуются … </vt:lpstr>
      <vt:lpstr>                     Внимание! Запомните!</vt:lpstr>
      <vt:lpstr>             Лингвистическая задача</vt:lpstr>
      <vt:lpstr>    Лингвистическая задача. Проверьте!</vt:lpstr>
      <vt:lpstr>    Игра «Волшебный прямоугольник»</vt:lpstr>
      <vt:lpstr>         «Волшебный прямоугольник» </vt:lpstr>
      <vt:lpstr> «Волшебный прямоугольник». Проверьте! </vt:lpstr>
      <vt:lpstr>          Технология соответствий</vt:lpstr>
      <vt:lpstr>Презентация PowerPoint</vt:lpstr>
      <vt:lpstr>Презентация PowerPoint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630</cp:revision>
  <dcterms:created xsi:type="dcterms:W3CDTF">2020-04-13T08:05:42Z</dcterms:created>
  <dcterms:modified xsi:type="dcterms:W3CDTF">2021-02-15T11:15:54Z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