
<file path=[Content_Types].xml><?xml version="1.0" encoding="utf-8"?>
<Types xmlns="http://schemas.openxmlformats.org/package/2006/content-types">
  <Default Extension="png" ContentType="image/png"/>
  <Default Extension="jfif" ContentType="image/jpe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400" r:id="rId2"/>
    <p:sldId id="687" r:id="rId3"/>
    <p:sldId id="809" r:id="rId4"/>
    <p:sldId id="796" r:id="rId5"/>
    <p:sldId id="785" r:id="rId6"/>
    <p:sldId id="821" r:id="rId7"/>
    <p:sldId id="798" r:id="rId8"/>
    <p:sldId id="803" r:id="rId9"/>
    <p:sldId id="806" r:id="rId10"/>
    <p:sldId id="801" r:id="rId11"/>
    <p:sldId id="807" r:id="rId12"/>
    <p:sldId id="812" r:id="rId13"/>
    <p:sldId id="804" r:id="rId14"/>
    <p:sldId id="813" r:id="rId15"/>
    <p:sldId id="823" r:id="rId16"/>
    <p:sldId id="824" r:id="rId17"/>
    <p:sldId id="814" r:id="rId18"/>
    <p:sldId id="815" r:id="rId19"/>
    <p:sldId id="829" r:id="rId20"/>
    <p:sldId id="830" r:id="rId21"/>
    <p:sldId id="827" r:id="rId22"/>
    <p:sldId id="817" r:id="rId23"/>
    <p:sldId id="818" r:id="rId24"/>
    <p:sldId id="828" r:id="rId25"/>
    <p:sldId id="819" r:id="rId26"/>
    <p:sldId id="799" r:id="rId27"/>
    <p:sldId id="802" r:id="rId28"/>
    <p:sldId id="417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2FEB1EC-8F1F-4360-ADED-A8029CF6C304}">
          <p14:sldIdLst>
            <p14:sldId id="400"/>
            <p14:sldId id="687"/>
            <p14:sldId id="809"/>
            <p14:sldId id="796"/>
            <p14:sldId id="785"/>
            <p14:sldId id="821"/>
            <p14:sldId id="798"/>
            <p14:sldId id="803"/>
            <p14:sldId id="806"/>
            <p14:sldId id="801"/>
            <p14:sldId id="807"/>
            <p14:sldId id="812"/>
            <p14:sldId id="804"/>
            <p14:sldId id="813"/>
            <p14:sldId id="823"/>
            <p14:sldId id="824"/>
            <p14:sldId id="814"/>
            <p14:sldId id="815"/>
            <p14:sldId id="829"/>
            <p14:sldId id="830"/>
            <p14:sldId id="827"/>
            <p14:sldId id="817"/>
            <p14:sldId id="818"/>
            <p14:sldId id="828"/>
            <p14:sldId id="819"/>
            <p14:sldId id="799"/>
            <p14:sldId id="802"/>
            <p14:sldId id="41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8828"/>
    <a:srgbClr val="149C2E"/>
    <a:srgbClr val="0B9712"/>
    <a:srgbClr val="0087FE"/>
    <a:srgbClr val="996633"/>
    <a:srgbClr val="000099"/>
    <a:srgbClr val="0033CC"/>
    <a:srgbClr val="FFCCFF"/>
    <a:srgbClr val="FF66FF"/>
    <a:srgbClr val="19C1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49" autoAdjust="0"/>
    <p:restoredTop sz="94822" autoAdjust="0"/>
  </p:normalViewPr>
  <p:slideViewPr>
    <p:cSldViewPr snapToGrid="0">
      <p:cViewPr varScale="1">
        <p:scale>
          <a:sx n="61" d="100"/>
          <a:sy n="61" d="100"/>
        </p:scale>
        <p:origin x="988" y="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276D24-9ABC-4290-91F7-A98CD13FCE29}" type="doc">
      <dgm:prSet loTypeId="urn:microsoft.com/office/officeart/2008/layout/VerticalCurvedList" loCatId="list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ru-RU"/>
        </a:p>
      </dgm:t>
    </dgm:pt>
    <dgm:pt modelId="{3B494C9A-7627-4E34-B36A-D24FF5881FA0}">
      <dgm:prSet phldrT="[Текст]" custT="1"/>
      <dgm:spPr>
        <a:solidFill>
          <a:srgbClr val="FFFF00"/>
        </a:solidFill>
      </dgm:spPr>
      <dgm:t>
        <a:bodyPr/>
        <a:lstStyle/>
        <a:p>
          <a:pPr algn="just">
            <a:lnSpc>
              <a:spcPct val="100000"/>
            </a:lnSpc>
            <a:spcAft>
              <a:spcPts val="0"/>
            </a:spcAft>
          </a:pPr>
          <a:r>
            <a:rPr lang="en-US" sz="4400" b="1" i="0" dirty="0" err="1" smtClean="0">
              <a:latin typeface="Arial" panose="020B0604020202020204" pitchFamily="34" charset="0"/>
              <a:cs typeface="Arial" panose="020B0604020202020204" pitchFamily="34" charset="0"/>
            </a:rPr>
            <a:t>Yevrosiyo</a:t>
          </a:r>
          <a:r>
            <a:rPr lang="en-US" sz="4400" b="1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b="1" i="0" dirty="0" err="1" smtClean="0">
              <a:latin typeface="Arial" panose="020B0604020202020204" pitchFamily="34" charset="0"/>
              <a:cs typeface="Arial" panose="020B0604020202020204" pitchFamily="34" charset="0"/>
            </a:rPr>
            <a:t>iqlimining</a:t>
          </a:r>
          <a:r>
            <a:rPr lang="en-US" sz="4400" b="1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b="1" i="0" dirty="0" err="1" smtClean="0">
              <a:latin typeface="Arial" panose="020B0604020202020204" pitchFamily="34" charset="0"/>
              <a:cs typeface="Arial" panose="020B0604020202020204" pitchFamily="34" charset="0"/>
            </a:rPr>
            <a:t>xilma-xilligi</a:t>
          </a:r>
          <a:r>
            <a:rPr lang="en-US" sz="4400" b="1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b="1" i="0" dirty="0" err="1" smtClean="0">
              <a:latin typeface="Arial" panose="020B0604020202020204" pitchFamily="34" charset="0"/>
              <a:cs typeface="Arial" panose="020B0604020202020204" pitchFamily="34" charset="0"/>
            </a:rPr>
            <a:t>sabablari</a:t>
          </a:r>
          <a:endParaRPr lang="ru-RU" sz="4400" b="1" i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9572DB1-16AB-47E1-9771-8C95DEEC5EB3}" type="parTrans" cxnId="{B9B5FEE0-DF21-4D33-B099-58B9012B82EA}">
      <dgm:prSet/>
      <dgm:spPr/>
      <dgm:t>
        <a:bodyPr/>
        <a:lstStyle/>
        <a:p>
          <a:endParaRPr lang="ru-RU" sz="2400" i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9C5129-82CC-4A3E-B607-B174074DF53C}" type="sibTrans" cxnId="{B9B5FEE0-DF21-4D33-B099-58B9012B82EA}">
      <dgm:prSet/>
      <dgm:spPr/>
      <dgm:t>
        <a:bodyPr/>
        <a:lstStyle/>
        <a:p>
          <a:endParaRPr lang="ru-RU" sz="2400" i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F412BFC-6BE6-4926-BFEB-FD76E5F0243A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algn="just">
            <a:lnSpc>
              <a:spcPct val="100000"/>
            </a:lnSpc>
            <a:spcAft>
              <a:spcPts val="0"/>
            </a:spcAft>
          </a:pPr>
          <a:r>
            <a:rPr lang="en-US" sz="4400" b="1" i="0" dirty="0" err="1" smtClean="0">
              <a:latin typeface="Arial" panose="020B0604020202020204" pitchFamily="34" charset="0"/>
              <a:cs typeface="Arial" panose="020B0604020202020204" pitchFamily="34" charset="0"/>
            </a:rPr>
            <a:t>Yevrosiyo</a:t>
          </a:r>
          <a:r>
            <a:rPr lang="en-US" sz="4400" b="1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b="1" i="0" dirty="0" err="1" smtClean="0">
              <a:latin typeface="Arial" panose="020B0604020202020204" pitchFamily="34" charset="0"/>
              <a:cs typeface="Arial" panose="020B0604020202020204" pitchFamily="34" charset="0"/>
            </a:rPr>
            <a:t>iqlimiga</a:t>
          </a:r>
          <a:r>
            <a:rPr lang="en-US" sz="4400" b="1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b="1" i="0" dirty="0" err="1" smtClean="0">
              <a:latin typeface="Arial" panose="020B0604020202020204" pitchFamily="34" charset="0"/>
              <a:cs typeface="Arial" panose="020B0604020202020204" pitchFamily="34" charset="0"/>
            </a:rPr>
            <a:t>ta’sir</a:t>
          </a:r>
          <a:r>
            <a:rPr lang="en-US" sz="4400" b="1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b="1" i="0" dirty="0" err="1" smtClean="0">
              <a:latin typeface="Arial" panose="020B0604020202020204" pitchFamily="34" charset="0"/>
              <a:cs typeface="Arial" panose="020B0604020202020204" pitchFamily="34" charset="0"/>
            </a:rPr>
            <a:t>ko‘rsatuvchi</a:t>
          </a:r>
          <a:r>
            <a:rPr lang="en-US" sz="4400" b="1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b="1" i="0" dirty="0" err="1" smtClean="0">
              <a:latin typeface="Arial" panose="020B0604020202020204" pitchFamily="34" charset="0"/>
              <a:cs typeface="Arial" panose="020B0604020202020204" pitchFamily="34" charset="0"/>
            </a:rPr>
            <a:t>omillar</a:t>
          </a:r>
          <a:endParaRPr lang="ru-RU" sz="4400" b="1" i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DC7D386-1005-4578-9D52-64AC412B1C8C}" type="parTrans" cxnId="{EAC3218A-20F8-499F-859B-E4CD434A0220}">
      <dgm:prSet/>
      <dgm:spPr/>
      <dgm:t>
        <a:bodyPr/>
        <a:lstStyle/>
        <a:p>
          <a:endParaRPr lang="ru-RU" sz="2400" i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616D27-4A29-43C0-821A-3765B3327D6F}" type="sibTrans" cxnId="{EAC3218A-20F8-499F-859B-E4CD434A0220}">
      <dgm:prSet/>
      <dgm:spPr/>
      <dgm:t>
        <a:bodyPr/>
        <a:lstStyle/>
        <a:p>
          <a:endParaRPr lang="ru-RU" sz="2400" i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FA4D9D8-6535-4D04-BCCE-C63FD88B49B4}">
      <dgm:prSet phldrT="[Текст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algn="just">
            <a:lnSpc>
              <a:spcPct val="100000"/>
            </a:lnSpc>
            <a:spcAft>
              <a:spcPts val="0"/>
            </a:spcAft>
          </a:pPr>
          <a:r>
            <a:rPr lang="en-US" sz="4400" b="1" i="0" dirty="0" err="1" smtClean="0">
              <a:latin typeface="Arial" panose="020B0604020202020204" pitchFamily="34" charset="0"/>
              <a:cs typeface="Arial" panose="020B0604020202020204" pitchFamily="34" charset="0"/>
            </a:rPr>
            <a:t>Yevrosiyo</a:t>
          </a:r>
          <a:r>
            <a:rPr lang="en-US" sz="4400" b="1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b="1" i="0" dirty="0" err="1" smtClean="0">
              <a:latin typeface="Arial" panose="020B0604020202020204" pitchFamily="34" charset="0"/>
              <a:cs typeface="Arial" panose="020B0604020202020204" pitchFamily="34" charset="0"/>
            </a:rPr>
            <a:t>materigidagi</a:t>
          </a:r>
          <a:r>
            <a:rPr lang="en-US" sz="4400" b="1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b="1" i="0" dirty="0" err="1" smtClean="0">
              <a:latin typeface="Arial" panose="020B0604020202020204" pitchFamily="34" charset="0"/>
              <a:cs typeface="Arial" panose="020B0604020202020204" pitchFamily="34" charset="0"/>
            </a:rPr>
            <a:t>iqlim</a:t>
          </a:r>
          <a:r>
            <a:rPr lang="en-US" sz="4400" b="1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b="1" i="0" dirty="0" err="1" smtClean="0">
              <a:latin typeface="Arial" panose="020B0604020202020204" pitchFamily="34" charset="0"/>
              <a:cs typeface="Arial" panose="020B0604020202020204" pitchFamily="34" charset="0"/>
            </a:rPr>
            <a:t>mintaqalari</a:t>
          </a:r>
          <a:endParaRPr lang="ru-RU" sz="4400" b="1" i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3212A2C-A013-4024-853B-E76F1EEF6B01}" type="parTrans" cxnId="{62F4A8A1-9123-4434-8150-DB3CC21047F3}">
      <dgm:prSet/>
      <dgm:spPr/>
      <dgm:t>
        <a:bodyPr/>
        <a:lstStyle/>
        <a:p>
          <a:endParaRPr lang="ru-RU" sz="2400" i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527EDD8-86F1-4485-B3C2-1EB82B8F6557}" type="sibTrans" cxnId="{62F4A8A1-9123-4434-8150-DB3CC21047F3}">
      <dgm:prSet/>
      <dgm:spPr/>
      <dgm:t>
        <a:bodyPr/>
        <a:lstStyle/>
        <a:p>
          <a:endParaRPr lang="ru-RU" sz="2400" i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20D87DC-9022-4B1C-BEB0-24CBA53BE18E}" type="pres">
      <dgm:prSet presAssocID="{F5276D24-9ABC-4290-91F7-A98CD13FCE2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1D6C7BD8-417A-4B5C-8B13-452D778982EB}" type="pres">
      <dgm:prSet presAssocID="{F5276D24-9ABC-4290-91F7-A98CD13FCE29}" presName="Name1" presStyleCnt="0"/>
      <dgm:spPr/>
    </dgm:pt>
    <dgm:pt modelId="{7D1796A1-CF9C-41D3-9B40-4A3CA6AD26E7}" type="pres">
      <dgm:prSet presAssocID="{F5276D24-9ABC-4290-91F7-A98CD13FCE29}" presName="cycle" presStyleCnt="0"/>
      <dgm:spPr/>
    </dgm:pt>
    <dgm:pt modelId="{44854548-FF48-4D3C-9547-F34320E0ACC2}" type="pres">
      <dgm:prSet presAssocID="{F5276D24-9ABC-4290-91F7-A98CD13FCE29}" presName="srcNode" presStyleLbl="node1" presStyleIdx="0" presStyleCnt="3"/>
      <dgm:spPr/>
    </dgm:pt>
    <dgm:pt modelId="{E1C72192-A4DC-4D19-A68C-55B68E31AA64}" type="pres">
      <dgm:prSet presAssocID="{F5276D24-9ABC-4290-91F7-A98CD13FCE29}" presName="conn" presStyleLbl="parChTrans1D2" presStyleIdx="0" presStyleCnt="1"/>
      <dgm:spPr/>
      <dgm:t>
        <a:bodyPr/>
        <a:lstStyle/>
        <a:p>
          <a:endParaRPr lang="ru-RU"/>
        </a:p>
      </dgm:t>
    </dgm:pt>
    <dgm:pt modelId="{3DFD1BFF-4870-4F92-8303-F0E59B8B2BC5}" type="pres">
      <dgm:prSet presAssocID="{F5276D24-9ABC-4290-91F7-A98CD13FCE29}" presName="extraNode" presStyleLbl="node1" presStyleIdx="0" presStyleCnt="3"/>
      <dgm:spPr/>
    </dgm:pt>
    <dgm:pt modelId="{DD1F4B15-E707-4667-8A7D-CFEF0A384281}" type="pres">
      <dgm:prSet presAssocID="{F5276D24-9ABC-4290-91F7-A98CD13FCE29}" presName="dstNode" presStyleLbl="node1" presStyleIdx="0" presStyleCnt="3"/>
      <dgm:spPr/>
    </dgm:pt>
    <dgm:pt modelId="{7403132D-823E-4730-910C-42EDF71098B6}" type="pres">
      <dgm:prSet presAssocID="{3B494C9A-7627-4E34-B36A-D24FF5881FA0}" presName="text_1" presStyleLbl="node1" presStyleIdx="0" presStyleCnt="3" custScaleX="88286" custLinFactNeighborX="-39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83A43F-9546-4122-9015-2B2D47F71C1F}" type="pres">
      <dgm:prSet presAssocID="{3B494C9A-7627-4E34-B36A-D24FF5881FA0}" presName="accent_1" presStyleCnt="0"/>
      <dgm:spPr/>
    </dgm:pt>
    <dgm:pt modelId="{9314F1FB-DAFE-4FE7-8916-A7DD44017D56}" type="pres">
      <dgm:prSet presAssocID="{3B494C9A-7627-4E34-B36A-D24FF5881FA0}" presName="accentRepeatNode" presStyleLbl="solidFgAcc1" presStyleIdx="0" presStyleCnt="3" custScaleX="102266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FBB4C4B-6875-4320-9775-7EA114134881}" type="pres">
      <dgm:prSet presAssocID="{8F412BFC-6BE6-4926-BFEB-FD76E5F0243A}" presName="text_2" presStyleLbl="node1" presStyleIdx="1" presStyleCnt="3" custScaleX="88610" custLinFactNeighborX="-39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41604E-6B3E-49AB-B4F0-9C793140B372}" type="pres">
      <dgm:prSet presAssocID="{8F412BFC-6BE6-4926-BFEB-FD76E5F0243A}" presName="accent_2" presStyleCnt="0"/>
      <dgm:spPr/>
    </dgm:pt>
    <dgm:pt modelId="{1020A973-F626-4866-B9E7-86331A1E49A8}" type="pres">
      <dgm:prSet presAssocID="{8F412BFC-6BE6-4926-BFEB-FD76E5F0243A}" presName="accentRepeatNode" presStyleLbl="solidFgAcc1" presStyleIdx="1" presStyleCnt="3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AF7E988-FC84-4693-B5EE-3524D826DD5A}" type="pres">
      <dgm:prSet presAssocID="{AFA4D9D8-6535-4D04-BCCE-C63FD88B49B4}" presName="text_3" presStyleLbl="node1" presStyleIdx="2" presStyleCnt="3" custScaleX="89085" custLinFactNeighborX="-37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C4B6BF-B205-4388-9FE0-05741F3EF2B4}" type="pres">
      <dgm:prSet presAssocID="{AFA4D9D8-6535-4D04-BCCE-C63FD88B49B4}" presName="accent_3" presStyleCnt="0"/>
      <dgm:spPr/>
    </dgm:pt>
    <dgm:pt modelId="{67BB47EB-C1D6-40C6-AA67-BD38C710274B}" type="pres">
      <dgm:prSet presAssocID="{AFA4D9D8-6535-4D04-BCCE-C63FD88B49B4}" presName="accentRepeatNode" presStyleLbl="solidFgAcc1" presStyleIdx="2" presStyleCnt="3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EAC3218A-20F8-499F-859B-E4CD434A0220}" srcId="{F5276D24-9ABC-4290-91F7-A98CD13FCE29}" destId="{8F412BFC-6BE6-4926-BFEB-FD76E5F0243A}" srcOrd="1" destOrd="0" parTransId="{3DC7D386-1005-4578-9D52-64AC412B1C8C}" sibTransId="{9E616D27-4A29-43C0-821A-3765B3327D6F}"/>
    <dgm:cxn modelId="{CE4D2A92-98E9-4BDE-86DF-84A108019A0A}" type="presOf" srcId="{5F9C5129-82CC-4A3E-B607-B174074DF53C}" destId="{E1C72192-A4DC-4D19-A68C-55B68E31AA64}" srcOrd="0" destOrd="0" presId="urn:microsoft.com/office/officeart/2008/layout/VerticalCurvedList"/>
    <dgm:cxn modelId="{DF76A8F3-C413-4167-9978-D01E189635E8}" type="presOf" srcId="{AFA4D9D8-6535-4D04-BCCE-C63FD88B49B4}" destId="{8AF7E988-FC84-4693-B5EE-3524D826DD5A}" srcOrd="0" destOrd="0" presId="urn:microsoft.com/office/officeart/2008/layout/VerticalCurvedList"/>
    <dgm:cxn modelId="{5222C71E-79A3-44C8-B693-711BCA534EC1}" type="presOf" srcId="{F5276D24-9ABC-4290-91F7-A98CD13FCE29}" destId="{620D87DC-9022-4B1C-BEB0-24CBA53BE18E}" srcOrd="0" destOrd="0" presId="urn:microsoft.com/office/officeart/2008/layout/VerticalCurvedList"/>
    <dgm:cxn modelId="{62F4A8A1-9123-4434-8150-DB3CC21047F3}" srcId="{F5276D24-9ABC-4290-91F7-A98CD13FCE29}" destId="{AFA4D9D8-6535-4D04-BCCE-C63FD88B49B4}" srcOrd="2" destOrd="0" parTransId="{B3212A2C-A013-4024-853B-E76F1EEF6B01}" sibTransId="{F527EDD8-86F1-4485-B3C2-1EB82B8F6557}"/>
    <dgm:cxn modelId="{83FE2451-42C2-4E3E-ABF9-EECDB46C4D9E}" type="presOf" srcId="{3B494C9A-7627-4E34-B36A-D24FF5881FA0}" destId="{7403132D-823E-4730-910C-42EDF71098B6}" srcOrd="0" destOrd="0" presId="urn:microsoft.com/office/officeart/2008/layout/VerticalCurvedList"/>
    <dgm:cxn modelId="{B9B5FEE0-DF21-4D33-B099-58B9012B82EA}" srcId="{F5276D24-9ABC-4290-91F7-A98CD13FCE29}" destId="{3B494C9A-7627-4E34-B36A-D24FF5881FA0}" srcOrd="0" destOrd="0" parTransId="{D9572DB1-16AB-47E1-9771-8C95DEEC5EB3}" sibTransId="{5F9C5129-82CC-4A3E-B607-B174074DF53C}"/>
    <dgm:cxn modelId="{984B70BB-700F-44D7-8ED0-728B59437D54}" type="presOf" srcId="{8F412BFC-6BE6-4926-BFEB-FD76E5F0243A}" destId="{AFBB4C4B-6875-4320-9775-7EA114134881}" srcOrd="0" destOrd="0" presId="urn:microsoft.com/office/officeart/2008/layout/VerticalCurvedList"/>
    <dgm:cxn modelId="{B8C15214-05A3-4FF7-BDCB-E390D6AB9E78}" type="presParOf" srcId="{620D87DC-9022-4B1C-BEB0-24CBA53BE18E}" destId="{1D6C7BD8-417A-4B5C-8B13-452D778982EB}" srcOrd="0" destOrd="0" presId="urn:microsoft.com/office/officeart/2008/layout/VerticalCurvedList"/>
    <dgm:cxn modelId="{F2557F8E-749D-4F9F-9708-E6505B1E03C2}" type="presParOf" srcId="{1D6C7BD8-417A-4B5C-8B13-452D778982EB}" destId="{7D1796A1-CF9C-41D3-9B40-4A3CA6AD26E7}" srcOrd="0" destOrd="0" presId="urn:microsoft.com/office/officeart/2008/layout/VerticalCurvedList"/>
    <dgm:cxn modelId="{1E6A4F02-2205-4579-B2C0-6C7A3FA1CA1B}" type="presParOf" srcId="{7D1796A1-CF9C-41D3-9B40-4A3CA6AD26E7}" destId="{44854548-FF48-4D3C-9547-F34320E0ACC2}" srcOrd="0" destOrd="0" presId="urn:microsoft.com/office/officeart/2008/layout/VerticalCurvedList"/>
    <dgm:cxn modelId="{ED0D3A6F-9B35-4DF7-A960-FB8ACD815818}" type="presParOf" srcId="{7D1796A1-CF9C-41D3-9B40-4A3CA6AD26E7}" destId="{E1C72192-A4DC-4D19-A68C-55B68E31AA64}" srcOrd="1" destOrd="0" presId="urn:microsoft.com/office/officeart/2008/layout/VerticalCurvedList"/>
    <dgm:cxn modelId="{85E5FE02-8BAA-452F-AFA7-56D746189256}" type="presParOf" srcId="{7D1796A1-CF9C-41D3-9B40-4A3CA6AD26E7}" destId="{3DFD1BFF-4870-4F92-8303-F0E59B8B2BC5}" srcOrd="2" destOrd="0" presId="urn:microsoft.com/office/officeart/2008/layout/VerticalCurvedList"/>
    <dgm:cxn modelId="{C91E02B5-2E35-4232-9D45-46498A5D1A31}" type="presParOf" srcId="{7D1796A1-CF9C-41D3-9B40-4A3CA6AD26E7}" destId="{DD1F4B15-E707-4667-8A7D-CFEF0A384281}" srcOrd="3" destOrd="0" presId="urn:microsoft.com/office/officeart/2008/layout/VerticalCurvedList"/>
    <dgm:cxn modelId="{E95ED6DD-22B8-44B7-B31B-F40BCB679DB6}" type="presParOf" srcId="{1D6C7BD8-417A-4B5C-8B13-452D778982EB}" destId="{7403132D-823E-4730-910C-42EDF71098B6}" srcOrd="1" destOrd="0" presId="urn:microsoft.com/office/officeart/2008/layout/VerticalCurvedList"/>
    <dgm:cxn modelId="{6186D5C4-139C-40AC-A387-E24444B7485D}" type="presParOf" srcId="{1D6C7BD8-417A-4B5C-8B13-452D778982EB}" destId="{2283A43F-9546-4122-9015-2B2D47F71C1F}" srcOrd="2" destOrd="0" presId="urn:microsoft.com/office/officeart/2008/layout/VerticalCurvedList"/>
    <dgm:cxn modelId="{F47B1F78-D0D3-4FF9-9660-D03A2517BD1C}" type="presParOf" srcId="{2283A43F-9546-4122-9015-2B2D47F71C1F}" destId="{9314F1FB-DAFE-4FE7-8916-A7DD44017D56}" srcOrd="0" destOrd="0" presId="urn:microsoft.com/office/officeart/2008/layout/VerticalCurvedList"/>
    <dgm:cxn modelId="{512F4910-A0D1-4898-8CFE-2AFB34417B0B}" type="presParOf" srcId="{1D6C7BD8-417A-4B5C-8B13-452D778982EB}" destId="{AFBB4C4B-6875-4320-9775-7EA114134881}" srcOrd="3" destOrd="0" presId="urn:microsoft.com/office/officeart/2008/layout/VerticalCurvedList"/>
    <dgm:cxn modelId="{4499B4F6-4E6F-4293-8DCB-B405C8E5AAFA}" type="presParOf" srcId="{1D6C7BD8-417A-4B5C-8B13-452D778982EB}" destId="{3141604E-6B3E-49AB-B4F0-9C793140B372}" srcOrd="4" destOrd="0" presId="urn:microsoft.com/office/officeart/2008/layout/VerticalCurvedList"/>
    <dgm:cxn modelId="{B27E2C4D-A47D-4BD0-88A7-3E1E60971FB3}" type="presParOf" srcId="{3141604E-6B3E-49AB-B4F0-9C793140B372}" destId="{1020A973-F626-4866-B9E7-86331A1E49A8}" srcOrd="0" destOrd="0" presId="urn:microsoft.com/office/officeart/2008/layout/VerticalCurvedList"/>
    <dgm:cxn modelId="{38CE95C3-4044-478F-BA2F-84900812A730}" type="presParOf" srcId="{1D6C7BD8-417A-4B5C-8B13-452D778982EB}" destId="{8AF7E988-FC84-4693-B5EE-3524D826DD5A}" srcOrd="5" destOrd="0" presId="urn:microsoft.com/office/officeart/2008/layout/VerticalCurvedList"/>
    <dgm:cxn modelId="{7B270122-D838-441D-B633-F73279329552}" type="presParOf" srcId="{1D6C7BD8-417A-4B5C-8B13-452D778982EB}" destId="{CEC4B6BF-B205-4388-9FE0-05741F3EF2B4}" srcOrd="6" destOrd="0" presId="urn:microsoft.com/office/officeart/2008/layout/VerticalCurvedList"/>
    <dgm:cxn modelId="{317B5F8D-C6EB-48CF-8651-5D3F49275838}" type="presParOf" srcId="{CEC4B6BF-B205-4388-9FE0-05741F3EF2B4}" destId="{67BB47EB-C1D6-40C6-AA67-BD38C710274B}" srcOrd="0" destOrd="0" presId="urn:microsoft.com/office/officeart/2008/layout/VerticalCurvedList"/>
  </dgm:cxnLst>
  <dgm:bg>
    <a:solidFill>
      <a:schemeClr val="accent2">
        <a:lumMod val="20000"/>
        <a:lumOff val="8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C72192-A4DC-4D19-A68C-55B68E31AA64}">
      <dsp:nvSpPr>
        <dsp:cNvPr id="0" name=""/>
        <dsp:cNvSpPr/>
      </dsp:nvSpPr>
      <dsp:spPr>
        <a:xfrm>
          <a:off x="-6401267" y="-1027699"/>
          <a:ext cx="7998998" cy="7998998"/>
        </a:xfrm>
        <a:prstGeom prst="blockArc">
          <a:avLst>
            <a:gd name="adj1" fmla="val 18900000"/>
            <a:gd name="adj2" fmla="val 2700000"/>
            <a:gd name="adj3" fmla="val 270"/>
          </a:avLst>
        </a:prstGeom>
        <a:noFill/>
        <a:ln w="127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03132D-823E-4730-910C-42EDF71098B6}">
      <dsp:nvSpPr>
        <dsp:cNvPr id="0" name=""/>
        <dsp:cNvSpPr/>
      </dsp:nvSpPr>
      <dsp:spPr>
        <a:xfrm>
          <a:off x="1355414" y="594360"/>
          <a:ext cx="9976199" cy="1188720"/>
        </a:xfrm>
        <a:prstGeom prst="rect">
          <a:avLst/>
        </a:prstGeom>
        <a:solidFill>
          <a:srgbClr val="FFFF00"/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3547" tIns="111760" rIns="111760" bIns="111760" numCol="1" spcCol="1270" anchor="ctr" anchorCtr="0">
          <a:noAutofit/>
        </a:bodyPr>
        <a:lstStyle/>
        <a:p>
          <a:pPr lvl="0" algn="just" defTabSz="1955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4400" b="1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Yevrosiyo</a:t>
          </a:r>
          <a:r>
            <a:rPr lang="en-US" sz="4400" b="1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b="1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iqlimining</a:t>
          </a:r>
          <a:r>
            <a:rPr lang="en-US" sz="4400" b="1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b="1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xilma-xilligi</a:t>
          </a:r>
          <a:r>
            <a:rPr lang="en-US" sz="4400" b="1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b="1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sabablari</a:t>
          </a:r>
          <a:endParaRPr lang="ru-RU" sz="4400" b="1" i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355414" y="594360"/>
        <a:ext cx="9976199" cy="1188720"/>
      </dsp:txXfrm>
    </dsp:sp>
    <dsp:sp modelId="{9314F1FB-DAFE-4FE7-8916-A7DD44017D56}">
      <dsp:nvSpPr>
        <dsp:cNvPr id="0" name=""/>
        <dsp:cNvSpPr/>
      </dsp:nvSpPr>
      <dsp:spPr>
        <a:xfrm>
          <a:off x="381949" y="445770"/>
          <a:ext cx="1519570" cy="148590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  <dsp:sp modelId="{AFBB4C4B-6875-4320-9775-7EA114134881}">
      <dsp:nvSpPr>
        <dsp:cNvPr id="0" name=""/>
        <dsp:cNvSpPr/>
      </dsp:nvSpPr>
      <dsp:spPr>
        <a:xfrm>
          <a:off x="1766084" y="2377439"/>
          <a:ext cx="9629927" cy="1188720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3547" tIns="111760" rIns="111760" bIns="111760" numCol="1" spcCol="1270" anchor="ctr" anchorCtr="0">
          <a:noAutofit/>
        </a:bodyPr>
        <a:lstStyle/>
        <a:p>
          <a:pPr lvl="0" algn="just" defTabSz="1955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4400" b="1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Yevrosiyo</a:t>
          </a:r>
          <a:r>
            <a:rPr lang="en-US" sz="4400" b="1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b="1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iqlimiga</a:t>
          </a:r>
          <a:r>
            <a:rPr lang="en-US" sz="4400" b="1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b="1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ta’sir</a:t>
          </a:r>
          <a:r>
            <a:rPr lang="en-US" sz="4400" b="1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b="1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ko‘rsatuvchi</a:t>
          </a:r>
          <a:r>
            <a:rPr lang="en-US" sz="4400" b="1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b="1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omillar</a:t>
          </a:r>
          <a:endParaRPr lang="ru-RU" sz="4400" b="1" i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766084" y="2377439"/>
        <a:ext cx="9629927" cy="1188720"/>
      </dsp:txXfrm>
    </dsp:sp>
    <dsp:sp modelId="{1020A973-F626-4866-B9E7-86331A1E49A8}">
      <dsp:nvSpPr>
        <dsp:cNvPr id="0" name=""/>
        <dsp:cNvSpPr/>
      </dsp:nvSpPr>
      <dsp:spPr>
        <a:xfrm>
          <a:off x="830884" y="2228849"/>
          <a:ext cx="1485900" cy="148590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</dsp:sp>
    <dsp:sp modelId="{8AF7E988-FC84-4693-B5EE-3524D826DD5A}">
      <dsp:nvSpPr>
        <dsp:cNvPr id="0" name=""/>
        <dsp:cNvSpPr/>
      </dsp:nvSpPr>
      <dsp:spPr>
        <a:xfrm>
          <a:off x="1336487" y="4160520"/>
          <a:ext cx="10066485" cy="1188720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3547" tIns="111760" rIns="111760" bIns="111760" numCol="1" spcCol="1270" anchor="ctr" anchorCtr="0">
          <a:noAutofit/>
        </a:bodyPr>
        <a:lstStyle/>
        <a:p>
          <a:pPr lvl="0" algn="just" defTabSz="1955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4400" b="1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Yevrosiyo</a:t>
          </a:r>
          <a:r>
            <a:rPr lang="en-US" sz="4400" b="1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b="1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materigidagi</a:t>
          </a:r>
          <a:r>
            <a:rPr lang="en-US" sz="4400" b="1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b="1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iqlim</a:t>
          </a:r>
          <a:r>
            <a:rPr lang="en-US" sz="4400" b="1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b="1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mintaqalari</a:t>
          </a:r>
          <a:endParaRPr lang="ru-RU" sz="4400" b="1" i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336487" y="4160520"/>
        <a:ext cx="10066485" cy="1188720"/>
      </dsp:txXfrm>
    </dsp:sp>
    <dsp:sp modelId="{67BB47EB-C1D6-40C6-AA67-BD38C710274B}">
      <dsp:nvSpPr>
        <dsp:cNvPr id="0" name=""/>
        <dsp:cNvSpPr/>
      </dsp:nvSpPr>
      <dsp:spPr>
        <a:xfrm>
          <a:off x="398784" y="4011930"/>
          <a:ext cx="1485900" cy="1485900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635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F154C0-84C2-4982-A987-3F67750C6438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8FD875-137C-4C13-BA90-335D197E9F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396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1A96BE-CA75-428B-BBC5-9F24111234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B8C9C93-B56B-4688-B743-CE27EA3DB9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5FF194-9888-4803-9524-7A922856D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3A54B3-30EB-4102-A714-0D118C1BC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CDD8B8-7C2C-41C2-AD35-83788C78C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39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875E3-7B5D-401B-8E5B-0DDE0D76A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17BC9C0-42AF-4B67-B528-692119C859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A521DC-964F-4103-95BD-533B4A5C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7591C6-8C3F-496B-A5BF-0B59FEE81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C59CF5-FB01-4904-B725-82B047F71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06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FA1CBC2-D8E6-43D9-A7FE-89A542F615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D37D8C7-50C8-4487-96B3-0E62E054B0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6BACAE-2FB2-4457-ACB3-DBE5A2A04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9A25EF-42EE-47F7-8587-0F2E2A4BE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7A4335-7541-46CD-A9C3-F080F6A9A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54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5432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333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2/15/2021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5831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2D1A39-BE46-458D-A8C9-3ECA1F127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E91B14-1C95-42C3-BC3D-1E8092077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6B3B91-AD91-4839-B1A1-F53222081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22799F-3353-4F1F-8027-A64CE296E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2692C0-63AB-420A-BBA6-4B1D116B5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63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8A00E7-9554-4138-801F-03B1DE57D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AD261F7-6D2F-472D-A2D7-C97D051603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119E90-9F1F-4381-8477-B6E8F6DDB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F55CA1-D94A-4AA8-A46C-6700B4F5B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59DB4D-68CF-454C-AA18-268332EA4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83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6EADAA-AC61-4E52-BF3B-51EA2889B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D30279-5F09-4263-8AFC-540A919CE3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24E78E2-7041-45F8-826D-EC5E792C15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6AA2A53-8213-42E0-ADA6-87CABE29C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311B1B4-2B5E-45D4-96DB-DCD6013E6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61D893C-88C8-4076-B83F-55C516EE1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58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ED2E89-789E-4D9A-9F8B-60E3D44AE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761A76B-6E7E-4CD3-9550-354997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E8660AA-2773-46C1-8DD8-CF3778F4E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7220BAE-9E4A-4BE5-B2E6-C171AD21FE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B57A784-E1CC-488E-AACC-B7626D31D2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63E77B1-69C6-4172-B846-F85EE9211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4B5CBCC-F519-4D18-B73F-CD2DDBC70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2E44579-D201-43DC-90A2-2795B15A0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27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C850CF-2B8D-4FE4-8786-3C575ABD5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EFA6FCA-F3CA-49E7-87CD-9A04E99E3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9E226F4-717A-40D4-8A62-DD4D3161A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5DA021-FE5A-4DEE-BE02-FC5A4EB3A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90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4D9E2A5-E371-4E56-B8E5-D051225FD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24855D0-5EC6-401B-BF7C-02403BA54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CF656C7-1346-450C-A4F0-81A228BD5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30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1CFF4F-A56C-47ED-B778-620CF2F15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AF2F68-BAB9-4276-B107-B575B064A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991BFD8-4780-44FE-9170-D6B5468F91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AA14E1-4B64-4F3A-B5A9-6B5483625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89B814-88FA-4737-B961-5BFE7E9E5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5DF5A97-EC61-415E-8ED6-C37BA8EC8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09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89BF11-5E3D-47CF-B973-19DC878F0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5BF2653-A83F-483A-BD91-9CDFA7123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6C4F1DB-236B-4DCF-9DE8-D792FCA7B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D0C578-A931-4CED-9D4F-3D364C039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8FE6C5-DC22-4EE5-BBA4-4A3F544D2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97EF9DE-4CB2-4511-848B-7C758534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93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47DBC3-9780-4C82-84C5-21DDB2220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D25FE5-3EE5-4F83-82C3-3F1027D8F8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AB8A18-8814-40D0-B6CD-E8F30F1782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14DC6-9373-4927-9723-F2D54102B2A5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213629-378D-4E24-84CB-781E75EEE3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D1704A-6C59-4C37-A1CF-917030A72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95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3.jpeg"/><Relationship Id="rId4" Type="http://schemas.openxmlformats.org/officeDocument/2006/relationships/image" Target="../media/image32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fif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eg"/><Relationship Id="rId5" Type="http://schemas.openxmlformats.org/officeDocument/2006/relationships/image" Target="../media/image26.gif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microsoft.com/office/2007/relationships/hdphoto" Target="../media/hdphoto3.wdp"/><Relationship Id="rId7" Type="http://schemas.microsoft.com/office/2007/relationships/hdphoto" Target="../media/hdphoto1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microsoft.com/office/2007/relationships/hdphoto" Target="../media/hdphoto4.wdp"/><Relationship Id="rId4" Type="http://schemas.openxmlformats.org/officeDocument/2006/relationships/image" Target="../media/image54.png"/><Relationship Id="rId9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gif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f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gif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0"/>
            <a:ext cx="12219235" cy="209925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260102" y="2565863"/>
            <a:ext cx="773730" cy="1758749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260102" y="4450883"/>
            <a:ext cx="773730" cy="1653378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784154" y="295880"/>
            <a:ext cx="5801871" cy="1262319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defTabSz="1935419">
              <a:spcBef>
                <a:spcPts val="241"/>
              </a:spcBef>
              <a:defRPr/>
            </a:pPr>
            <a:r>
              <a:rPr lang="en-US" sz="8000" kern="0" spc="21" dirty="0" err="1">
                <a:solidFill>
                  <a:sysClr val="window" lastClr="FFFFFF"/>
                </a:solidFill>
              </a:rPr>
              <a:t>Geograﬁya</a:t>
            </a:r>
            <a:endParaRPr lang="en-US" sz="80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12" name="object 9"/>
          <p:cNvSpPr>
            <a:spLocks noChangeArrowheads="1"/>
          </p:cNvSpPr>
          <p:nvPr/>
        </p:nvSpPr>
        <p:spPr bwMode="auto">
          <a:xfrm>
            <a:off x="8991600" y="341373"/>
            <a:ext cx="2171700" cy="1276350"/>
          </a:xfrm>
          <a:custGeom>
            <a:avLst/>
            <a:gdLst>
              <a:gd name="T0" fmla="*/ 0 w 603885"/>
              <a:gd name="T1" fmla="*/ 0 h 603885"/>
              <a:gd name="T2" fmla="*/ 603885 w 603885"/>
              <a:gd name="T3" fmla="*/ 603885 h 603885"/>
            </a:gdLst>
            <a:ahLst/>
            <a:cxnLst>
              <a:cxn ang="0">
                <a:pos x="603605" y="0"/>
              </a:cxn>
              <a:cxn ang="0">
                <a:pos x="0" y="0"/>
              </a:cxn>
              <a:cxn ang="0">
                <a:pos x="0" y="603618"/>
              </a:cxn>
              <a:cxn ang="0">
                <a:pos x="603605" y="603618"/>
              </a:cxn>
              <a:cxn ang="0">
                <a:pos x="603605" y="0"/>
              </a:cxn>
            </a:cxnLst>
            <a:rect l="T0" t="T1" r="T2" b="T3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 w="57150">
            <a:solidFill>
              <a:schemeClr val="bg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defTabSz="1218848">
              <a:spcBef>
                <a:spcPts val="201"/>
              </a:spcBef>
              <a:defRPr/>
            </a:pPr>
            <a:endParaRPr lang="en-US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14" name="object 12">
            <a:extLst/>
          </p:cNvPr>
          <p:cNvSpPr txBox="1"/>
          <p:nvPr/>
        </p:nvSpPr>
        <p:spPr>
          <a:xfrm>
            <a:off x="9075422" y="540768"/>
            <a:ext cx="2048285" cy="772542"/>
          </a:xfrm>
          <a:prstGeom prst="rect">
            <a:avLst/>
          </a:prstGeom>
        </p:spPr>
        <p:txBody>
          <a:bodyPr wrap="square" lIns="0" tIns="33551" rIns="0" bIns="0">
            <a:spAutoFit/>
          </a:bodyPr>
          <a:lstStyle/>
          <a:p>
            <a:pPr algn="ctr" defTabSz="1218848">
              <a:spcBef>
                <a:spcPts val="265"/>
              </a:spcBef>
              <a:defRPr/>
            </a:pPr>
            <a:r>
              <a:rPr lang="en-US" sz="4800" b="1" spc="21" dirty="0" smtClean="0">
                <a:solidFill>
                  <a:srgbClr val="FEFEFE"/>
                </a:solidFill>
                <a:latin typeface="Arial"/>
                <a:cs typeface="Arial"/>
              </a:rPr>
              <a:t>6- </a:t>
            </a:r>
            <a:r>
              <a:rPr lang="en-US" sz="4800" b="1" spc="-11" dirty="0" err="1" smtClean="0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sz="48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0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739864" y="2565863"/>
            <a:ext cx="8545704" cy="2984468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algn="ctr"/>
            <a:r>
              <a:rPr sz="4800" b="1" dirty="0" err="1" smtClean="0">
                <a:solidFill>
                  <a:srgbClr val="002060"/>
                </a:solidFill>
                <a:latin typeface="Arial"/>
                <a:cs typeface="Arial"/>
              </a:rPr>
              <a:t>Mavzu</a:t>
            </a:r>
            <a:r>
              <a:rPr sz="4800" b="1" dirty="0" smtClean="0">
                <a:solidFill>
                  <a:srgbClr val="002060"/>
                </a:solidFill>
                <a:latin typeface="Arial"/>
                <a:cs typeface="Arial"/>
              </a:rPr>
              <a:t>:</a:t>
            </a:r>
            <a:r>
              <a:rPr lang="en-US" sz="4800" b="1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"/>
                <a:cs typeface="Arial"/>
              </a:rPr>
              <a:t>Yevrosiyo</a:t>
            </a:r>
            <a:r>
              <a:rPr lang="en-US" sz="4800" b="1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"/>
                <a:cs typeface="Arial"/>
              </a:rPr>
              <a:t>iqlimi</a:t>
            </a:r>
            <a:r>
              <a:rPr lang="en-US" sz="4800" b="1" dirty="0" smtClean="0">
                <a:solidFill>
                  <a:srgbClr val="002060"/>
                </a:solidFill>
                <a:latin typeface="Arial"/>
                <a:cs typeface="Arial"/>
              </a:rPr>
              <a:t>. </a:t>
            </a:r>
            <a:r>
              <a:rPr lang="en-US" sz="4800" b="1" dirty="0" err="1" smtClean="0">
                <a:solidFill>
                  <a:srgbClr val="002060"/>
                </a:solidFill>
                <a:latin typeface="Arial"/>
                <a:cs typeface="Arial"/>
              </a:rPr>
              <a:t>Sovuq</a:t>
            </a:r>
            <a:r>
              <a:rPr lang="en-US" sz="4800" b="1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"/>
                <a:cs typeface="Arial"/>
              </a:rPr>
              <a:t>va</a:t>
            </a:r>
            <a:r>
              <a:rPr lang="en-US" sz="4800" b="1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"/>
                <a:cs typeface="Arial"/>
              </a:rPr>
              <a:t>mo‘tadil</a:t>
            </a:r>
            <a:endParaRPr lang="en-US" sz="4800" b="1" dirty="0" smtClean="0">
              <a:solidFill>
                <a:srgbClr val="002060"/>
              </a:solidFill>
              <a:latin typeface="Arial"/>
              <a:cs typeface="Arial"/>
            </a:endParaRPr>
          </a:p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"/>
                <a:cs typeface="Arial"/>
              </a:rPr>
              <a:t>iqlim</a:t>
            </a:r>
            <a:r>
              <a:rPr lang="en-US" sz="4800" b="1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"/>
                <a:cs typeface="Arial"/>
              </a:rPr>
              <a:t>mintaqalari</a:t>
            </a:r>
            <a:r>
              <a:rPr lang="en-US" sz="4800" b="1" dirty="0" smtClean="0">
                <a:solidFill>
                  <a:srgbClr val="002060"/>
                </a:solidFill>
                <a:latin typeface="Arial"/>
                <a:cs typeface="Arial"/>
              </a:rPr>
              <a:t>. </a:t>
            </a:r>
          </a:p>
          <a:p>
            <a:pPr algn="ctr"/>
            <a:r>
              <a:rPr lang="en-US" sz="4800" b="1" dirty="0" err="1" smtClean="0">
                <a:solidFill>
                  <a:srgbClr val="002060"/>
                </a:solidFill>
                <a:latin typeface="Arial"/>
                <a:cs typeface="Arial"/>
              </a:rPr>
              <a:t>Issiq</a:t>
            </a:r>
            <a:r>
              <a:rPr lang="en-US" sz="4800" b="1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"/>
                <a:cs typeface="Arial"/>
              </a:rPr>
              <a:t>iqlim</a:t>
            </a:r>
            <a:r>
              <a:rPr lang="en-US" sz="4800" b="1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"/>
                <a:cs typeface="Arial"/>
              </a:rPr>
              <a:t>mintaqalari</a:t>
            </a:r>
            <a:endParaRPr sz="4800" b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pic>
        <p:nvPicPr>
          <p:cNvPr id="11" name="Picture 2" descr="ASSALOMU ALAYKUM HURMATLI BILIMDONLAR va JAMOA AZOLARI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600" y="194733"/>
            <a:ext cx="1575000" cy="1575000"/>
          </a:xfrm>
          <a:prstGeom prst="rect">
            <a:avLst/>
          </a:prstGeom>
          <a:noFill/>
        </p:spPr>
      </p:pic>
      <p:pic>
        <p:nvPicPr>
          <p:cNvPr id="79874" name="Picture 2" descr="Картинки по запросу &quot;karta yevrazii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9653" y="2565863"/>
            <a:ext cx="3253272" cy="2638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4003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12192000" cy="9144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12192000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Okeanlarning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iqlimga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ta’siri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7" name="Прямоугольник: скругленные углы 8">
            <a:extLst>
              <a:ext uri="{FF2B5EF4-FFF2-40B4-BE49-F238E27FC236}">
                <a16:creationId xmlns:a16="http://schemas.microsoft.com/office/drawing/2014/main" id="{ABA430DE-993A-4AB2-86DB-8EAE9153D234}"/>
              </a:ext>
            </a:extLst>
          </p:cNvPr>
          <p:cNvSpPr/>
          <p:nvPr/>
        </p:nvSpPr>
        <p:spPr>
          <a:xfrm>
            <a:off x="158611" y="966589"/>
            <a:ext cx="4861064" cy="1445667"/>
          </a:xfrm>
          <a:prstGeom prst="roundRect">
            <a:avLst/>
          </a:prstGeom>
          <a:solidFill>
            <a:srgbClr val="0033CC"/>
          </a:solidFill>
          <a:ln w="28575">
            <a:solidFill>
              <a:srgbClr val="0D11B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Yevrosiyoda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sharoiti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faqat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kenglik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bo‘ylab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o‘zgarib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qolmasdan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balki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g‘arbdan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sharqqa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o‘zgaradi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8" name="Прямоугольник: скругленные углы 8">
            <a:extLst>
              <a:ext uri="{FF2B5EF4-FFF2-40B4-BE49-F238E27FC236}">
                <a16:creationId xmlns:a16="http://schemas.microsoft.com/office/drawing/2014/main" id="{ABA430DE-993A-4AB2-86DB-8EAE9153D234}"/>
              </a:ext>
            </a:extLst>
          </p:cNvPr>
          <p:cNvSpPr/>
          <p:nvPr/>
        </p:nvSpPr>
        <p:spPr>
          <a:xfrm>
            <a:off x="92094" y="4862315"/>
            <a:ext cx="5184784" cy="166687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8575">
            <a:solidFill>
              <a:srgbClr val="0D11B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Iqlimning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bunday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o‘zgarishiga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sabab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Yevrosiyo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materigining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doimo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Atlantika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okeanidan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keladigan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iliq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massasi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ta’sirida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bo‘lganligidir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9" name="Picture 2" descr="A. SOATOV, A. ABDULQOSIMOV, M. MIRAKMALOV GEOGRAFIYA (MATERIKLAR VA  OKEANLAR TABIIY GEOGRAFIYASI) - PDF Free Downl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878" y="966590"/>
            <a:ext cx="3382111" cy="450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A. SOATOV, A. ABDULQOSIMOV, M. MIRAKMALOV GEOGRAFIYA (MATERIKLAR VA  OKEANLAR TABIIY GEOGRAFIYASI) - PDF Free Downlo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8989" y="966590"/>
            <a:ext cx="3524117" cy="462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: скругленные углы 8">
            <a:extLst>
              <a:ext uri="{FF2B5EF4-FFF2-40B4-BE49-F238E27FC236}">
                <a16:creationId xmlns:a16="http://schemas.microsoft.com/office/drawing/2014/main" id="{ABA430DE-993A-4AB2-86DB-8EAE9153D234}"/>
              </a:ext>
            </a:extLst>
          </p:cNvPr>
          <p:cNvSpPr/>
          <p:nvPr/>
        </p:nvSpPr>
        <p:spPr>
          <a:xfrm>
            <a:off x="5429250" y="5524500"/>
            <a:ext cx="6611850" cy="1004690"/>
          </a:xfrm>
          <a:prstGeom prst="roundRect">
            <a:avLst/>
          </a:prstGeom>
          <a:solidFill>
            <a:srgbClr val="000099"/>
          </a:solidFill>
          <a:ln w="28575">
            <a:solidFill>
              <a:srgbClr val="0D11B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Yevropada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yog‘adi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ancha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iliq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salqin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Стрелка: изогнутая влево 10">
            <a:extLst>
              <a:ext uri="{FF2B5EF4-FFF2-40B4-BE49-F238E27FC236}">
                <a16:creationId xmlns:a16="http://schemas.microsoft.com/office/drawing/2014/main" id="{B4D81018-B929-42C8-AE65-F19D924D09F8}"/>
              </a:ext>
            </a:extLst>
          </p:cNvPr>
          <p:cNvSpPr/>
          <p:nvPr/>
        </p:nvSpPr>
        <p:spPr>
          <a:xfrm rot="14435027">
            <a:off x="5140919" y="1865436"/>
            <a:ext cx="603397" cy="1317376"/>
          </a:xfrm>
          <a:prstGeom prst="curvedLeftArrow">
            <a:avLst/>
          </a:prstGeom>
          <a:solidFill>
            <a:srgbClr val="0033CC"/>
          </a:solidFill>
          <a:ln>
            <a:solidFill>
              <a:srgbClr val="0D11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77826" name="Picture 2" descr="Картинки по запросу &quot;priroda zapadnoy yevropi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00" y="2466975"/>
            <a:ext cx="4335425" cy="2340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770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12192000" cy="9144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12192000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Okeanlarning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iqlimga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ta’siri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6200" y="1067480"/>
            <a:ext cx="3138487" cy="4401205"/>
          </a:xfrm>
          <a:prstGeom prst="rect">
            <a:avLst/>
          </a:prstGeom>
          <a:solidFill>
            <a:srgbClr val="149C2E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8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Sharqqa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borgan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sari </a:t>
            </a:r>
            <a:r>
              <a:rPr lang="en-US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 smtClean="0">
              <a:solidFill>
                <a:schemeClr val="tx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massasining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tarkibida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namlikning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kamaya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borishi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natijasida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yog‘ingarchilik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miqdori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 smtClean="0">
              <a:solidFill>
                <a:schemeClr val="tx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 </a:t>
            </a:r>
            <a:r>
              <a:rPr lang="en-US" sz="28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kamayadi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 smtClean="0">
              <a:solidFill>
                <a:schemeClr val="tx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8850" name="Picture 2" descr="Картинки по запросу &quot;karta yevrazii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87" y="1079549"/>
            <a:ext cx="5574671" cy="4377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801100" y="1091620"/>
            <a:ext cx="3264694" cy="3970318"/>
          </a:xfrm>
          <a:prstGeom prst="rect">
            <a:avLst/>
          </a:prstGeom>
          <a:solidFill>
            <a:srgbClr val="0033CC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oylarining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harorati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ko‘tariladi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qishning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pasayadi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natijada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oylarining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haroratlari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o‘rtasida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farq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vujudga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keladi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48520" y="5621763"/>
            <a:ext cx="7676555" cy="584775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Iqlimning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kontinentalligi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orta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boradi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3513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12192000" cy="9144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12192000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Okeanlarning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iqlimga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ta’siri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1815" y="1019175"/>
            <a:ext cx="11687175" cy="1046440"/>
          </a:xfrm>
          <a:prstGeom prst="rect">
            <a:avLst/>
          </a:prstGeom>
          <a:solidFill>
            <a:srgbClr val="000099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Yozda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Tinch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okeandan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keladigan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massasi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ya’ni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yozgi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musson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shamollari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o‘zi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miqdorda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keltiradi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1815" y="2196882"/>
            <a:ext cx="3418636" cy="3108543"/>
          </a:xfrm>
          <a:prstGeom prst="rect">
            <a:avLst/>
          </a:prstGeom>
          <a:solidFill>
            <a:srgbClr val="128828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Qishda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materik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ustida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ayniqsa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Markaziy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Osiyoning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bosimi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markazi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topadi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334375" y="2170390"/>
            <a:ext cx="3648075" cy="4031873"/>
          </a:xfrm>
          <a:prstGeom prst="rect">
            <a:avLst/>
          </a:prstGeom>
          <a:solidFill>
            <a:srgbClr val="996633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hududida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</a:p>
          <a:p>
            <a:pPr algn="ctr"/>
            <a:r>
              <a:rPr lang="en-US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shunday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ob-havoning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kuzatilishiga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Markaziy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Osiyodan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kirib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keladigan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sababchidir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9" name="Picture 12" descr="Животные и растения Узбекистана: описание, фото природы. - webmandry.com">
            <a:extLst>
              <a:ext uri="{FF2B5EF4-FFF2-40B4-BE49-F238E27FC236}">
                <a16:creationId xmlns:a16="http://schemas.microsoft.com/office/drawing/2014/main" id="{2C0C2FF4-3272-4D93-97E8-EB8A9AEE6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015" y="2131248"/>
            <a:ext cx="4462796" cy="3239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48490" y="5485417"/>
            <a:ext cx="7950321" cy="95410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Natijada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ob-havo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ochiq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tushadi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sovuq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hukmronlik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72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12192000" cy="9144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12192000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Relyefning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iqlimga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ta’siri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4312" y="914400"/>
            <a:ext cx="1176337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tizmalari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atmosferada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harakat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qilayotgan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iliq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sovuq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massalarini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to‘sib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qolib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iqlimning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keskin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o‘zgarishiga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sabab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Bunday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holni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Alp,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Kavkaz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Tyanshan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Himolay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tog‘lari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misolida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ko‘rish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Bu tog‘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tizmalari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g‘arbdan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sharqqa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cho‘zilgan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shimoldan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keladigan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sovuq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shamollarning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janubga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o‘tishiga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to‘sqinlik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800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6" descr="Gora Gif - bagno.sit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187" y="3495330"/>
            <a:ext cx="3621741" cy="284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Горы Тибета: Гималаи,Хребет Трансгималаи (Гандисышань), Хребет  Тангла,Наньшань (Циляньшань), Куньлунь, Сычуаньские Альпы (Сино-Тибетские  горы). Туры в Тибет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4" y="3592056"/>
            <a:ext cx="4136651" cy="2752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Картинки по запросу &quot;ледники евразии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7041" y="3495330"/>
            <a:ext cx="3659702" cy="28488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642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12192000" cy="9144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-9525" y="89320"/>
            <a:ext cx="12192000" cy="615988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3800" kern="0" spc="21" dirty="0" err="1" smtClean="0">
                <a:solidFill>
                  <a:sysClr val="window" lastClr="FFFFFF"/>
                </a:solidFill>
              </a:rPr>
              <a:t>Balandlik</a:t>
            </a:r>
            <a:r>
              <a:rPr lang="en-US" sz="38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3800" kern="0" spc="21" dirty="0" err="1" smtClean="0">
                <a:solidFill>
                  <a:sysClr val="window" lastClr="FFFFFF"/>
                </a:solidFill>
              </a:rPr>
              <a:t>mintaqalari</a:t>
            </a:r>
            <a:r>
              <a:rPr lang="en-US" sz="38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3800" kern="0" spc="21" dirty="0" err="1" smtClean="0">
                <a:solidFill>
                  <a:sysClr val="window" lastClr="FFFFFF"/>
                </a:solidFill>
              </a:rPr>
              <a:t>bo‘yicha</a:t>
            </a:r>
            <a:r>
              <a:rPr lang="en-US" sz="38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3800" kern="0" spc="21" dirty="0" err="1" smtClean="0">
                <a:solidFill>
                  <a:sysClr val="window" lastClr="FFFFFF"/>
                </a:solidFill>
              </a:rPr>
              <a:t>iqlimning</a:t>
            </a:r>
            <a:r>
              <a:rPr lang="en-US" sz="38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3800" kern="0" spc="21" dirty="0" err="1" smtClean="0">
                <a:solidFill>
                  <a:sysClr val="window" lastClr="FFFFFF"/>
                </a:solidFill>
              </a:rPr>
              <a:t>o‘zgarishi</a:t>
            </a:r>
            <a:endParaRPr lang="en-US" sz="38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989" y="914400"/>
            <a:ext cx="401730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Tibet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Pomir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tog‘liklaridagi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tog‘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iqlimi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yozining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iliqligi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qishining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qattiq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sovuqligi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atmosfera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yog‘inlarining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yog‘ishi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joylardan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farq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9004113"/>
              </p:ext>
            </p:extLst>
          </p:nvPr>
        </p:nvGraphicFramePr>
        <p:xfrm>
          <a:off x="4086226" y="914400"/>
          <a:ext cx="7859245" cy="57035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28" r:id="rId3" imgW="16113960" imgH="11694960" progId="">
                  <p:embed/>
                </p:oleObj>
              </mc:Choice>
              <mc:Fallback>
                <p:oleObj r:id="rId3" imgW="16113960" imgH="116949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86226" y="914400"/>
                        <a:ext cx="7859245" cy="57035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Прямоугольная выноска 10"/>
          <p:cNvSpPr/>
          <p:nvPr/>
        </p:nvSpPr>
        <p:spPr>
          <a:xfrm>
            <a:off x="4830295" y="2357352"/>
            <a:ext cx="677395" cy="233607"/>
          </a:xfrm>
          <a:prstGeom prst="wedgeRectCallout">
            <a:avLst>
              <a:gd name="adj1" fmla="val 25276"/>
              <a:gd name="adj2" fmla="val 10871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Alp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ая выноска 11"/>
          <p:cNvSpPr/>
          <p:nvPr/>
        </p:nvSpPr>
        <p:spPr>
          <a:xfrm>
            <a:off x="5517215" y="2485175"/>
            <a:ext cx="1143935" cy="233607"/>
          </a:xfrm>
          <a:prstGeom prst="wedgeRectCallout">
            <a:avLst>
              <a:gd name="adj1" fmla="val -12471"/>
              <a:gd name="adj2" fmla="val 13317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Karpat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ая выноска 12"/>
          <p:cNvSpPr/>
          <p:nvPr/>
        </p:nvSpPr>
        <p:spPr>
          <a:xfrm>
            <a:off x="5410201" y="3217777"/>
            <a:ext cx="1014972" cy="233607"/>
          </a:xfrm>
          <a:prstGeom prst="wedgeRectCallout">
            <a:avLst>
              <a:gd name="adj1" fmla="val 61835"/>
              <a:gd name="adj2" fmla="val 8968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Kavkaz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ая выноска 13"/>
          <p:cNvSpPr/>
          <p:nvPr/>
        </p:nvSpPr>
        <p:spPr>
          <a:xfrm>
            <a:off x="7577697" y="3289874"/>
            <a:ext cx="1265169" cy="323020"/>
          </a:xfrm>
          <a:prstGeom prst="wedgeRectCallout">
            <a:avLst>
              <a:gd name="adj1" fmla="val 25276"/>
              <a:gd name="adj2" fmla="val 10871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Tyanshan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ая выноска 14"/>
          <p:cNvSpPr/>
          <p:nvPr/>
        </p:nvSpPr>
        <p:spPr>
          <a:xfrm>
            <a:off x="6769101" y="4732402"/>
            <a:ext cx="1246748" cy="233607"/>
          </a:xfrm>
          <a:prstGeom prst="wedgeRectCallout">
            <a:avLst>
              <a:gd name="adj1" fmla="val 59960"/>
              <a:gd name="adj2" fmla="val -10059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Himolay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0915" name="Picture 19" descr="Картинки по запросу &quot;gora tibet&quot;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42"/>
          <a:stretch/>
        </p:blipFill>
        <p:spPr bwMode="auto">
          <a:xfrm>
            <a:off x="138391" y="4849205"/>
            <a:ext cx="3856503" cy="1846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083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9127" t="13703" r="19048" b="8554"/>
          <a:stretch/>
        </p:blipFill>
        <p:spPr>
          <a:xfrm>
            <a:off x="1209675" y="723901"/>
            <a:ext cx="9105900" cy="6134099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 txBox="1">
            <a:spLocks/>
          </p:cNvSpPr>
          <p:nvPr/>
        </p:nvSpPr>
        <p:spPr>
          <a:xfrm>
            <a:off x="0" y="-54137"/>
            <a:ext cx="12192000" cy="778038"/>
          </a:xfrm>
          <a:prstGeom prst="rect">
            <a:avLst/>
          </a:prstGeom>
          <a:solidFill>
            <a:srgbClr val="0000FF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mintaqalari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Автоэлектрик | Восклицательный знак, Школьные темы, Картинк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925" y="1833028"/>
            <a:ext cx="1609725" cy="224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281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777" y="2140967"/>
            <a:ext cx="5456010" cy="345973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-1"/>
            <a:ext cx="12192000" cy="9144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12192000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Arktika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iqlim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mintaqasi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4" name="Picture 2" descr="Классификация климатов Алисова — Википедия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539" b="54193"/>
          <a:stretch/>
        </p:blipFill>
        <p:spPr bwMode="auto">
          <a:xfrm>
            <a:off x="1" y="2131531"/>
            <a:ext cx="6660776" cy="475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: скругленные углы 8">
            <a:extLst>
              <a:ext uri="{FF2B5EF4-FFF2-40B4-BE49-F238E27FC236}">
                <a16:creationId xmlns:a16="http://schemas.microsoft.com/office/drawing/2014/main" id="{ABA430DE-993A-4AB2-86DB-8EAE9153D234}"/>
              </a:ext>
            </a:extLst>
          </p:cNvPr>
          <p:cNvSpPr/>
          <p:nvPr/>
        </p:nvSpPr>
        <p:spPr>
          <a:xfrm>
            <a:off x="0" y="938098"/>
            <a:ext cx="11923058" cy="1202869"/>
          </a:xfrm>
          <a:prstGeom prst="roundRect">
            <a:avLst/>
          </a:prstGeom>
          <a:solidFill>
            <a:srgbClr val="149C2E"/>
          </a:solidFill>
          <a:ln w="28575">
            <a:solidFill>
              <a:srgbClr val="0D11B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Arktika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mintaqasi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Yevrosiyoning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Arktikadagi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orollarini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quruqlikning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Muz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okeaniga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tutashib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turgan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qismini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ishg‘ol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8" name="Прямоугольник: скругленные углы 8">
            <a:extLst>
              <a:ext uri="{FF2B5EF4-FFF2-40B4-BE49-F238E27FC236}">
                <a16:creationId xmlns:a16="http://schemas.microsoft.com/office/drawing/2014/main" id="{ABA430DE-993A-4AB2-86DB-8EAE9153D234}"/>
              </a:ext>
            </a:extLst>
          </p:cNvPr>
          <p:cNvSpPr/>
          <p:nvPr/>
        </p:nvSpPr>
        <p:spPr>
          <a:xfrm>
            <a:off x="6678774" y="5007535"/>
            <a:ext cx="5438013" cy="1658471"/>
          </a:xfrm>
          <a:prstGeom prst="roundRect">
            <a:avLst/>
          </a:prstGeom>
          <a:solidFill>
            <a:srgbClr val="0033CC"/>
          </a:solidFill>
          <a:ln w="28575">
            <a:solidFill>
              <a:srgbClr val="0D11B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Bu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yerda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davomida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sovuq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arktika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massasi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hukmronlik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5" name="Прямоугольная выноска 4"/>
          <p:cNvSpPr/>
          <p:nvPr/>
        </p:nvSpPr>
        <p:spPr>
          <a:xfrm>
            <a:off x="4394200" y="2225017"/>
            <a:ext cx="2248580" cy="1059825"/>
          </a:xfrm>
          <a:prstGeom prst="wedgeRectCallout">
            <a:avLst>
              <a:gd name="adj1" fmla="val -103520"/>
              <a:gd name="adj2" fmla="val -19112"/>
            </a:avLst>
          </a:prstGeom>
          <a:solidFill>
            <a:srgbClr val="000099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Yozda</a:t>
            </a:r>
            <a:endParaRPr lang="en-US" sz="3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+1 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+3 °C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104822" y="3981497"/>
            <a:ext cx="2248580" cy="1059825"/>
          </a:xfrm>
          <a:prstGeom prst="wedgeRectCallout">
            <a:avLst>
              <a:gd name="adj1" fmla="val 59707"/>
              <a:gd name="adj2" fmla="val -173694"/>
            </a:avLst>
          </a:prstGeom>
          <a:solidFill>
            <a:srgbClr val="000099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Qishda</a:t>
            </a:r>
            <a:endParaRPr lang="en-US" sz="3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- 40 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°C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3171098" y="3800610"/>
            <a:ext cx="2924902" cy="1402725"/>
          </a:xfrm>
          <a:prstGeom prst="wedgeRectCallout">
            <a:avLst>
              <a:gd name="adj1" fmla="val -58931"/>
              <a:gd name="adj2" fmla="val -129650"/>
            </a:avLst>
          </a:prstGeom>
          <a:solidFill>
            <a:srgbClr val="000099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Yillik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</a:t>
            </a:r>
            <a:endParaRPr lang="en-US" sz="3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50-100 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atrofida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93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: скругленные углы 8">
            <a:extLst>
              <a:ext uri="{FF2B5EF4-FFF2-40B4-BE49-F238E27FC236}">
                <a16:creationId xmlns:a16="http://schemas.microsoft.com/office/drawing/2014/main" id="{ABA430DE-993A-4AB2-86DB-8EAE9153D234}"/>
              </a:ext>
            </a:extLst>
          </p:cNvPr>
          <p:cNvSpPr/>
          <p:nvPr/>
        </p:nvSpPr>
        <p:spPr>
          <a:xfrm>
            <a:off x="6639206" y="5141928"/>
            <a:ext cx="5438013" cy="1658471"/>
          </a:xfrm>
          <a:prstGeom prst="roundRect">
            <a:avLst/>
          </a:prstGeom>
          <a:solidFill>
            <a:srgbClr val="0033CC"/>
          </a:solidFill>
          <a:ln w="28575">
            <a:solidFill>
              <a:srgbClr val="0D11B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Классификация климатов Алисова — Википеди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539" b="54193"/>
          <a:stretch/>
        </p:blipFill>
        <p:spPr bwMode="auto">
          <a:xfrm>
            <a:off x="0" y="2107679"/>
            <a:ext cx="6660776" cy="475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-1"/>
            <a:ext cx="12192000" cy="9144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12192000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Subarktika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iqlim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mintaqasi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574372" y="5141928"/>
            <a:ext cx="543508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davomida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sovuq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shamollar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esib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bulutli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kunlar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610" y="1743469"/>
            <a:ext cx="5522614" cy="3433486"/>
          </a:xfrm>
          <a:prstGeom prst="rect">
            <a:avLst/>
          </a:prstGeom>
        </p:spPr>
      </p:pic>
      <p:sp>
        <p:nvSpPr>
          <p:cNvPr id="8" name="Прямоугольник: скругленные углы 8">
            <a:extLst>
              <a:ext uri="{FF2B5EF4-FFF2-40B4-BE49-F238E27FC236}">
                <a16:creationId xmlns:a16="http://schemas.microsoft.com/office/drawing/2014/main" id="{ABA430DE-993A-4AB2-86DB-8EAE9153D234}"/>
              </a:ext>
            </a:extLst>
          </p:cNvPr>
          <p:cNvSpPr/>
          <p:nvPr/>
        </p:nvSpPr>
        <p:spPr>
          <a:xfrm>
            <a:off x="0" y="938098"/>
            <a:ext cx="12101214" cy="1202869"/>
          </a:xfrm>
          <a:prstGeom prst="roundRect">
            <a:avLst/>
          </a:prstGeom>
          <a:solidFill>
            <a:srgbClr val="149C2E"/>
          </a:solidFill>
          <a:ln w="28575">
            <a:solidFill>
              <a:srgbClr val="0D11B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Subarktika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mintaqasi</a:t>
            </a:r>
            <a:r>
              <a:rPr lang="en-US" sz="3000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g‘arbda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Skandinaviya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yarimorolining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shimolidan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sharqda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Bering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dengizi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sohiligacha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davom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4282030" y="3533117"/>
            <a:ext cx="2248580" cy="1059825"/>
          </a:xfrm>
          <a:prstGeom prst="wedgeRectCallout">
            <a:avLst>
              <a:gd name="adj1" fmla="val -42522"/>
              <a:gd name="adj2" fmla="val -95804"/>
            </a:avLst>
          </a:prstGeom>
          <a:solidFill>
            <a:srgbClr val="000099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Yozda</a:t>
            </a:r>
            <a:endParaRPr lang="en-US" sz="3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+4 +14 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°C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232838" y="3361666"/>
            <a:ext cx="2924902" cy="1402725"/>
          </a:xfrm>
          <a:prstGeom prst="wedgeRectCallout">
            <a:avLst>
              <a:gd name="adj1" fmla="val 53962"/>
              <a:gd name="adj2" fmla="val -88002"/>
            </a:avLst>
          </a:prstGeom>
          <a:solidFill>
            <a:srgbClr val="000099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Yillik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</a:t>
            </a:r>
            <a:endParaRPr lang="en-US" sz="3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200-400 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atrofida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77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Классификация климатов Алисова — Википеди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539" b="54193"/>
          <a:stretch/>
        </p:blipFill>
        <p:spPr bwMode="auto">
          <a:xfrm>
            <a:off x="3399079" y="2164665"/>
            <a:ext cx="6580872" cy="4693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-1"/>
            <a:ext cx="12192000" cy="9144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12192000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Mo‘tadil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iqlim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mintaqasi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3358415"/>
            <a:ext cx="36322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Materik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g‘arbida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Atlantika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okeanidan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keladigan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iliq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massalarining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ta’siri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tufayli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yumshoq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en-US" sz="2800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salqin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: скругленные углы 8">
            <a:extLst>
              <a:ext uri="{FF2B5EF4-FFF2-40B4-BE49-F238E27FC236}">
                <a16:creationId xmlns:a16="http://schemas.microsoft.com/office/drawing/2014/main" id="{ABA430DE-993A-4AB2-86DB-8EAE9153D234}"/>
              </a:ext>
            </a:extLst>
          </p:cNvPr>
          <p:cNvSpPr/>
          <p:nvPr/>
        </p:nvSpPr>
        <p:spPr>
          <a:xfrm>
            <a:off x="114300" y="938098"/>
            <a:ext cx="11988800" cy="1202869"/>
          </a:xfrm>
          <a:prstGeom prst="roundRect">
            <a:avLst/>
          </a:prstGeom>
          <a:solidFill>
            <a:srgbClr val="149C2E"/>
          </a:solidFill>
          <a:ln w="28575">
            <a:solidFill>
              <a:srgbClr val="0D11B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Bu </a:t>
            </a:r>
            <a:r>
              <a:rPr lang="en-US" sz="3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3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mintaqasi</a:t>
            </a:r>
            <a:r>
              <a:rPr lang="en-US" sz="3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g‘arbda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Atlantika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okeani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sohillaridan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boshlanib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sharqda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Tinch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sohillarigacha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davom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ая выноска 7"/>
          <p:cNvSpPr/>
          <p:nvPr/>
        </p:nvSpPr>
        <p:spPr>
          <a:xfrm>
            <a:off x="148992" y="2216856"/>
            <a:ext cx="3153007" cy="1117861"/>
          </a:xfrm>
          <a:prstGeom prst="wedgeRectCallout">
            <a:avLst>
              <a:gd name="adj1" fmla="val 95952"/>
              <a:gd name="adj2" fmla="val 66858"/>
            </a:avLst>
          </a:prstGeom>
          <a:solidFill>
            <a:srgbClr val="000099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Atlantika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okeanidan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keladigan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massasi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4036234" y="4399752"/>
            <a:ext cx="4682558" cy="1025868"/>
          </a:xfrm>
          <a:prstGeom prst="wedgeRectCallout">
            <a:avLst>
              <a:gd name="adj1" fmla="val -21611"/>
              <a:gd name="adj2" fmla="val -103556"/>
            </a:avLst>
          </a:prstGeom>
          <a:solidFill>
            <a:srgbClr val="000099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Materik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ichkarisida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topgan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kontinental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massasi</a:t>
            </a: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6956215" y="2173684"/>
            <a:ext cx="2425700" cy="1117861"/>
          </a:xfrm>
          <a:prstGeom prst="wedgeRectCallout">
            <a:avLst>
              <a:gd name="adj1" fmla="val -54833"/>
              <a:gd name="adj2" fmla="val 78219"/>
            </a:avLst>
          </a:prstGeom>
          <a:solidFill>
            <a:srgbClr val="000099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Tinch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okeandan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keladigan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musson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havosi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381915" y="2180400"/>
            <a:ext cx="281008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Mo‘tadil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mintaqasining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mo‘tadil-kontinental</a:t>
            </a:r>
            <a:r>
              <a:rPr lang="en-US" sz="2800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kontinental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musson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tiplari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09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CEB8834-002F-4D29-B82D-373B7D6E71CD}"/>
              </a:ext>
            </a:extLst>
          </p:cNvPr>
          <p:cNvSpPr/>
          <p:nvPr/>
        </p:nvSpPr>
        <p:spPr>
          <a:xfrm>
            <a:off x="5763461" y="880533"/>
            <a:ext cx="6219533" cy="13496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Yog‘ingarchilik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davomida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yillik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miqdori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 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oshadi</a:t>
            </a:r>
            <a:r>
              <a:rPr lang="sv-SE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0" y="-1"/>
            <a:ext cx="12192000" cy="9144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71D0C9F1-3DA7-440A-B4FF-A280A00ABD99}"/>
              </a:ext>
            </a:extLst>
          </p:cNvPr>
          <p:cNvSpPr/>
          <p:nvPr/>
        </p:nvSpPr>
        <p:spPr>
          <a:xfrm>
            <a:off x="384313" y="1046922"/>
            <a:ext cx="1444487" cy="31805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BC56E94-B1A5-430B-8DBE-C987EE9CEF44}"/>
              </a:ext>
            </a:extLst>
          </p:cNvPr>
          <p:cNvSpPr/>
          <p:nvPr/>
        </p:nvSpPr>
        <p:spPr>
          <a:xfrm>
            <a:off x="137882" y="884582"/>
            <a:ext cx="4656879" cy="12324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Yanvarning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°C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atrofida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iyulniki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+20 °C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teng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BC99DF6-6977-4EDB-97F9-3F873FE9F2E6}"/>
              </a:ext>
            </a:extLst>
          </p:cNvPr>
          <p:cNvSpPr/>
          <p:nvPr/>
        </p:nvSpPr>
        <p:spPr>
          <a:xfrm>
            <a:off x="1974020" y="2351943"/>
            <a:ext cx="6623408" cy="126431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Mo‘tadil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mintaqaning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qismidagi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Tinch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sohillarida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musson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shamollari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hukmron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9197461-AD16-459D-A9FC-5E58FB504C82}"/>
              </a:ext>
            </a:extLst>
          </p:cNvPr>
          <p:cNvSpPr/>
          <p:nvPr/>
        </p:nvSpPr>
        <p:spPr>
          <a:xfrm>
            <a:off x="3061254" y="3912707"/>
            <a:ext cx="6493564" cy="1264316"/>
          </a:xfrm>
          <a:prstGeom prst="rect">
            <a:avLst/>
          </a:prstGeom>
          <a:solidFill>
            <a:srgbClr val="0087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Yog‘ingarchilik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asosan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oylarida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Yillik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miqdorining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90 %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aprel-noyabr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oylariga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to‘g‘ri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keladi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1863C4C8-F736-4DAB-8D2D-DA92002165EE}"/>
              </a:ext>
            </a:extLst>
          </p:cNvPr>
          <p:cNvSpPr/>
          <p:nvPr/>
        </p:nvSpPr>
        <p:spPr>
          <a:xfrm>
            <a:off x="4545497" y="5399633"/>
            <a:ext cx="4268303" cy="126431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Qishda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aksincha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tushadi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(100 mm)</a:t>
            </a:r>
            <a:r>
              <a:rPr lang="sv-SE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трелка: изогнутая вверх 5">
            <a:extLst>
              <a:ext uri="{FF2B5EF4-FFF2-40B4-BE49-F238E27FC236}">
                <a16:creationId xmlns:a16="http://schemas.microsoft.com/office/drawing/2014/main" id="{7EB18CF7-67F1-45BA-8F99-4F91AC9F1ACD}"/>
              </a:ext>
            </a:extLst>
          </p:cNvPr>
          <p:cNvSpPr/>
          <p:nvPr/>
        </p:nvSpPr>
        <p:spPr>
          <a:xfrm rot="5400000">
            <a:off x="993912" y="2201909"/>
            <a:ext cx="742122" cy="697003"/>
          </a:xfrm>
          <a:prstGeom prst="bentUpArrow">
            <a:avLst/>
          </a:prstGeom>
          <a:solidFill>
            <a:srgbClr val="0000FF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: изогнутая вверх 16">
            <a:extLst>
              <a:ext uri="{FF2B5EF4-FFF2-40B4-BE49-F238E27FC236}">
                <a16:creationId xmlns:a16="http://schemas.microsoft.com/office/drawing/2014/main" id="{752DA313-C319-4A63-A148-9C374578FEFF}"/>
              </a:ext>
            </a:extLst>
          </p:cNvPr>
          <p:cNvSpPr/>
          <p:nvPr/>
        </p:nvSpPr>
        <p:spPr>
          <a:xfrm rot="5400000">
            <a:off x="2266121" y="3727813"/>
            <a:ext cx="742122" cy="697003"/>
          </a:xfrm>
          <a:prstGeom prst="bentUpArrow">
            <a:avLst/>
          </a:prstGeom>
          <a:solidFill>
            <a:srgbClr val="0000FF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: изогнутая вверх 17">
            <a:extLst>
              <a:ext uri="{FF2B5EF4-FFF2-40B4-BE49-F238E27FC236}">
                <a16:creationId xmlns:a16="http://schemas.microsoft.com/office/drawing/2014/main" id="{07D0D838-14CD-46FC-9368-C62542252173}"/>
              </a:ext>
            </a:extLst>
          </p:cNvPr>
          <p:cNvSpPr/>
          <p:nvPr/>
        </p:nvSpPr>
        <p:spPr>
          <a:xfrm rot="5400000">
            <a:off x="3743737" y="5273499"/>
            <a:ext cx="742122" cy="697003"/>
          </a:xfrm>
          <a:prstGeom prst="bentUpArrow">
            <a:avLst/>
          </a:prstGeom>
          <a:solidFill>
            <a:srgbClr val="0000FF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1D62CC1C-810F-43B1-BC7E-3B80C5C89FCE}"/>
              </a:ext>
            </a:extLst>
          </p:cNvPr>
          <p:cNvSpPr/>
          <p:nvPr/>
        </p:nvSpPr>
        <p:spPr>
          <a:xfrm>
            <a:off x="4863702" y="1342806"/>
            <a:ext cx="844044" cy="316003"/>
          </a:xfrm>
          <a:prstGeom prst="rightArrow">
            <a:avLst/>
          </a:prstGeom>
          <a:solidFill>
            <a:srgbClr val="0000FF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Picture 2" descr="Har qanday ob-havoda ham bizning tog'lar juda go'zal!">
            <a:extLst>
              <a:ext uri="{FF2B5EF4-FFF2-40B4-BE49-F238E27FC236}">
                <a16:creationId xmlns:a16="http://schemas.microsoft.com/office/drawing/2014/main" id="{881D99E9-FAD2-4E8F-9A47-EBB89D0E3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85" y="5250938"/>
            <a:ext cx="3546214" cy="156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Лучшие виды гор, которые нужно увидеть своими глазами">
            <a:extLst>
              <a:ext uri="{FF2B5EF4-FFF2-40B4-BE49-F238E27FC236}">
                <a16:creationId xmlns:a16="http://schemas.microsoft.com/office/drawing/2014/main" id="{1B4EC0AD-4B9A-4C7E-B539-BFD7915A3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7882" y="3720943"/>
            <a:ext cx="2075225" cy="138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Buyuk tekisliklar: tavsifi, maydoni, geografiyasi. Rossiyada qanday  tekisliklar bor">
            <a:extLst>
              <a:ext uri="{FF2B5EF4-FFF2-40B4-BE49-F238E27FC236}">
                <a16:creationId xmlns:a16="http://schemas.microsoft.com/office/drawing/2014/main" id="{539A15B3-C9C7-4D75-B7F6-75F3C8BDD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2624" y="2354615"/>
            <a:ext cx="2758708" cy="126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12192000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Mo‘tadil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iqlim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mintaqasi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22" name="Picture 2" descr="Гроза — опасно для жизни! Уберегите себя от молнии. — Полезные советы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5883" y="3759645"/>
            <a:ext cx="2337111" cy="1312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Картинки по запросу &quot;тайга в евразии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2624" y="5262695"/>
            <a:ext cx="2945418" cy="1460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157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12192000" cy="9144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24118" y="-1"/>
            <a:ext cx="11528612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Yevrosiyo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materigi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649" y="2055158"/>
            <a:ext cx="7953375" cy="5047129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2386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18" y="2569057"/>
            <a:ext cx="3016063" cy="299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49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Классификация климатов Алисова — Википеди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539" b="54193"/>
          <a:stretch/>
        </p:blipFill>
        <p:spPr bwMode="auto">
          <a:xfrm>
            <a:off x="-3174" y="2164665"/>
            <a:ext cx="6580872" cy="4693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6773" y="0"/>
            <a:ext cx="6918452" cy="863916"/>
          </a:xfrm>
        </p:spPr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6" name="Заголовок 6"/>
          <p:cNvSpPr txBox="1">
            <a:spLocks/>
          </p:cNvSpPr>
          <p:nvPr/>
        </p:nvSpPr>
        <p:spPr>
          <a:xfrm>
            <a:off x="-1" y="-153887"/>
            <a:ext cx="12175435" cy="830997"/>
          </a:xfrm>
          <a:prstGeom prst="rect">
            <a:avLst/>
          </a:prstGeom>
          <a:solidFill>
            <a:srgbClr val="0070C0"/>
          </a:solidFill>
          <a:ln w="25400" cap="flat" cmpd="sng" algn="ctr"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>
            <a:lvl1pPr>
              <a:defRPr sz="4400" b="0" i="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b="1" kern="0" spc="21" dirty="0" err="1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Subtropik</a:t>
            </a:r>
            <a:r>
              <a:rPr lang="en-US" sz="5400" b="1" kern="0" spc="21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spc="21" dirty="0" err="1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5400" b="1" kern="0" spc="21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spc="21" dirty="0" err="1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mintaqasi</a:t>
            </a:r>
            <a:endParaRPr lang="en-US" sz="5400" b="1" kern="0" spc="21" dirty="0">
              <a:solidFill>
                <a:sysClr val="window" lastClr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2">
            <a:extLst>
              <a:ext uri="{FF2B5EF4-FFF2-40B4-BE49-F238E27FC236}">
                <a16:creationId xmlns:a16="http://schemas.microsoft.com/office/drawing/2014/main" id="{16EFFAFC-2827-45E4-BD8B-B1F28B77DCF8}"/>
              </a:ext>
            </a:extLst>
          </p:cNvPr>
          <p:cNvSpPr/>
          <p:nvPr/>
        </p:nvSpPr>
        <p:spPr>
          <a:xfrm>
            <a:off x="816348" y="747865"/>
            <a:ext cx="10559301" cy="1430176"/>
          </a:xfrm>
          <a:prstGeom prst="roundRect">
            <a:avLst/>
          </a:prstGeom>
          <a:solidFill>
            <a:schemeClr val="bg1"/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Subtropik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mintaqasi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materikning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g‘arbidagi</a:t>
            </a:r>
            <a:endParaRPr lang="en-US" sz="32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Pireney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yarimorolidan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sohiligacha</a:t>
            </a:r>
            <a:endParaRPr lang="en-US" sz="32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qismini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egallaydi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737225" y="2253585"/>
            <a:ext cx="618415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Yozda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tropik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qishda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mo‘tadil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massalari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hukmronlik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562260" y="3817446"/>
            <a:ext cx="552319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Yomg‘irni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Atlantika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okeanidan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esadigan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shamollar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keltiradi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8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Bu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subtropik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tipi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dengizbo‘yi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iqlimidir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0" y="2535016"/>
            <a:ext cx="2248580" cy="1059825"/>
          </a:xfrm>
          <a:prstGeom prst="wedgeRectCallout">
            <a:avLst>
              <a:gd name="adj1" fmla="val 96419"/>
              <a:gd name="adj2" fmla="val 131875"/>
            </a:avLst>
          </a:prstGeom>
          <a:solidFill>
            <a:srgbClr val="000099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Yozda</a:t>
            </a:r>
            <a:endParaRPr lang="en-US" sz="3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+30 +35°C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ая выноска 11"/>
          <p:cNvSpPr/>
          <p:nvPr/>
        </p:nvSpPr>
        <p:spPr>
          <a:xfrm>
            <a:off x="4251822" y="4939329"/>
            <a:ext cx="2197101" cy="924704"/>
          </a:xfrm>
          <a:prstGeom prst="wedgeRectCallout">
            <a:avLst>
              <a:gd name="adj1" fmla="val -64560"/>
              <a:gd name="adj2" fmla="val -80984"/>
            </a:avLst>
          </a:prstGeom>
          <a:solidFill>
            <a:srgbClr val="000099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Yomg‘ir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yog‘adi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ая выноска 12"/>
          <p:cNvSpPr/>
          <p:nvPr/>
        </p:nvSpPr>
        <p:spPr>
          <a:xfrm>
            <a:off x="-95250" y="4615540"/>
            <a:ext cx="2959101" cy="933710"/>
          </a:xfrm>
          <a:prstGeom prst="wedgeRectCallout">
            <a:avLst>
              <a:gd name="adj1" fmla="val -11191"/>
              <a:gd name="adj2" fmla="val -91251"/>
            </a:avLst>
          </a:prstGeom>
          <a:solidFill>
            <a:srgbClr val="000099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iliq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omg‘ir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yog‘adi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ая выноска 14"/>
          <p:cNvSpPr/>
          <p:nvPr/>
        </p:nvSpPr>
        <p:spPr>
          <a:xfrm>
            <a:off x="256222" y="5647010"/>
            <a:ext cx="3882263" cy="1113230"/>
          </a:xfrm>
          <a:prstGeom prst="wedgeRectCallout">
            <a:avLst>
              <a:gd name="adj1" fmla="val -20043"/>
              <a:gd name="adj2" fmla="val -68731"/>
            </a:avLst>
          </a:prstGeom>
          <a:solidFill>
            <a:srgbClr val="000099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Gruziyaning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sohillarida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subtropik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topgan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400" dirty="0"/>
          </a:p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87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Классификация климатов Алисова — Википеди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539" b="54193"/>
          <a:stretch/>
        </p:blipFill>
        <p:spPr bwMode="auto">
          <a:xfrm>
            <a:off x="3164342" y="1812810"/>
            <a:ext cx="5863316" cy="418159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-1"/>
            <a:ext cx="12192000" cy="9144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12192000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Subtropik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iqlim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mintaqasi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294" y="914400"/>
            <a:ext cx="5027706" cy="2062103"/>
          </a:xfrm>
          <a:prstGeom prst="rect">
            <a:avLst/>
          </a:prstGeom>
          <a:solidFill>
            <a:schemeClr val="bg1"/>
          </a:solidFill>
          <a:ln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Subtropik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mintaqaning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subtropik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kontinental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topadi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527800" y="949672"/>
            <a:ext cx="5365003" cy="2308324"/>
          </a:xfrm>
          <a:prstGeom prst="rect">
            <a:avLst/>
          </a:prstGeom>
          <a:solidFill>
            <a:schemeClr val="bg1"/>
          </a:solidFill>
          <a:ln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yerda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issiq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ancha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sovuq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Yog‘ingarchilik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100-150 mm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atrofida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yog‘adi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Osiyoning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qismlari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shunday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iqlimga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to‘g‘ri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keladi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42047" y="4944457"/>
            <a:ext cx="4902200" cy="1569660"/>
          </a:xfrm>
          <a:prstGeom prst="rect">
            <a:avLst/>
          </a:prstGeom>
          <a:solidFill>
            <a:schemeClr val="bg1"/>
          </a:solidFill>
          <a:ln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Ozarbayjonning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Kaspiybo‘yi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tekisliklari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Turkmaniston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O‘zbekistonning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subtropik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hududga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096000" y="4944457"/>
            <a:ext cx="5977039" cy="1569660"/>
          </a:xfrm>
          <a:prstGeom prst="rect">
            <a:avLst/>
          </a:prstGeom>
          <a:solidFill>
            <a:schemeClr val="bg1"/>
          </a:solidFill>
          <a:ln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Materikning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sharqiy-Tinch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sohilidagi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subtropik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mintaqada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mavsumiy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shamollar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ta’sirida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subtropik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musson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vujudga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keladi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Стрелка: шеврон 1">
            <a:extLst>
              <a:ext uri="{FF2B5EF4-FFF2-40B4-BE49-F238E27FC236}">
                <a16:creationId xmlns:a16="http://schemas.microsoft.com/office/drawing/2014/main" id="{93F607C3-0AE2-4D1D-B6A4-D39CCA44CC60}"/>
              </a:ext>
            </a:extLst>
          </p:cNvPr>
          <p:cNvSpPr/>
          <p:nvPr/>
        </p:nvSpPr>
        <p:spPr>
          <a:xfrm rot="12846843">
            <a:off x="2527862" y="3081737"/>
            <a:ext cx="762000" cy="381000"/>
          </a:xfrm>
          <a:prstGeom prst="chevron">
            <a:avLst/>
          </a:prstGeom>
          <a:solidFill>
            <a:srgbClr val="149C2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Стрелка: шеврон 1">
            <a:extLst>
              <a:ext uri="{FF2B5EF4-FFF2-40B4-BE49-F238E27FC236}">
                <a16:creationId xmlns:a16="http://schemas.microsoft.com/office/drawing/2014/main" id="{93F607C3-0AE2-4D1D-B6A4-D39CCA44CC60}"/>
              </a:ext>
            </a:extLst>
          </p:cNvPr>
          <p:cNvSpPr/>
          <p:nvPr/>
        </p:nvSpPr>
        <p:spPr>
          <a:xfrm rot="8696314">
            <a:off x="2528845" y="4316276"/>
            <a:ext cx="762000" cy="381000"/>
          </a:xfrm>
          <a:prstGeom prst="chevron">
            <a:avLst/>
          </a:prstGeom>
          <a:solidFill>
            <a:srgbClr val="149C2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Стрелка: шеврон 1">
            <a:extLst>
              <a:ext uri="{FF2B5EF4-FFF2-40B4-BE49-F238E27FC236}">
                <a16:creationId xmlns:a16="http://schemas.microsoft.com/office/drawing/2014/main" id="{93F607C3-0AE2-4D1D-B6A4-D39CCA44CC60}"/>
              </a:ext>
            </a:extLst>
          </p:cNvPr>
          <p:cNvSpPr/>
          <p:nvPr/>
        </p:nvSpPr>
        <p:spPr>
          <a:xfrm rot="18247133">
            <a:off x="8703519" y="3425238"/>
            <a:ext cx="762000" cy="381000"/>
          </a:xfrm>
          <a:prstGeom prst="chevron">
            <a:avLst/>
          </a:prstGeom>
          <a:solidFill>
            <a:srgbClr val="149C2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Стрелка: шеврон 1">
            <a:extLst>
              <a:ext uri="{FF2B5EF4-FFF2-40B4-BE49-F238E27FC236}">
                <a16:creationId xmlns:a16="http://schemas.microsoft.com/office/drawing/2014/main" id="{93F607C3-0AE2-4D1D-B6A4-D39CCA44CC60}"/>
              </a:ext>
            </a:extLst>
          </p:cNvPr>
          <p:cNvSpPr/>
          <p:nvPr/>
        </p:nvSpPr>
        <p:spPr>
          <a:xfrm rot="2346894">
            <a:off x="8747894" y="4371599"/>
            <a:ext cx="762000" cy="381000"/>
          </a:xfrm>
          <a:prstGeom prst="chevron">
            <a:avLst/>
          </a:prstGeom>
          <a:solidFill>
            <a:srgbClr val="149C2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81922" name="Picture 2" descr="Картинки по запросу &quot;turkmaniston tabiati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94" y="3306523"/>
            <a:ext cx="2285905" cy="146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4" name="Picture 4" descr="Картинки по запросу &quot;priroda yapoinii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9159" y="3313530"/>
            <a:ext cx="2447925" cy="146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11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12192000" cy="9144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12192000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Tropik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iqlim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mintaqasi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600" y="946035"/>
            <a:ext cx="115521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Tropik</a:t>
            </a:r>
            <a:r>
              <a:rPr lang="en-US" sz="2800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2800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mintaqasi</a:t>
            </a:r>
            <a:r>
              <a:rPr lang="en-US" sz="2800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Arabiston</a:t>
            </a:r>
            <a:r>
              <a:rPr lang="en-US" sz="28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yarimoroli</a:t>
            </a:r>
            <a:r>
              <a:rPr lang="en-US" sz="28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Eron</a:t>
            </a:r>
            <a:r>
              <a:rPr lang="en-US" sz="28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tog‘ligi</a:t>
            </a:r>
            <a:r>
              <a:rPr lang="en-US" sz="28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Hind </a:t>
            </a:r>
            <a:r>
              <a:rPr lang="en-US" sz="28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daryosi</a:t>
            </a:r>
            <a:r>
              <a:rPr lang="en-US" sz="28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havzasini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egallaydi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Mintaqaning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janubida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davomida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issiq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kontinental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tropik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massalari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topadi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800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5778" name="Picture 2" descr="Картинки по запросу &quot;poluostrov araviya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351" t="28122" r="31006" b="4982"/>
          <a:stretch/>
        </p:blipFill>
        <p:spPr bwMode="auto">
          <a:xfrm>
            <a:off x="1051748" y="2387407"/>
            <a:ext cx="3140902" cy="322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0" name="Picture 4" descr="Картинки по запросу &quot;iranskiy nagorye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426" y="2387407"/>
            <a:ext cx="3355974" cy="3258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2" name="Picture 6" descr="Картинки по запросу &quot;delta reki und&quot;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8"/>
          <a:stretch/>
        </p:blipFill>
        <p:spPr bwMode="auto">
          <a:xfrm>
            <a:off x="7996175" y="2387406"/>
            <a:ext cx="3233799" cy="3275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11243" y="5673159"/>
            <a:ext cx="115695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Yozi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issiq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(+30 +35 °C),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iliq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(+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+24 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°C)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500-1000 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atrofida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yog‘adi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139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Классификация климатов Алисова — Википеди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539" b="54193"/>
          <a:stretch/>
        </p:blipFill>
        <p:spPr bwMode="auto">
          <a:xfrm>
            <a:off x="57224" y="3183632"/>
            <a:ext cx="5177170" cy="36297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0" y="-1"/>
            <a:ext cx="12192000" cy="9144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12192000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Subekvatorial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iqlim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mintaqasi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862209"/>
            <a:ext cx="519902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i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Subekvatorial</a:t>
            </a:r>
            <a:r>
              <a:rPr lang="en-US" sz="2400" i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2400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mintaqasi</a:t>
            </a:r>
            <a:r>
              <a:rPr lang="en-US" sz="2400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Hindiston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yarimorolining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markaziy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qismidan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Tinch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okeanga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qadar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davom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Xitoyning</a:t>
            </a:r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(25° sh. k.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gacha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24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Filippin</a:t>
            </a:r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orollari</a:t>
            </a:r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mintaqaga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400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A. SOATOV, A. ABDULQOSIMOV, M. MIRAKMALOV GEOGRAFIYA (MATERIKLAR VA  OKEANLAR TABIIY GEOGRAFIYASI) - PDF Free Downloa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966590"/>
            <a:ext cx="3229739" cy="429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A. SOATOV, A. ABDULQOSIMOV, M. MIRAKMALOV GEOGRAFIYA (MATERIKLAR VA  OKEANLAR TABIIY GEOGRAFIYASI) - PDF Free Downloa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987" y="966590"/>
            <a:ext cx="3378948" cy="4434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506052" y="5557640"/>
            <a:ext cx="6305874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Bu </a:t>
            </a:r>
            <a:r>
              <a:rPr lang="en-US" sz="24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hududlarga</a:t>
            </a:r>
            <a:r>
              <a:rPr lang="en-US" sz="24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musson</a:t>
            </a:r>
            <a:r>
              <a:rPr lang="en-US" sz="24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24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tipi </a:t>
            </a:r>
            <a:r>
              <a:rPr lang="en-US" sz="24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xos</a:t>
            </a:r>
            <a:r>
              <a:rPr lang="en-US" sz="24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400" b="1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8758265" y="1005084"/>
            <a:ext cx="3038391" cy="1310678"/>
          </a:xfrm>
          <a:prstGeom prst="wedgeRectCallout">
            <a:avLst>
              <a:gd name="adj1" fmla="val -21788"/>
              <a:gd name="adj2" fmla="val 39838"/>
            </a:avLst>
          </a:prstGeom>
          <a:solidFill>
            <a:srgbClr val="000099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Cherrapunjada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yillik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mmdan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82946" name="Picture 2" descr="Картинки по запросу &quot;ostrov filippin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052" y="3183632"/>
            <a:ext cx="3350979" cy="167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38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12192000" cy="9144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12192000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Ekvatorial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iqlim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mintaqasi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1774" y="980397"/>
            <a:ext cx="1183471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i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Ekvatorial</a:t>
            </a:r>
            <a:r>
              <a:rPr lang="en-US" sz="2800" i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2800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mintaqasi</a:t>
            </a:r>
            <a:r>
              <a:rPr lang="en-US" sz="2800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Shri-Lanka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Malakka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yarimorolining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qismlari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Osiyoning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janubi-sharqidagi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orollarni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qamrab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oladi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mintaqada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davomida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(+24 °C),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mo‘l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(3000 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6802" name="Picture 2" descr="Картинки по запросу &quot;остров шри ланка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2772187"/>
            <a:ext cx="5143500" cy="347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4" name="Picture 4" descr="Картинки по запросу &quot;poluostrov malakka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544" y="2772187"/>
            <a:ext cx="6550313" cy="347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731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12192000" cy="9144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12192000" cy="76987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4800" kern="0" spc="21" dirty="0" err="1" smtClean="0">
                <a:solidFill>
                  <a:sysClr val="window" lastClr="FFFFFF"/>
                </a:solidFill>
              </a:rPr>
              <a:t>Janubiy</a:t>
            </a:r>
            <a:r>
              <a:rPr lang="en-US" sz="48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4800" kern="0" spc="21" dirty="0" err="1" smtClean="0">
                <a:solidFill>
                  <a:sysClr val="window" lastClr="FFFFFF"/>
                </a:solidFill>
              </a:rPr>
              <a:t>subekvatorial</a:t>
            </a:r>
            <a:r>
              <a:rPr lang="en-US" sz="48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4800" kern="0" spc="21" dirty="0" err="1" smtClean="0">
                <a:solidFill>
                  <a:sysClr val="window" lastClr="FFFFFF"/>
                </a:solidFill>
              </a:rPr>
              <a:t>iqlim</a:t>
            </a:r>
            <a:r>
              <a:rPr lang="en-US" sz="48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4800" kern="0" spc="21" dirty="0" err="1" smtClean="0">
                <a:solidFill>
                  <a:sysClr val="window" lastClr="FFFFFF"/>
                </a:solidFill>
              </a:rPr>
              <a:t>mintaqasi</a:t>
            </a:r>
            <a:endParaRPr lang="en-US" sz="48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5506" y="980397"/>
            <a:ext cx="1194098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subekvatorial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mintaqaga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Yava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orolining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yarmi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undan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sharqdagi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orollar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Yangi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Gvineya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orolining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janubi-g‘arbi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ekvatorial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iqlimiga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o‘xshash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Faqat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yog‘inlar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miqdori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biroz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1000-2500 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mm). </a:t>
            </a:r>
            <a:endParaRPr lang="en-US" sz="3200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7826" name="Picture 2" descr="Картинки по запросу &quot;остров ява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3108497"/>
            <a:ext cx="5026025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28" name="Picture 4" descr="Картинки по запросу &quot;yangi gvineya oroli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25" y="3108496"/>
            <a:ext cx="6748369" cy="3506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020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12192000" cy="9144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12192000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Xulosa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755549-2CCB-453D-9F4F-207427507B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10242" r="3125" b="20773"/>
          <a:stretch/>
        </p:blipFill>
        <p:spPr>
          <a:xfrm>
            <a:off x="3488903" y="933869"/>
            <a:ext cx="5494804" cy="30520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43961" y="979175"/>
            <a:ext cx="3242189" cy="175432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Yevrosiyo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iqlimi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 algn="ctr"/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xilma-xil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515350" y="1077133"/>
            <a:ext cx="3402993" cy="2246769"/>
          </a:xfrm>
          <a:prstGeom prst="rect">
            <a:avLst/>
          </a:prstGeom>
          <a:solidFill>
            <a:srgbClr val="000099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Yevrosiyo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iqlimiga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ko‘rsatuvchi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omillar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kenglik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oqimlari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relyef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67644" y="4993370"/>
            <a:ext cx="4743628" cy="1384995"/>
          </a:xfrm>
          <a:prstGeom prst="rect">
            <a:avLst/>
          </a:prstGeom>
          <a:solidFill>
            <a:srgbClr val="996633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Yevrosiyo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materigida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barcha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mintaqalari</a:t>
            </a:r>
            <a:endParaRPr lang="en-US" sz="28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shakllangan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: скругленные углы 8">
            <a:extLst>
              <a:ext uri="{FF2B5EF4-FFF2-40B4-BE49-F238E27FC236}">
                <a16:creationId xmlns:a16="http://schemas.microsoft.com/office/drawing/2014/main" id="{ABA430DE-993A-4AB2-86DB-8EAE9153D234}"/>
              </a:ext>
            </a:extLst>
          </p:cNvPr>
          <p:cNvSpPr/>
          <p:nvPr/>
        </p:nvSpPr>
        <p:spPr>
          <a:xfrm>
            <a:off x="199059" y="2929045"/>
            <a:ext cx="4680286" cy="1816279"/>
          </a:xfrm>
          <a:prstGeom prst="roundRect">
            <a:avLst/>
          </a:prstGeom>
          <a:solidFill>
            <a:srgbClr val="0033CC"/>
          </a:solidFill>
          <a:ln w="28575">
            <a:solidFill>
              <a:srgbClr val="0D11B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Oymyakon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yarimsharning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sovuqlik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qutbi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ataladi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: скругленные углы 8">
            <a:extLst>
              <a:ext uri="{FF2B5EF4-FFF2-40B4-BE49-F238E27FC236}">
                <a16:creationId xmlns:a16="http://schemas.microsoft.com/office/drawing/2014/main" id="{ABA430DE-993A-4AB2-86DB-8EAE9153D234}"/>
              </a:ext>
            </a:extLst>
          </p:cNvPr>
          <p:cNvSpPr/>
          <p:nvPr/>
        </p:nvSpPr>
        <p:spPr>
          <a:xfrm>
            <a:off x="7832296" y="4556666"/>
            <a:ext cx="4086047" cy="1656794"/>
          </a:xfrm>
          <a:prstGeom prst="roundRect">
            <a:avLst/>
          </a:prstGeom>
          <a:solidFill>
            <a:srgbClr val="149C2E"/>
          </a:solidFill>
          <a:ln w="28575">
            <a:solidFill>
              <a:srgbClr val="0D11B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Cherrapunja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dunyodagi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tushadigan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joy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54EF595-D4B4-4DE8-B6A2-FB95E341F0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01135" y="3372530"/>
            <a:ext cx="2040305" cy="1135508"/>
          </a:xfrm>
          <a:prstGeom prst="rect">
            <a:avLst/>
          </a:prstGeom>
        </p:spPr>
      </p:pic>
      <p:pic>
        <p:nvPicPr>
          <p:cNvPr id="13" name="Picture 2" descr="Классификация климатов Алисова — Википедия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654"/>
          <a:stretch/>
        </p:blipFill>
        <p:spPr bwMode="auto">
          <a:xfrm>
            <a:off x="188099" y="4929612"/>
            <a:ext cx="2640196" cy="175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Равнобедренный треугольник 13"/>
          <p:cNvSpPr/>
          <p:nvPr/>
        </p:nvSpPr>
        <p:spPr>
          <a:xfrm>
            <a:off x="4729440" y="3276729"/>
            <a:ext cx="2013710" cy="1602664"/>
          </a:xfrm>
          <a:prstGeom prst="triangle">
            <a:avLst/>
          </a:prstGeom>
          <a:blipFill rotWithShape="0">
            <a:blip r:embed="rId8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5BB53CB-30BA-4096-8B76-02A277CC3A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44292" y="3410413"/>
            <a:ext cx="2259693" cy="1062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26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Таблица 4">
            <a:extLst>
              <a:ext uri="{FF2B5EF4-FFF2-40B4-BE49-F238E27FC236}">
                <a16:creationId xmlns:a16="http://schemas.microsoft.com/office/drawing/2014/main" id="{7AA37D31-8E35-4668-95D4-0722AEFBCC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8281756"/>
              </p:ext>
            </p:extLst>
          </p:nvPr>
        </p:nvGraphicFramePr>
        <p:xfrm>
          <a:off x="350035" y="1243617"/>
          <a:ext cx="9916932" cy="49259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3716">
                  <a:extLst>
                    <a:ext uri="{9D8B030D-6E8A-4147-A177-3AD203B41FA5}">
                      <a16:colId xmlns:a16="http://schemas.microsoft.com/office/drawing/2014/main" val="1075403244"/>
                    </a:ext>
                  </a:extLst>
                </a:gridCol>
                <a:gridCol w="7210696">
                  <a:extLst>
                    <a:ext uri="{9D8B030D-6E8A-4147-A177-3AD203B41FA5}">
                      <a16:colId xmlns:a16="http://schemas.microsoft.com/office/drawing/2014/main" val="875737322"/>
                    </a:ext>
                  </a:extLst>
                </a:gridCol>
                <a:gridCol w="1004047">
                  <a:extLst>
                    <a:ext uri="{9D8B030D-6E8A-4147-A177-3AD203B41FA5}">
                      <a16:colId xmlns:a16="http://schemas.microsoft.com/office/drawing/2014/main" val="3854627538"/>
                    </a:ext>
                  </a:extLst>
                </a:gridCol>
                <a:gridCol w="1248473">
                  <a:extLst>
                    <a:ext uri="{9D8B030D-6E8A-4147-A177-3AD203B41FA5}">
                      <a16:colId xmlns:a16="http://schemas.microsoft.com/office/drawing/2014/main" val="3581779655"/>
                    </a:ext>
                  </a:extLst>
                </a:gridCol>
              </a:tblGrid>
              <a:tr h="508983">
                <a:tc>
                  <a:txBody>
                    <a:bodyPr/>
                    <a:lstStyle/>
                    <a:p>
                      <a:pPr algn="ctr"/>
                      <a:r>
                        <a:rPr lang="uz-Cyrl-UZ" sz="2000" b="1" dirty="0">
                          <a:ln w="12700">
                            <a:solidFill>
                              <a:srgbClr val="0D11BF"/>
                            </a:solidFill>
                          </a:ln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r>
                        <a:rPr lang="en-US" sz="2000" b="1" dirty="0">
                          <a:ln w="12700">
                            <a:solidFill>
                              <a:srgbClr val="0D11BF"/>
                            </a:solidFill>
                          </a:ln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</a:t>
                      </a:r>
                      <a:endParaRPr lang="ru-RU" sz="2000" b="1" dirty="0">
                        <a:ln w="12700">
                          <a:solidFill>
                            <a:srgbClr val="0D11BF"/>
                          </a:solidFill>
                        </a:ln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n w="12700">
                            <a:solidFill>
                              <a:srgbClr val="0D11BF"/>
                            </a:solidFill>
                          </a:ln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Ta’rif</a:t>
                      </a:r>
                      <a:r>
                        <a:rPr lang="en-US" sz="2000" b="1" dirty="0">
                          <a:ln w="12700">
                            <a:solidFill>
                              <a:srgbClr val="0D11BF"/>
                            </a:solidFill>
                          </a:ln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2000" b="1" dirty="0">
                        <a:ln w="12700">
                          <a:solidFill>
                            <a:srgbClr val="0D11BF"/>
                          </a:solidFill>
                        </a:ln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n w="12700">
                            <a:solidFill>
                              <a:srgbClr val="0D11BF"/>
                            </a:solidFill>
                          </a:ln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To‘g‘ri</a:t>
                      </a:r>
                      <a:r>
                        <a:rPr lang="en-US" sz="2000" b="1" dirty="0">
                          <a:ln w="12700">
                            <a:solidFill>
                              <a:srgbClr val="0D11BF"/>
                            </a:solidFill>
                          </a:ln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endParaRPr lang="ru-RU" sz="2000" b="1" dirty="0">
                        <a:ln w="12700">
                          <a:solidFill>
                            <a:srgbClr val="0D11BF"/>
                          </a:solidFill>
                        </a:ln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n w="12700">
                            <a:solidFill>
                              <a:srgbClr val="0D11BF"/>
                            </a:solidFill>
                          </a:ln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Noto‘g‘ri</a:t>
                      </a:r>
                      <a:endParaRPr lang="ru-RU" sz="2000" b="1" dirty="0">
                        <a:ln w="12700">
                          <a:solidFill>
                            <a:srgbClr val="0D11BF"/>
                          </a:solidFill>
                        </a:ln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907080"/>
                  </a:ext>
                </a:extLst>
              </a:tr>
              <a:tr h="691643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n w="12700">
                            <a:solidFill>
                              <a:srgbClr val="0D11BF"/>
                            </a:solidFill>
                          </a:ln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2000" b="1" dirty="0">
                        <a:ln w="12700">
                          <a:solidFill>
                            <a:srgbClr val="0D11BF"/>
                          </a:solidFill>
                        </a:ln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Yevrosiyo</a:t>
                      </a: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iqlimini</a:t>
                      </a: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shakllanishida</a:t>
                      </a: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okeanlardan</a:t>
                      </a: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esuvchi</a:t>
                      </a: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havo</a:t>
                      </a: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massalarining</a:t>
                      </a: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ta’siri</a:t>
                      </a: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katta</a:t>
                      </a: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0" dirty="0">
                        <a:ln w="12700">
                          <a:solidFill>
                            <a:srgbClr val="0D11BF"/>
                          </a:solidFill>
                        </a:ln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0">
                        <a:ln w="12700">
                          <a:solidFill>
                            <a:srgbClr val="0D11BF"/>
                          </a:solidFill>
                        </a:ln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0473461"/>
                  </a:ext>
                </a:extLst>
              </a:tr>
              <a:tr h="69842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n w="12700">
                            <a:solidFill>
                              <a:srgbClr val="0D11BF"/>
                            </a:solidFill>
                          </a:ln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2000" b="1" dirty="0">
                        <a:ln w="12700">
                          <a:solidFill>
                            <a:srgbClr val="0D11BF"/>
                          </a:solidFill>
                        </a:ln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Yevrosiyoning</a:t>
                      </a: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shimoldan</a:t>
                      </a: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janubga</a:t>
                      </a: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</a:t>
                      </a: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g‘arbdan</a:t>
                      </a:r>
                      <a:r>
                        <a:rPr lang="en-US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sharqqa</a:t>
                      </a: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qarab</a:t>
                      </a: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uzoq</a:t>
                      </a: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masofada</a:t>
                      </a: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US" sz="2000" b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‘</a:t>
                      </a:r>
                      <a:r>
                        <a:rPr lang="en-US" sz="20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zilganligi</a:t>
                      </a:r>
                      <a:r>
                        <a:rPr lang="en-US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yog‘inning</a:t>
                      </a:r>
                      <a:r>
                        <a:rPr lang="en-US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bir</a:t>
                      </a: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tekis</a:t>
                      </a: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taqsimlanishiga</a:t>
                      </a: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ta’sir</a:t>
                      </a: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ko‘rsatadi</a:t>
                      </a: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0" dirty="0">
                        <a:ln w="12700">
                          <a:solidFill>
                            <a:srgbClr val="0D11BF"/>
                          </a:solidFill>
                        </a:ln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0">
                        <a:ln w="12700">
                          <a:solidFill>
                            <a:srgbClr val="0D11BF"/>
                          </a:solidFill>
                        </a:ln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6436525"/>
                  </a:ext>
                </a:extLst>
              </a:tr>
              <a:tr h="83440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n w="12700">
                            <a:solidFill>
                              <a:srgbClr val="0D11BF"/>
                            </a:solidFill>
                          </a:ln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2000" b="1" dirty="0">
                        <a:ln w="12700">
                          <a:solidFill>
                            <a:srgbClr val="0D11BF"/>
                          </a:solidFill>
                        </a:ln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Atlantika</a:t>
                      </a: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okeanidan</a:t>
                      </a: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esadigan</a:t>
                      </a: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iliq</a:t>
                      </a: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</a:t>
                      </a: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nam</a:t>
                      </a: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dengiz</a:t>
                      </a: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havo</a:t>
                      </a: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massalari</a:t>
                      </a: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G‘arbiy</a:t>
                      </a:r>
                      <a:r>
                        <a:rPr lang="en-US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Yevropada</a:t>
                      </a: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yog‘inning</a:t>
                      </a:r>
                      <a:r>
                        <a:rPr lang="en-US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ko‘p</a:t>
                      </a:r>
                      <a:r>
                        <a:rPr lang="en-US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bo‘lishiga</a:t>
                      </a: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qishning</a:t>
                      </a: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iliq</a:t>
                      </a: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</a:t>
                      </a: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yozning</a:t>
                      </a: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salqin</a:t>
                      </a: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bo‘lishiga</a:t>
                      </a:r>
                      <a:r>
                        <a:rPr lang="en-US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ta’sir</a:t>
                      </a: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ko‘rsatadi</a:t>
                      </a: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0" b="0" dirty="0">
                        <a:ln w="12700">
                          <a:solidFill>
                            <a:srgbClr val="0D11BF"/>
                          </a:solidFill>
                        </a:ln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0">
                        <a:ln w="12700">
                          <a:solidFill>
                            <a:srgbClr val="0D11BF"/>
                          </a:solidFill>
                        </a:ln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144382"/>
                  </a:ext>
                </a:extLst>
              </a:tr>
              <a:tr h="701553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n w="12700">
                            <a:solidFill>
                              <a:srgbClr val="0D11BF"/>
                            </a:solidFill>
                          </a:ln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2000" b="1" dirty="0">
                        <a:ln w="12700">
                          <a:solidFill>
                            <a:srgbClr val="0D11BF"/>
                          </a:solidFill>
                        </a:ln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Alp,</a:t>
                      </a:r>
                      <a:r>
                        <a:rPr lang="en-US" sz="20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Kavkaz, </a:t>
                      </a:r>
                      <a:r>
                        <a:rPr lang="en-US" sz="20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Tyanshan</a:t>
                      </a:r>
                      <a:r>
                        <a:rPr lang="en-US" sz="20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Himolay</a:t>
                      </a:r>
                      <a:r>
                        <a:rPr lang="en-US" sz="20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tog</a:t>
                      </a:r>
                      <a:r>
                        <a:rPr lang="en-US" sz="20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‘</a:t>
                      </a:r>
                      <a:r>
                        <a:rPr lang="en-US" sz="2000" b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lari</a:t>
                      </a:r>
                      <a:r>
                        <a:rPr lang="en-US" sz="20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shimoldan</a:t>
                      </a:r>
                      <a:r>
                        <a:rPr lang="en-US" sz="20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keladigan</a:t>
                      </a:r>
                      <a:r>
                        <a:rPr lang="en-US" sz="20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sovuq</a:t>
                      </a:r>
                      <a:r>
                        <a:rPr lang="en-US" sz="20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havo</a:t>
                      </a:r>
                      <a:r>
                        <a:rPr lang="en-US" sz="20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massalarini</a:t>
                      </a:r>
                      <a:r>
                        <a:rPr lang="en-US" sz="20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janubga</a:t>
                      </a:r>
                      <a:r>
                        <a:rPr lang="en-US" sz="20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20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‘</a:t>
                      </a:r>
                      <a:r>
                        <a:rPr lang="en-US" sz="2000" b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tishiga</a:t>
                      </a:r>
                      <a:r>
                        <a:rPr lang="en-US" sz="20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to‘sqinlik</a:t>
                      </a:r>
                      <a:r>
                        <a:rPr lang="en-US" sz="20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qiladi</a:t>
                      </a:r>
                      <a:r>
                        <a:rPr lang="en-US" sz="20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0" dirty="0">
                        <a:ln w="12700">
                          <a:solidFill>
                            <a:srgbClr val="0D11BF"/>
                          </a:solidFill>
                        </a:ln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0">
                        <a:ln w="12700">
                          <a:solidFill>
                            <a:srgbClr val="0D11BF"/>
                          </a:solidFill>
                        </a:ln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45726"/>
                  </a:ext>
                </a:extLst>
              </a:tr>
              <a:tr h="69842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n w="12700">
                            <a:solidFill>
                              <a:srgbClr val="0D11BF"/>
                            </a:solidFill>
                          </a:ln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2000" b="1" dirty="0">
                        <a:ln w="12700">
                          <a:solidFill>
                            <a:srgbClr val="0D11BF"/>
                          </a:solidFill>
                        </a:ln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Cherrapunja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–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dunyodagi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eng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ko‘p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yog‘in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tushadigan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joy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  <a:endParaRPr lang="en-US" sz="2000" b="1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0" dirty="0">
                        <a:ln w="12700">
                          <a:solidFill>
                            <a:srgbClr val="0D11BF"/>
                          </a:solidFill>
                        </a:ln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0" dirty="0">
                        <a:ln w="12700">
                          <a:solidFill>
                            <a:srgbClr val="0D11BF"/>
                          </a:solidFill>
                        </a:ln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5392108"/>
                  </a:ext>
                </a:extLst>
              </a:tr>
            </a:tbl>
          </a:graphicData>
        </a:graphic>
      </p:graphicFrame>
      <p:pic>
        <p:nvPicPr>
          <p:cNvPr id="8194" name="Picture 2" descr="Person icon illustration, Microsoft PowerPoint Presentation slide PowerPoint  animation, feedback button, child, text png | PNGEgg">
            <a:extLst>
              <a:ext uri="{FF2B5EF4-FFF2-40B4-BE49-F238E27FC236}">
                <a16:creationId xmlns:a16="http://schemas.microsoft.com/office/drawing/2014/main" id="{74E55C69-9796-4B03-B99D-A7DB911295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4" r="15749"/>
          <a:stretch/>
        </p:blipFill>
        <p:spPr bwMode="auto">
          <a:xfrm>
            <a:off x="10453059" y="1956839"/>
            <a:ext cx="1658059" cy="2639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3d Powerpoint Templates Free - 1600x900 Wallpaper - teahub.io">
            <a:extLst>
              <a:ext uri="{FF2B5EF4-FFF2-40B4-BE49-F238E27FC236}">
                <a16:creationId xmlns:a16="http://schemas.microsoft.com/office/drawing/2014/main" id="{56A3842E-BE0E-4803-9158-9321B448D2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Знак умножения 10">
            <a:extLst>
              <a:ext uri="{FF2B5EF4-FFF2-40B4-BE49-F238E27FC236}">
                <a16:creationId xmlns:a16="http://schemas.microsoft.com/office/drawing/2014/main" id="{F2588C89-74CF-4626-ACDF-91D65A471B96}"/>
              </a:ext>
            </a:extLst>
          </p:cNvPr>
          <p:cNvSpPr/>
          <p:nvPr/>
        </p:nvSpPr>
        <p:spPr>
          <a:xfrm>
            <a:off x="9339770" y="2678938"/>
            <a:ext cx="702365" cy="626166"/>
          </a:xfrm>
          <a:prstGeom prst="mathMultiply">
            <a:avLst>
              <a:gd name="adj1" fmla="val 2076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оловина рамки 11">
            <a:extLst>
              <a:ext uri="{FF2B5EF4-FFF2-40B4-BE49-F238E27FC236}">
                <a16:creationId xmlns:a16="http://schemas.microsoft.com/office/drawing/2014/main" id="{132089FC-0853-4DF3-BE12-57C7CBA2DBBC}"/>
              </a:ext>
            </a:extLst>
          </p:cNvPr>
          <p:cNvSpPr/>
          <p:nvPr/>
        </p:nvSpPr>
        <p:spPr>
          <a:xfrm rot="13015998">
            <a:off x="8421813" y="1822019"/>
            <a:ext cx="237819" cy="526512"/>
          </a:xfrm>
          <a:prstGeom prst="halfFram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Половина рамки 22">
            <a:extLst>
              <a:ext uri="{FF2B5EF4-FFF2-40B4-BE49-F238E27FC236}">
                <a16:creationId xmlns:a16="http://schemas.microsoft.com/office/drawing/2014/main" id="{42435E2C-98B6-433A-AED7-2794F0565F20}"/>
              </a:ext>
            </a:extLst>
          </p:cNvPr>
          <p:cNvSpPr/>
          <p:nvPr/>
        </p:nvSpPr>
        <p:spPr>
          <a:xfrm rot="13015998">
            <a:off x="8431697" y="3600025"/>
            <a:ext cx="237819" cy="526512"/>
          </a:xfrm>
          <a:prstGeom prst="halfFram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4" name="Половина рамки 23">
            <a:extLst>
              <a:ext uri="{FF2B5EF4-FFF2-40B4-BE49-F238E27FC236}">
                <a16:creationId xmlns:a16="http://schemas.microsoft.com/office/drawing/2014/main" id="{8F91448E-9DA0-49BD-81F0-D906C0461203}"/>
              </a:ext>
            </a:extLst>
          </p:cNvPr>
          <p:cNvSpPr/>
          <p:nvPr/>
        </p:nvSpPr>
        <p:spPr>
          <a:xfrm rot="13015998">
            <a:off x="8407870" y="4611243"/>
            <a:ext cx="285473" cy="526512"/>
          </a:xfrm>
          <a:prstGeom prst="halfFram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5" name="Половина рамки 24">
            <a:extLst>
              <a:ext uri="{FF2B5EF4-FFF2-40B4-BE49-F238E27FC236}">
                <a16:creationId xmlns:a16="http://schemas.microsoft.com/office/drawing/2014/main" id="{25997D5C-ABBD-4F1F-9A0F-EDFD90EB840D}"/>
              </a:ext>
            </a:extLst>
          </p:cNvPr>
          <p:cNvSpPr/>
          <p:nvPr/>
        </p:nvSpPr>
        <p:spPr>
          <a:xfrm rot="13015998">
            <a:off x="8421812" y="5476386"/>
            <a:ext cx="237819" cy="526512"/>
          </a:xfrm>
          <a:prstGeom prst="halfFram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73957" cy="107081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Mavzuni</a:t>
            </a:r>
            <a:r>
              <a:rPr lang="en-US" sz="5400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mustahkamlash</a:t>
            </a:r>
            <a:endParaRPr sz="5400" dirty="0"/>
          </a:p>
        </p:txBody>
      </p:sp>
    </p:spTree>
    <p:extLst>
      <p:ext uri="{BB962C8B-B14F-4D97-AF65-F5344CB8AC3E}">
        <p14:creationId xmlns:p14="http://schemas.microsoft.com/office/powerpoint/2010/main" val="325540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23" grpId="0" animBg="1"/>
      <p:bldP spid="24" grpId="0" animBg="1"/>
      <p:bldP spid="2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object 2"/>
          <p:cNvSpPr>
            <a:spLocks noChangeArrowheads="1"/>
          </p:cNvSpPr>
          <p:nvPr/>
        </p:nvSpPr>
        <p:spPr bwMode="auto">
          <a:xfrm>
            <a:off x="0" y="0"/>
            <a:ext cx="12174538" cy="1028700"/>
          </a:xfrm>
          <a:custGeom>
            <a:avLst/>
            <a:gdLst>
              <a:gd name="T0" fmla="*/ 0 w 5760085"/>
              <a:gd name="T1" fmla="*/ 0 h 1021080"/>
              <a:gd name="T2" fmla="*/ 5760085 w 5760085"/>
              <a:gd name="T3" fmla="*/ 1021080 h 1021080"/>
            </a:gdLst>
            <a:ahLst/>
            <a:cxnLst>
              <a:cxn ang="0">
                <a:pos x="5759640" y="0"/>
              </a:cxn>
              <a:cxn ang="0">
                <a:pos x="0" y="0"/>
              </a:cxn>
              <a:cxn ang="0">
                <a:pos x="0" y="1020953"/>
              </a:cxn>
              <a:cxn ang="0">
                <a:pos x="5759640" y="1020953"/>
              </a:cxn>
              <a:cxn ang="0">
                <a:pos x="5759640" y="0"/>
              </a:cxn>
            </a:cxnLst>
            <a:rect l="T0" t="T1" r="T2" b="T3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204" name="object 10"/>
          <p:cNvSpPr>
            <a:spLocks noChangeArrowheads="1"/>
          </p:cNvSpPr>
          <p:nvPr/>
        </p:nvSpPr>
        <p:spPr bwMode="auto">
          <a:xfrm>
            <a:off x="3791206" y="4386942"/>
            <a:ext cx="7797288" cy="805312"/>
          </a:xfrm>
          <a:custGeom>
            <a:avLst/>
            <a:gdLst>
              <a:gd name="T0" fmla="*/ 0 w 2465704"/>
              <a:gd name="T1" fmla="*/ 0 h 310514"/>
              <a:gd name="T2" fmla="*/ 2465704 w 2465704"/>
              <a:gd name="T3" fmla="*/ 310514 h 310514"/>
            </a:gdLst>
            <a:ahLst/>
            <a:cxnLst>
              <a:cxn ang="0">
                <a:pos x="2465654" y="0"/>
              </a:cxn>
              <a:cxn ang="0">
                <a:pos x="217180" y="0"/>
              </a:cxn>
              <a:cxn ang="0">
                <a:pos x="167538" y="5762"/>
              </a:cxn>
              <a:cxn ang="0">
                <a:pos x="121885" y="22161"/>
              </a:cxn>
              <a:cxn ang="0">
                <a:pos x="81552" y="47868"/>
              </a:cxn>
              <a:cxn ang="0">
                <a:pos x="47867" y="81553"/>
              </a:cxn>
              <a:cxn ang="0">
                <a:pos x="22160" y="121886"/>
              </a:cxn>
              <a:cxn ang="0">
                <a:pos x="5761" y="167537"/>
              </a:cxn>
              <a:cxn ang="0">
                <a:pos x="0" y="217177"/>
              </a:cxn>
              <a:cxn ang="0">
                <a:pos x="0" y="310299"/>
              </a:cxn>
              <a:cxn ang="0">
                <a:pos x="2248472" y="310299"/>
              </a:cxn>
              <a:cxn ang="0">
                <a:pos x="2298115" y="304537"/>
              </a:cxn>
              <a:cxn ang="0">
                <a:pos x="2343767" y="288137"/>
              </a:cxn>
              <a:cxn ang="0">
                <a:pos x="2384101" y="262430"/>
              </a:cxn>
              <a:cxn ang="0">
                <a:pos x="2417786" y="228745"/>
              </a:cxn>
              <a:cxn ang="0">
                <a:pos x="2443493" y="188412"/>
              </a:cxn>
              <a:cxn ang="0">
                <a:pos x="2459892" y="142761"/>
              </a:cxn>
              <a:cxn ang="0">
                <a:pos x="2465654" y="93121"/>
              </a:cxn>
              <a:cxn ang="0">
                <a:pos x="2465654" y="0"/>
              </a:cxn>
            </a:cxnLst>
            <a:rect l="T0" t="T1" r="T2" b="T3"/>
            <a:pathLst>
              <a:path w="2465704" h="310514">
                <a:moveTo>
                  <a:pt x="2465654" y="0"/>
                </a:moveTo>
                <a:lnTo>
                  <a:pt x="217180" y="0"/>
                </a:lnTo>
                <a:lnTo>
                  <a:pt x="167538" y="5762"/>
                </a:lnTo>
                <a:lnTo>
                  <a:pt x="121885" y="22161"/>
                </a:lnTo>
                <a:lnTo>
                  <a:pt x="81552" y="47868"/>
                </a:lnTo>
                <a:lnTo>
                  <a:pt x="47867" y="81553"/>
                </a:lnTo>
                <a:lnTo>
                  <a:pt x="22160" y="121886"/>
                </a:lnTo>
                <a:lnTo>
                  <a:pt x="5761" y="167537"/>
                </a:lnTo>
                <a:lnTo>
                  <a:pt x="0" y="217177"/>
                </a:lnTo>
                <a:lnTo>
                  <a:pt x="0" y="310299"/>
                </a:lnTo>
                <a:lnTo>
                  <a:pt x="2248472" y="310299"/>
                </a:lnTo>
                <a:lnTo>
                  <a:pt x="2298115" y="304537"/>
                </a:lnTo>
                <a:lnTo>
                  <a:pt x="2343767" y="288137"/>
                </a:lnTo>
                <a:lnTo>
                  <a:pt x="2384101" y="262430"/>
                </a:lnTo>
                <a:lnTo>
                  <a:pt x="2417786" y="228745"/>
                </a:lnTo>
                <a:lnTo>
                  <a:pt x="2443493" y="188412"/>
                </a:lnTo>
                <a:lnTo>
                  <a:pt x="2459892" y="142761"/>
                </a:lnTo>
                <a:lnTo>
                  <a:pt x="2465654" y="93121"/>
                </a:lnTo>
                <a:lnTo>
                  <a:pt x="2465654" y="0"/>
                </a:lnTo>
                <a:close/>
              </a:path>
            </a:pathLst>
          </a:custGeom>
          <a:solidFill>
            <a:srgbClr val="00A650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171450" y="1092320"/>
            <a:ext cx="11842750" cy="4237038"/>
          </a:xfrm>
          <a:prstGeom prst="rect">
            <a:avLst/>
          </a:prstGeom>
        </p:spPr>
        <p:txBody>
          <a:bodyPr lIns="91438" tIns="45719" rIns="91438" bIns="45719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800" dirty="0" smtClean="0">
                <a:latin typeface="Arial" pitchFamily="34" charset="0"/>
                <a:cs typeface="Arial" pitchFamily="34" charset="0"/>
              </a:rPr>
              <a:t>1.Darslikning 117- 123- </a:t>
            </a:r>
            <a:r>
              <a:rPr lang="en-US" sz="3800" dirty="0" err="1" smtClean="0">
                <a:latin typeface="Arial" pitchFamily="34" charset="0"/>
                <a:cs typeface="Arial" pitchFamily="34" charset="0"/>
              </a:rPr>
              <a:t>sahifalaridagi</a:t>
            </a:r>
            <a:r>
              <a:rPr lang="en-US" sz="3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b="1" dirty="0">
                <a:latin typeface="Arial" pitchFamily="34" charset="0"/>
                <a:cs typeface="Arial" pitchFamily="34" charset="0"/>
              </a:rPr>
              <a:t>“</a:t>
            </a:r>
            <a:r>
              <a:rPr lang="en-US" sz="3800" b="1" dirty="0" err="1">
                <a:latin typeface="Arial" pitchFamily="34" charset="0"/>
                <a:cs typeface="Arial" pitchFamily="34" charset="0"/>
              </a:rPr>
              <a:t>Yevrosiyo</a:t>
            </a:r>
            <a:r>
              <a:rPr lang="en-US" sz="3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b="1" dirty="0" err="1">
                <a:latin typeface="Arial" pitchFamily="34" charset="0"/>
                <a:cs typeface="Arial" pitchFamily="34" charset="0"/>
              </a:rPr>
              <a:t>iqlimi</a:t>
            </a:r>
            <a:r>
              <a:rPr lang="en-US" sz="3800" b="1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3800" b="1" dirty="0" err="1">
                <a:latin typeface="Arial" pitchFamily="34" charset="0"/>
                <a:cs typeface="Arial" pitchFamily="34" charset="0"/>
              </a:rPr>
              <a:t>Sovuq</a:t>
            </a:r>
            <a:r>
              <a:rPr lang="en-US" sz="3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b="1" dirty="0" err="1">
                <a:latin typeface="Arial" pitchFamily="34" charset="0"/>
                <a:cs typeface="Arial" pitchFamily="34" charset="0"/>
              </a:rPr>
              <a:t>va</a:t>
            </a:r>
            <a:r>
              <a:rPr lang="en-US" sz="3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b="1" dirty="0" err="1" smtClean="0">
                <a:latin typeface="Arial" pitchFamily="34" charset="0"/>
                <a:cs typeface="Arial" pitchFamily="34" charset="0"/>
              </a:rPr>
              <a:t>mo‘tadil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b="1" dirty="0" err="1" smtClean="0">
                <a:latin typeface="Arial" pitchFamily="34" charset="0"/>
                <a:cs typeface="Arial" pitchFamily="34" charset="0"/>
              </a:rPr>
              <a:t>iqlim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b="1" dirty="0" err="1">
                <a:latin typeface="Arial" pitchFamily="34" charset="0"/>
                <a:cs typeface="Arial" pitchFamily="34" charset="0"/>
              </a:rPr>
              <a:t>mintaqalari</a:t>
            </a:r>
            <a:r>
              <a:rPr lang="en-US" sz="3800" b="1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3800" b="1" dirty="0" err="1" smtClean="0">
                <a:latin typeface="Arial" pitchFamily="34" charset="0"/>
                <a:cs typeface="Arial" pitchFamily="34" charset="0"/>
              </a:rPr>
              <a:t>Issiq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b="1" dirty="0" err="1">
                <a:latin typeface="Arial" pitchFamily="34" charset="0"/>
                <a:cs typeface="Arial" pitchFamily="34" charset="0"/>
              </a:rPr>
              <a:t>iqlim</a:t>
            </a:r>
            <a:r>
              <a:rPr lang="en-US" sz="3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b="1" dirty="0" err="1">
                <a:latin typeface="Arial" pitchFamily="34" charset="0"/>
                <a:cs typeface="Arial" pitchFamily="34" charset="0"/>
              </a:rPr>
              <a:t>mintaqalari</a:t>
            </a:r>
            <a:r>
              <a:rPr lang="en-US" sz="3800" b="1" dirty="0">
                <a:latin typeface="Arial" pitchFamily="34" charset="0"/>
                <a:cs typeface="Arial" pitchFamily="34" charset="0"/>
              </a:rPr>
              <a:t>”</a:t>
            </a:r>
            <a:r>
              <a:rPr lang="en-US" sz="3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dirty="0" err="1" smtClean="0">
                <a:latin typeface="Arial"/>
                <a:cs typeface="Arial"/>
              </a:rPr>
              <a:t>m</a:t>
            </a:r>
            <a:r>
              <a:rPr lang="en-US" sz="3800" dirty="0" err="1" smtClean="0">
                <a:latin typeface="Arial" pitchFamily="34" charset="0"/>
                <a:cs typeface="Arial" pitchFamily="34" charset="0"/>
              </a:rPr>
              <a:t>avzularini</a:t>
            </a:r>
            <a:r>
              <a:rPr lang="en-US" sz="3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dirty="0" err="1" smtClean="0">
                <a:latin typeface="Arial" pitchFamily="34" charset="0"/>
                <a:cs typeface="Arial" pitchFamily="34" charset="0"/>
              </a:rPr>
              <a:t>o‘qish</a:t>
            </a:r>
            <a:r>
              <a:rPr lang="en-US" sz="3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3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dirty="0" err="1" smtClean="0">
                <a:latin typeface="Arial" pitchFamily="34" charset="0"/>
                <a:cs typeface="Arial" pitchFamily="34" charset="0"/>
              </a:rPr>
              <a:t>savollarga</a:t>
            </a:r>
            <a:r>
              <a:rPr lang="en-US" sz="3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dirty="0" err="1" smtClean="0">
                <a:latin typeface="Arial" pitchFamily="34" charset="0"/>
                <a:cs typeface="Arial" pitchFamily="34" charset="0"/>
              </a:rPr>
              <a:t>javob</a:t>
            </a:r>
            <a:r>
              <a:rPr lang="en-US" sz="3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dirty="0" err="1" smtClean="0">
                <a:latin typeface="Arial" pitchFamily="34" charset="0"/>
                <a:cs typeface="Arial" pitchFamily="34" charset="0"/>
              </a:rPr>
              <a:t>yozish</a:t>
            </a:r>
            <a:r>
              <a:rPr lang="en-US" sz="38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3800" dirty="0" smtClean="0">
                <a:latin typeface="Arial" pitchFamily="34" charset="0"/>
                <a:cs typeface="Arial" pitchFamily="34" charset="0"/>
              </a:rPr>
              <a:t>2. </a:t>
            </a:r>
            <a:r>
              <a:rPr lang="en-US" sz="3800" dirty="0" err="1" smtClean="0">
                <a:latin typeface="Arial" pitchFamily="34" charset="0"/>
                <a:cs typeface="Arial" pitchFamily="34" charset="0"/>
              </a:rPr>
              <a:t>Yozuvsiz</a:t>
            </a:r>
            <a:r>
              <a:rPr lang="en-US" sz="3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dirty="0" err="1" smtClean="0">
                <a:latin typeface="Arial" pitchFamily="34" charset="0"/>
                <a:cs typeface="Arial" pitchFamily="34" charset="0"/>
              </a:rPr>
              <a:t>xaritaga</a:t>
            </a:r>
            <a:r>
              <a:rPr lang="en-US" sz="3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dirty="0" err="1" smtClean="0">
                <a:latin typeface="Arial" pitchFamily="34" charset="0"/>
                <a:cs typeface="Arial" pitchFamily="34" charset="0"/>
              </a:rPr>
              <a:t>Yevrosiyo</a:t>
            </a:r>
            <a:r>
              <a:rPr lang="en-US" sz="3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dirty="0" err="1" smtClean="0">
                <a:latin typeface="Arial" pitchFamily="34" charset="0"/>
                <a:cs typeface="Arial" pitchFamily="34" charset="0"/>
              </a:rPr>
              <a:t>materigining</a:t>
            </a:r>
            <a:r>
              <a:rPr lang="en-US" sz="3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dirty="0" err="1" smtClean="0">
                <a:latin typeface="Arial" pitchFamily="34" charset="0"/>
                <a:cs typeface="Arial" pitchFamily="34" charset="0"/>
              </a:rPr>
              <a:t>iqlim</a:t>
            </a:r>
            <a:r>
              <a:rPr lang="en-US" sz="38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800" dirty="0" err="1" smtClean="0">
                <a:latin typeface="Arial" pitchFamily="34" charset="0"/>
                <a:cs typeface="Arial" pitchFamily="34" charset="0"/>
              </a:rPr>
              <a:t>xaritasini</a:t>
            </a:r>
            <a:r>
              <a:rPr lang="en-US" sz="3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dirty="0" err="1" smtClean="0">
                <a:latin typeface="Arial" pitchFamily="34" charset="0"/>
                <a:cs typeface="Arial" pitchFamily="34" charset="0"/>
              </a:rPr>
              <a:t>tushirish</a:t>
            </a:r>
            <a:r>
              <a:rPr lang="en-US" sz="3800" dirty="0" smtClean="0">
                <a:latin typeface="Arial" pitchFamily="34" charset="0"/>
                <a:cs typeface="Arial" pitchFamily="34" charset="0"/>
              </a:rPr>
              <a:t>.  </a:t>
            </a:r>
          </a:p>
        </p:txBody>
      </p:sp>
      <p:sp>
        <p:nvSpPr>
          <p:cNvPr id="51208" name="Прямоугольник 22"/>
          <p:cNvSpPr>
            <a:spLocks noChangeArrowheads="1"/>
          </p:cNvSpPr>
          <p:nvPr/>
        </p:nvSpPr>
        <p:spPr bwMode="auto">
          <a:xfrm>
            <a:off x="457200" y="28575"/>
            <a:ext cx="11404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/>
            <a:r>
              <a:rPr lang="en-US" altLang="ru-RU" sz="4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Mustaqil</a:t>
            </a:r>
            <a:r>
              <a:rPr lang="en-US" altLang="ru-RU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bajarish</a:t>
            </a:r>
            <a:r>
              <a:rPr lang="en-US" altLang="ru-RU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uchun</a:t>
            </a:r>
            <a:r>
              <a:rPr lang="en-US" altLang="ru-RU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topshiriqlar</a:t>
            </a:r>
            <a:r>
              <a:rPr lang="en-US" altLang="ru-RU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</a:t>
            </a:r>
            <a:endParaRPr lang="ru-RU" altLang="ru-RU" sz="4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42" y="4310742"/>
            <a:ext cx="2471058" cy="2471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452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1487740035_animaciya-solnce.gif (433×244) | Country life photography,  Nature gif, Landscap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7333"/>
            <a:ext cx="6273800" cy="3540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967" y="0"/>
            <a:ext cx="12186033" cy="92333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Yevrosiyo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iqlimi</a:t>
            </a:r>
            <a:endParaRPr lang="ru-RU" sz="5072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56" name="Picture 4" descr="Гифки «Дождь». Подборка GIF анимации с особой атмосферой дождя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4456"/>
            <a:ext cx="6273800" cy="3259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Ветер гифки, анимированные GIF изображения ветер - скачать гиф картинки на  GIFE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800" y="923330"/>
            <a:ext cx="5918200" cy="304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733" y="3964456"/>
            <a:ext cx="5901267" cy="3259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29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12192000" cy="9144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12192000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O‘rganamiz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…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55520120"/>
              </p:ext>
            </p:extLst>
          </p:nvPr>
        </p:nvGraphicFramePr>
        <p:xfrm>
          <a:off x="-1" y="914400"/>
          <a:ext cx="12206859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5212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12192000" cy="9144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24118" y="-1"/>
            <a:ext cx="11528612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Yevrosiyo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iqlimi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89090" name="Picture 2" descr="A. SOATOV, A. ABDULQOSIMOV, M. MIRAKMALOV GEOGRAFIYA (MATERIKLAR VA  OKEANLAR TABIIY GEOGRAFIYASI) - PDF Free Downl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462" y="914400"/>
            <a:ext cx="4324339" cy="5754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2" name="Picture 4" descr="A. SOATOV, A. ABDULQOSIMOV, M. MIRAKMALOV GEOGRAFIYA (MATERIKLAR VA  OKEANLAR TABIIY GEOGRAFIYASI) - PDF Free Downlo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801" y="914400"/>
            <a:ext cx="4529258" cy="594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ая прямоугольная выноска 6"/>
          <p:cNvSpPr/>
          <p:nvPr/>
        </p:nvSpPr>
        <p:spPr>
          <a:xfrm>
            <a:off x="10193503" y="1152735"/>
            <a:ext cx="1953037" cy="817386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rgbClr val="0033CC"/>
          </a:solidFill>
          <a:ln w="38100"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Shimoldan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janubga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42108" y="2940729"/>
            <a:ext cx="1768763" cy="945470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rgbClr val="0033CC"/>
          </a:solidFill>
          <a:ln w="38100"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G‘arbdan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sharqqa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трелка вниз 3"/>
          <p:cNvSpPr/>
          <p:nvPr/>
        </p:nvSpPr>
        <p:spPr>
          <a:xfrm>
            <a:off x="10938060" y="2135487"/>
            <a:ext cx="434789" cy="1341138"/>
          </a:xfrm>
          <a:prstGeom prst="downArrow">
            <a:avLst/>
          </a:prstGeom>
          <a:solidFill>
            <a:srgbClr val="149C2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 rot="16200000">
            <a:off x="671404" y="1877770"/>
            <a:ext cx="251012" cy="1129553"/>
          </a:xfrm>
          <a:prstGeom prst="downArrow">
            <a:avLst/>
          </a:prstGeom>
          <a:solidFill>
            <a:srgbClr val="149C2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48356" y="1159949"/>
            <a:ext cx="1497106" cy="875850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rgbClr val="0033CC"/>
          </a:solidFill>
          <a:ln w="38100"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Iqlimi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xilma-xil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10312772" y="3641990"/>
            <a:ext cx="1679204" cy="891909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rgbClr val="0033CC"/>
          </a:solidFill>
          <a:ln w="38100"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Materik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relyefi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42108" y="4200410"/>
            <a:ext cx="1768763" cy="817386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rgbClr val="0033CC"/>
          </a:solidFill>
          <a:ln w="38100"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massalari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66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Картинки по запросу &quot;yevraziya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756" y="2553871"/>
            <a:ext cx="2795056" cy="217872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Iqlimga</a:t>
            </a:r>
            <a:r>
              <a:rPr lang="en-US" sz="5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</a:t>
            </a:r>
            <a:r>
              <a:rPr lang="en-US" sz="5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ko‘rsatuvchi</a:t>
            </a:r>
            <a:r>
              <a:rPr lang="en-US" sz="5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omillar</a:t>
            </a:r>
            <a:endParaRPr kumimoji="0" lang="ru-RU" sz="5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6" name="AutoShape 2" descr="Весна, птичка на цветущей ветке - Весна - Природа - Картинки на рабочий ст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99291" y="1285722"/>
            <a:ext cx="2848975" cy="162285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Joyning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o‘rni</a:t>
            </a:r>
            <a:endParaRPr lang="ru-RU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74703" y="1067944"/>
            <a:ext cx="3195577" cy="162285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massalarining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harakati</a:t>
            </a:r>
            <a:endParaRPr lang="ru-RU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116954" y="4869519"/>
            <a:ext cx="3628739" cy="162285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Joyning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relyef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tuzilishi</a:t>
            </a:r>
            <a:endParaRPr lang="ru-RU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60375" y="5130728"/>
            <a:ext cx="2848975" cy="126494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Quyosh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radiatsiyasi</a:t>
            </a:r>
            <a:endParaRPr lang="ru-RU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"/>
          <p:cNvPicPr>
            <a:picLocks noChangeAspect="1" noChangeArrowheads="1"/>
          </p:cNvPicPr>
          <p:nvPr/>
        </p:nvPicPr>
        <p:blipFill>
          <a:blip r:embed="rId3"/>
          <a:srcRect b="11678"/>
          <a:stretch>
            <a:fillRect/>
          </a:stretch>
        </p:blipFill>
        <p:spPr bwMode="auto">
          <a:xfrm>
            <a:off x="3918864" y="1049916"/>
            <a:ext cx="3817583" cy="144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 descr="Uzbekistan &amp; Kyrgyzstan Tours Via Ferghana Valley - Snow Leopard ToursSnow  Leopard Tour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366" y="4913334"/>
            <a:ext cx="3789572" cy="1699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Смайлики картинки гиф анимации: Солнце, солнышко скачать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965" y="1145059"/>
            <a:ext cx="1056633" cy="1056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Картинки по запросу &quot;vozdushniye massi&quot;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0953" y="2761305"/>
            <a:ext cx="2972845" cy="194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Стрелка: шеврон 1">
            <a:extLst>
              <a:ext uri="{FF2B5EF4-FFF2-40B4-BE49-F238E27FC236}">
                <a16:creationId xmlns:a16="http://schemas.microsoft.com/office/drawing/2014/main" id="{93F607C3-0AE2-4D1D-B6A4-D39CCA44CC60}"/>
              </a:ext>
            </a:extLst>
          </p:cNvPr>
          <p:cNvSpPr/>
          <p:nvPr/>
        </p:nvSpPr>
        <p:spPr>
          <a:xfrm rot="12846843">
            <a:off x="3372240" y="2753359"/>
            <a:ext cx="762000" cy="381000"/>
          </a:xfrm>
          <a:prstGeom prst="chevron">
            <a:avLst/>
          </a:prstGeom>
          <a:solidFill>
            <a:srgbClr val="149C2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Стрелка: шеврон 13">
            <a:extLst>
              <a:ext uri="{FF2B5EF4-FFF2-40B4-BE49-F238E27FC236}">
                <a16:creationId xmlns:a16="http://schemas.microsoft.com/office/drawing/2014/main" id="{6D84CE42-4680-4F80-8140-D2F94454D28D}"/>
              </a:ext>
            </a:extLst>
          </p:cNvPr>
          <p:cNvSpPr/>
          <p:nvPr/>
        </p:nvSpPr>
        <p:spPr>
          <a:xfrm rot="8206344">
            <a:off x="3443215" y="4227082"/>
            <a:ext cx="762000" cy="378027"/>
          </a:xfrm>
          <a:prstGeom prst="chevron">
            <a:avLst/>
          </a:prstGeom>
          <a:solidFill>
            <a:srgbClr val="C00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4" name="Стрелка: шеврон 11">
            <a:extLst>
              <a:ext uri="{FF2B5EF4-FFF2-40B4-BE49-F238E27FC236}">
                <a16:creationId xmlns:a16="http://schemas.microsoft.com/office/drawing/2014/main" id="{0479524A-583E-4C43-B26F-C7AA4810A246}"/>
              </a:ext>
            </a:extLst>
          </p:cNvPr>
          <p:cNvSpPr/>
          <p:nvPr/>
        </p:nvSpPr>
        <p:spPr>
          <a:xfrm rot="19479229">
            <a:off x="7523836" y="2572291"/>
            <a:ext cx="762000" cy="378027"/>
          </a:xfrm>
          <a:prstGeom prst="chevron">
            <a:avLst/>
          </a:prstGeom>
          <a:solidFill>
            <a:srgbClr val="000099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5" name="Стрелка: шеврон 12">
            <a:extLst>
              <a:ext uri="{FF2B5EF4-FFF2-40B4-BE49-F238E27FC236}">
                <a16:creationId xmlns:a16="http://schemas.microsoft.com/office/drawing/2014/main" id="{6873C615-08C8-4B8A-A547-4F2CC769C9DE}"/>
              </a:ext>
            </a:extLst>
          </p:cNvPr>
          <p:cNvSpPr/>
          <p:nvPr/>
        </p:nvSpPr>
        <p:spPr>
          <a:xfrm rot="2503938">
            <a:off x="7735954" y="4159594"/>
            <a:ext cx="762000" cy="378027"/>
          </a:xfrm>
          <a:prstGeom prst="chevron">
            <a:avLst/>
          </a:prstGeom>
          <a:solidFill>
            <a:srgbClr val="AC75D5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6" name="Picture 4" descr="Картинки по запросу &quot;ледники евразии&quot;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94" y="3050493"/>
            <a:ext cx="2716081" cy="18628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065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12192000" cy="9144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12192000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Geografik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kenglikning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iqlimga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ta’siri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75778" name="Picture 2" descr="Картинки по запросу &quot;yevrosiyo iqlimi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2260338"/>
            <a:ext cx="5714999" cy="425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: скругленные углы 8">
            <a:extLst>
              <a:ext uri="{FF2B5EF4-FFF2-40B4-BE49-F238E27FC236}">
                <a16:creationId xmlns:a16="http://schemas.microsoft.com/office/drawing/2014/main" id="{ABA430DE-993A-4AB2-86DB-8EAE9153D234}"/>
              </a:ext>
            </a:extLst>
          </p:cNvPr>
          <p:cNvSpPr/>
          <p:nvPr/>
        </p:nvSpPr>
        <p:spPr>
          <a:xfrm>
            <a:off x="238539" y="961412"/>
            <a:ext cx="11703328" cy="1150008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0D11B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Quruqlikning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shimoldan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janubga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qarab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uzoq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masofaga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cho‘zilganligi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issiqlikning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taqsimlanishiga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ko‘rsatadi</a:t>
            </a:r>
            <a:r>
              <a:rPr lang="en-US" sz="3200" dirty="0" smtClean="0">
                <a:solidFill>
                  <a:srgbClr val="242021"/>
                </a:solidFill>
                <a:latin typeface="TimesTAD"/>
              </a:rPr>
              <a:t>.</a:t>
            </a:r>
            <a:endParaRPr lang="ru-RU" sz="32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: скругленные углы 8">
            <a:extLst>
              <a:ext uri="{FF2B5EF4-FFF2-40B4-BE49-F238E27FC236}">
                <a16:creationId xmlns:a16="http://schemas.microsoft.com/office/drawing/2014/main" id="{ABA430DE-993A-4AB2-86DB-8EAE9153D234}"/>
              </a:ext>
            </a:extLst>
          </p:cNvPr>
          <p:cNvSpPr/>
          <p:nvPr/>
        </p:nvSpPr>
        <p:spPr>
          <a:xfrm>
            <a:off x="38101" y="4982007"/>
            <a:ext cx="6130986" cy="1150008"/>
          </a:xfrm>
          <a:prstGeom prst="roundRect">
            <a:avLst/>
          </a:prstGeom>
          <a:solidFill>
            <a:srgbClr val="92D050"/>
          </a:solidFill>
          <a:ln w="28575">
            <a:solidFill>
              <a:srgbClr val="0D11B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materikning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g‘arbida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iliq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lekin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shimoli-sharqida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sovuq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ABA430DE-993A-4AB2-86DB-8EAE9153D234}"/>
              </a:ext>
            </a:extLst>
          </p:cNvPr>
          <p:cNvSpPr/>
          <p:nvPr/>
        </p:nvSpPr>
        <p:spPr>
          <a:xfrm>
            <a:off x="238539" y="2346064"/>
            <a:ext cx="5930548" cy="223546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28575">
            <a:solidFill>
              <a:srgbClr val="0D11B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TAD"/>
              </a:rPr>
              <a:t>    </a:t>
            </a:r>
            <a:r>
              <a:rPr lang="en-US" sz="28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TAD"/>
              </a:rPr>
              <a:t>Yevrosiyoda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TAD"/>
              </a:rPr>
              <a:t> </a:t>
            </a:r>
            <a:r>
              <a:rPr lang="en-US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TAD"/>
              </a:rPr>
              <a:t>iyul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imesTAD"/>
              </a:rPr>
              <a:t> </a:t>
            </a:r>
            <a:r>
              <a:rPr lang="en-US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TAD"/>
              </a:rPr>
              <a:t>oyining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imesTAD"/>
              </a:rPr>
              <a:t> </a:t>
            </a:r>
            <a:r>
              <a:rPr lang="en-US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TAD"/>
              </a:rPr>
              <a:t>o‘rtacha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imesTAD"/>
              </a:rPr>
              <a:t> </a:t>
            </a:r>
            <a:r>
              <a:rPr lang="en-US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TAD"/>
              </a:rPr>
              <a:t>harorati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imesTAD"/>
              </a:rPr>
              <a:t> </a:t>
            </a:r>
            <a:r>
              <a:rPr lang="en-US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TAD"/>
              </a:rPr>
              <a:t>ancha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imesTAD"/>
              </a:rPr>
              <a:t> </a:t>
            </a:r>
            <a:r>
              <a:rPr lang="en-US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TAD"/>
              </a:rPr>
              <a:t>yuqori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imesTAD"/>
              </a:rPr>
              <a:t>. </a:t>
            </a:r>
            <a:r>
              <a:rPr lang="en-US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TAD"/>
              </a:rPr>
              <a:t>Uning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imesTAD"/>
              </a:rPr>
              <a:t> </a:t>
            </a:r>
            <a:r>
              <a:rPr lang="en-US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TAD"/>
              </a:rPr>
              <a:t>shimolida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imesTAD"/>
              </a:rPr>
              <a:t> </a:t>
            </a:r>
            <a:r>
              <a:rPr lang="en-US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TAD"/>
              </a:rPr>
              <a:t>bu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imesTAD"/>
              </a:rPr>
              <a:t> </a:t>
            </a:r>
            <a:r>
              <a:rPr lang="en-US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TAD"/>
              </a:rPr>
              <a:t>harorat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imesTAD"/>
              </a:rPr>
              <a:t> +12 °C </a:t>
            </a:r>
            <a:r>
              <a:rPr lang="en-US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TAD"/>
              </a:rPr>
              <a:t>ga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imesTAD"/>
              </a:rPr>
              <a:t> </a:t>
            </a:r>
            <a:r>
              <a:rPr lang="en-US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TAD"/>
              </a:rPr>
              <a:t>va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imesTAD"/>
              </a:rPr>
              <a:t> </a:t>
            </a:r>
            <a:r>
              <a:rPr lang="en-US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TAD"/>
              </a:rPr>
              <a:t>janubida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imesTAD"/>
              </a:rPr>
              <a:t> +28 °C </a:t>
            </a:r>
            <a:r>
              <a:rPr lang="en-US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TAD"/>
              </a:rPr>
              <a:t>ga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imesTAD"/>
              </a:rPr>
              <a:t> </a:t>
            </a:r>
            <a:r>
              <a:rPr lang="en-US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TAD"/>
              </a:rPr>
              <a:t>teng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imesTAD"/>
              </a:rPr>
              <a:t>. </a:t>
            </a:r>
            <a:endParaRPr lang="ru-RU" sz="2800" dirty="0">
              <a:solidFill>
                <a:schemeClr val="tx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: скругленные углы 8">
            <a:extLst>
              <a:ext uri="{FF2B5EF4-FFF2-40B4-BE49-F238E27FC236}">
                <a16:creationId xmlns:a16="http://schemas.microsoft.com/office/drawing/2014/main" id="{ABA430DE-993A-4AB2-86DB-8EAE9153D234}"/>
              </a:ext>
            </a:extLst>
          </p:cNvPr>
          <p:cNvSpPr/>
          <p:nvPr/>
        </p:nvSpPr>
        <p:spPr>
          <a:xfrm>
            <a:off x="6350681" y="5557011"/>
            <a:ext cx="5591185" cy="947791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28575">
            <a:solidFill>
              <a:srgbClr val="0D11B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TAD"/>
              </a:rPr>
              <a:t>Arabiston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TAD"/>
              </a:rPr>
              <a:t> </a:t>
            </a:r>
            <a:r>
              <a:rPr lang="en-US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TAD"/>
              </a:rPr>
              <a:t>yarimorolida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imesTAD"/>
              </a:rPr>
              <a:t> </a:t>
            </a:r>
            <a:r>
              <a:rPr lang="en-US" sz="28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TAD"/>
              </a:rPr>
              <a:t>havo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TAD"/>
              </a:rPr>
              <a:t> </a:t>
            </a:r>
            <a:r>
              <a:rPr lang="en-US" sz="28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TAD"/>
              </a:rPr>
              <a:t>harorati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TAD"/>
              </a:rPr>
              <a:t> 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imesTAD"/>
              </a:rPr>
              <a:t>+32 °C </a:t>
            </a:r>
            <a:r>
              <a:rPr lang="en-US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TAD"/>
              </a:rPr>
              <a:t>ni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imesTAD"/>
              </a:rPr>
              <a:t> </a:t>
            </a:r>
            <a:r>
              <a:rPr lang="en-US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TAD"/>
              </a:rPr>
              <a:t>tashkil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imesTAD"/>
              </a:rPr>
              <a:t> </a:t>
            </a:r>
            <a:r>
              <a:rPr lang="en-US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TAD"/>
              </a:rPr>
              <a:t>etadi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imesTAD"/>
              </a:rPr>
              <a:t>. 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dirty="0">
              <a:solidFill>
                <a:schemeClr val="tx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14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12192000" cy="9144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12192000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Geografik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kenglikning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iqlimga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ta’siri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5794" t="21746" r="24841" b="13775"/>
          <a:stretch/>
        </p:blipFill>
        <p:spPr>
          <a:xfrm>
            <a:off x="4672696" y="1473685"/>
            <a:ext cx="7287076" cy="5354009"/>
          </a:xfrm>
          <a:prstGeom prst="rect">
            <a:avLst/>
          </a:prstGeom>
        </p:spPr>
      </p:pic>
      <p:sp>
        <p:nvSpPr>
          <p:cNvPr id="8" name="Прямоугольник: скругленные углы 8">
            <a:extLst>
              <a:ext uri="{FF2B5EF4-FFF2-40B4-BE49-F238E27FC236}">
                <a16:creationId xmlns:a16="http://schemas.microsoft.com/office/drawing/2014/main" id="{ABA430DE-993A-4AB2-86DB-8EAE9153D234}"/>
              </a:ext>
            </a:extLst>
          </p:cNvPr>
          <p:cNvSpPr/>
          <p:nvPr/>
        </p:nvSpPr>
        <p:spPr>
          <a:xfrm>
            <a:off x="194995" y="1074057"/>
            <a:ext cx="3883519" cy="566058"/>
          </a:xfrm>
          <a:prstGeom prst="roundRect">
            <a:avLst/>
          </a:prstGeom>
          <a:solidFill>
            <a:srgbClr val="0087FE"/>
          </a:solidFill>
          <a:ln w="28575">
            <a:solidFill>
              <a:srgbClr val="0D11B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 err="1" smtClean="0">
                <a:solidFill>
                  <a:srgbClr val="242021"/>
                </a:solidFill>
                <a:latin typeface="TimesTAD"/>
              </a:rPr>
              <a:t>Oymyakonda</a:t>
            </a:r>
            <a:r>
              <a:rPr lang="en-US" sz="2800" dirty="0" smtClean="0">
                <a:solidFill>
                  <a:srgbClr val="242021"/>
                </a:solidFill>
                <a:latin typeface="TimesTAD"/>
              </a:rPr>
              <a:t> </a:t>
            </a:r>
            <a:r>
              <a:rPr lang="en-US" sz="2800" dirty="0">
                <a:solidFill>
                  <a:srgbClr val="242021"/>
                </a:solidFill>
                <a:latin typeface="TimesTAD"/>
              </a:rPr>
              <a:t>–71 °</a:t>
            </a:r>
            <a:r>
              <a:rPr lang="en-US" sz="2800" dirty="0" smtClean="0">
                <a:solidFill>
                  <a:srgbClr val="242021"/>
                </a:solidFill>
                <a:latin typeface="TimesTAD"/>
              </a:rPr>
              <a:t>C</a:t>
            </a:r>
            <a:endParaRPr lang="ru-RU" sz="2800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ABA430DE-993A-4AB2-86DB-8EAE9153D234}"/>
              </a:ext>
            </a:extLst>
          </p:cNvPr>
          <p:cNvSpPr/>
          <p:nvPr/>
        </p:nvSpPr>
        <p:spPr>
          <a:xfrm>
            <a:off x="4535715" y="957944"/>
            <a:ext cx="7597321" cy="4953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0D11B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0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Sibirda</a:t>
            </a:r>
            <a:r>
              <a:rPr lang="en-US" sz="2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yanvar</a:t>
            </a:r>
            <a:r>
              <a:rPr lang="en-US" sz="2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oyining</a:t>
            </a:r>
            <a:r>
              <a:rPr lang="en-US" sz="2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2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harorati</a:t>
            </a:r>
            <a:r>
              <a:rPr lang="en-US" sz="2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48 </a:t>
            </a:r>
            <a:r>
              <a:rPr lang="en-US" sz="2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°C </a:t>
            </a:r>
            <a:r>
              <a:rPr lang="en-US" sz="2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gacha</a:t>
            </a:r>
            <a:r>
              <a:rPr lang="en-US" sz="2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pasayadi</a:t>
            </a:r>
            <a:r>
              <a:rPr lang="en-US" sz="2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000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: скругленные углы 8">
            <a:extLst>
              <a:ext uri="{FF2B5EF4-FFF2-40B4-BE49-F238E27FC236}">
                <a16:creationId xmlns:a16="http://schemas.microsoft.com/office/drawing/2014/main" id="{ABA430DE-993A-4AB2-86DB-8EAE9153D234}"/>
              </a:ext>
            </a:extLst>
          </p:cNvPr>
          <p:cNvSpPr/>
          <p:nvPr/>
        </p:nvSpPr>
        <p:spPr>
          <a:xfrm>
            <a:off x="194995" y="5153132"/>
            <a:ext cx="4420121" cy="1545069"/>
          </a:xfrm>
          <a:prstGeom prst="roundRect">
            <a:avLst/>
          </a:prstGeom>
          <a:solidFill>
            <a:srgbClr val="0B9712"/>
          </a:solidFill>
          <a:ln w="28575">
            <a:solidFill>
              <a:srgbClr val="0D11B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Yevropaning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janubi-g‘arbida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iliq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Osiyoning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janubida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issiq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(+20 °C)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: скругленные углы 8">
            <a:extLst>
              <a:ext uri="{FF2B5EF4-FFF2-40B4-BE49-F238E27FC236}">
                <a16:creationId xmlns:a16="http://schemas.microsoft.com/office/drawing/2014/main" id="{ABA430DE-993A-4AB2-86DB-8EAE9153D234}"/>
              </a:ext>
            </a:extLst>
          </p:cNvPr>
          <p:cNvSpPr/>
          <p:nvPr/>
        </p:nvSpPr>
        <p:spPr>
          <a:xfrm>
            <a:off x="129681" y="957944"/>
            <a:ext cx="4318494" cy="1238409"/>
          </a:xfrm>
          <a:prstGeom prst="roundRect">
            <a:avLst/>
          </a:prstGeom>
          <a:solidFill>
            <a:srgbClr val="0033CC"/>
          </a:solidFill>
          <a:ln w="28575">
            <a:solidFill>
              <a:srgbClr val="0D11B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Oymyakon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yarimsharning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sovuqlik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qutbi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ataladi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трелка вправо 12"/>
          <p:cNvSpPr/>
          <p:nvPr/>
        </p:nvSpPr>
        <p:spPr>
          <a:xfrm>
            <a:off x="8948457" y="2383771"/>
            <a:ext cx="1114238" cy="283790"/>
          </a:xfrm>
          <a:prstGeom prst="right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95" y="2259804"/>
            <a:ext cx="4412863" cy="2787420"/>
          </a:xfrm>
          <a:prstGeom prst="rect">
            <a:avLst/>
          </a:prstGeom>
        </p:spPr>
      </p:pic>
      <p:pic>
        <p:nvPicPr>
          <p:cNvPr id="75780" name="Picture 4" descr="Картинки по запросу &quot;oymyakon&quot;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012" r="486" b="12822"/>
          <a:stretch/>
        </p:blipFill>
        <p:spPr bwMode="auto">
          <a:xfrm>
            <a:off x="6341283" y="5153132"/>
            <a:ext cx="2607174" cy="1457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16913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12192000" cy="9144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12192000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Geografik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kenglikning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iqlimga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ta’siri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5794" t="21746" r="24841" b="13775"/>
          <a:stretch/>
        </p:blipFill>
        <p:spPr>
          <a:xfrm>
            <a:off x="5576451" y="1893150"/>
            <a:ext cx="6459781" cy="4746173"/>
          </a:xfrm>
          <a:prstGeom prst="rect">
            <a:avLst/>
          </a:prstGeom>
        </p:spPr>
      </p:pic>
      <p:sp>
        <p:nvSpPr>
          <p:cNvPr id="8" name="Прямоугольник: скругленные углы 8">
            <a:extLst>
              <a:ext uri="{FF2B5EF4-FFF2-40B4-BE49-F238E27FC236}">
                <a16:creationId xmlns:a16="http://schemas.microsoft.com/office/drawing/2014/main" id="{ABA430DE-993A-4AB2-86DB-8EAE9153D234}"/>
              </a:ext>
            </a:extLst>
          </p:cNvPr>
          <p:cNvSpPr/>
          <p:nvPr/>
        </p:nvSpPr>
        <p:spPr>
          <a:xfrm>
            <a:off x="155768" y="1021865"/>
            <a:ext cx="11880464" cy="87128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0D11B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 smtClean="0">
                <a:solidFill>
                  <a:srgbClr val="242021"/>
                </a:solidFill>
                <a:latin typeface="TimesTAD"/>
              </a:rPr>
              <a:t>   </a:t>
            </a:r>
            <a:r>
              <a:rPr lang="en-US" sz="2800" dirty="0" err="1" smtClean="0">
                <a:solidFill>
                  <a:srgbClr val="242021"/>
                </a:solidFill>
                <a:latin typeface="TimesTAD"/>
              </a:rPr>
              <a:t>Asosiy</a:t>
            </a:r>
            <a:r>
              <a:rPr lang="en-US" sz="2800" dirty="0" smtClean="0">
                <a:solidFill>
                  <a:srgbClr val="242021"/>
                </a:solidFill>
                <a:latin typeface="TimesTAD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TimesTAD"/>
              </a:rPr>
              <a:t>iqlim</a:t>
            </a:r>
            <a:r>
              <a:rPr lang="en-US" sz="2800" dirty="0">
                <a:solidFill>
                  <a:srgbClr val="242021"/>
                </a:solidFill>
                <a:latin typeface="TimesTAD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TimesTAD"/>
              </a:rPr>
              <a:t>elementlaridan</a:t>
            </a:r>
            <a:r>
              <a:rPr lang="en-US" sz="2800" dirty="0">
                <a:solidFill>
                  <a:srgbClr val="242021"/>
                </a:solidFill>
                <a:latin typeface="TimesTAD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TimesTAD"/>
              </a:rPr>
              <a:t>hisoblangan</a:t>
            </a:r>
            <a:r>
              <a:rPr lang="en-US" sz="2800" dirty="0">
                <a:solidFill>
                  <a:srgbClr val="242021"/>
                </a:solidFill>
                <a:latin typeface="TimesTAD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TimesTAD"/>
              </a:rPr>
              <a:t>yog‘in</a:t>
            </a:r>
            <a:r>
              <a:rPr lang="en-US" sz="2800" dirty="0">
                <a:solidFill>
                  <a:srgbClr val="242021"/>
                </a:solidFill>
                <a:latin typeface="TimesTAD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TimesTAD"/>
              </a:rPr>
              <a:t>miqdori</a:t>
            </a:r>
            <a:r>
              <a:rPr lang="en-US" sz="2800" dirty="0">
                <a:solidFill>
                  <a:srgbClr val="242021"/>
                </a:solidFill>
                <a:latin typeface="TimesTAD"/>
              </a:rPr>
              <a:t> ham </a:t>
            </a:r>
            <a:r>
              <a:rPr lang="en-US" sz="2800" dirty="0" err="1">
                <a:solidFill>
                  <a:srgbClr val="242021"/>
                </a:solidFill>
                <a:latin typeface="TimesTAD"/>
              </a:rPr>
              <a:t>materik</a:t>
            </a:r>
            <a:r>
              <a:rPr lang="en-US" sz="2800" dirty="0">
                <a:solidFill>
                  <a:srgbClr val="242021"/>
                </a:solidFill>
                <a:latin typeface="TimesTAD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TimesTAD"/>
              </a:rPr>
              <a:t>ichkarisi</a:t>
            </a:r>
            <a:r>
              <a:rPr lang="en-US" sz="2800" dirty="0">
                <a:solidFill>
                  <a:srgbClr val="242021"/>
                </a:solidFill>
                <a:latin typeface="TimesTAD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TimesTAD"/>
              </a:rPr>
              <a:t>tomon</a:t>
            </a:r>
            <a:r>
              <a:rPr lang="en-US" sz="2800" dirty="0">
                <a:solidFill>
                  <a:srgbClr val="242021"/>
                </a:solidFill>
                <a:latin typeface="TimesTAD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TimesTAD"/>
              </a:rPr>
              <a:t>kamayib</a:t>
            </a:r>
            <a:r>
              <a:rPr lang="en-US" sz="2800" dirty="0">
                <a:solidFill>
                  <a:srgbClr val="242021"/>
                </a:solidFill>
                <a:latin typeface="TimesTAD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TimesTAD"/>
              </a:rPr>
              <a:t>boradi</a:t>
            </a:r>
            <a:r>
              <a:rPr lang="en-US" sz="2800" dirty="0">
                <a:solidFill>
                  <a:srgbClr val="242021"/>
                </a:solidFill>
                <a:latin typeface="TimesTAD"/>
              </a:rPr>
              <a:t>. </a:t>
            </a:r>
            <a:endParaRPr lang="ru-RU" sz="2800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: скругленные углы 8">
            <a:extLst>
              <a:ext uri="{FF2B5EF4-FFF2-40B4-BE49-F238E27FC236}">
                <a16:creationId xmlns:a16="http://schemas.microsoft.com/office/drawing/2014/main" id="{ABA430DE-993A-4AB2-86DB-8EAE9153D234}"/>
              </a:ext>
            </a:extLst>
          </p:cNvPr>
          <p:cNvSpPr/>
          <p:nvPr/>
        </p:nvSpPr>
        <p:spPr>
          <a:xfrm>
            <a:off x="155768" y="5146939"/>
            <a:ext cx="5321107" cy="146432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0D11B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 smtClean="0">
                <a:solidFill>
                  <a:srgbClr val="242021"/>
                </a:solidFill>
                <a:latin typeface="TimesTAD"/>
              </a:rPr>
              <a:t>   </a:t>
            </a:r>
            <a:r>
              <a:rPr lang="en-US" sz="2800" dirty="0" err="1" smtClean="0">
                <a:solidFill>
                  <a:srgbClr val="242021"/>
                </a:solidFill>
                <a:latin typeface="TimesTAD"/>
              </a:rPr>
              <a:t>Dunyodagi</a:t>
            </a:r>
            <a:r>
              <a:rPr lang="en-US" sz="2800" dirty="0" smtClean="0">
                <a:solidFill>
                  <a:srgbClr val="242021"/>
                </a:solidFill>
                <a:latin typeface="TimesTAD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TimesTAD"/>
              </a:rPr>
              <a:t>eng</a:t>
            </a:r>
            <a:r>
              <a:rPr lang="en-US" sz="2800" dirty="0">
                <a:solidFill>
                  <a:srgbClr val="242021"/>
                </a:solidFill>
                <a:latin typeface="TimesTAD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TimesTAD"/>
              </a:rPr>
              <a:t>ko‘p</a:t>
            </a:r>
            <a:r>
              <a:rPr lang="en-US" sz="2800" dirty="0">
                <a:solidFill>
                  <a:srgbClr val="242021"/>
                </a:solidFill>
                <a:latin typeface="TimesTAD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TimesTAD"/>
              </a:rPr>
              <a:t>yog‘in</a:t>
            </a:r>
            <a:r>
              <a:rPr lang="en-US" sz="2800" dirty="0">
                <a:solidFill>
                  <a:srgbClr val="242021"/>
                </a:solidFill>
                <a:latin typeface="TimesTAD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TimesTAD"/>
              </a:rPr>
              <a:t>tushadigan</a:t>
            </a:r>
            <a:r>
              <a:rPr lang="en-US" sz="2800" dirty="0">
                <a:solidFill>
                  <a:srgbClr val="242021"/>
                </a:solidFill>
                <a:latin typeface="TimesTAD"/>
              </a:rPr>
              <a:t> joy </a:t>
            </a:r>
            <a:r>
              <a:rPr lang="en-US" sz="2800" dirty="0" err="1">
                <a:solidFill>
                  <a:srgbClr val="242021"/>
                </a:solidFill>
                <a:latin typeface="TimesTAD"/>
              </a:rPr>
              <a:t>Hindistondagi</a:t>
            </a:r>
            <a:r>
              <a:rPr lang="en-US" sz="2800" dirty="0">
                <a:solidFill>
                  <a:srgbClr val="242021"/>
                </a:solidFill>
                <a:latin typeface="TimesTAD"/>
              </a:rPr>
              <a:t> </a:t>
            </a:r>
            <a:r>
              <a:rPr lang="en-US" sz="2800" b="1" dirty="0" err="1">
                <a:solidFill>
                  <a:srgbClr val="242021"/>
                </a:solidFill>
                <a:latin typeface="TimesTAD"/>
              </a:rPr>
              <a:t>Cherrapunja</a:t>
            </a:r>
            <a:r>
              <a:rPr lang="en-US" sz="2800" dirty="0">
                <a:solidFill>
                  <a:srgbClr val="242021"/>
                </a:solidFill>
                <a:latin typeface="TimesTAD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TimesTAD"/>
              </a:rPr>
              <a:t>qishlog‘idir</a:t>
            </a:r>
            <a:r>
              <a:rPr lang="en-US" sz="2800" dirty="0">
                <a:solidFill>
                  <a:srgbClr val="242021"/>
                </a:solidFill>
                <a:latin typeface="TimesTAD"/>
              </a:rPr>
              <a:t>. </a:t>
            </a:r>
            <a:endParaRPr lang="en-US" sz="2800" dirty="0" smtClean="0">
              <a:solidFill>
                <a:srgbClr val="242021"/>
              </a:solidFill>
              <a:latin typeface="TimesTAD"/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8265891" y="4945955"/>
            <a:ext cx="1114238" cy="283790"/>
          </a:xfrm>
          <a:prstGeom prst="right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9264267" y="2040856"/>
            <a:ext cx="2594358" cy="753515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rgbClr val="0033CC"/>
          </a:solidFill>
          <a:ln w="38100"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Yiliga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12 665 mm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yog‘adi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6969499" y="5780513"/>
            <a:ext cx="4455594" cy="641034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rgbClr val="0033CC"/>
          </a:solidFill>
          <a:ln w="38100"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1856-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yilda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yerga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23 000 mm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yaqin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tushgan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6802" name="Picture 2" descr="Картинки по запросу &quot;dojd v cherrapunje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35" y="1945150"/>
            <a:ext cx="5258940" cy="3149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E3D7F7B-C83E-43B1-AF56-ACBD3FD1CD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6451" y="1945150"/>
            <a:ext cx="1095000" cy="1252031"/>
          </a:xfrm>
          <a:prstGeom prst="rect">
            <a:avLst/>
          </a:prstGeom>
        </p:spPr>
      </p:pic>
      <p:pic>
        <p:nvPicPr>
          <p:cNvPr id="13" name="Picture 2" descr="Гроза — опасно для жизни! Уберегите себя от молнии. — Полезные советы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186" y="1945150"/>
            <a:ext cx="1666477" cy="151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41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9581</TotalTime>
  <Words>1268</Words>
  <Application>Microsoft Office PowerPoint</Application>
  <PresentationFormat>Широкоэкранный</PresentationFormat>
  <Paragraphs>167</Paragraphs>
  <Slides>28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28</vt:i4>
      </vt:variant>
    </vt:vector>
  </HeadingPairs>
  <TitlesOfParts>
    <vt:vector size="35" baseType="lpstr">
      <vt:lpstr>Arial</vt:lpstr>
      <vt:lpstr>Arial Black</vt:lpstr>
      <vt:lpstr>Calibri</vt:lpstr>
      <vt:lpstr>Calibri Light</vt:lpstr>
      <vt:lpstr>Times New Roman</vt:lpstr>
      <vt:lpstr>TimesTAD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Yevrosiyo hududining tabiiy geografik o‘lkalarga bo‘linishi</dc:title>
  <dc:creator>Admin</dc:creator>
  <cp:lastModifiedBy>Пользователь</cp:lastModifiedBy>
  <cp:revision>1815</cp:revision>
  <dcterms:created xsi:type="dcterms:W3CDTF">2020-04-09T12:18:10Z</dcterms:created>
  <dcterms:modified xsi:type="dcterms:W3CDTF">2021-02-15T10:28:48Z</dcterms:modified>
</cp:coreProperties>
</file>