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90" r:id="rId2"/>
    <p:sldId id="412" r:id="rId3"/>
    <p:sldId id="428" r:id="rId4"/>
    <p:sldId id="433" r:id="rId5"/>
    <p:sldId id="436" r:id="rId6"/>
    <p:sldId id="435" r:id="rId7"/>
    <p:sldId id="423" r:id="rId8"/>
    <p:sldId id="417" r:id="rId9"/>
    <p:sldId id="429" r:id="rId10"/>
    <p:sldId id="437" r:id="rId11"/>
    <p:sldId id="297" r:id="rId12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3" autoAdjust="0"/>
    <p:restoredTop sz="90844" autoAdjust="0"/>
  </p:normalViewPr>
  <p:slideViewPr>
    <p:cSldViewPr>
      <p:cViewPr varScale="1">
        <p:scale>
          <a:sx n="54" d="100"/>
          <a:sy n="54" d="100"/>
        </p:scale>
        <p:origin x="824" y="40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ru-RU" sz="28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Matematikaning</a:t>
            </a:r>
            <a:r>
              <a:rPr lang="en-US" alt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alt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tadbiqlarga</a:t>
            </a:r>
            <a:r>
              <a:rPr lang="en-US" alt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lang="en-US" alt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bo’limlaridan</a:t>
            </a:r>
            <a:r>
              <a:rPr lang="en-US" alt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818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387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869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783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712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9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2" y="0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383859" y="2426446"/>
            <a:ext cx="10689049" cy="1877979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indent="39688" algn="ctr">
              <a:spcBef>
                <a:spcPts val="245"/>
              </a:spcBef>
            </a:pPr>
            <a:r>
              <a:rPr sz="6000" b="1" dirty="0" smtClean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sz="60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sz="6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6- </a:t>
              </a:r>
              <a:r>
                <a:rPr lang="en-US" sz="444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58" y="2504830"/>
            <a:ext cx="809798" cy="195971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5" y="4680570"/>
            <a:ext cx="789421" cy="189282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pPr algn="ctr"/>
            <a:endParaRPr lang="ru-RU" dirty="0"/>
          </a:p>
        </p:txBody>
      </p:sp>
      <p:grpSp>
        <p:nvGrpSpPr>
          <p:cNvPr id="11" name="Куб 6"/>
          <p:cNvGrpSpPr>
            <a:grpSpLocks/>
          </p:cNvGrpSpPr>
          <p:nvPr/>
        </p:nvGrpSpPr>
        <p:grpSpPr bwMode="auto">
          <a:xfrm>
            <a:off x="2757581" y="4511067"/>
            <a:ext cx="1928826" cy="1989141"/>
            <a:chOff x="-274" y="-9"/>
            <a:chExt cx="1059" cy="983"/>
          </a:xfrm>
        </p:grpSpPr>
        <p:pic>
          <p:nvPicPr>
            <p:cNvPr id="14" name="Куб 6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74" y="-9"/>
              <a:ext cx="1059" cy="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Text Box 40"/>
            <p:cNvSpPr txBox="1">
              <a:spLocks noChangeArrowheads="1"/>
            </p:cNvSpPr>
            <p:nvPr/>
          </p:nvSpPr>
          <p:spPr bwMode="auto">
            <a:xfrm rot="655611">
              <a:off x="-8" y="257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uz-Cyrl-UZ" altLang="ru-RU" sz="6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1</a:t>
              </a:r>
              <a:endParaRPr lang="ru-RU" altLang="ru-RU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16" name="Куб 17"/>
          <p:cNvGrpSpPr>
            <a:grpSpLocks/>
          </p:cNvGrpSpPr>
          <p:nvPr/>
        </p:nvGrpSpPr>
        <p:grpSpPr bwMode="auto">
          <a:xfrm>
            <a:off x="4255950" y="5144636"/>
            <a:ext cx="2143138" cy="2143139"/>
            <a:chOff x="4266" y="23"/>
            <a:chExt cx="1086" cy="1018"/>
          </a:xfrm>
        </p:grpSpPr>
        <p:pic>
          <p:nvPicPr>
            <p:cNvPr id="17" name="Куб 1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6" y="23"/>
              <a:ext cx="1086" cy="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Text Box 37"/>
            <p:cNvSpPr txBox="1">
              <a:spLocks noChangeArrowheads="1"/>
            </p:cNvSpPr>
            <p:nvPr/>
          </p:nvSpPr>
          <p:spPr bwMode="auto">
            <a:xfrm rot="20773083">
              <a:off x="4573" y="341"/>
              <a:ext cx="47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uz-Cyrl-UZ" altLang="ru-RU" sz="6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 </a:t>
              </a:r>
              <a:r>
                <a:rPr lang="en-US" altLang="ru-RU" sz="6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2</a:t>
              </a:r>
              <a:endParaRPr lang="ru-RU" altLang="ru-RU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19" name="Куб 15"/>
          <p:cNvGrpSpPr>
            <a:grpSpLocks/>
          </p:cNvGrpSpPr>
          <p:nvPr/>
        </p:nvGrpSpPr>
        <p:grpSpPr bwMode="auto">
          <a:xfrm>
            <a:off x="7282939" y="4712745"/>
            <a:ext cx="2214578" cy="2428892"/>
            <a:chOff x="3994" y="280"/>
            <a:chExt cx="1117" cy="1026"/>
          </a:xfrm>
        </p:grpSpPr>
        <p:pic>
          <p:nvPicPr>
            <p:cNvPr id="20" name="Куб 15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4" y="280"/>
              <a:ext cx="1117" cy="1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Text Box 31"/>
            <p:cNvSpPr txBox="1">
              <a:spLocks noChangeArrowheads="1"/>
            </p:cNvSpPr>
            <p:nvPr/>
          </p:nvSpPr>
          <p:spPr bwMode="auto">
            <a:xfrm rot="20773083">
              <a:off x="4317" y="600"/>
              <a:ext cx="47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uz-Cyrl-UZ" altLang="ru-RU" sz="6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4</a:t>
              </a:r>
              <a:endParaRPr lang="ru-RU" altLang="ru-RU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22" name="Куб 24"/>
          <p:cNvGrpSpPr>
            <a:grpSpLocks/>
          </p:cNvGrpSpPr>
          <p:nvPr/>
        </p:nvGrpSpPr>
        <p:grpSpPr bwMode="auto">
          <a:xfrm>
            <a:off x="5848307" y="4824104"/>
            <a:ext cx="1857388" cy="1714512"/>
            <a:chOff x="1125" y="430"/>
            <a:chExt cx="949" cy="833"/>
          </a:xfrm>
        </p:grpSpPr>
        <p:pic>
          <p:nvPicPr>
            <p:cNvPr id="23" name="Куб 24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5" y="430"/>
              <a:ext cx="949" cy="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 Box 7"/>
            <p:cNvSpPr txBox="1">
              <a:spLocks noChangeArrowheads="1"/>
            </p:cNvSpPr>
            <p:nvPr/>
          </p:nvSpPr>
          <p:spPr bwMode="auto">
            <a:xfrm>
              <a:off x="1350" y="652"/>
              <a:ext cx="472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3</a:t>
              </a:r>
              <a:endParaRPr lang="ru-RU" altLang="ru-RU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 descr="Картинки по запросу &quot;uzum rasmi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355" y="5893906"/>
            <a:ext cx="746348" cy="984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НОКНИНГ ХУСУСИЯТЛАРИ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0569" y="3975361"/>
            <a:ext cx="867903" cy="109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артинки по запросу &quot;uzum rasmi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224" y="2354314"/>
            <a:ext cx="801469" cy="962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НОКНИНГ ХУСУСИЯТЛАРИ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094" y="2267896"/>
            <a:ext cx="867903" cy="109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2" descr="ONA YURTIM NE'MATLARI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093" y="2211357"/>
            <a:ext cx="1022420" cy="1022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1079- 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1749" y="2545384"/>
            <a:ext cx="2376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64233" y="1162722"/>
            <a:ext cx="11377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Stolda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nok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shaftoli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uzum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bor. 2 ta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mevani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8993088" y="4017833"/>
            <a:ext cx="338437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Картинки по запросу &quot;shaftoli rasmi&quo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578" y="2386278"/>
            <a:ext cx="1291065" cy="866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 descr="ONA YURTIM NE'MATLARI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068" y="2995412"/>
            <a:ext cx="1022420" cy="1022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Картинки по запросу &quot;shaftoli rasmi&quo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808" y="5065920"/>
            <a:ext cx="1284052" cy="862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64377" y="3358455"/>
            <a:ext cx="6986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01563" y="4279076"/>
            <a:ext cx="6986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78716" y="3358455"/>
            <a:ext cx="6986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01563" y="3340102"/>
            <a:ext cx="6986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90834" y="4279075"/>
            <a:ext cx="6986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14278" y="5235451"/>
            <a:ext cx="6986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57452" y="3170247"/>
            <a:ext cx="698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83081" y="4076410"/>
            <a:ext cx="698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38610" y="4991217"/>
            <a:ext cx="698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77166" y="4061815"/>
            <a:ext cx="698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01563" y="4989229"/>
            <a:ext cx="698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45244" y="5934221"/>
            <a:ext cx="698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43982" y="5928203"/>
            <a:ext cx="698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50457" y="5928203"/>
            <a:ext cx="698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68146" y="5934705"/>
            <a:ext cx="698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47270" y="5004987"/>
            <a:ext cx="698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55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7" grpId="0"/>
      <p:bldP spid="2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96870" y="281112"/>
            <a:ext cx="12754937" cy="1231106"/>
          </a:xfrm>
        </p:spPr>
        <p:txBody>
          <a:bodyPr/>
          <a:lstStyle/>
          <a:p>
            <a:r>
              <a:rPr lang="en-US" sz="4000" b="1" dirty="0" smtClean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725124" y="1539206"/>
            <a:ext cx="8784976" cy="212365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400" b="1" dirty="0" smtClean="0">
                <a:solidFill>
                  <a:schemeClr val="tx1"/>
                </a:solidFill>
              </a:rPr>
              <a:t> 1083-, 1084-, 1085- </a:t>
            </a:r>
            <a:r>
              <a:rPr lang="en-US" sz="44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4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yechish</a:t>
            </a:r>
            <a:r>
              <a:rPr lang="en-US" sz="4400" b="1" dirty="0" smtClean="0">
                <a:solidFill>
                  <a:schemeClr val="tx1"/>
                </a:solidFill>
              </a:rPr>
              <a:t> (207- bet).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Рисунок 20" descr="Описание: http://genevieveng.com/wp-content/uploads/2016/10/eure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10238">
            <a:off x="4380405" y="4279699"/>
            <a:ext cx="194310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153664" y="257401"/>
            <a:ext cx="12476681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algn="ctr" defTabSz="914400">
              <a:spcBef>
                <a:spcPts val="296"/>
              </a:spcBef>
            </a:pPr>
            <a:r>
              <a:rPr lang="en-US" sz="4800" kern="0" dirty="0" smtClean="0"/>
              <a:t>KOMBINATORIKA MASALALARI</a:t>
            </a:r>
            <a:endParaRPr lang="en-US" sz="4800" kern="0" dirty="0"/>
          </a:p>
        </p:txBody>
      </p:sp>
      <p:sp>
        <p:nvSpPr>
          <p:cNvPr id="6" name="Содержимое 2"/>
          <p:cNvSpPr>
            <a:spLocks noGrp="1"/>
          </p:cNvSpPr>
          <p:nvPr>
            <p:ph idx="4294967295"/>
          </p:nvPr>
        </p:nvSpPr>
        <p:spPr>
          <a:xfrm>
            <a:off x="307329" y="1343982"/>
            <a:ext cx="12169352" cy="954107"/>
          </a:xfrm>
          <a:prstGeom prst="rect">
            <a:avLst/>
          </a:prstGeo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sz="40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10418" y="1343982"/>
            <a:ext cx="119454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ru-RU" sz="400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000" b="1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40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r>
              <a:rPr lang="en-US" sz="4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altLang="ru-RU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53468" y="2275657"/>
            <a:ext cx="3739229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ru-RU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r>
              <a:rPr lang="en-US" altLang="ru-RU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altLang="ru-RU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09401" y="4083770"/>
            <a:ext cx="471225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buFont typeface="Wingdings" pitchFamily="2" charset="2"/>
              <a:buChar char="§"/>
            </a:pPr>
            <a:r>
              <a:rPr lang="ru-RU" altLang="ru-RU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Variantlar</a:t>
            </a:r>
            <a:r>
              <a:rPr lang="en-US" altLang="ru-RU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jadvali</a:t>
            </a:r>
            <a:r>
              <a:rPr lang="en-US" altLang="ru-RU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altLang="ru-RU" b="1" i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18442" y="5037431"/>
            <a:ext cx="4654544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ru-RU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Variantlar</a:t>
            </a:r>
            <a:r>
              <a:rPr lang="en-US" altLang="ru-RU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daraxti</a:t>
            </a:r>
            <a:r>
              <a:rPr lang="en-US" altLang="ru-RU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018442" y="3145275"/>
            <a:ext cx="492474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ru-RU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altLang="ru-RU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altLang="ru-RU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18442" y="5904706"/>
            <a:ext cx="687399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ru-RU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Graflar</a:t>
            </a:r>
            <a:r>
              <a:rPr lang="en-US" altLang="ru-RU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altLang="ru-RU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altLang="ru-RU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07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153664" y="257401"/>
            <a:ext cx="12476681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algn="ctr" defTabSz="914400">
              <a:spcBef>
                <a:spcPts val="296"/>
              </a:spcBef>
            </a:pPr>
            <a:r>
              <a:rPr lang="en-US" sz="4800" kern="0" dirty="0" smtClean="0"/>
              <a:t>VARIANTLAR JADVALI</a:t>
            </a:r>
            <a:endParaRPr lang="en-US" sz="4800" kern="0" dirty="0"/>
          </a:p>
        </p:txBody>
      </p:sp>
      <p:sp>
        <p:nvSpPr>
          <p:cNvPr id="6" name="Содержимое 2"/>
          <p:cNvSpPr>
            <a:spLocks noGrp="1"/>
          </p:cNvSpPr>
          <p:nvPr>
            <p:ph idx="4294967295"/>
          </p:nvPr>
        </p:nvSpPr>
        <p:spPr>
          <a:xfrm>
            <a:off x="307329" y="1343982"/>
            <a:ext cx="12169352" cy="954107"/>
          </a:xfrm>
          <a:prstGeom prst="rect">
            <a:avLst/>
          </a:prstGeo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sz="40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07329" y="1374465"/>
            <a:ext cx="1206219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Aziza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Lola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Zilola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Dono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bayramida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bir-birlariga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sovg‘a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qildilar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qiz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dugonasiga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bittadan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sovg‘a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 Jami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sovg‘a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699852"/>
              </p:ext>
            </p:extLst>
          </p:nvPr>
        </p:nvGraphicFramePr>
        <p:xfrm>
          <a:off x="452196" y="4053722"/>
          <a:ext cx="6092621" cy="271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2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2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27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2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30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Z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016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-----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01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----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01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----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01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----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976864" y="4320530"/>
            <a:ext cx="51122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ru-RU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198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592" y="2698321"/>
            <a:ext cx="2295699" cy="2295699"/>
          </a:xfrm>
          <a:prstGeom prst="rect">
            <a:avLst/>
          </a:prstGeom>
        </p:spPr>
      </p:pic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14164" y="1224186"/>
            <a:ext cx="119012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oshxonasida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non,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kolbasa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buterbrod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tayyorlash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427" y="4844857"/>
            <a:ext cx="2856205" cy="190413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798" y="4833418"/>
            <a:ext cx="2783832" cy="191557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763" y="3075898"/>
            <a:ext cx="2658272" cy="176895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5" y="3151031"/>
            <a:ext cx="2289607" cy="1606142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784160" y="2458534"/>
            <a:ext cx="979312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Kolbasa-1               Kolbasa-2             Kolbasa-3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9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642710"/>
              </p:ext>
            </p:extLst>
          </p:nvPr>
        </p:nvGraphicFramePr>
        <p:xfrm>
          <a:off x="1648272" y="1384569"/>
          <a:ext cx="6192690" cy="552660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65970874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758075305"/>
                    </a:ext>
                  </a:extLst>
                </a:gridCol>
                <a:gridCol w="1872210">
                  <a:extLst>
                    <a:ext uri="{9D8B030D-6E8A-4147-A177-3AD203B41FA5}">
                      <a16:colId xmlns:a16="http://schemas.microsoft.com/office/drawing/2014/main" val="2583994582"/>
                    </a:ext>
                  </a:extLst>
                </a:gridCol>
              </a:tblGrid>
              <a:tr h="12472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883355"/>
                  </a:ext>
                </a:extLst>
              </a:tr>
              <a:tr h="12601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132847"/>
                  </a:ext>
                </a:extLst>
              </a:tr>
              <a:tr h="141794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0" dirty="0" smtClean="0">
                        <a:latin typeface="Arial Black" panose="020B0A04020102020204" pitchFamily="34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b="1" i="0" dirty="0" smtClean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099591"/>
                  </a:ext>
                </a:extLst>
              </a:tr>
              <a:tr h="160125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b="1" i="0" dirty="0" smtClean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998974"/>
                  </a:ext>
                </a:extLst>
              </a:tr>
            </a:tbl>
          </a:graphicData>
        </a:graphic>
      </p:graphicFrame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272" y="2629254"/>
            <a:ext cx="2411036" cy="122413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272" y="3845971"/>
            <a:ext cx="2411036" cy="1473608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272" y="5362358"/>
            <a:ext cx="2411036" cy="1550459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1388" y="1368202"/>
            <a:ext cx="1842785" cy="1261052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752" y="1381115"/>
            <a:ext cx="1872208" cy="1248139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183" y="1413749"/>
            <a:ext cx="2301790" cy="2488481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8164625" y="4488564"/>
            <a:ext cx="317778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348566" y="2939838"/>
            <a:ext cx="14157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1-K</a:t>
            </a:r>
            <a:endParaRPr lang="ru-RU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303788" y="4248804"/>
            <a:ext cx="14157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2-K</a:t>
            </a:r>
            <a:endParaRPr lang="ru-RU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303788" y="5725920"/>
            <a:ext cx="14157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3-K</a:t>
            </a:r>
            <a:endParaRPr lang="ru-RU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183390" y="2939838"/>
            <a:ext cx="14157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 1-K</a:t>
            </a:r>
            <a:endParaRPr lang="ru-RU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256784" y="4225722"/>
            <a:ext cx="14157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 2-K</a:t>
            </a:r>
            <a:endParaRPr lang="ru-RU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311769" y="5725920"/>
            <a:ext cx="14157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 3-K</a:t>
            </a:r>
            <a:endParaRPr lang="ru-RU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83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153664" y="257401"/>
            <a:ext cx="12476681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algn="ctr" defTabSz="914400">
              <a:spcBef>
                <a:spcPts val="296"/>
              </a:spcBef>
            </a:pPr>
            <a:r>
              <a:rPr lang="en-US" sz="4800" kern="0" dirty="0" smtClean="0"/>
              <a:t>VARIANTLAR DARAXTI</a:t>
            </a:r>
            <a:endParaRPr lang="en-US" sz="4800" kern="0" dirty="0"/>
          </a:p>
        </p:txBody>
      </p:sp>
      <p:sp>
        <p:nvSpPr>
          <p:cNvPr id="6" name="Содержимое 2"/>
          <p:cNvSpPr>
            <a:spLocks noGrp="1"/>
          </p:cNvSpPr>
          <p:nvPr>
            <p:ph idx="4294967295"/>
          </p:nvPr>
        </p:nvSpPr>
        <p:spPr>
          <a:xfrm>
            <a:off x="307329" y="1343982"/>
            <a:ext cx="12169352" cy="954107"/>
          </a:xfrm>
          <a:prstGeom prst="rect">
            <a:avLst/>
          </a:prstGeo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sz="40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44570" y="1180540"/>
            <a:ext cx="120621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2, 4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raqamlaridan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takrorlamasdan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son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9652" y="6168296"/>
            <a:ext cx="812434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204</a:t>
            </a: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240, 402, 420 – 4 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ta son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6"/>
          <p:cNvGrpSpPr>
            <a:grpSpLocks/>
          </p:cNvGrpSpPr>
          <p:nvPr/>
        </p:nvGrpSpPr>
        <p:grpSpPr bwMode="auto">
          <a:xfrm>
            <a:off x="3921670" y="3719386"/>
            <a:ext cx="4351338" cy="398462"/>
            <a:chOff x="2053" y="3239"/>
            <a:chExt cx="2814" cy="251"/>
          </a:xfrm>
        </p:grpSpPr>
        <p:sp>
          <p:nvSpPr>
            <p:cNvPr id="12" name="Line 7"/>
            <p:cNvSpPr>
              <a:spLocks noChangeShapeType="1"/>
            </p:cNvSpPr>
            <p:nvPr/>
          </p:nvSpPr>
          <p:spPr bwMode="auto">
            <a:xfrm flipH="1">
              <a:off x="2053" y="3249"/>
              <a:ext cx="386" cy="241"/>
            </a:xfrm>
            <a:prstGeom prst="line">
              <a:avLst/>
            </a:prstGeom>
            <a:ln w="57150">
              <a:solidFill>
                <a:srgbClr val="00B050"/>
              </a:solidFill>
              <a:headEnd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 flipH="1">
              <a:off x="4043" y="3239"/>
              <a:ext cx="391" cy="216"/>
            </a:xfrm>
            <a:prstGeom prst="line">
              <a:avLst/>
            </a:prstGeom>
            <a:ln w="57150">
              <a:solidFill>
                <a:srgbClr val="00B050"/>
              </a:solidFill>
              <a:headEnd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4521" y="3239"/>
              <a:ext cx="346" cy="216"/>
            </a:xfrm>
            <a:prstGeom prst="line">
              <a:avLst/>
            </a:prstGeom>
            <a:ln w="57150">
              <a:solidFill>
                <a:srgbClr val="00B050"/>
              </a:solidFill>
              <a:headEnd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510" y="3239"/>
              <a:ext cx="433" cy="226"/>
            </a:xfrm>
            <a:prstGeom prst="line">
              <a:avLst/>
            </a:prstGeom>
            <a:ln w="57150">
              <a:solidFill>
                <a:srgbClr val="00B050"/>
              </a:solidFill>
              <a:headEnd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Line 12"/>
          <p:cNvSpPr>
            <a:spLocks noChangeShapeType="1"/>
          </p:cNvSpPr>
          <p:nvPr/>
        </p:nvSpPr>
        <p:spPr bwMode="auto">
          <a:xfrm>
            <a:off x="5236120" y="4749081"/>
            <a:ext cx="0" cy="363537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4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>
            <a:off x="8260308" y="4747493"/>
            <a:ext cx="0" cy="363538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4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12"/>
          <p:cNvSpPr>
            <a:spLocks noChangeShapeType="1"/>
          </p:cNvSpPr>
          <p:nvPr/>
        </p:nvSpPr>
        <p:spPr bwMode="auto">
          <a:xfrm>
            <a:off x="3921670" y="4749081"/>
            <a:ext cx="0" cy="363537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4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>
            <a:off x="7131595" y="4749081"/>
            <a:ext cx="0" cy="363537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4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749079" y="2430655"/>
            <a:ext cx="14811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endParaRPr lang="ru-RU" alt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6606329" y="2884953"/>
            <a:ext cx="894609" cy="412186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 flipV="1">
            <a:off x="4888632" y="2880370"/>
            <a:ext cx="857250" cy="428625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75820" y="3215338"/>
            <a:ext cx="35134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kumimoji="1" lang="en-US" alt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ru-RU" sz="32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endParaRPr 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4101" y="4162718"/>
            <a:ext cx="28264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ru-RU" sz="3200" dirty="0" err="1">
                <a:solidFill>
                  <a:schemeClr val="tx2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Ikkinchi</a:t>
            </a:r>
            <a:r>
              <a:rPr kumimoji="1" lang="en-US" altLang="ru-RU" sz="3200" dirty="0">
                <a:solidFill>
                  <a:schemeClr val="tx2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 </a:t>
            </a:r>
            <a:r>
              <a:rPr kumimoji="1" lang="en-US" altLang="ru-RU" sz="3200" dirty="0" err="1">
                <a:solidFill>
                  <a:schemeClr val="tx2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raqam</a:t>
            </a:r>
            <a:endParaRPr lang="ru-RU" sz="3200" dirty="0">
              <a:solidFill>
                <a:schemeClr val="tx2"/>
              </a:solidFill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67676" y="5072070"/>
            <a:ext cx="42085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kumimoji="1" lang="en-US" alt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ru-RU" alt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endParaRPr 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429661" y="3137430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435875" y="311071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3718365" y="4046495"/>
            <a:ext cx="43794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5025452" y="413813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8052435" y="4065040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6860001" y="4078161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714647" y="511422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038400" y="5114359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938241" y="511261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8056984" y="5056376"/>
            <a:ext cx="43794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416491" y="2536493"/>
            <a:ext cx="23762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84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 animBg="1"/>
      <p:bldP spid="18" grpId="0" animBg="1"/>
      <p:bldP spid="19" grpId="0" animBg="1"/>
      <p:bldP spid="20" grpId="0" animBg="1"/>
      <p:bldP spid="21" grpId="0"/>
      <p:bldP spid="4" grpId="0"/>
      <p:bldP spid="5" grpId="0"/>
      <p:bldP spid="25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1138994" y="288082"/>
            <a:ext cx="10585176" cy="715146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GRAFLAR YORDAMIDA YECHISH 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0957" y="1262128"/>
            <a:ext cx="1214052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ru-RU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</a:t>
            </a:r>
            <a:r>
              <a:rPr lang="ru-RU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Botir</a:t>
            </a:r>
            <a:r>
              <a:rPr lang="ru-RU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Rustam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Aziz 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shaxmat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o‘ynadilar</a:t>
            </a:r>
            <a:r>
              <a:rPr lang="ru-RU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bittadan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partiya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o‘ynadi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partiya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o‘tkazildi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altLang="ru-RU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0956" y="3106077"/>
            <a:ext cx="27684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02344" y="6315530"/>
            <a:ext cx="31213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Блок-схема: узел 14"/>
          <p:cNvSpPr/>
          <p:nvPr/>
        </p:nvSpPr>
        <p:spPr>
          <a:xfrm>
            <a:off x="1141454" y="5481095"/>
            <a:ext cx="2740943" cy="692621"/>
          </a:xfrm>
          <a:prstGeom prst="flowChartConnector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Rustam</a:t>
            </a:r>
            <a:endParaRPr lang="ru-RU" dirty="0"/>
          </a:p>
        </p:txBody>
      </p:sp>
      <p:sp>
        <p:nvSpPr>
          <p:cNvPr id="16" name="Блок-схема: узел 15"/>
          <p:cNvSpPr/>
          <p:nvPr/>
        </p:nvSpPr>
        <p:spPr>
          <a:xfrm>
            <a:off x="6496969" y="3887240"/>
            <a:ext cx="2457972" cy="6458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Botir</a:t>
            </a:r>
            <a:endParaRPr lang="ru-RU" dirty="0"/>
          </a:p>
        </p:txBody>
      </p:sp>
      <p:sp>
        <p:nvSpPr>
          <p:cNvPr id="17" name="Блок-схема: узел 16"/>
          <p:cNvSpPr/>
          <p:nvPr/>
        </p:nvSpPr>
        <p:spPr>
          <a:xfrm>
            <a:off x="6496969" y="5457695"/>
            <a:ext cx="2639221" cy="716021"/>
          </a:xfrm>
          <a:prstGeom prst="flowChartConnector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Aziz</a:t>
            </a:r>
            <a:endParaRPr lang="ru-RU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3933915" y="4208591"/>
            <a:ext cx="2258226" cy="156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725694" y="4749947"/>
            <a:ext cx="261" cy="631782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4126226" y="5827295"/>
            <a:ext cx="2126913" cy="11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2803525" y="4713288"/>
            <a:ext cx="5549" cy="705101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3880520" y="4536554"/>
            <a:ext cx="2535649" cy="856417"/>
          </a:xfrm>
          <a:prstGeom prst="straightConnector1">
            <a:avLst/>
          </a:prstGeom>
          <a:ln w="5715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3952965" y="4448430"/>
            <a:ext cx="2463204" cy="982982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узел 23"/>
          <p:cNvSpPr/>
          <p:nvPr/>
        </p:nvSpPr>
        <p:spPr>
          <a:xfrm>
            <a:off x="1308968" y="3932914"/>
            <a:ext cx="2504208" cy="661422"/>
          </a:xfrm>
          <a:prstGeom prst="flowChartConnector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Nodir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89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altLang="ru-RU" sz="5400" dirty="0" smtClean="0">
                <a:solidFill>
                  <a:schemeClr val="bg1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KO‘PAYTIRISH  USULI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0120" y="1193672"/>
            <a:ext cx="12242995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Oshxona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taomnomasida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3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5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4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taomnomadan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1ta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1 ta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 1 ta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taomlardan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tuzilgan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tushlikni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5242" y="4414227"/>
            <a:ext cx="2376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96144" y="5600318"/>
            <a:ext cx="49744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60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01506" y="4504990"/>
            <a:ext cx="31882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∙ 5 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∙ 4 = 60  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869" y="3894905"/>
            <a:ext cx="2232248" cy="241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12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5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altLang="ru-RU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  USULI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0876" y="2736238"/>
            <a:ext cx="2376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288232" y="3283041"/>
            <a:ext cx="5578771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1 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2 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3 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4   5</a:t>
            </a:r>
          </a:p>
          <a:p>
            <a:pPr>
              <a:defRPr/>
            </a:pP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       1   - 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+   +   +   +</a:t>
            </a:r>
          </a:p>
          <a:p>
            <a:pPr>
              <a:defRPr/>
            </a:pP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       2   - 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-    +   +   +</a:t>
            </a:r>
          </a:p>
          <a:p>
            <a:pPr>
              <a:defRPr/>
            </a:pP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       3   -  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-    -    +   +</a:t>
            </a:r>
          </a:p>
          <a:p>
            <a:pPr>
              <a:defRPr/>
            </a:pP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       4   - 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-    -    -    +</a:t>
            </a:r>
          </a:p>
          <a:p>
            <a:pPr>
              <a:defRPr/>
            </a:pP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       5   -     -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-    -    -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49333" y="1343299"/>
            <a:ext cx="110120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5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nafar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do‘stlar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uchrashishdi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berishib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ko‘rishishdi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berishlar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480920" y="3883205"/>
            <a:ext cx="475252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267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10688</TotalTime>
  <Words>441</Words>
  <Application>Microsoft Office PowerPoint</Application>
  <PresentationFormat>Произвольный</PresentationFormat>
  <Paragraphs>126</Paragraphs>
  <Slides>11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SimSun-ExtB</vt:lpstr>
      <vt:lpstr>Arial</vt:lpstr>
      <vt:lpstr>Arial Black</vt:lpstr>
      <vt:lpstr>Calibri</vt:lpstr>
      <vt:lpstr>Segoe UI Symbol</vt:lpstr>
      <vt:lpstr>Times New Roman</vt:lpstr>
      <vt:lpstr>Wingdings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544</cp:revision>
  <dcterms:created xsi:type="dcterms:W3CDTF">2020-04-09T07:32:19Z</dcterms:created>
  <dcterms:modified xsi:type="dcterms:W3CDTF">2021-02-15T09:21:12Z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