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290" r:id="rId2"/>
    <p:sldId id="412" r:id="rId3"/>
    <p:sldId id="428" r:id="rId4"/>
    <p:sldId id="433" r:id="rId5"/>
    <p:sldId id="436" r:id="rId6"/>
    <p:sldId id="435" r:id="rId7"/>
    <p:sldId id="423" r:id="rId8"/>
    <p:sldId id="417" r:id="rId9"/>
    <p:sldId id="429" r:id="rId10"/>
    <p:sldId id="437" r:id="rId11"/>
    <p:sldId id="297" r:id="rId12"/>
  </p:sldIdLst>
  <p:sldSz cx="1280160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327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Средний стиль 1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FECB4D8-DB02-4DC6-A0A2-4F2EBAE1DC90}" styleName="Средний стиль 1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8A107856-5554-42FB-B03E-39F5DBC370BA}" styleName="Средний стиль 4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A111915-BE36-4E01-A7E5-04B1672EAD32}" styleName="Светлый стиль 2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043" autoAdjust="0"/>
    <p:restoredTop sz="90844" autoAdjust="0"/>
  </p:normalViewPr>
  <p:slideViewPr>
    <p:cSldViewPr>
      <p:cViewPr varScale="1">
        <p:scale>
          <a:sx n="54" d="100"/>
          <a:sy n="54" d="100"/>
        </p:scale>
        <p:origin x="824" y="40"/>
      </p:cViewPr>
      <p:guideLst>
        <p:guide orient="horz" pos="2880"/>
        <p:guide pos="2327"/>
        <p:guide orient="horz" pos="6391"/>
        <p:guide pos="47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50A8DF-93A1-4ECC-BA4E-0737B913F34E}" type="datetimeFigureOut">
              <a:rPr lang="ru-RU" smtClean="0"/>
              <a:pPr/>
              <a:t>15.02.2021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7469A8-E2B7-4836-9D06-19E90F64EF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99125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ru-RU" sz="2800" b="1" i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Matematikaning</a:t>
            </a:r>
            <a:r>
              <a:rPr lang="en-US" altLang="ru-RU" sz="28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800" b="1" i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keng</a:t>
            </a:r>
            <a:r>
              <a:rPr lang="en-US" altLang="ru-RU" sz="28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800" b="1" i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tadbiqlarga</a:t>
            </a:r>
            <a:r>
              <a:rPr lang="en-US" altLang="ru-RU" sz="28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800" b="1" i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ega</a:t>
            </a:r>
            <a:r>
              <a:rPr lang="en-US" altLang="ru-RU" sz="28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800" b="1" i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bo’limlaridan</a:t>
            </a:r>
            <a:r>
              <a:rPr lang="en-US" altLang="ru-RU" sz="28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800" b="1" i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biri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98186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13874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18693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57833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97121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6"/>
            <a:ext cx="8834039" cy="779316"/>
          </a:xfrm>
        </p:spPr>
        <p:txBody>
          <a:bodyPr lIns="0" tIns="0" rIns="0" bIns="0"/>
          <a:lstStyle>
            <a:lvl1pPr>
              <a:defRPr sz="5064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17" name="bg object 17"/>
          <p:cNvSpPr/>
          <p:nvPr/>
        </p:nvSpPr>
        <p:spPr>
          <a:xfrm>
            <a:off x="148421" y="157913"/>
            <a:ext cx="12546414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3" y="1599501"/>
            <a:ext cx="4050550" cy="4809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2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2/15/2021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1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2/15/2021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2/15/2021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4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79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9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jpeg"/><Relationship Id="rId5" Type="http://schemas.openxmlformats.org/officeDocument/2006/relationships/image" Target="../media/image8.jpe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3902" y="0"/>
            <a:ext cx="12788910" cy="205030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65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598066" y="270311"/>
            <a:ext cx="7136016" cy="1194470"/>
          </a:xfrm>
          <a:prstGeom prst="rect">
            <a:avLst/>
          </a:prstGeom>
        </p:spPr>
        <p:txBody>
          <a:bodyPr vert="horz" wrap="square" lIns="0" tIns="32425" rIns="0" bIns="0" rtlCol="0">
            <a:spAutoFit/>
          </a:bodyPr>
          <a:lstStyle/>
          <a:p>
            <a:pPr marL="28199">
              <a:spcBef>
                <a:spcPts val="253"/>
              </a:spcBef>
            </a:pPr>
            <a:r>
              <a:rPr lang="en-US" sz="7549" spc="11" dirty="0"/>
              <a:t>MATEMATIKA</a:t>
            </a:r>
            <a:endParaRPr lang="en-US" sz="7549" dirty="0"/>
          </a:p>
        </p:txBody>
      </p:sp>
      <p:sp>
        <p:nvSpPr>
          <p:cNvPr id="4" name="object 4"/>
          <p:cNvSpPr txBox="1"/>
          <p:nvPr/>
        </p:nvSpPr>
        <p:spPr>
          <a:xfrm>
            <a:off x="1383859" y="2426446"/>
            <a:ext cx="10689049" cy="1877979"/>
          </a:xfrm>
          <a:prstGeom prst="rect">
            <a:avLst/>
          </a:prstGeom>
        </p:spPr>
        <p:txBody>
          <a:bodyPr vert="horz" wrap="square" lIns="0" tIns="31017" rIns="0" bIns="0" rtlCol="0">
            <a:spAutoFit/>
          </a:bodyPr>
          <a:lstStyle/>
          <a:p>
            <a:pPr indent="39688" algn="ctr">
              <a:spcBef>
                <a:spcPts val="245"/>
              </a:spcBef>
            </a:pPr>
            <a:r>
              <a:rPr sz="6000" b="1" dirty="0" smtClean="0">
                <a:solidFill>
                  <a:srgbClr val="002060"/>
                </a:solidFill>
                <a:latin typeface="Arial"/>
                <a:cs typeface="Arial"/>
              </a:rPr>
              <a:t>M</a:t>
            </a:r>
            <a:r>
              <a:rPr lang="en-US" sz="6000" b="1" dirty="0">
                <a:solidFill>
                  <a:srgbClr val="002060"/>
                </a:solidFill>
                <a:latin typeface="Arial"/>
                <a:cs typeface="Arial"/>
              </a:rPr>
              <a:t>AVZU</a:t>
            </a:r>
            <a:r>
              <a:rPr sz="6000" b="1" dirty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r>
              <a:rPr lang="en-US" sz="60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6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 YECHISH</a:t>
            </a:r>
            <a:endParaRPr sz="6000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995036" y="454530"/>
            <a:ext cx="11094394" cy="876938"/>
            <a:chOff x="439458" y="322808"/>
            <a:chExt cx="4996880" cy="394970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865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586444" y="339820"/>
              <a:ext cx="849894" cy="377958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50"/>
            </a:solidFill>
            <a:ln w="38100"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pPr algn="ctr"/>
              <a:r>
                <a:rPr lang="en-US" sz="444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6- </a:t>
              </a:r>
              <a:r>
                <a:rPr lang="en-US" sz="444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sinf</a:t>
              </a:r>
              <a:endParaRPr sz="8659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694458" y="2504830"/>
            <a:ext cx="809798" cy="1959715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714835" y="4680570"/>
            <a:ext cx="789421" cy="1892826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 smtClean="0"/>
          </a:p>
          <a:p>
            <a:pPr algn="ctr"/>
            <a:endParaRPr lang="ru-RU" dirty="0"/>
          </a:p>
        </p:txBody>
      </p:sp>
      <p:grpSp>
        <p:nvGrpSpPr>
          <p:cNvPr id="11" name="Куб 6"/>
          <p:cNvGrpSpPr>
            <a:grpSpLocks/>
          </p:cNvGrpSpPr>
          <p:nvPr/>
        </p:nvGrpSpPr>
        <p:grpSpPr bwMode="auto">
          <a:xfrm>
            <a:off x="2757581" y="4511067"/>
            <a:ext cx="1928826" cy="1989141"/>
            <a:chOff x="-274" y="-9"/>
            <a:chExt cx="1059" cy="983"/>
          </a:xfrm>
        </p:grpSpPr>
        <p:pic>
          <p:nvPicPr>
            <p:cNvPr id="14" name="Куб 6"/>
            <p:cNvPicPr>
              <a:picLocks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74" y="-9"/>
              <a:ext cx="1059" cy="9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" name="Text Box 40"/>
            <p:cNvSpPr txBox="1">
              <a:spLocks noChangeArrowheads="1"/>
            </p:cNvSpPr>
            <p:nvPr/>
          </p:nvSpPr>
          <p:spPr bwMode="auto">
            <a:xfrm rot="655611">
              <a:off x="-8" y="257"/>
              <a:ext cx="473" cy="4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defRPr/>
              </a:pPr>
              <a:r>
                <a:rPr lang="uz-Cyrl-UZ" altLang="ru-RU" sz="6000" b="1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1</a:t>
              </a:r>
              <a:endParaRPr lang="ru-RU" altLang="ru-RU" sz="6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endParaRPr>
            </a:p>
          </p:txBody>
        </p:sp>
      </p:grpSp>
      <p:grpSp>
        <p:nvGrpSpPr>
          <p:cNvPr id="16" name="Куб 17"/>
          <p:cNvGrpSpPr>
            <a:grpSpLocks/>
          </p:cNvGrpSpPr>
          <p:nvPr/>
        </p:nvGrpSpPr>
        <p:grpSpPr bwMode="auto">
          <a:xfrm>
            <a:off x="4255950" y="5144636"/>
            <a:ext cx="2143138" cy="2143139"/>
            <a:chOff x="4266" y="23"/>
            <a:chExt cx="1086" cy="1018"/>
          </a:xfrm>
        </p:grpSpPr>
        <p:pic>
          <p:nvPicPr>
            <p:cNvPr id="17" name="Куб 17"/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66" y="23"/>
              <a:ext cx="1086" cy="10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" name="Text Box 37"/>
            <p:cNvSpPr txBox="1">
              <a:spLocks noChangeArrowheads="1"/>
            </p:cNvSpPr>
            <p:nvPr/>
          </p:nvSpPr>
          <p:spPr bwMode="auto">
            <a:xfrm rot="20773083">
              <a:off x="4573" y="341"/>
              <a:ext cx="473" cy="4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defRPr/>
              </a:pPr>
              <a:r>
                <a:rPr lang="uz-Cyrl-UZ" altLang="ru-RU" sz="6000" b="1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 </a:t>
              </a:r>
              <a:r>
                <a:rPr lang="en-US" altLang="ru-RU" sz="6000" b="1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2</a:t>
              </a:r>
              <a:endParaRPr lang="ru-RU" altLang="ru-RU" sz="6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endParaRPr>
            </a:p>
          </p:txBody>
        </p:sp>
      </p:grpSp>
      <p:grpSp>
        <p:nvGrpSpPr>
          <p:cNvPr id="19" name="Куб 15"/>
          <p:cNvGrpSpPr>
            <a:grpSpLocks/>
          </p:cNvGrpSpPr>
          <p:nvPr/>
        </p:nvGrpSpPr>
        <p:grpSpPr bwMode="auto">
          <a:xfrm>
            <a:off x="7282939" y="4712745"/>
            <a:ext cx="2214578" cy="2428892"/>
            <a:chOff x="3994" y="280"/>
            <a:chExt cx="1117" cy="1026"/>
          </a:xfrm>
        </p:grpSpPr>
        <p:pic>
          <p:nvPicPr>
            <p:cNvPr id="20" name="Куб 15"/>
            <p:cNvPicPr>
              <a:picLocks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94" y="280"/>
              <a:ext cx="1117" cy="10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" name="Text Box 31"/>
            <p:cNvSpPr txBox="1">
              <a:spLocks noChangeArrowheads="1"/>
            </p:cNvSpPr>
            <p:nvPr/>
          </p:nvSpPr>
          <p:spPr bwMode="auto">
            <a:xfrm rot="20773083">
              <a:off x="4317" y="600"/>
              <a:ext cx="473" cy="4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defRPr/>
              </a:pPr>
              <a:r>
                <a:rPr lang="uz-Cyrl-UZ" altLang="ru-RU" sz="6000" b="1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4</a:t>
              </a:r>
              <a:endParaRPr lang="ru-RU" altLang="ru-RU" sz="6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endParaRPr>
            </a:p>
          </p:txBody>
        </p:sp>
      </p:grpSp>
      <p:grpSp>
        <p:nvGrpSpPr>
          <p:cNvPr id="22" name="Куб 24"/>
          <p:cNvGrpSpPr>
            <a:grpSpLocks/>
          </p:cNvGrpSpPr>
          <p:nvPr/>
        </p:nvGrpSpPr>
        <p:grpSpPr bwMode="auto">
          <a:xfrm>
            <a:off x="5848307" y="4824104"/>
            <a:ext cx="1857388" cy="1714512"/>
            <a:chOff x="1125" y="430"/>
            <a:chExt cx="949" cy="833"/>
          </a:xfrm>
        </p:grpSpPr>
        <p:pic>
          <p:nvPicPr>
            <p:cNvPr id="23" name="Куб 24"/>
            <p:cNvPicPr>
              <a:picLocks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25" y="430"/>
              <a:ext cx="949" cy="8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4" name="Text Box 7"/>
            <p:cNvSpPr txBox="1">
              <a:spLocks noChangeArrowheads="1"/>
            </p:cNvSpPr>
            <p:nvPr/>
          </p:nvSpPr>
          <p:spPr bwMode="auto">
            <a:xfrm>
              <a:off x="1350" y="652"/>
              <a:ext cx="472" cy="4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defRPr/>
              </a:pPr>
              <a:r>
                <a:rPr lang="en-US" altLang="ru-RU" sz="6000" b="1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3</a:t>
              </a:r>
              <a:endParaRPr lang="ru-RU" altLang="ru-RU" sz="6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45648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4" descr="Картинки по запросу &quot;uzum rasmi&quot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3355" y="5893906"/>
            <a:ext cx="746348" cy="984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0" descr="НОКНИНГ ХУСУСИЯТЛАРИ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0569" y="3975361"/>
            <a:ext cx="867903" cy="1090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Картинки по запросу &quot;uzum rasmi&quot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0224" y="2354314"/>
            <a:ext cx="801469" cy="962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0" descr="НОКНИНГ ХУСУСИЯТЛАРИ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8094" y="2267896"/>
            <a:ext cx="867903" cy="1090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2" descr="ONA YURTIM NE'MATLARI...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9093" y="2211357"/>
            <a:ext cx="1022420" cy="1022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object 3"/>
          <p:cNvSpPr txBox="1">
            <a:spLocks/>
          </p:cNvSpPr>
          <p:nvPr/>
        </p:nvSpPr>
        <p:spPr>
          <a:xfrm>
            <a:off x="496144" y="135460"/>
            <a:ext cx="11737304" cy="869035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5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1079- masala</a:t>
            </a:r>
            <a:endParaRPr lang="en-US" sz="5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1749" y="2545384"/>
            <a:ext cx="237626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sz="4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764233" y="1162722"/>
            <a:ext cx="113772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altLang="ru-RU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Stolda</a:t>
            </a:r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olma</a:t>
            </a:r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ru-RU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nok</a:t>
            </a:r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ru-RU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shaftoli</a:t>
            </a:r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ru-RU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uzum</a:t>
            </a:r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bor. 2 ta </a:t>
            </a:r>
            <a:r>
              <a:rPr lang="en-US" altLang="ru-RU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mevani</a:t>
            </a:r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usulda</a:t>
            </a:r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alt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8993088" y="4017833"/>
            <a:ext cx="3384376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ru-R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6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Картинки по запросу &quot;shaftoli rasmi&quot;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2578" y="2386278"/>
            <a:ext cx="1291065" cy="866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2" descr="ONA YURTIM NE'MATLARI...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0068" y="2995412"/>
            <a:ext cx="1022420" cy="1022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Картинки по запросу &quot;shaftoli rasmi&quot;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4808" y="5065920"/>
            <a:ext cx="1284052" cy="862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164377" y="3358455"/>
            <a:ext cx="69861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401563" y="4279076"/>
            <a:ext cx="69861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478716" y="3358455"/>
            <a:ext cx="69861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401563" y="3340102"/>
            <a:ext cx="69861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490834" y="4279075"/>
            <a:ext cx="69861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514278" y="5235451"/>
            <a:ext cx="69861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057452" y="3170247"/>
            <a:ext cx="6986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endParaRPr lang="ru-RU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083081" y="4076410"/>
            <a:ext cx="6986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endParaRPr lang="ru-RU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238610" y="4991217"/>
            <a:ext cx="6986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endParaRPr lang="ru-RU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177166" y="4061815"/>
            <a:ext cx="6986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endParaRPr lang="ru-RU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401563" y="4989229"/>
            <a:ext cx="6986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endParaRPr lang="ru-RU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545244" y="5934221"/>
            <a:ext cx="6986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endParaRPr lang="ru-RU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443982" y="5928203"/>
            <a:ext cx="6986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endParaRPr lang="ru-RU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250457" y="5928203"/>
            <a:ext cx="6986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endParaRPr lang="ru-RU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068146" y="5934705"/>
            <a:ext cx="6986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endParaRPr lang="ru-RU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047270" y="5004987"/>
            <a:ext cx="6986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endParaRPr lang="ru-RU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3553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37" grpId="0"/>
      <p:bldP spid="2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496870" y="281112"/>
            <a:ext cx="12754937" cy="1231106"/>
          </a:xfrm>
        </p:spPr>
        <p:txBody>
          <a:bodyPr/>
          <a:lstStyle/>
          <a:p>
            <a:r>
              <a:rPr lang="en-US" sz="4000" b="1" dirty="0" smtClean="0"/>
              <a:t>MUSTAQIL  BAJARISH  UCHUN  TOPSHIRIQLAR:</a:t>
            </a:r>
            <a:endParaRPr lang="ru-RU" sz="4000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1725124" y="1539206"/>
            <a:ext cx="8784976" cy="2123658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en-US" sz="4800" b="1" dirty="0" smtClean="0">
                <a:solidFill>
                  <a:schemeClr val="tx1"/>
                </a:solidFill>
              </a:rPr>
              <a:t>  </a:t>
            </a:r>
            <a:r>
              <a:rPr lang="en-US" sz="4400" b="1" dirty="0" err="1" smtClean="0">
                <a:solidFill>
                  <a:schemeClr val="tx1"/>
                </a:solidFill>
              </a:rPr>
              <a:t>Darslikdagi</a:t>
            </a:r>
            <a:r>
              <a:rPr lang="en-US" sz="4400" b="1" dirty="0" smtClean="0">
                <a:solidFill>
                  <a:schemeClr val="tx1"/>
                </a:solidFill>
              </a:rPr>
              <a:t> 1083-, 1084-, 1085- </a:t>
            </a:r>
            <a:r>
              <a:rPr lang="en-US" sz="4400" b="1" dirty="0" err="1" smtClean="0">
                <a:solidFill>
                  <a:schemeClr val="tx1"/>
                </a:solidFill>
              </a:rPr>
              <a:t>masalalarni</a:t>
            </a:r>
            <a:r>
              <a:rPr lang="en-US" sz="4400" b="1" dirty="0" smtClean="0">
                <a:solidFill>
                  <a:schemeClr val="tx1"/>
                </a:solidFill>
              </a:rPr>
              <a:t>  </a:t>
            </a:r>
            <a:r>
              <a:rPr lang="en-US" sz="4400" b="1" dirty="0" err="1" smtClean="0">
                <a:solidFill>
                  <a:schemeClr val="tx1"/>
                </a:solidFill>
              </a:rPr>
              <a:t>yechish</a:t>
            </a:r>
            <a:r>
              <a:rPr lang="en-US" sz="4400" b="1" dirty="0" smtClean="0">
                <a:solidFill>
                  <a:schemeClr val="tx1"/>
                </a:solidFill>
              </a:rPr>
              <a:t> (207- bet).                                            </a:t>
            </a:r>
            <a:endParaRPr lang="ru-RU" sz="4800" b="1" dirty="0">
              <a:solidFill>
                <a:schemeClr val="tx1"/>
              </a:solidFill>
            </a:endParaRPr>
          </a:p>
        </p:txBody>
      </p:sp>
      <p:pic>
        <p:nvPicPr>
          <p:cNvPr id="5" name="Рисунок 20" descr="Описание: http://genevieveng.com/wp-content/uploads/2016/10/eurek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710238">
            <a:off x="4380405" y="4279699"/>
            <a:ext cx="1943100" cy="226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27470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/>
          <p:cNvSpPr txBox="1">
            <a:spLocks/>
          </p:cNvSpPr>
          <p:nvPr/>
        </p:nvSpPr>
        <p:spPr>
          <a:xfrm>
            <a:off x="153664" y="257401"/>
            <a:ext cx="12476681" cy="776702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8977" algn="ctr" defTabSz="914400">
              <a:spcBef>
                <a:spcPts val="296"/>
              </a:spcBef>
            </a:pPr>
            <a:r>
              <a:rPr lang="en-US" sz="4800" kern="0" dirty="0" smtClean="0"/>
              <a:t>KOMBINATORIKA MASALALARI</a:t>
            </a:r>
            <a:endParaRPr lang="en-US" sz="4800" kern="0" dirty="0"/>
          </a:p>
        </p:txBody>
      </p:sp>
      <p:sp>
        <p:nvSpPr>
          <p:cNvPr id="6" name="Содержимое 2"/>
          <p:cNvSpPr>
            <a:spLocks noGrp="1"/>
          </p:cNvSpPr>
          <p:nvPr>
            <p:ph idx="4294967295"/>
          </p:nvPr>
        </p:nvSpPr>
        <p:spPr>
          <a:xfrm>
            <a:off x="307329" y="1343982"/>
            <a:ext cx="12169352" cy="954107"/>
          </a:xfrm>
          <a:prstGeom prst="rect">
            <a:avLst/>
          </a:prstGeom>
        </p:spPr>
        <p:txBody>
          <a:bodyPr/>
          <a:lstStyle/>
          <a:p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en-US" sz="4000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510418" y="1343982"/>
            <a:ext cx="1194541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altLang="ru-RU" sz="4000" b="1" u="sng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sz="4000" b="1" u="sng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echish</a:t>
            </a:r>
            <a:r>
              <a:rPr lang="en-US" sz="4000" b="1" u="sng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u="sng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usullari</a:t>
            </a:r>
            <a:r>
              <a:rPr lang="en-US" sz="4000" b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u="sng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altLang="ru-RU" sz="40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altLang="ru-RU" sz="40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alt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53468" y="2275657"/>
            <a:ext cx="3739229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altLang="ru-RU" b="1" i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Tanlash</a:t>
            </a:r>
            <a:r>
              <a:rPr lang="en-US" altLang="ru-RU" b="1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b="1" i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usuli</a:t>
            </a:r>
            <a:r>
              <a:rPr lang="en-US" altLang="ru-RU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009401" y="4083770"/>
            <a:ext cx="4712252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buFont typeface="Wingdings" pitchFamily="2" charset="2"/>
              <a:buChar char="§"/>
            </a:pPr>
            <a:r>
              <a:rPr lang="ru-RU" altLang="ru-RU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b="1" i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Variantlar</a:t>
            </a:r>
            <a:r>
              <a:rPr lang="en-US" altLang="ru-RU" b="1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b="1" i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jadvali</a:t>
            </a:r>
            <a:r>
              <a:rPr lang="en-US" altLang="ru-RU" b="1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altLang="ru-RU" b="1" i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018442" y="5037431"/>
            <a:ext cx="4654544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altLang="ru-RU" b="1" i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Variantlar</a:t>
            </a:r>
            <a:r>
              <a:rPr lang="en-US" altLang="ru-RU" b="1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b="1" i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daraxti</a:t>
            </a:r>
            <a:r>
              <a:rPr lang="en-US" altLang="ru-RU" b="1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018442" y="3145275"/>
            <a:ext cx="4924746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altLang="ru-RU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b="1" i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Ko‘paytirish</a:t>
            </a:r>
            <a:r>
              <a:rPr lang="en-US" altLang="ru-RU" b="1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b="1" i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usuli</a:t>
            </a:r>
            <a:r>
              <a:rPr lang="en-US" altLang="ru-RU" b="1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018442" y="5904706"/>
            <a:ext cx="6873998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altLang="ru-RU" b="1" i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Graflar</a:t>
            </a:r>
            <a:r>
              <a:rPr lang="en-US" altLang="ru-RU" b="1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b="1" i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altLang="ru-RU" b="1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b="1" i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ru-RU" altLang="ru-RU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4071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11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/>
          <p:cNvSpPr txBox="1">
            <a:spLocks/>
          </p:cNvSpPr>
          <p:nvPr/>
        </p:nvSpPr>
        <p:spPr>
          <a:xfrm>
            <a:off x="153664" y="257401"/>
            <a:ext cx="12476681" cy="776702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8977" algn="ctr" defTabSz="914400">
              <a:spcBef>
                <a:spcPts val="296"/>
              </a:spcBef>
            </a:pPr>
            <a:r>
              <a:rPr lang="en-US" sz="4800" kern="0" dirty="0" smtClean="0"/>
              <a:t>VARIANTLAR JADVALI</a:t>
            </a:r>
            <a:endParaRPr lang="en-US" sz="4800" kern="0" dirty="0"/>
          </a:p>
        </p:txBody>
      </p:sp>
      <p:sp>
        <p:nvSpPr>
          <p:cNvPr id="6" name="Содержимое 2"/>
          <p:cNvSpPr>
            <a:spLocks noGrp="1"/>
          </p:cNvSpPr>
          <p:nvPr>
            <p:ph idx="4294967295"/>
          </p:nvPr>
        </p:nvSpPr>
        <p:spPr>
          <a:xfrm>
            <a:off x="307329" y="1343982"/>
            <a:ext cx="12169352" cy="954107"/>
          </a:xfrm>
          <a:prstGeom prst="rect">
            <a:avLst/>
          </a:prstGeom>
        </p:spPr>
        <p:txBody>
          <a:bodyPr/>
          <a:lstStyle/>
          <a:p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en-US" sz="4000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307329" y="1374465"/>
            <a:ext cx="1206219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Aziza</a:t>
            </a:r>
            <a:r>
              <a:rPr lang="ru-RU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Lola</a:t>
            </a:r>
            <a:r>
              <a:rPr lang="ru-RU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Zilola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Dono</a:t>
            </a:r>
            <a:r>
              <a:rPr lang="ru-RU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bahor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bayramida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bir-birlariga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gul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sovg‘a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qildilar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Bunda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qiz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dugonasiga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bittadan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gul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sovg‘a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. Jami 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dona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gul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sovg‘a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qilingan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ru-RU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5699852"/>
              </p:ext>
            </p:extLst>
          </p:nvPr>
        </p:nvGraphicFramePr>
        <p:xfrm>
          <a:off x="452196" y="4053722"/>
          <a:ext cx="6092621" cy="2715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815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027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027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027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0276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4301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А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L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Z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D</a:t>
                      </a:r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3016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-----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3016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L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----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3016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Z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----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3016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D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----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6976864" y="4320530"/>
            <a:ext cx="511229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4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ru-RU" altLang="ru-RU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altLang="ru-RU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12 </a:t>
            </a:r>
            <a:r>
              <a:rPr lang="en-US" alt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dona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gul</a:t>
            </a:r>
            <a:r>
              <a:rPr lang="ru-RU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9198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8592" y="2698321"/>
            <a:ext cx="2295699" cy="2295699"/>
          </a:xfrm>
          <a:prstGeom prst="rect">
            <a:avLst/>
          </a:prstGeom>
        </p:spPr>
      </p:pic>
      <p:sp>
        <p:nvSpPr>
          <p:cNvPr id="10" name="object 3"/>
          <p:cNvSpPr txBox="1">
            <a:spLocks/>
          </p:cNvSpPr>
          <p:nvPr/>
        </p:nvSpPr>
        <p:spPr>
          <a:xfrm>
            <a:off x="496144" y="135460"/>
            <a:ext cx="11737304" cy="869035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5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en-US" sz="4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414164" y="1224186"/>
            <a:ext cx="1190126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ru-RU" sz="3600" dirty="0" smtClean="0"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  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Maktab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oshxonasida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non,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qora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kolbasa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bor.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Ulardan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buterbrod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tayyorlash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427" y="4844857"/>
            <a:ext cx="2856205" cy="190413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9798" y="4833418"/>
            <a:ext cx="2783832" cy="191557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9763" y="3075898"/>
            <a:ext cx="2658272" cy="176895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915" y="3151031"/>
            <a:ext cx="2289607" cy="1606142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784160" y="2458534"/>
            <a:ext cx="9793120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smtClean="0">
                <a:solidFill>
                  <a:srgbClr val="FF0000"/>
                </a:solidFill>
              </a:rPr>
              <a:t>Kolbasa-1               Kolbasa-2             Kolbasa-3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1960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/>
          <p:cNvSpPr txBox="1">
            <a:spLocks/>
          </p:cNvSpPr>
          <p:nvPr/>
        </p:nvSpPr>
        <p:spPr>
          <a:xfrm>
            <a:off x="496144" y="135460"/>
            <a:ext cx="11737304" cy="869035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5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en-US" sz="4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6" name="Таблица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2642710"/>
              </p:ext>
            </p:extLst>
          </p:nvPr>
        </p:nvGraphicFramePr>
        <p:xfrm>
          <a:off x="1648272" y="1384569"/>
          <a:ext cx="6192690" cy="5526606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2448272">
                  <a:extLst>
                    <a:ext uri="{9D8B030D-6E8A-4147-A177-3AD203B41FA5}">
                      <a16:colId xmlns:a16="http://schemas.microsoft.com/office/drawing/2014/main" val="2659708742"/>
                    </a:ext>
                  </a:extLst>
                </a:gridCol>
                <a:gridCol w="1872208">
                  <a:extLst>
                    <a:ext uri="{9D8B030D-6E8A-4147-A177-3AD203B41FA5}">
                      <a16:colId xmlns:a16="http://schemas.microsoft.com/office/drawing/2014/main" val="3758075305"/>
                    </a:ext>
                  </a:extLst>
                </a:gridCol>
                <a:gridCol w="1872210">
                  <a:extLst>
                    <a:ext uri="{9D8B030D-6E8A-4147-A177-3AD203B41FA5}">
                      <a16:colId xmlns:a16="http://schemas.microsoft.com/office/drawing/2014/main" val="2583994582"/>
                    </a:ext>
                  </a:extLst>
                </a:gridCol>
              </a:tblGrid>
              <a:tr h="124724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2883355"/>
                  </a:ext>
                </a:extLst>
              </a:tr>
              <a:tr h="126015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4132847"/>
                  </a:ext>
                </a:extLst>
              </a:tr>
              <a:tr h="141794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3200" b="0" dirty="0" smtClean="0">
                        <a:latin typeface="Arial Black" panose="020B0A04020102020204" pitchFamily="34" charset="0"/>
                      </a:endParaRP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3200" b="1" i="0" dirty="0" smtClean="0">
                        <a:solidFill>
                          <a:schemeClr val="accent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2099591"/>
                  </a:ext>
                </a:extLst>
              </a:tr>
              <a:tr h="160125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3200" b="1" i="0" dirty="0" smtClean="0">
                        <a:solidFill>
                          <a:schemeClr val="accent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 smtClean="0"/>
                    </a:p>
                    <a:p>
                      <a:pPr algn="ctr"/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5998974"/>
                  </a:ext>
                </a:extLst>
              </a:tr>
            </a:tbl>
          </a:graphicData>
        </a:graphic>
      </p:graphicFrame>
      <p:pic>
        <p:nvPicPr>
          <p:cNvPr id="17" name="Рисунок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8272" y="2629254"/>
            <a:ext cx="2411036" cy="1224136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8272" y="3845971"/>
            <a:ext cx="2411036" cy="147360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8272" y="5362358"/>
            <a:ext cx="2411036" cy="1550459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1388" y="1368202"/>
            <a:ext cx="1842785" cy="1261052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8752" y="1381115"/>
            <a:ext cx="1872208" cy="1248139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3183" y="1413749"/>
            <a:ext cx="2301790" cy="2488481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8164625" y="4488564"/>
            <a:ext cx="3177788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6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4348566" y="2939838"/>
            <a:ext cx="141577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 1-K</a:t>
            </a:r>
            <a:endParaRPr lang="ru-RU" sz="3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4303788" y="4248804"/>
            <a:ext cx="141577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 2-K</a:t>
            </a:r>
            <a:endParaRPr lang="ru-RU" sz="3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4303788" y="5725920"/>
            <a:ext cx="141577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 3-K</a:t>
            </a:r>
            <a:endParaRPr lang="ru-RU" sz="3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6183390" y="2939838"/>
            <a:ext cx="141577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Q 1-K</a:t>
            </a:r>
            <a:endParaRPr lang="ru-RU" sz="3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6256784" y="4225722"/>
            <a:ext cx="141577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Q 2-K</a:t>
            </a:r>
            <a:endParaRPr lang="ru-RU" sz="3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6311769" y="5725920"/>
            <a:ext cx="141577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Q 3-K</a:t>
            </a:r>
            <a:endParaRPr lang="ru-RU" sz="3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3839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26" grpId="0"/>
      <p:bldP spid="27" grpId="0"/>
      <p:bldP spid="28" grpId="0"/>
      <p:bldP spid="2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/>
          <p:cNvSpPr txBox="1">
            <a:spLocks/>
          </p:cNvSpPr>
          <p:nvPr/>
        </p:nvSpPr>
        <p:spPr>
          <a:xfrm>
            <a:off x="153664" y="257401"/>
            <a:ext cx="12476681" cy="776702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8977" algn="ctr" defTabSz="914400">
              <a:spcBef>
                <a:spcPts val="296"/>
              </a:spcBef>
            </a:pPr>
            <a:r>
              <a:rPr lang="en-US" sz="4800" kern="0" dirty="0" smtClean="0"/>
              <a:t>VARIANTLAR DARAXTI</a:t>
            </a:r>
            <a:endParaRPr lang="en-US" sz="4800" kern="0" dirty="0"/>
          </a:p>
        </p:txBody>
      </p:sp>
      <p:sp>
        <p:nvSpPr>
          <p:cNvPr id="6" name="Содержимое 2"/>
          <p:cNvSpPr>
            <a:spLocks noGrp="1"/>
          </p:cNvSpPr>
          <p:nvPr>
            <p:ph idx="4294967295"/>
          </p:nvPr>
        </p:nvSpPr>
        <p:spPr>
          <a:xfrm>
            <a:off x="307329" y="1343982"/>
            <a:ext cx="12169352" cy="954107"/>
          </a:xfrm>
          <a:prstGeom prst="rect">
            <a:avLst/>
          </a:prstGeom>
        </p:spPr>
        <p:txBody>
          <a:bodyPr/>
          <a:lstStyle/>
          <a:p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en-US" sz="4000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144570" y="1180540"/>
            <a:ext cx="120621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, 2, 4 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raqamlaridan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ularni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takrorlamasdan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uch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xonali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 son 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tuzish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alt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89652" y="6168296"/>
            <a:ext cx="8124340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4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ru-RU" altLang="ru-RU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altLang="ru-RU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204</a:t>
            </a:r>
            <a:r>
              <a:rPr lang="ru-RU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, 240, 402, 420 – 4 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ta son</a:t>
            </a:r>
            <a:endParaRPr lang="ru-RU" alt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alt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1" name="Group 6"/>
          <p:cNvGrpSpPr>
            <a:grpSpLocks/>
          </p:cNvGrpSpPr>
          <p:nvPr/>
        </p:nvGrpSpPr>
        <p:grpSpPr bwMode="auto">
          <a:xfrm>
            <a:off x="3921670" y="3719386"/>
            <a:ext cx="4351338" cy="398462"/>
            <a:chOff x="2053" y="3239"/>
            <a:chExt cx="2814" cy="251"/>
          </a:xfrm>
        </p:grpSpPr>
        <p:sp>
          <p:nvSpPr>
            <p:cNvPr id="12" name="Line 7"/>
            <p:cNvSpPr>
              <a:spLocks noChangeShapeType="1"/>
            </p:cNvSpPr>
            <p:nvPr/>
          </p:nvSpPr>
          <p:spPr bwMode="auto">
            <a:xfrm flipH="1">
              <a:off x="2053" y="3249"/>
              <a:ext cx="386" cy="241"/>
            </a:xfrm>
            <a:prstGeom prst="line">
              <a:avLst/>
            </a:prstGeom>
            <a:ln w="57150">
              <a:solidFill>
                <a:srgbClr val="00B050"/>
              </a:solidFill>
              <a:headEnd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/>
            <a:lstStyle/>
            <a:p>
              <a:endParaRPr lang="ru-RU" sz="4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Line 9"/>
            <p:cNvSpPr>
              <a:spLocks noChangeShapeType="1"/>
            </p:cNvSpPr>
            <p:nvPr/>
          </p:nvSpPr>
          <p:spPr bwMode="auto">
            <a:xfrm flipH="1">
              <a:off x="4043" y="3239"/>
              <a:ext cx="391" cy="216"/>
            </a:xfrm>
            <a:prstGeom prst="line">
              <a:avLst/>
            </a:prstGeom>
            <a:ln w="57150">
              <a:solidFill>
                <a:srgbClr val="00B050"/>
              </a:solidFill>
              <a:headEnd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/>
            <a:lstStyle/>
            <a:p>
              <a:endParaRPr lang="ru-RU" sz="4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Line 10"/>
            <p:cNvSpPr>
              <a:spLocks noChangeShapeType="1"/>
            </p:cNvSpPr>
            <p:nvPr/>
          </p:nvSpPr>
          <p:spPr bwMode="auto">
            <a:xfrm>
              <a:off x="4521" y="3239"/>
              <a:ext cx="346" cy="216"/>
            </a:xfrm>
            <a:prstGeom prst="line">
              <a:avLst/>
            </a:prstGeom>
            <a:ln w="57150">
              <a:solidFill>
                <a:srgbClr val="00B050"/>
              </a:solidFill>
              <a:headEnd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/>
            <a:lstStyle/>
            <a:p>
              <a:endParaRPr lang="ru-RU" sz="4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Line 11"/>
            <p:cNvSpPr>
              <a:spLocks noChangeShapeType="1"/>
            </p:cNvSpPr>
            <p:nvPr/>
          </p:nvSpPr>
          <p:spPr bwMode="auto">
            <a:xfrm>
              <a:off x="2510" y="3239"/>
              <a:ext cx="433" cy="226"/>
            </a:xfrm>
            <a:prstGeom prst="line">
              <a:avLst/>
            </a:prstGeom>
            <a:ln w="57150">
              <a:solidFill>
                <a:srgbClr val="00B050"/>
              </a:solidFill>
              <a:headEnd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/>
            <a:lstStyle/>
            <a:p>
              <a:endParaRPr lang="ru-RU" sz="4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7" name="Line 12"/>
          <p:cNvSpPr>
            <a:spLocks noChangeShapeType="1"/>
          </p:cNvSpPr>
          <p:nvPr/>
        </p:nvSpPr>
        <p:spPr bwMode="auto">
          <a:xfrm>
            <a:off x="5236120" y="4749081"/>
            <a:ext cx="0" cy="363537"/>
          </a:xfrm>
          <a:prstGeom prst="line">
            <a:avLst/>
          </a:prstGeom>
          <a:noFill/>
          <a:ln w="57150">
            <a:solidFill>
              <a:srgbClr val="00B05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sz="4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Line 12"/>
          <p:cNvSpPr>
            <a:spLocks noChangeShapeType="1"/>
          </p:cNvSpPr>
          <p:nvPr/>
        </p:nvSpPr>
        <p:spPr bwMode="auto">
          <a:xfrm>
            <a:off x="8260308" y="4747493"/>
            <a:ext cx="0" cy="363538"/>
          </a:xfrm>
          <a:prstGeom prst="line">
            <a:avLst/>
          </a:prstGeom>
          <a:noFill/>
          <a:ln w="57150">
            <a:solidFill>
              <a:srgbClr val="00B05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sz="4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Line 12"/>
          <p:cNvSpPr>
            <a:spLocks noChangeShapeType="1"/>
          </p:cNvSpPr>
          <p:nvPr/>
        </p:nvSpPr>
        <p:spPr bwMode="auto">
          <a:xfrm>
            <a:off x="3921670" y="4749081"/>
            <a:ext cx="0" cy="363537"/>
          </a:xfrm>
          <a:prstGeom prst="line">
            <a:avLst/>
          </a:prstGeom>
          <a:noFill/>
          <a:ln w="57150">
            <a:solidFill>
              <a:srgbClr val="00B05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sz="4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Line 12"/>
          <p:cNvSpPr>
            <a:spLocks noChangeShapeType="1"/>
          </p:cNvSpPr>
          <p:nvPr/>
        </p:nvSpPr>
        <p:spPr bwMode="auto">
          <a:xfrm>
            <a:off x="7131595" y="4749081"/>
            <a:ext cx="0" cy="363537"/>
          </a:xfrm>
          <a:prstGeom prst="line">
            <a:avLst/>
          </a:prstGeom>
          <a:noFill/>
          <a:ln w="57150">
            <a:solidFill>
              <a:srgbClr val="00B05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sz="4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5749079" y="2430655"/>
            <a:ext cx="148113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Son</a:t>
            </a:r>
            <a:endParaRPr lang="ru-RU" alt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2" name="Прямая со стрелкой 21"/>
          <p:cNvCxnSpPr/>
          <p:nvPr/>
        </p:nvCxnSpPr>
        <p:spPr>
          <a:xfrm>
            <a:off x="6606329" y="2884953"/>
            <a:ext cx="894609" cy="412186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rot="10800000" flipV="1">
            <a:off x="4888632" y="2880370"/>
            <a:ext cx="857250" cy="428625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Прямоугольник 3"/>
          <p:cNvSpPr/>
          <p:nvPr/>
        </p:nvSpPr>
        <p:spPr>
          <a:xfrm>
            <a:off x="275820" y="3215338"/>
            <a:ext cx="351347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en-US" altLang="ru-RU" sz="3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kumimoji="1" lang="en-US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ru-RU" sz="32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raqam</a:t>
            </a:r>
            <a:endParaRPr 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4101" y="4162718"/>
            <a:ext cx="282641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ru-RU" sz="3200" dirty="0" err="1">
                <a:solidFill>
                  <a:schemeClr val="tx2"/>
                </a:solidFill>
                <a:latin typeface="Arial" panose="020B0604020202020204" pitchFamily="34" charset="0"/>
                <a:ea typeface="Segoe UI Symbol" panose="020B0502040204020203" pitchFamily="34" charset="0"/>
                <a:cs typeface="Arial" panose="020B0604020202020204" pitchFamily="34" charset="0"/>
              </a:rPr>
              <a:t>Ikkinchi</a:t>
            </a:r>
            <a:r>
              <a:rPr kumimoji="1" lang="en-US" altLang="ru-RU" sz="3200" dirty="0">
                <a:solidFill>
                  <a:schemeClr val="tx2"/>
                </a:solidFill>
                <a:latin typeface="Arial" panose="020B0604020202020204" pitchFamily="34" charset="0"/>
                <a:ea typeface="Segoe UI Symbol" panose="020B0502040204020203" pitchFamily="34" charset="0"/>
                <a:cs typeface="Arial" panose="020B0604020202020204" pitchFamily="34" charset="0"/>
              </a:rPr>
              <a:t> </a:t>
            </a:r>
            <a:r>
              <a:rPr kumimoji="1" lang="en-US" altLang="ru-RU" sz="3200" dirty="0" err="1">
                <a:solidFill>
                  <a:schemeClr val="tx2"/>
                </a:solidFill>
                <a:latin typeface="Arial" panose="020B0604020202020204" pitchFamily="34" charset="0"/>
                <a:ea typeface="Segoe UI Symbol" panose="020B0502040204020203" pitchFamily="34" charset="0"/>
                <a:cs typeface="Arial" panose="020B0604020202020204" pitchFamily="34" charset="0"/>
              </a:rPr>
              <a:t>raqam</a:t>
            </a:r>
            <a:endParaRPr lang="ru-RU" sz="3200" dirty="0">
              <a:solidFill>
                <a:schemeClr val="tx2"/>
              </a:solidFill>
              <a:latin typeface="Arial" panose="020B0604020202020204" pitchFamily="34" charset="0"/>
              <a:ea typeface="Segoe UI Symbol" panose="020B0502040204020203" pitchFamily="34" charset="0"/>
              <a:cs typeface="Arial" panose="020B0604020202020204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267676" y="5072070"/>
            <a:ext cx="420852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ru-RU" sz="3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Uchinchi</a:t>
            </a:r>
            <a:r>
              <a:rPr kumimoji="1" lang="en-US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ru-RU" sz="3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raqam</a:t>
            </a:r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 </a:t>
            </a:r>
            <a:endParaRPr 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4429661" y="3137430"/>
            <a:ext cx="4411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7435875" y="3110718"/>
            <a:ext cx="4411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3718365" y="4046495"/>
            <a:ext cx="437940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0</a:t>
            </a:r>
            <a:endParaRPr lang="ru-RU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5025452" y="4138135"/>
            <a:ext cx="4411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8052435" y="4065040"/>
            <a:ext cx="4411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6860001" y="4078161"/>
            <a:ext cx="4411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3714647" y="5114224"/>
            <a:ext cx="4411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5038400" y="5114359"/>
            <a:ext cx="4411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dirty="0"/>
          </a:p>
        </p:txBody>
      </p:sp>
      <p:sp>
        <p:nvSpPr>
          <p:cNvPr id="36" name="Прямоугольник 35"/>
          <p:cNvSpPr/>
          <p:nvPr/>
        </p:nvSpPr>
        <p:spPr>
          <a:xfrm>
            <a:off x="6938241" y="5112618"/>
            <a:ext cx="4411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dirty="0"/>
          </a:p>
        </p:txBody>
      </p:sp>
      <p:sp>
        <p:nvSpPr>
          <p:cNvPr id="37" name="Прямоугольник 36"/>
          <p:cNvSpPr/>
          <p:nvPr/>
        </p:nvSpPr>
        <p:spPr>
          <a:xfrm>
            <a:off x="8056984" y="5056376"/>
            <a:ext cx="437940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0</a:t>
            </a:r>
            <a:endParaRPr lang="ru-RU" dirty="0"/>
          </a:p>
        </p:txBody>
      </p:sp>
      <p:sp>
        <p:nvSpPr>
          <p:cNvPr id="38" name="TextBox 37"/>
          <p:cNvSpPr txBox="1"/>
          <p:nvPr/>
        </p:nvSpPr>
        <p:spPr>
          <a:xfrm>
            <a:off x="416491" y="2536493"/>
            <a:ext cx="237626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sz="3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36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0845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7" grpId="0" animBg="1"/>
      <p:bldP spid="18" grpId="0" animBg="1"/>
      <p:bldP spid="19" grpId="0" animBg="1"/>
      <p:bldP spid="20" grpId="0" animBg="1"/>
      <p:bldP spid="21" grpId="0"/>
      <p:bldP spid="4" grpId="0"/>
      <p:bldP spid="5" grpId="0"/>
      <p:bldP spid="25" grpId="0"/>
      <p:bldP spid="27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/>
          <p:cNvSpPr txBox="1">
            <a:spLocks/>
          </p:cNvSpPr>
          <p:nvPr/>
        </p:nvSpPr>
        <p:spPr>
          <a:xfrm>
            <a:off x="1138994" y="288082"/>
            <a:ext cx="10585176" cy="715146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4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GRAFLAR YORDAMIDA YECHISH </a:t>
            </a:r>
            <a:endParaRPr lang="en-US" sz="4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80957" y="1262128"/>
            <a:ext cx="1214052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ru-RU" sz="40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40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Nodir</a:t>
            </a:r>
            <a:r>
              <a:rPr lang="ru-RU" altLang="ru-RU" sz="4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ru-RU" sz="4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Botir</a:t>
            </a:r>
            <a:r>
              <a:rPr lang="ru-RU" altLang="ru-RU" sz="4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ru-RU" sz="4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Rustam</a:t>
            </a:r>
            <a:r>
              <a:rPr lang="en-US" altLang="ru-RU" sz="4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4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altLang="ru-RU" sz="4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Aziz  </a:t>
            </a:r>
            <a:r>
              <a:rPr lang="en-US" altLang="ru-RU" sz="4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shaxmat</a:t>
            </a:r>
            <a:r>
              <a:rPr lang="en-US" altLang="ru-RU" sz="4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4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o‘ynadilar</a:t>
            </a:r>
            <a:r>
              <a:rPr lang="ru-RU" altLang="ru-RU" sz="4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altLang="ru-RU" sz="4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altLang="ru-RU" sz="4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4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altLang="ru-RU" sz="4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4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bittadan</a:t>
            </a:r>
            <a:r>
              <a:rPr lang="en-US" altLang="ru-RU" sz="4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4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partiya</a:t>
            </a:r>
            <a:r>
              <a:rPr lang="en-US" altLang="ru-RU" sz="4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o‘ynadi</a:t>
            </a:r>
            <a:r>
              <a:rPr lang="en-US" altLang="ru-RU" sz="4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altLang="ru-RU" sz="4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altLang="ru-RU" sz="4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4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partiya</a:t>
            </a:r>
            <a:r>
              <a:rPr lang="en-US" altLang="ru-RU" sz="4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o‘yin</a:t>
            </a:r>
            <a:r>
              <a:rPr lang="en-US" altLang="ru-RU" sz="4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o‘tkazildi</a:t>
            </a:r>
            <a:r>
              <a:rPr lang="en-US" altLang="ru-RU" sz="4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ru-RU" altLang="ru-RU" sz="4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80956" y="3106077"/>
            <a:ext cx="276842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sz="4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02344" y="6315530"/>
            <a:ext cx="312136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4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ru-RU" altLang="ru-RU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altLang="ru-RU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6 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ta</a:t>
            </a:r>
            <a:r>
              <a:rPr lang="ru-RU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5" name="Блок-схема: узел 14"/>
          <p:cNvSpPr/>
          <p:nvPr/>
        </p:nvSpPr>
        <p:spPr>
          <a:xfrm>
            <a:off x="1141454" y="5481095"/>
            <a:ext cx="2740943" cy="692621"/>
          </a:xfrm>
          <a:prstGeom prst="flowChartConnector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err="1"/>
              <a:t>Rustam</a:t>
            </a:r>
            <a:endParaRPr lang="ru-RU" dirty="0"/>
          </a:p>
        </p:txBody>
      </p:sp>
      <p:sp>
        <p:nvSpPr>
          <p:cNvPr id="16" name="Блок-схема: узел 15"/>
          <p:cNvSpPr/>
          <p:nvPr/>
        </p:nvSpPr>
        <p:spPr>
          <a:xfrm>
            <a:off x="6496969" y="3887240"/>
            <a:ext cx="2457972" cy="645822"/>
          </a:xfrm>
          <a:prstGeom prst="flowChartConnector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err="1"/>
              <a:t>Botir</a:t>
            </a:r>
            <a:endParaRPr lang="ru-RU" dirty="0"/>
          </a:p>
        </p:txBody>
      </p:sp>
      <p:sp>
        <p:nvSpPr>
          <p:cNvPr id="17" name="Блок-схема: узел 16"/>
          <p:cNvSpPr/>
          <p:nvPr/>
        </p:nvSpPr>
        <p:spPr>
          <a:xfrm>
            <a:off x="6496969" y="5457695"/>
            <a:ext cx="2639221" cy="716021"/>
          </a:xfrm>
          <a:prstGeom prst="flowChartConnector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Aziz</a:t>
            </a:r>
            <a:endParaRPr lang="ru-RU" dirty="0"/>
          </a:p>
        </p:txBody>
      </p:sp>
      <p:cxnSp>
        <p:nvCxnSpPr>
          <p:cNvPr id="18" name="Прямая со стрелкой 17"/>
          <p:cNvCxnSpPr/>
          <p:nvPr/>
        </p:nvCxnSpPr>
        <p:spPr>
          <a:xfrm>
            <a:off x="3933915" y="4208591"/>
            <a:ext cx="2258226" cy="1560"/>
          </a:xfrm>
          <a:prstGeom prst="straightConnector1">
            <a:avLst/>
          </a:prstGeom>
          <a:ln w="5715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7725694" y="4749947"/>
            <a:ext cx="261" cy="631782"/>
          </a:xfrm>
          <a:prstGeom prst="straightConnector1">
            <a:avLst/>
          </a:prstGeom>
          <a:ln w="5715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flipV="1">
            <a:off x="4126226" y="5827295"/>
            <a:ext cx="2126913" cy="110"/>
          </a:xfrm>
          <a:prstGeom prst="straightConnector1">
            <a:avLst/>
          </a:prstGeom>
          <a:ln w="5715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2803525" y="4713288"/>
            <a:ext cx="5549" cy="705101"/>
          </a:xfrm>
          <a:prstGeom prst="straightConnector1">
            <a:avLst/>
          </a:prstGeom>
          <a:ln w="5715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3880520" y="4536554"/>
            <a:ext cx="2535649" cy="856417"/>
          </a:xfrm>
          <a:prstGeom prst="straightConnector1">
            <a:avLst/>
          </a:prstGeom>
          <a:ln w="57150">
            <a:solidFill>
              <a:schemeClr val="accent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flipH="1">
            <a:off x="3952965" y="4448430"/>
            <a:ext cx="2463204" cy="982982"/>
          </a:xfrm>
          <a:prstGeom prst="straightConnector1">
            <a:avLst/>
          </a:prstGeom>
          <a:ln w="5715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Блок-схема: узел 23"/>
          <p:cNvSpPr/>
          <p:nvPr/>
        </p:nvSpPr>
        <p:spPr>
          <a:xfrm>
            <a:off x="1308968" y="3932914"/>
            <a:ext cx="2504208" cy="661422"/>
          </a:xfrm>
          <a:prstGeom prst="flowChartConnector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err="1"/>
              <a:t>Nodir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88897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/>
          <p:cNvSpPr txBox="1">
            <a:spLocks/>
          </p:cNvSpPr>
          <p:nvPr/>
        </p:nvSpPr>
        <p:spPr>
          <a:xfrm>
            <a:off x="496144" y="135460"/>
            <a:ext cx="11737304" cy="869035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altLang="ru-RU" sz="5400" dirty="0" smtClean="0">
                <a:solidFill>
                  <a:schemeClr val="bg1"/>
                </a:solidFill>
                <a:latin typeface="Arial" panose="020B0604020202020204" pitchFamily="34" charset="0"/>
                <a:ea typeface="Segoe UI Symbol" panose="020B0502040204020203" pitchFamily="34" charset="0"/>
                <a:cs typeface="Arial" panose="020B0604020202020204" pitchFamily="34" charset="0"/>
              </a:rPr>
              <a:t>KO‘PAYTIRISH  USULI</a:t>
            </a:r>
            <a:endParaRPr lang="en-US" sz="5400" dirty="0">
              <a:solidFill>
                <a:schemeClr val="bg1"/>
              </a:solidFill>
              <a:latin typeface="Arial" panose="020B0604020202020204" pitchFamily="34" charset="0"/>
              <a:ea typeface="Segoe UI Symbol" panose="020B0502040204020203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80120" y="1193672"/>
            <a:ext cx="12242995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Oshxona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taomnomasida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 3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taom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, 5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taom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, 4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uchinchi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taomlar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taklif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qilingan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Taklif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qilingan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taomnomadan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foydalanib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1ta 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, 1 ta 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,  1 ta 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uchinchi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taomlardan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tuzilgan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tushlikni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usulda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tuzish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alt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5242" y="4414227"/>
            <a:ext cx="237626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sz="4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496144" y="5600318"/>
            <a:ext cx="497443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4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ru-RU" altLang="ru-RU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altLang="ru-RU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60 </a:t>
            </a:r>
            <a:r>
              <a:rPr lang="en-US" alt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usulda</a:t>
            </a:r>
            <a:endParaRPr lang="ru-RU" alt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701506" y="4504990"/>
            <a:ext cx="318822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∙ 5 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∙ 4 = 60  </a:t>
            </a:r>
            <a:endParaRPr lang="ru-RU" alt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6" name="Рисунок 3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9869" y="3894905"/>
            <a:ext cx="2232248" cy="2413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6124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35" grpId="0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/>
          <p:cNvSpPr txBox="1">
            <a:spLocks/>
          </p:cNvSpPr>
          <p:nvPr/>
        </p:nvSpPr>
        <p:spPr>
          <a:xfrm>
            <a:off x="496144" y="135460"/>
            <a:ext cx="11737304" cy="869035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altLang="ru-RU" sz="5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  USULI</a:t>
            </a:r>
            <a:endParaRPr lang="en-US" sz="5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60876" y="2736238"/>
            <a:ext cx="237626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sz="4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1288232" y="3283041"/>
            <a:ext cx="5578771" cy="37856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1 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2 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3 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4   5</a:t>
            </a:r>
          </a:p>
          <a:p>
            <a:pPr>
              <a:defRPr/>
            </a:pP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       1   - 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+   +   +   +</a:t>
            </a:r>
          </a:p>
          <a:p>
            <a:pPr>
              <a:defRPr/>
            </a:pP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       2   -  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-    +   +   +</a:t>
            </a:r>
          </a:p>
          <a:p>
            <a:pPr>
              <a:defRPr/>
            </a:pP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       3   -  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-    -    +   +</a:t>
            </a:r>
          </a:p>
          <a:p>
            <a:pPr>
              <a:defRPr/>
            </a:pP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       4   - 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-    -    -    +</a:t>
            </a:r>
          </a:p>
          <a:p>
            <a:pPr>
              <a:defRPr/>
            </a:pP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       5   -     - 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-    -    -</a:t>
            </a:r>
            <a:r>
              <a:rPr lang="ru-RU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49333" y="1343299"/>
            <a:ext cx="1101206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5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nafar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do‘stlar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uchrashishdi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berishib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ko‘rishishdi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</a:t>
            </a:r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l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berishlar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sonini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480920" y="3883205"/>
            <a:ext cx="4752528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ru-R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qo‘l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berishlar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10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ta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72675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10688</TotalTime>
  <Words>441</Words>
  <Application>Microsoft Office PowerPoint</Application>
  <PresentationFormat>Произвольный</PresentationFormat>
  <Paragraphs>126</Paragraphs>
  <Slides>11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9" baseType="lpstr">
      <vt:lpstr>SimSun-ExtB</vt:lpstr>
      <vt:lpstr>Arial</vt:lpstr>
      <vt:lpstr>Arial Black</vt:lpstr>
      <vt:lpstr>Calibri</vt:lpstr>
      <vt:lpstr>Segoe UI Symbol</vt:lpstr>
      <vt:lpstr>Times New Roman</vt:lpstr>
      <vt:lpstr>Wingdings</vt:lpstr>
      <vt:lpstr>Office Theme</vt:lpstr>
      <vt:lpstr>MATEMATIKA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Пользователь</cp:lastModifiedBy>
  <cp:revision>544</cp:revision>
  <dcterms:created xsi:type="dcterms:W3CDTF">2020-04-09T07:32:19Z</dcterms:created>
  <dcterms:modified xsi:type="dcterms:W3CDTF">2021-02-15T09:21:12Z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