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90" r:id="rId2"/>
    <p:sldId id="412" r:id="rId3"/>
    <p:sldId id="428" r:id="rId4"/>
    <p:sldId id="423" r:id="rId5"/>
    <p:sldId id="417" r:id="rId6"/>
    <p:sldId id="429" r:id="rId7"/>
    <p:sldId id="430" r:id="rId8"/>
    <p:sldId id="431" r:id="rId9"/>
    <p:sldId id="432" r:id="rId10"/>
    <p:sldId id="433" r:id="rId11"/>
    <p:sldId id="434" r:id="rId12"/>
    <p:sldId id="297" r:id="rId13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43" autoAdjust="0"/>
    <p:restoredTop sz="90844" autoAdjust="0"/>
  </p:normalViewPr>
  <p:slideViewPr>
    <p:cSldViewPr>
      <p:cViewPr varScale="1">
        <p:scale>
          <a:sx n="54" d="100"/>
          <a:sy n="54" d="100"/>
        </p:scale>
        <p:origin x="24" y="56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0A8DF-93A1-4ECC-BA4E-0737B913F34E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469A8-E2B7-4836-9D06-19E90F64EF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912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ru-RU" sz="2800" b="1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Matematikaning</a:t>
            </a:r>
            <a:r>
              <a:rPr lang="en-US" alt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800" b="1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keng</a:t>
            </a:r>
            <a:r>
              <a:rPr lang="en-US" alt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800" b="1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tadbiqlarga</a:t>
            </a:r>
            <a:r>
              <a:rPr lang="en-US" alt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800" b="1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ega</a:t>
            </a:r>
            <a:r>
              <a:rPr lang="en-US" alt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800" b="1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bo’limlaridan</a:t>
            </a:r>
            <a:r>
              <a:rPr lang="en-US" alt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800" b="1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818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1387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5028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0797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788910" cy="205030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383859" y="2426446"/>
            <a:ext cx="10689049" cy="1877979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indent="39688" algn="ctr">
              <a:spcBef>
                <a:spcPts val="245"/>
              </a:spcBef>
            </a:pPr>
            <a:r>
              <a:rPr sz="6000" b="1" dirty="0" smtClean="0">
                <a:solidFill>
                  <a:srgbClr val="002060"/>
                </a:solidFill>
                <a:latin typeface="Arial"/>
                <a:cs typeface="Arial"/>
              </a:rPr>
              <a:t>M</a:t>
            </a:r>
            <a:r>
              <a:rPr lang="en-US" sz="6000" b="1" dirty="0">
                <a:solidFill>
                  <a:srgbClr val="002060"/>
                </a:solidFill>
                <a:latin typeface="Arial"/>
                <a:cs typeface="Arial"/>
              </a:rPr>
              <a:t>AVZU</a:t>
            </a:r>
            <a:r>
              <a:rPr sz="6000" b="1" dirty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r>
              <a:rPr lang="en-US" sz="6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KOMBINATORIKA ELEMENTLARI</a:t>
            </a:r>
            <a:endParaRPr sz="60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6" y="454530"/>
            <a:ext cx="11094394" cy="876938"/>
            <a:chOff x="439458" y="322808"/>
            <a:chExt cx="499688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4" y="339820"/>
              <a:ext cx="849894" cy="377958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3810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en-US" sz="444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6- </a:t>
              </a:r>
              <a:r>
                <a:rPr lang="en-US" sz="444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sinf</a:t>
              </a:r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694458" y="2504830"/>
            <a:ext cx="809798" cy="195971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712169" y="4680570"/>
            <a:ext cx="792088" cy="1892826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 smtClean="0"/>
          </a:p>
          <a:p>
            <a:pPr algn="ctr"/>
            <a:endParaRPr lang="ru-RU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70177" y="4496027"/>
            <a:ext cx="3116412" cy="2261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54564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en-US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414164" y="1224186"/>
            <a:ext cx="1190126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ru-RU" sz="36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  Aziz   </a:t>
            </a:r>
            <a:r>
              <a:rPr lang="en-US" altLang="ru-RU" sz="3600" dirty="0" err="1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yakshanba</a:t>
            </a:r>
            <a:r>
              <a:rPr lang="en-US" altLang="ru-RU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kuni</a:t>
            </a:r>
            <a:r>
              <a:rPr lang="en-US" altLang="ru-RU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</a:t>
            </a:r>
            <a:r>
              <a:rPr lang="en-US" altLang="ru-RU" sz="36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buvasini</a:t>
            </a:r>
            <a:r>
              <a:rPr lang="en-US" altLang="ru-RU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,  </a:t>
            </a:r>
            <a:r>
              <a:rPr lang="en-US" altLang="ru-RU" sz="3600" dirty="0" err="1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do‘sti</a:t>
            </a:r>
            <a:r>
              <a:rPr lang="en-US" altLang="ru-RU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Alini</a:t>
            </a:r>
            <a:r>
              <a:rPr lang="en-US" altLang="ru-RU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va</a:t>
            </a:r>
            <a:r>
              <a:rPr lang="en-US" altLang="ru-RU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akasi</a:t>
            </a:r>
            <a:r>
              <a:rPr lang="en-US" altLang="ru-RU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Murodni</a:t>
            </a:r>
            <a:r>
              <a:rPr lang="en-US" altLang="ru-RU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ko‘rish</a:t>
            </a:r>
            <a:r>
              <a:rPr lang="en-US" altLang="ru-RU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uchun</a:t>
            </a:r>
            <a:r>
              <a:rPr lang="en-US" altLang="ru-RU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bormoqchi</a:t>
            </a:r>
            <a:r>
              <a:rPr lang="en-US" altLang="ru-RU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</a:t>
            </a:r>
            <a:r>
              <a:rPr lang="en-US" altLang="ru-RU" sz="36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bo</a:t>
            </a:r>
            <a:r>
              <a:rPr lang="uz-Latn-UZ" altLang="ru-RU" sz="36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‘</a:t>
            </a:r>
            <a:r>
              <a:rPr lang="en-US" altLang="ru-RU" sz="36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ldi</a:t>
            </a:r>
            <a:r>
              <a:rPr lang="en-US" altLang="ru-RU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.  U  </a:t>
            </a:r>
            <a:r>
              <a:rPr lang="en-US" altLang="ru-RU" sz="3600" dirty="0" err="1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mehmonga</a:t>
            </a:r>
            <a:r>
              <a:rPr lang="en-US" altLang="ru-RU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borishni</a:t>
            </a:r>
            <a:r>
              <a:rPr lang="en-US" altLang="ru-RU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qanday</a:t>
            </a:r>
            <a:r>
              <a:rPr lang="en-US" altLang="ru-RU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tartibda</a:t>
            </a:r>
            <a:r>
              <a:rPr lang="en-US" altLang="ru-RU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tashkil</a:t>
            </a:r>
            <a:r>
              <a:rPr lang="en-US" altLang="ru-RU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qilishi</a:t>
            </a:r>
            <a:r>
              <a:rPr lang="en-US" altLang="ru-RU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mumkin</a:t>
            </a:r>
            <a:r>
              <a:rPr lang="en-US" altLang="ru-RU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?  </a:t>
            </a:r>
            <a:r>
              <a:rPr lang="en-US" altLang="ru-RU" sz="3600" dirty="0" err="1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Necha</a:t>
            </a:r>
            <a:r>
              <a:rPr lang="en-US" altLang="ru-RU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xil</a:t>
            </a:r>
            <a:r>
              <a:rPr lang="en-US" altLang="ru-RU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usuli</a:t>
            </a:r>
            <a:r>
              <a:rPr lang="en-US" altLang="ru-RU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bor</a:t>
            </a:r>
            <a:r>
              <a:rPr lang="ru-RU" altLang="ru-RU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?</a:t>
            </a:r>
          </a:p>
        </p:txBody>
      </p:sp>
      <p:pic>
        <p:nvPicPr>
          <p:cNvPr id="1026" name="Picture 2" descr="Картинки по запросу &quot;bolalar rasmi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489" y="3960490"/>
            <a:ext cx="2393890" cy="2393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Картинки по запросу &quot;bolalar rasmi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984" y="3752200"/>
            <a:ext cx="1383498" cy="2855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Картинки по запросу &quot;bolalar rasmi&quot;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985"/>
          <a:stretch/>
        </p:blipFill>
        <p:spPr bwMode="auto">
          <a:xfrm>
            <a:off x="5246014" y="3752201"/>
            <a:ext cx="1983126" cy="2630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Картинки по запросу &quot;bolalar rasmi&quot;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18"/>
          <a:stretch/>
        </p:blipFill>
        <p:spPr bwMode="auto">
          <a:xfrm>
            <a:off x="10193981" y="3752200"/>
            <a:ext cx="1742857" cy="2602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196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Картинки по запросу &quot;bolalar rasmi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7481" y="1036035"/>
            <a:ext cx="1604853" cy="1484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Картинки по запросу &quot;bolalar rasmi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386" y="4896593"/>
            <a:ext cx="729851" cy="1393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Картинки по запросу &quot;bolalar rasmi&quot;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985"/>
          <a:stretch/>
        </p:blipFill>
        <p:spPr bwMode="auto">
          <a:xfrm>
            <a:off x="1736901" y="2725401"/>
            <a:ext cx="1008459" cy="1371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Картинки по запросу &quot;bolalar rasmi&quot;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18"/>
          <a:stretch/>
        </p:blipFill>
        <p:spPr bwMode="auto">
          <a:xfrm>
            <a:off x="2358302" y="4759396"/>
            <a:ext cx="976379" cy="1353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Картинки по запросу &quot;bolalar rasmi&quot;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985"/>
          <a:stretch/>
        </p:blipFill>
        <p:spPr bwMode="auto">
          <a:xfrm>
            <a:off x="4798556" y="4788858"/>
            <a:ext cx="1008459" cy="1376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Картинки по запросу &quot;bolalar rasmi&quot;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985"/>
          <a:stretch/>
        </p:blipFill>
        <p:spPr bwMode="auto">
          <a:xfrm>
            <a:off x="8386490" y="4770262"/>
            <a:ext cx="1008459" cy="1337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Картинки по запросу &quot;bolalar rasmi&quot;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18"/>
          <a:stretch/>
        </p:blipFill>
        <p:spPr bwMode="auto">
          <a:xfrm>
            <a:off x="5680720" y="2790136"/>
            <a:ext cx="976379" cy="1457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0" descr="Картинки по запросу &quot;bolalar rasmi&quot;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18"/>
          <a:stretch/>
        </p:blipFill>
        <p:spPr bwMode="auto">
          <a:xfrm>
            <a:off x="10166069" y="4770262"/>
            <a:ext cx="976379" cy="126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Картинки по запросу &quot;bolalar rasmi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6804" y="4770262"/>
            <a:ext cx="714819" cy="1426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 descr="Картинки по запросу &quot;bolalar rasmi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3128" y="2759223"/>
            <a:ext cx="792088" cy="1634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 стрелкой 2"/>
          <p:cNvCxnSpPr/>
          <p:nvPr/>
        </p:nvCxnSpPr>
        <p:spPr>
          <a:xfrm flipH="1">
            <a:off x="3146394" y="2011539"/>
            <a:ext cx="2096033" cy="7968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7167222" y="1948710"/>
            <a:ext cx="1960836" cy="8414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6637480" y="2251228"/>
            <a:ext cx="30540" cy="5079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flipH="1">
            <a:off x="5135716" y="4033484"/>
            <a:ext cx="506203" cy="6403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6663924" y="4033484"/>
            <a:ext cx="503298" cy="6701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 flipH="1">
            <a:off x="1198965" y="4033484"/>
            <a:ext cx="506203" cy="6403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 flipH="1">
            <a:off x="8792961" y="4034481"/>
            <a:ext cx="506203" cy="6403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>
            <a:off x="2613850" y="4023021"/>
            <a:ext cx="386571" cy="6805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>
            <a:off x="10073208" y="4033484"/>
            <a:ext cx="538645" cy="5505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8" name="Прямая со стрелкой 1027"/>
          <p:cNvCxnSpPr/>
          <p:nvPr/>
        </p:nvCxnSpPr>
        <p:spPr>
          <a:xfrm>
            <a:off x="1558237" y="5593286"/>
            <a:ext cx="53596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 стрелкой 71"/>
          <p:cNvCxnSpPr/>
          <p:nvPr/>
        </p:nvCxnSpPr>
        <p:spPr>
          <a:xfrm>
            <a:off x="6011926" y="5452289"/>
            <a:ext cx="53596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/>
          <p:nvPr/>
        </p:nvCxnSpPr>
        <p:spPr>
          <a:xfrm>
            <a:off x="9481191" y="5586479"/>
            <a:ext cx="53596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9" name="Прямоугольник 1028"/>
          <p:cNvSpPr/>
          <p:nvPr/>
        </p:nvSpPr>
        <p:spPr>
          <a:xfrm>
            <a:off x="1397669" y="6164255"/>
            <a:ext cx="10054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9277808" y="5999333"/>
            <a:ext cx="10054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5892165" y="6077714"/>
            <a:ext cx="10054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2127520" y="6283505"/>
            <a:ext cx="39757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alt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usul</a:t>
            </a: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518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/>
      <p:bldP spid="1029" grpId="1"/>
      <p:bldP spid="75" grpId="0"/>
      <p:bldP spid="75" grpId="1"/>
      <p:bldP spid="76" grpId="0"/>
      <p:bldP spid="76" grpId="1"/>
      <p:bldP spid="7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496870" y="281112"/>
            <a:ext cx="12754937" cy="1231106"/>
          </a:xfrm>
        </p:spPr>
        <p:txBody>
          <a:bodyPr/>
          <a:lstStyle/>
          <a:p>
            <a:r>
              <a:rPr lang="en-US" sz="4000" b="1" dirty="0" smtClean="0"/>
              <a:t>MUSTAQIL  BAJARISH  UCHUN  TOPSHIRIQLAR:</a:t>
            </a:r>
            <a:endParaRPr lang="ru-RU" sz="40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1864296" y="1296194"/>
            <a:ext cx="8784976" cy="2123658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4800" b="1" dirty="0" smtClean="0">
                <a:solidFill>
                  <a:schemeClr val="tx1"/>
                </a:solidFill>
              </a:rPr>
              <a:t>  </a:t>
            </a:r>
            <a:r>
              <a:rPr lang="en-US" sz="4400" b="1" dirty="0" err="1" smtClean="0">
                <a:solidFill>
                  <a:schemeClr val="tx1"/>
                </a:solidFill>
              </a:rPr>
              <a:t>Darslikdagi</a:t>
            </a:r>
            <a:r>
              <a:rPr lang="en-US" sz="4400" b="1" dirty="0" smtClean="0">
                <a:solidFill>
                  <a:schemeClr val="tx1"/>
                </a:solidFill>
              </a:rPr>
              <a:t> 1080-, 1081-, 1082- </a:t>
            </a:r>
            <a:r>
              <a:rPr lang="en-US" sz="4400" b="1" dirty="0" err="1" smtClean="0">
                <a:solidFill>
                  <a:schemeClr val="tx1"/>
                </a:solidFill>
              </a:rPr>
              <a:t>masalalarni</a:t>
            </a:r>
            <a:r>
              <a:rPr lang="en-US" sz="4400" b="1" dirty="0" smtClean="0">
                <a:solidFill>
                  <a:schemeClr val="tx1"/>
                </a:solidFill>
              </a:rPr>
              <a:t>  </a:t>
            </a:r>
            <a:r>
              <a:rPr lang="en-US" sz="4400" b="1" dirty="0" err="1" smtClean="0">
                <a:solidFill>
                  <a:schemeClr val="tx1"/>
                </a:solidFill>
              </a:rPr>
              <a:t>yechish</a:t>
            </a:r>
            <a:r>
              <a:rPr lang="en-US" sz="4400" b="1" dirty="0" smtClean="0">
                <a:solidFill>
                  <a:schemeClr val="tx1"/>
                </a:solidFill>
              </a:rPr>
              <a:t> (207- bet).                                           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5" name="Рисунок 20" descr="Описание: http://genevieveng.com/wp-content/uploads/2016/10/eurek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710238">
            <a:off x="5201450" y="3825395"/>
            <a:ext cx="2075396" cy="2421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2747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153664" y="257401"/>
            <a:ext cx="12476681" cy="776702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8977" algn="ctr" defTabSz="914400">
              <a:spcBef>
                <a:spcPts val="296"/>
              </a:spcBef>
            </a:pPr>
            <a:r>
              <a:rPr lang="en-US" sz="4800" kern="0" dirty="0" smtClean="0"/>
              <a:t>KOMBINATORIKA</a:t>
            </a:r>
            <a:endParaRPr lang="en-US" sz="4800" kern="0" dirty="0"/>
          </a:p>
        </p:txBody>
      </p:sp>
      <p:sp>
        <p:nvSpPr>
          <p:cNvPr id="6" name="Содержимое 2"/>
          <p:cNvSpPr>
            <a:spLocks noGrp="1"/>
          </p:cNvSpPr>
          <p:nvPr>
            <p:ph idx="4294967295"/>
          </p:nvPr>
        </p:nvSpPr>
        <p:spPr>
          <a:xfrm>
            <a:off x="307329" y="1343982"/>
            <a:ext cx="12169352" cy="954107"/>
          </a:xfrm>
          <a:prstGeom prst="rect">
            <a:avLst/>
          </a:prstGeom>
        </p:spPr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en-US" sz="4000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10418" y="1343982"/>
            <a:ext cx="1194541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Turmushda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texnikada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chiqarishda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uchraydigan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usullari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</a:t>
            </a:r>
            <a:r>
              <a:rPr lang="uz-Latn-UZ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p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</a:t>
            </a:r>
            <a:r>
              <a:rPr lang="uz-Latn-UZ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lishi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. </a:t>
            </a:r>
          </a:p>
          <a:p>
            <a:pPr algn="ctr">
              <a:lnSpc>
                <a:spcPct val="150000"/>
              </a:lnSpc>
            </a:pPr>
            <a:r>
              <a:rPr lang="en-US" altLang="ru-RU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altLang="ru-RU" sz="4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usullarning</a:t>
            </a:r>
            <a:r>
              <a:rPr lang="en-US" altLang="ru-RU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altLang="ru-RU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altLang="ru-RU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>
              <a:lnSpc>
                <a:spcPct val="150000"/>
              </a:lnSpc>
            </a:pPr>
            <a:r>
              <a:rPr lang="en-US" altLang="ru-RU" sz="4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</a:t>
            </a:r>
            <a:r>
              <a:rPr lang="en-US" altLang="ru-RU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altLang="ru-RU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hisoblash</a:t>
            </a:r>
            <a:r>
              <a:rPr lang="en-US" altLang="ru-RU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altLang="ru-RU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just"/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Kombinatorika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ana</a:t>
            </a:r>
            <a:r>
              <a:rPr lang="uz-Cyrl-UZ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beradi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071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153664" y="257401"/>
            <a:ext cx="12476681" cy="776702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8977" algn="ctr" defTabSz="914400">
              <a:spcBef>
                <a:spcPts val="296"/>
              </a:spcBef>
            </a:pPr>
            <a:r>
              <a:rPr lang="en-US" sz="4800" kern="0" dirty="0" smtClean="0"/>
              <a:t>KOMBINATORIKA MASALALARI</a:t>
            </a:r>
            <a:endParaRPr lang="en-US" sz="4800" kern="0" dirty="0"/>
          </a:p>
        </p:txBody>
      </p:sp>
      <p:sp>
        <p:nvSpPr>
          <p:cNvPr id="6" name="Содержимое 2"/>
          <p:cNvSpPr>
            <a:spLocks noGrp="1"/>
          </p:cNvSpPr>
          <p:nvPr>
            <p:ph idx="4294967295"/>
          </p:nvPr>
        </p:nvSpPr>
        <p:spPr>
          <a:xfrm>
            <a:off x="307329" y="1343982"/>
            <a:ext cx="12169352" cy="954107"/>
          </a:xfrm>
          <a:prstGeom prst="rect">
            <a:avLst/>
          </a:prstGeom>
        </p:spPr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en-US" sz="4000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4136" y="1728242"/>
            <a:ext cx="1206219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Kombinatorika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masalalarini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endParaRPr lang="en-US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masala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shartiga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beruvchi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sonlardan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so‘zlardan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predmetlar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elementlardan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tuzilgan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kombinatsiyalarni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demakdir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919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1138994" y="288082"/>
            <a:ext cx="10585176" cy="715146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en-US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4176" y="1440210"/>
            <a:ext cx="1166529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0, 5, 8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raqamlardan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tuzilgan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xonali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0957" y="3106844"/>
            <a:ext cx="237626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80668" y="5221208"/>
            <a:ext cx="312136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alt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991845" y="3863106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50,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899662" y="3863105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58,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968524" y="3890223"/>
            <a:ext cx="9541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80, 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922631" y="3858346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85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821014" y="3863105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719397" y="3858345"/>
            <a:ext cx="6976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897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5" grpId="0"/>
      <p:bldP spid="6" grpId="0"/>
      <p:bldP spid="9" grpId="0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1072- masala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50493" y="1193672"/>
            <a:ext cx="1246677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ru-R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1,2,3,4,5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raqamlardan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jami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xonali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tuzsa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Raqamlar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takrorlanmaydigan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takrorlanishi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hollarni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ko‘rib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chiqing</a:t>
            </a:r>
            <a:r>
              <a:rPr lang="uz-Latn-UZ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6261" y="2932524"/>
            <a:ext cx="237626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01632" y="3504121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709449" y="3504120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778311" y="3462770"/>
            <a:ext cx="9541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732418" y="3461261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16424" y="3488995"/>
            <a:ext cx="7916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11,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883582" y="4179578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749321" y="4195712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778311" y="4213610"/>
            <a:ext cx="9541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6732418" y="4212101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016424" y="4179578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21,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913079" y="4899658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4778818" y="4915792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33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5807808" y="4933690"/>
            <a:ext cx="9541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34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6761915" y="4932181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045921" y="4899658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1,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942576" y="5619738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808315" y="5635872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43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5837305" y="5653770"/>
            <a:ext cx="9541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44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6791412" y="5652261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075418" y="5619738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41,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950233" y="6376471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4815972" y="6392605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53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5844962" y="6410503"/>
            <a:ext cx="9541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54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ru-RU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6799069" y="6408994"/>
            <a:ext cx="6976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3083075" y="6376471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1,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8512392" y="3963576"/>
            <a:ext cx="34067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alt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389701" y="2989953"/>
            <a:ext cx="92490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Raqamlar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takrorlanish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sharti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endParaRPr lang="ru-RU" alt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124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1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1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1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1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1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1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1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51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1072- masala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2193" y="1486305"/>
            <a:ext cx="237626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01632" y="2563190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709449" y="2563189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778311" y="2521839"/>
            <a:ext cx="9541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732418" y="2520330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16424" y="2548064"/>
            <a:ext cx="7916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11,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883582" y="3238647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749321" y="3254781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778311" y="3272679"/>
            <a:ext cx="9541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6732418" y="3271170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016424" y="3238647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21,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913079" y="3958727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4778818" y="3974861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33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5807808" y="3992759"/>
            <a:ext cx="9541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34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6761915" y="3991250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045921" y="3958727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1,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942576" y="4678807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808315" y="4694941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43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5837305" y="4712839"/>
            <a:ext cx="9541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44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6791412" y="4711330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075418" y="4678807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41,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950233" y="5435540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4815972" y="5451674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53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5844962" y="5469572"/>
            <a:ext cx="9541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54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ru-RU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6799069" y="5468063"/>
            <a:ext cx="6976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3083075" y="5435540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1,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8745012" y="3993178"/>
            <a:ext cx="34067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alt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3083075" y="2563189"/>
            <a:ext cx="509413" cy="60347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3965266" y="3238647"/>
            <a:ext cx="509413" cy="60347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4911651" y="4017720"/>
            <a:ext cx="509413" cy="60347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5958090" y="4700236"/>
            <a:ext cx="509413" cy="60347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6949638" y="5499240"/>
            <a:ext cx="509413" cy="60347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Прямоугольник 39"/>
          <p:cNvSpPr/>
          <p:nvPr/>
        </p:nvSpPr>
        <p:spPr>
          <a:xfrm>
            <a:off x="2325102" y="1525242"/>
            <a:ext cx="92490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Raqamlar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takrorlanmaslik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sharti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675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1074- masala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7969" y="3025147"/>
            <a:ext cx="237626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816624" y="6193242"/>
            <a:ext cx="520206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alt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16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12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90724" y="1122646"/>
            <a:ext cx="120867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Tog‘dagi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ko‘lga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4  ta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boradi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Ko‘lga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usulda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borish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kelish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Agar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kelishda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yo‘ldan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yurilsa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-chi?</a:t>
            </a: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лилиния 4"/>
          <p:cNvSpPr/>
          <p:nvPr/>
        </p:nvSpPr>
        <p:spPr>
          <a:xfrm rot="21314839">
            <a:off x="996396" y="3737063"/>
            <a:ext cx="5112920" cy="1858522"/>
          </a:xfrm>
          <a:custGeom>
            <a:avLst/>
            <a:gdLst>
              <a:gd name="connsiteX0" fmla="*/ 0 w 4808405"/>
              <a:gd name="connsiteY0" fmla="*/ 1858522 h 1858522"/>
              <a:gd name="connsiteX1" fmla="*/ 442451 w 4808405"/>
              <a:gd name="connsiteY1" fmla="*/ 619657 h 1858522"/>
              <a:gd name="connsiteX2" fmla="*/ 1445342 w 4808405"/>
              <a:gd name="connsiteY2" fmla="*/ 560664 h 1858522"/>
              <a:gd name="connsiteX3" fmla="*/ 2477729 w 4808405"/>
              <a:gd name="connsiteY3" fmla="*/ 413180 h 1858522"/>
              <a:gd name="connsiteX4" fmla="*/ 3451122 w 4808405"/>
              <a:gd name="connsiteY4" fmla="*/ 225 h 1858522"/>
              <a:gd name="connsiteX5" fmla="*/ 4601497 w 4808405"/>
              <a:gd name="connsiteY5" fmla="*/ 354186 h 1858522"/>
              <a:gd name="connsiteX6" fmla="*/ 4807974 w 4808405"/>
              <a:gd name="connsiteY6" fmla="*/ 295193 h 1858522"/>
              <a:gd name="connsiteX7" fmla="*/ 4807974 w 4808405"/>
              <a:gd name="connsiteY7" fmla="*/ 295193 h 1858522"/>
              <a:gd name="connsiteX8" fmla="*/ 4807974 w 4808405"/>
              <a:gd name="connsiteY8" fmla="*/ 354186 h 1858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405" h="1858522">
                <a:moveTo>
                  <a:pt x="0" y="1858522"/>
                </a:moveTo>
                <a:cubicBezTo>
                  <a:pt x="100780" y="1347244"/>
                  <a:pt x="201561" y="835967"/>
                  <a:pt x="442451" y="619657"/>
                </a:cubicBezTo>
                <a:cubicBezTo>
                  <a:pt x="683341" y="403347"/>
                  <a:pt x="1106129" y="595077"/>
                  <a:pt x="1445342" y="560664"/>
                </a:cubicBezTo>
                <a:cubicBezTo>
                  <a:pt x="1784555" y="526251"/>
                  <a:pt x="2143432" y="506586"/>
                  <a:pt x="2477729" y="413180"/>
                </a:cubicBezTo>
                <a:cubicBezTo>
                  <a:pt x="2812026" y="319774"/>
                  <a:pt x="3097161" y="10057"/>
                  <a:pt x="3451122" y="225"/>
                </a:cubicBezTo>
                <a:cubicBezTo>
                  <a:pt x="3805083" y="-9607"/>
                  <a:pt x="4375355" y="305025"/>
                  <a:pt x="4601497" y="354186"/>
                </a:cubicBezTo>
                <a:cubicBezTo>
                  <a:pt x="4827639" y="403347"/>
                  <a:pt x="4807974" y="295193"/>
                  <a:pt x="4807974" y="295193"/>
                </a:cubicBezTo>
                <a:lnTo>
                  <a:pt x="4807974" y="295193"/>
                </a:lnTo>
                <a:lnTo>
                  <a:pt x="4807974" y="354186"/>
                </a:lnTo>
              </a:path>
            </a:pathLst>
          </a:custGeom>
          <a:noFill/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олилиния 13"/>
          <p:cNvSpPr/>
          <p:nvPr/>
        </p:nvSpPr>
        <p:spPr>
          <a:xfrm>
            <a:off x="1072208" y="3798197"/>
            <a:ext cx="4958458" cy="1962493"/>
          </a:xfrm>
          <a:custGeom>
            <a:avLst/>
            <a:gdLst>
              <a:gd name="connsiteX0" fmla="*/ 12598 w 5059315"/>
              <a:gd name="connsiteY0" fmla="*/ 2114751 h 2160164"/>
              <a:gd name="connsiteX1" fmla="*/ 219075 w 5059315"/>
              <a:gd name="connsiteY1" fmla="*/ 2114751 h 2160164"/>
              <a:gd name="connsiteX2" fmla="*/ 1516933 w 5059315"/>
              <a:gd name="connsiteY2" fmla="*/ 1642802 h 2160164"/>
              <a:gd name="connsiteX3" fmla="*/ 2136365 w 5059315"/>
              <a:gd name="connsiteY3" fmla="*/ 905383 h 2160164"/>
              <a:gd name="connsiteX4" fmla="*/ 3640701 w 5059315"/>
              <a:gd name="connsiteY4" fmla="*/ 875886 h 2160164"/>
              <a:gd name="connsiteX5" fmla="*/ 4466610 w 5059315"/>
              <a:gd name="connsiteY5" fmla="*/ 905383 h 2160164"/>
              <a:gd name="connsiteX6" fmla="*/ 4997552 w 5059315"/>
              <a:gd name="connsiteY6" fmla="*/ 79473 h 2160164"/>
              <a:gd name="connsiteX7" fmla="*/ 5027049 w 5059315"/>
              <a:gd name="connsiteY7" fmla="*/ 79473 h 2160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59315" h="2160164">
                <a:moveTo>
                  <a:pt x="12598" y="2114751"/>
                </a:moveTo>
                <a:cubicBezTo>
                  <a:pt x="-9525" y="2154080"/>
                  <a:pt x="-31647" y="2193409"/>
                  <a:pt x="219075" y="2114751"/>
                </a:cubicBezTo>
                <a:cubicBezTo>
                  <a:pt x="469797" y="2036093"/>
                  <a:pt x="1197385" y="1844363"/>
                  <a:pt x="1516933" y="1642802"/>
                </a:cubicBezTo>
                <a:cubicBezTo>
                  <a:pt x="1836481" y="1441241"/>
                  <a:pt x="1782404" y="1033202"/>
                  <a:pt x="2136365" y="905383"/>
                </a:cubicBezTo>
                <a:cubicBezTo>
                  <a:pt x="2490326" y="777564"/>
                  <a:pt x="3252327" y="875886"/>
                  <a:pt x="3640701" y="875886"/>
                </a:cubicBezTo>
                <a:cubicBezTo>
                  <a:pt x="4029075" y="875886"/>
                  <a:pt x="4240468" y="1038118"/>
                  <a:pt x="4466610" y="905383"/>
                </a:cubicBezTo>
                <a:cubicBezTo>
                  <a:pt x="4692752" y="772648"/>
                  <a:pt x="4904146" y="217125"/>
                  <a:pt x="4997552" y="79473"/>
                </a:cubicBezTo>
                <a:cubicBezTo>
                  <a:pt x="5090959" y="-58179"/>
                  <a:pt x="5059004" y="10647"/>
                  <a:pt x="5027049" y="79473"/>
                </a:cubicBezTo>
              </a:path>
            </a:pathLst>
          </a:cu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олилиния 40"/>
          <p:cNvSpPr/>
          <p:nvPr/>
        </p:nvSpPr>
        <p:spPr>
          <a:xfrm>
            <a:off x="1072208" y="3793992"/>
            <a:ext cx="5155062" cy="2326738"/>
          </a:xfrm>
          <a:custGeom>
            <a:avLst/>
            <a:gdLst>
              <a:gd name="connsiteX0" fmla="*/ 0 w 5266053"/>
              <a:gd name="connsiteY0" fmla="*/ 2509355 h 2930193"/>
              <a:gd name="connsiteX1" fmla="*/ 1415845 w 5266053"/>
              <a:gd name="connsiteY1" fmla="*/ 2922310 h 2930193"/>
              <a:gd name="connsiteX2" fmla="*/ 2271251 w 5266053"/>
              <a:gd name="connsiteY2" fmla="*/ 2184891 h 2930193"/>
              <a:gd name="connsiteX3" fmla="*/ 3539612 w 5266053"/>
              <a:gd name="connsiteY3" fmla="*/ 1830929 h 2930193"/>
              <a:gd name="connsiteX4" fmla="*/ 4660490 w 5266053"/>
              <a:gd name="connsiteY4" fmla="*/ 1801433 h 2930193"/>
              <a:gd name="connsiteX5" fmla="*/ 5220929 w 5266053"/>
              <a:gd name="connsiteY5" fmla="*/ 149613 h 2930193"/>
              <a:gd name="connsiteX6" fmla="*/ 5191432 w 5266053"/>
              <a:gd name="connsiteY6" fmla="*/ 179110 h 2930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66053" h="2930193">
                <a:moveTo>
                  <a:pt x="0" y="2509355"/>
                </a:moveTo>
                <a:cubicBezTo>
                  <a:pt x="518651" y="2742871"/>
                  <a:pt x="1037303" y="2976387"/>
                  <a:pt x="1415845" y="2922310"/>
                </a:cubicBezTo>
                <a:cubicBezTo>
                  <a:pt x="1794387" y="2868233"/>
                  <a:pt x="1917290" y="2366788"/>
                  <a:pt x="2271251" y="2184891"/>
                </a:cubicBezTo>
                <a:cubicBezTo>
                  <a:pt x="2625212" y="2002994"/>
                  <a:pt x="3141406" y="1894839"/>
                  <a:pt x="3539612" y="1830929"/>
                </a:cubicBezTo>
                <a:cubicBezTo>
                  <a:pt x="3937818" y="1767019"/>
                  <a:pt x="4380271" y="2081652"/>
                  <a:pt x="4660490" y="1801433"/>
                </a:cubicBezTo>
                <a:cubicBezTo>
                  <a:pt x="4940709" y="1521214"/>
                  <a:pt x="5132439" y="420000"/>
                  <a:pt x="5220929" y="149613"/>
                </a:cubicBezTo>
                <a:cubicBezTo>
                  <a:pt x="5309419" y="-120774"/>
                  <a:pt x="5250425" y="29168"/>
                  <a:pt x="5191432" y="179110"/>
                </a:cubicBezTo>
              </a:path>
            </a:pathLst>
          </a:custGeom>
          <a:noFill/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олилиния 42"/>
          <p:cNvSpPr/>
          <p:nvPr/>
        </p:nvSpPr>
        <p:spPr>
          <a:xfrm>
            <a:off x="1072208" y="3672458"/>
            <a:ext cx="5188597" cy="2970816"/>
          </a:xfrm>
          <a:custGeom>
            <a:avLst/>
            <a:gdLst>
              <a:gd name="connsiteX0" fmla="*/ 0 w 5526539"/>
              <a:gd name="connsiteY0" fmla="*/ 1976284 h 2806554"/>
              <a:gd name="connsiteX1" fmla="*/ 1740310 w 5526539"/>
              <a:gd name="connsiteY1" fmla="*/ 2802193 h 2806554"/>
              <a:gd name="connsiteX2" fmla="*/ 4011562 w 5526539"/>
              <a:gd name="connsiteY2" fmla="*/ 2241754 h 2806554"/>
              <a:gd name="connsiteX3" fmla="*/ 5338916 w 5526539"/>
              <a:gd name="connsiteY3" fmla="*/ 973393 h 2806554"/>
              <a:gd name="connsiteX4" fmla="*/ 5486400 w 5526539"/>
              <a:gd name="connsiteY4" fmla="*/ 0 h 2806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26539" h="2806554">
                <a:moveTo>
                  <a:pt x="0" y="1976284"/>
                </a:moveTo>
                <a:cubicBezTo>
                  <a:pt x="535858" y="2367116"/>
                  <a:pt x="1071716" y="2757948"/>
                  <a:pt x="1740310" y="2802193"/>
                </a:cubicBezTo>
                <a:cubicBezTo>
                  <a:pt x="2408904" y="2846438"/>
                  <a:pt x="3411794" y="2546554"/>
                  <a:pt x="4011562" y="2241754"/>
                </a:cubicBezTo>
                <a:cubicBezTo>
                  <a:pt x="4611330" y="1936954"/>
                  <a:pt x="5093110" y="1347019"/>
                  <a:pt x="5338916" y="973393"/>
                </a:cubicBezTo>
                <a:cubicBezTo>
                  <a:pt x="5584722" y="599767"/>
                  <a:pt x="5535561" y="299883"/>
                  <a:pt x="5486400" y="0"/>
                </a:cubicBezTo>
              </a:path>
            </a:pathLst>
          </a:cu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олилиния 44"/>
          <p:cNvSpPr/>
          <p:nvPr/>
        </p:nvSpPr>
        <p:spPr>
          <a:xfrm>
            <a:off x="5998694" y="2951257"/>
            <a:ext cx="2942850" cy="1117455"/>
          </a:xfrm>
          <a:custGeom>
            <a:avLst/>
            <a:gdLst>
              <a:gd name="connsiteX0" fmla="*/ 186324 w 2362823"/>
              <a:gd name="connsiteY0" fmla="*/ 241446 h 869838"/>
              <a:gd name="connsiteX1" fmla="*/ 524990 w 2362823"/>
              <a:gd name="connsiteY1" fmla="*/ 105980 h 869838"/>
              <a:gd name="connsiteX2" fmla="*/ 948324 w 2362823"/>
              <a:gd name="connsiteY2" fmla="*/ 139846 h 869838"/>
              <a:gd name="connsiteX3" fmla="*/ 1524057 w 2362823"/>
              <a:gd name="connsiteY3" fmla="*/ 21313 h 869838"/>
              <a:gd name="connsiteX4" fmla="*/ 1947390 w 2362823"/>
              <a:gd name="connsiteY4" fmla="*/ 38246 h 869838"/>
              <a:gd name="connsiteX5" fmla="*/ 2286057 w 2362823"/>
              <a:gd name="connsiteY5" fmla="*/ 393846 h 869838"/>
              <a:gd name="connsiteX6" fmla="*/ 2319924 w 2362823"/>
              <a:gd name="connsiteY6" fmla="*/ 647846 h 869838"/>
              <a:gd name="connsiteX7" fmla="*/ 1778057 w 2362823"/>
              <a:gd name="connsiteY7" fmla="*/ 800246 h 869838"/>
              <a:gd name="connsiteX8" fmla="*/ 1270057 w 2362823"/>
              <a:gd name="connsiteY8" fmla="*/ 867980 h 869838"/>
              <a:gd name="connsiteX9" fmla="*/ 982190 w 2362823"/>
              <a:gd name="connsiteY9" fmla="*/ 732513 h 869838"/>
              <a:gd name="connsiteX10" fmla="*/ 524990 w 2362823"/>
              <a:gd name="connsiteY10" fmla="*/ 715580 h 869838"/>
              <a:gd name="connsiteX11" fmla="*/ 203257 w 2362823"/>
              <a:gd name="connsiteY11" fmla="*/ 732513 h 869838"/>
              <a:gd name="connsiteX12" fmla="*/ 57 w 2362823"/>
              <a:gd name="connsiteY12" fmla="*/ 546246 h 869838"/>
              <a:gd name="connsiteX13" fmla="*/ 186324 w 2362823"/>
              <a:gd name="connsiteY13" fmla="*/ 241446 h 869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62823" h="869838">
                <a:moveTo>
                  <a:pt x="186324" y="241446"/>
                </a:moveTo>
                <a:cubicBezTo>
                  <a:pt x="273813" y="168068"/>
                  <a:pt x="397990" y="122913"/>
                  <a:pt x="524990" y="105980"/>
                </a:cubicBezTo>
                <a:cubicBezTo>
                  <a:pt x="651990" y="89047"/>
                  <a:pt x="781813" y="153957"/>
                  <a:pt x="948324" y="139846"/>
                </a:cubicBezTo>
                <a:cubicBezTo>
                  <a:pt x="1114835" y="125735"/>
                  <a:pt x="1357546" y="38246"/>
                  <a:pt x="1524057" y="21313"/>
                </a:cubicBezTo>
                <a:cubicBezTo>
                  <a:pt x="1690568" y="4380"/>
                  <a:pt x="1820390" y="-23843"/>
                  <a:pt x="1947390" y="38246"/>
                </a:cubicBezTo>
                <a:cubicBezTo>
                  <a:pt x="2074390" y="100335"/>
                  <a:pt x="2223968" y="292246"/>
                  <a:pt x="2286057" y="393846"/>
                </a:cubicBezTo>
                <a:cubicBezTo>
                  <a:pt x="2348146" y="495446"/>
                  <a:pt x="2404591" y="580113"/>
                  <a:pt x="2319924" y="647846"/>
                </a:cubicBezTo>
                <a:cubicBezTo>
                  <a:pt x="2235257" y="715579"/>
                  <a:pt x="1953035" y="763557"/>
                  <a:pt x="1778057" y="800246"/>
                </a:cubicBezTo>
                <a:cubicBezTo>
                  <a:pt x="1603079" y="836935"/>
                  <a:pt x="1402702" y="879269"/>
                  <a:pt x="1270057" y="867980"/>
                </a:cubicBezTo>
                <a:cubicBezTo>
                  <a:pt x="1137412" y="856691"/>
                  <a:pt x="1106368" y="757913"/>
                  <a:pt x="982190" y="732513"/>
                </a:cubicBezTo>
                <a:cubicBezTo>
                  <a:pt x="858012" y="707113"/>
                  <a:pt x="654812" y="715580"/>
                  <a:pt x="524990" y="715580"/>
                </a:cubicBezTo>
                <a:cubicBezTo>
                  <a:pt x="395168" y="715580"/>
                  <a:pt x="290746" y="760735"/>
                  <a:pt x="203257" y="732513"/>
                </a:cubicBezTo>
                <a:cubicBezTo>
                  <a:pt x="115768" y="704291"/>
                  <a:pt x="2879" y="630913"/>
                  <a:pt x="57" y="546246"/>
                </a:cubicBezTo>
                <a:cubicBezTo>
                  <a:pt x="-2765" y="461579"/>
                  <a:pt x="98835" y="314824"/>
                  <a:pt x="186324" y="241446"/>
                </a:cubicBez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Ko‘l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9281120" y="3293329"/>
            <a:ext cx="22493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 ∙ 4 = 16 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9281120" y="4080186"/>
            <a:ext cx="22493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 ∙ 3 = 12 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752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5" grpId="0" animBg="1"/>
      <p:bldP spid="5" grpId="1" animBg="1"/>
      <p:bldP spid="14" grpId="0" animBg="1"/>
      <p:bldP spid="41" grpId="0" animBg="1"/>
      <p:bldP spid="43" grpId="0" animBg="1"/>
      <p:bldP spid="46" grpId="0"/>
      <p:bldP spid="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1076- masala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1690" y="3193033"/>
            <a:ext cx="237626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967530" y="5632178"/>
            <a:ext cx="269657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1+2= 3 (ta)</a:t>
            </a: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764233" y="1221601"/>
            <a:ext cx="113772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1) 2 ta; 2) 3 ta; 3) 4 ta; 4) 5 ta; 5) 6 ta  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uz-Latn-UZ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altLang="ru-R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g‘ri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ko‘pi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nuqtada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kesishishi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?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rasm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chizing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7901236" y="2808362"/>
            <a:ext cx="2160587" cy="25209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H="1">
            <a:off x="7458323" y="2862252"/>
            <a:ext cx="1336030" cy="246706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V="1">
            <a:off x="6886141" y="4345483"/>
            <a:ext cx="3816424" cy="644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Блок-схема: узел 43"/>
          <p:cNvSpPr/>
          <p:nvPr/>
        </p:nvSpPr>
        <p:spPr>
          <a:xfrm>
            <a:off x="9120026" y="4274106"/>
            <a:ext cx="246509" cy="207219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45" name="Блок-схема: узел 44"/>
          <p:cNvSpPr/>
          <p:nvPr/>
        </p:nvSpPr>
        <p:spPr>
          <a:xfrm>
            <a:off x="7870186" y="4316919"/>
            <a:ext cx="246509" cy="207219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46" name="Блок-схема: узел 45"/>
          <p:cNvSpPr/>
          <p:nvPr/>
        </p:nvSpPr>
        <p:spPr>
          <a:xfrm>
            <a:off x="8345016" y="3393307"/>
            <a:ext cx="246509" cy="20721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 flipH="1">
            <a:off x="3394366" y="3193033"/>
            <a:ext cx="1336030" cy="246706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2234529" y="4320530"/>
            <a:ext cx="3319259" cy="2463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Блок-схема: узел 60"/>
          <p:cNvSpPr/>
          <p:nvPr/>
        </p:nvSpPr>
        <p:spPr>
          <a:xfrm>
            <a:off x="3994051" y="4219344"/>
            <a:ext cx="246509" cy="207219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66" name="Прямоугольник 65"/>
          <p:cNvSpPr/>
          <p:nvPr/>
        </p:nvSpPr>
        <p:spPr>
          <a:xfrm>
            <a:off x="1284688" y="5574270"/>
            <a:ext cx="104067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 ta</a:t>
            </a: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4289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5" grpId="0"/>
      <p:bldP spid="44" grpId="0" animBg="1"/>
      <p:bldP spid="45" grpId="0" animBg="1"/>
      <p:bldP spid="46" grpId="0" animBg="1"/>
      <p:bldP spid="61" grpId="0" animBg="1"/>
      <p:bldP spid="6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" name="Прямая соединительная линия 47"/>
          <p:cNvCxnSpPr/>
          <p:nvPr/>
        </p:nvCxnSpPr>
        <p:spPr>
          <a:xfrm>
            <a:off x="7790488" y="2880370"/>
            <a:ext cx="3068806" cy="36035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H="1">
            <a:off x="7347575" y="3169295"/>
            <a:ext cx="2603500" cy="223202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7011497" y="3661891"/>
            <a:ext cx="3559343" cy="220186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1076- masala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0932" y="3122528"/>
            <a:ext cx="237626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764233" y="1221601"/>
            <a:ext cx="113772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1) 2 ta; 2) 3 ta; 3) 4 ta; 4) 5 ta; 5) 6 ta  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uz-Latn-UZ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altLang="ru-R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g‘ri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ko‘pi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nuqtada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kesishishi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?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rasm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chizing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Блок-схема: узел 20"/>
          <p:cNvSpPr/>
          <p:nvPr/>
        </p:nvSpPr>
        <p:spPr>
          <a:xfrm>
            <a:off x="10022466" y="5493924"/>
            <a:ext cx="155575" cy="1524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313959" y="6124263"/>
            <a:ext cx="39950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 + 2 + 3 = 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(ta)</a:t>
            </a: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3043962" y="3021207"/>
            <a:ext cx="2530003" cy="296862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>
            <a:off x="2628731" y="3300424"/>
            <a:ext cx="2603500" cy="223202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1856237" y="5232474"/>
            <a:ext cx="3621088" cy="142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Блок-схема: узел 27"/>
          <p:cNvSpPr/>
          <p:nvPr/>
        </p:nvSpPr>
        <p:spPr>
          <a:xfrm>
            <a:off x="4878838" y="5173231"/>
            <a:ext cx="155575" cy="15398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29" name="Блок-схема: узел 28"/>
          <p:cNvSpPr/>
          <p:nvPr/>
        </p:nvSpPr>
        <p:spPr>
          <a:xfrm>
            <a:off x="2887187" y="5173231"/>
            <a:ext cx="155575" cy="15398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30" name="Блок-схема: узел 29"/>
          <p:cNvSpPr/>
          <p:nvPr/>
        </p:nvSpPr>
        <p:spPr>
          <a:xfrm>
            <a:off x="4025996" y="4179602"/>
            <a:ext cx="155575" cy="15398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H="1">
            <a:off x="3732936" y="3229169"/>
            <a:ext cx="1209675" cy="276066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Блок-схема: узел 31"/>
          <p:cNvSpPr/>
          <p:nvPr/>
        </p:nvSpPr>
        <p:spPr>
          <a:xfrm>
            <a:off x="4639399" y="3661891"/>
            <a:ext cx="155575" cy="1524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33" name="Блок-схема: узел 32"/>
          <p:cNvSpPr/>
          <p:nvPr/>
        </p:nvSpPr>
        <p:spPr>
          <a:xfrm>
            <a:off x="4281253" y="4488499"/>
            <a:ext cx="155575" cy="15398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34" name="Блок-схема: узел 33"/>
          <p:cNvSpPr/>
          <p:nvPr/>
        </p:nvSpPr>
        <p:spPr>
          <a:xfrm>
            <a:off x="3967307" y="5173231"/>
            <a:ext cx="155575" cy="15398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47" name="Блок-схема: узел 46"/>
          <p:cNvSpPr/>
          <p:nvPr/>
        </p:nvSpPr>
        <p:spPr>
          <a:xfrm>
            <a:off x="8299723" y="4453288"/>
            <a:ext cx="155575" cy="15398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 flipV="1">
            <a:off x="6691144" y="5093344"/>
            <a:ext cx="3621088" cy="142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Блок-схема: узел 50"/>
          <p:cNvSpPr/>
          <p:nvPr/>
        </p:nvSpPr>
        <p:spPr>
          <a:xfrm>
            <a:off x="9625364" y="5032394"/>
            <a:ext cx="155575" cy="15398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52" name="Блок-схема: узел 51"/>
          <p:cNvSpPr/>
          <p:nvPr/>
        </p:nvSpPr>
        <p:spPr>
          <a:xfrm>
            <a:off x="7633713" y="5032394"/>
            <a:ext cx="155575" cy="15398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53" name="Блок-схема: узел 52"/>
          <p:cNvSpPr/>
          <p:nvPr/>
        </p:nvSpPr>
        <p:spPr>
          <a:xfrm>
            <a:off x="8783155" y="4038765"/>
            <a:ext cx="155575" cy="15398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 flipH="1">
            <a:off x="8479462" y="3088332"/>
            <a:ext cx="1209675" cy="276066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Блок-схема: узел 56"/>
          <p:cNvSpPr/>
          <p:nvPr/>
        </p:nvSpPr>
        <p:spPr>
          <a:xfrm>
            <a:off x="9385925" y="3521054"/>
            <a:ext cx="155575" cy="1524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58" name="Блок-схема: узел 57"/>
          <p:cNvSpPr/>
          <p:nvPr/>
        </p:nvSpPr>
        <p:spPr>
          <a:xfrm>
            <a:off x="9027779" y="4347662"/>
            <a:ext cx="155575" cy="15398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59" name="Блок-схема: узел 58"/>
          <p:cNvSpPr/>
          <p:nvPr/>
        </p:nvSpPr>
        <p:spPr>
          <a:xfrm>
            <a:off x="8724466" y="5032394"/>
            <a:ext cx="155575" cy="15398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19" name="Блок-схема: узел 18"/>
          <p:cNvSpPr/>
          <p:nvPr/>
        </p:nvSpPr>
        <p:spPr>
          <a:xfrm>
            <a:off x="9219745" y="5011134"/>
            <a:ext cx="155575" cy="15398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17" name="Блок-схема: узел 16"/>
          <p:cNvSpPr/>
          <p:nvPr/>
        </p:nvSpPr>
        <p:spPr>
          <a:xfrm>
            <a:off x="8849072" y="4778924"/>
            <a:ext cx="155575" cy="15398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73" name="Прямоугольник 72"/>
          <p:cNvSpPr/>
          <p:nvPr/>
        </p:nvSpPr>
        <p:spPr>
          <a:xfrm>
            <a:off x="5477325" y="6214842"/>
            <a:ext cx="50081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1+ 2 + 3 + 4 = 10 (ta)</a:t>
            </a: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774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/>
      <p:bldP spid="32" grpId="0" animBg="1"/>
      <p:bldP spid="33" grpId="0" animBg="1"/>
      <p:bldP spid="34" grpId="0" animBg="1"/>
      <p:bldP spid="47" grpId="0" animBg="1"/>
      <p:bldP spid="51" grpId="0" animBg="1"/>
      <p:bldP spid="52" grpId="0" animBg="1"/>
      <p:bldP spid="53" grpId="0" animBg="1"/>
      <p:bldP spid="57" grpId="0" animBg="1"/>
      <p:bldP spid="58" grpId="0" animBg="1"/>
      <p:bldP spid="59" grpId="0" animBg="1"/>
      <p:bldP spid="19" grpId="0" animBg="1"/>
      <p:bldP spid="17" grpId="0" animBg="1"/>
      <p:bldP spid="7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10381</TotalTime>
  <Words>506</Words>
  <Application>Microsoft Office PowerPoint</Application>
  <PresentationFormat>Произвольный</PresentationFormat>
  <Paragraphs>114</Paragraphs>
  <Slides>12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SimSun-ExtB</vt:lpstr>
      <vt:lpstr>Arial</vt:lpstr>
      <vt:lpstr>Calibri</vt:lpstr>
      <vt:lpstr>Times New Roman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526</cp:revision>
  <dcterms:created xsi:type="dcterms:W3CDTF">2020-04-09T07:32:19Z</dcterms:created>
  <dcterms:modified xsi:type="dcterms:W3CDTF">2021-02-15T09:03:43Z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