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354" r:id="rId2"/>
    <p:sldId id="355" r:id="rId3"/>
    <p:sldId id="357" r:id="rId4"/>
    <p:sldId id="356" r:id="rId5"/>
    <p:sldId id="363" r:id="rId6"/>
    <p:sldId id="346" r:id="rId7"/>
    <p:sldId id="364" r:id="rId8"/>
    <p:sldId id="359" r:id="rId9"/>
    <p:sldId id="347" r:id="rId10"/>
    <p:sldId id="360" r:id="rId11"/>
    <p:sldId id="362" r:id="rId12"/>
  </p:sldIdLst>
  <p:sldSz cx="12185650" cy="7019925"/>
  <p:notesSz cx="5765800" cy="3244850"/>
  <p:defaultTextStyle>
    <a:defPPr>
      <a:defRPr lang="ru-RU"/>
    </a:defPPr>
    <a:lvl1pPr marL="0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968100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1936201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2904302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3872402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4840505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5808605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6776705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7744806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08" userDrawn="1">
          <p15:clr>
            <a:srgbClr val="A4A3A4"/>
          </p15:clr>
        </p15:guide>
        <p15:guide id="2" pos="2215" userDrawn="1">
          <p15:clr>
            <a:srgbClr val="A4A3A4"/>
          </p15:clr>
        </p15:guide>
        <p15:guide id="3" orient="horz" pos="6230" userDrawn="1">
          <p15:clr>
            <a:srgbClr val="A4A3A4"/>
          </p15:clr>
        </p15:guide>
        <p15:guide id="4" pos="4565" userDrawn="1">
          <p15:clr>
            <a:srgbClr val="A4A3A4"/>
          </p15:clr>
        </p15:guide>
        <p15:guide id="5" pos="221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2409" autoAdjust="0"/>
  </p:normalViewPr>
  <p:slideViewPr>
    <p:cSldViewPr>
      <p:cViewPr varScale="1">
        <p:scale>
          <a:sx n="64" d="100"/>
          <a:sy n="64" d="100"/>
        </p:scale>
        <p:origin x="656" y="48"/>
      </p:cViewPr>
      <p:guideLst>
        <p:guide orient="horz" pos="2808"/>
        <p:guide pos="2215"/>
        <p:guide orient="horz" pos="6230"/>
        <p:guide pos="4565"/>
        <p:guide pos="221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50A8DF-93A1-4ECC-BA4E-0737B913F34E}" type="datetimeFigureOut">
              <a:rPr lang="ru-RU" smtClean="0"/>
              <a:pPr/>
              <a:t>15.02.2021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27213" y="242888"/>
            <a:ext cx="21113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7469A8-E2B7-4836-9D06-19E90F64EF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77745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968100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936201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2904302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3872402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4840505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5808605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6776705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7744806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3928" y="2176175"/>
            <a:ext cx="10357803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7852" y="3931158"/>
            <a:ext cx="8529955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390380" y="2903723"/>
            <a:ext cx="3404895" cy="883960"/>
          </a:xfrm>
        </p:spPr>
        <p:txBody>
          <a:bodyPr lIns="0" tIns="0" rIns="0" bIns="0"/>
          <a:lstStyle>
            <a:lvl1pPr>
              <a:defRPr sz="574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888331" y="2125267"/>
            <a:ext cx="8408988" cy="741870"/>
          </a:xfrm>
        </p:spPr>
        <p:txBody>
          <a:bodyPr lIns="0" tIns="0" rIns="0" bIns="0"/>
          <a:lstStyle>
            <a:lvl1pPr>
              <a:defRPr sz="4821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263" y="1159953"/>
            <a:ext cx="11942742" cy="5731336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000"/>
          </a:p>
        </p:txBody>
      </p:sp>
      <p:sp>
        <p:nvSpPr>
          <p:cNvPr id="17" name="bg object 17"/>
          <p:cNvSpPr/>
          <p:nvPr/>
        </p:nvSpPr>
        <p:spPr>
          <a:xfrm>
            <a:off x="141280" y="153944"/>
            <a:ext cx="11942742" cy="92866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00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390380" y="2903723"/>
            <a:ext cx="3404895" cy="883960"/>
          </a:xfrm>
        </p:spPr>
        <p:txBody>
          <a:bodyPr lIns="0" tIns="0" rIns="0" bIns="0"/>
          <a:lstStyle>
            <a:lvl1pPr>
              <a:defRPr sz="574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24368" y="1559304"/>
            <a:ext cx="3855658" cy="4578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75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5611" y="1614583"/>
            <a:ext cx="5300758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2/15/2021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342443" y="2285230"/>
            <a:ext cx="5541249" cy="2237859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00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390380" y="2903723"/>
            <a:ext cx="3404895" cy="883960"/>
          </a:xfrm>
        </p:spPr>
        <p:txBody>
          <a:bodyPr lIns="0" tIns="0" rIns="0" bIns="0"/>
          <a:lstStyle>
            <a:lvl1pPr>
              <a:defRPr sz="574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2/15/2021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2/15/2021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14F2EF-BD79-4C49-A4E7-81334BF7A2E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>
    <p:sndAc>
      <p:stSnd>
        <p:snd r:embed="rId1" name="camera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263" y="1159953"/>
            <a:ext cx="11942742" cy="5731336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00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390380" y="2903723"/>
            <a:ext cx="3404895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888331" y="2125265"/>
            <a:ext cx="8408988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3121" y="6528529"/>
            <a:ext cx="3899408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282" y="6528529"/>
            <a:ext cx="2802700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3668" y="6528529"/>
            <a:ext cx="2802700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7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92980">
        <a:defRPr>
          <a:latin typeface="+mn-lt"/>
          <a:ea typeface="+mn-ea"/>
          <a:cs typeface="+mn-cs"/>
        </a:defRPr>
      </a:lvl2pPr>
      <a:lvl3pPr marL="1985961">
        <a:defRPr>
          <a:latin typeface="+mn-lt"/>
          <a:ea typeface="+mn-ea"/>
          <a:cs typeface="+mn-cs"/>
        </a:defRPr>
      </a:lvl3pPr>
      <a:lvl4pPr marL="2978943">
        <a:defRPr>
          <a:latin typeface="+mn-lt"/>
          <a:ea typeface="+mn-ea"/>
          <a:cs typeface="+mn-cs"/>
        </a:defRPr>
      </a:lvl4pPr>
      <a:lvl5pPr marL="3971923">
        <a:defRPr>
          <a:latin typeface="+mn-lt"/>
          <a:ea typeface="+mn-ea"/>
          <a:cs typeface="+mn-cs"/>
        </a:defRPr>
      </a:lvl5pPr>
      <a:lvl6pPr marL="4964906">
        <a:defRPr>
          <a:latin typeface="+mn-lt"/>
          <a:ea typeface="+mn-ea"/>
          <a:cs typeface="+mn-cs"/>
        </a:defRPr>
      </a:lvl6pPr>
      <a:lvl7pPr marL="5957886">
        <a:defRPr>
          <a:latin typeface="+mn-lt"/>
          <a:ea typeface="+mn-ea"/>
          <a:cs typeface="+mn-cs"/>
        </a:defRPr>
      </a:lvl7pPr>
      <a:lvl8pPr marL="6950866">
        <a:defRPr>
          <a:latin typeface="+mn-lt"/>
          <a:ea typeface="+mn-ea"/>
          <a:cs typeface="+mn-cs"/>
        </a:defRPr>
      </a:lvl8pPr>
      <a:lvl9pPr marL="7943848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92980">
        <a:defRPr>
          <a:latin typeface="+mn-lt"/>
          <a:ea typeface="+mn-ea"/>
          <a:cs typeface="+mn-cs"/>
        </a:defRPr>
      </a:lvl2pPr>
      <a:lvl3pPr marL="1985961">
        <a:defRPr>
          <a:latin typeface="+mn-lt"/>
          <a:ea typeface="+mn-ea"/>
          <a:cs typeface="+mn-cs"/>
        </a:defRPr>
      </a:lvl3pPr>
      <a:lvl4pPr marL="2978943">
        <a:defRPr>
          <a:latin typeface="+mn-lt"/>
          <a:ea typeface="+mn-ea"/>
          <a:cs typeface="+mn-cs"/>
        </a:defRPr>
      </a:lvl4pPr>
      <a:lvl5pPr marL="3971923">
        <a:defRPr>
          <a:latin typeface="+mn-lt"/>
          <a:ea typeface="+mn-ea"/>
          <a:cs typeface="+mn-cs"/>
        </a:defRPr>
      </a:lvl5pPr>
      <a:lvl6pPr marL="4964906">
        <a:defRPr>
          <a:latin typeface="+mn-lt"/>
          <a:ea typeface="+mn-ea"/>
          <a:cs typeface="+mn-cs"/>
        </a:defRPr>
      </a:lvl6pPr>
      <a:lvl7pPr marL="5957886">
        <a:defRPr>
          <a:latin typeface="+mn-lt"/>
          <a:ea typeface="+mn-ea"/>
          <a:cs typeface="+mn-cs"/>
        </a:defRPr>
      </a:lvl7pPr>
      <a:lvl8pPr marL="6950866">
        <a:defRPr>
          <a:latin typeface="+mn-lt"/>
          <a:ea typeface="+mn-ea"/>
          <a:cs typeface="+mn-cs"/>
        </a:defRPr>
      </a:lvl8pPr>
      <a:lvl9pPr marL="7943848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201797"/>
            <a:ext cx="12173572" cy="228922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394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121050" y="363419"/>
            <a:ext cx="6664926" cy="1150765"/>
          </a:xfrm>
          <a:prstGeom prst="rect">
            <a:avLst/>
          </a:prstGeom>
        </p:spPr>
        <p:txBody>
          <a:bodyPr vert="horz" wrap="square" lIns="0" tIns="31243" rIns="0" bIns="0" rtlCol="0">
            <a:spAutoFit/>
          </a:bodyPr>
          <a:lstStyle/>
          <a:p>
            <a:pPr marL="27169" algn="ctr">
              <a:spcBef>
                <a:spcPts val="245"/>
              </a:spcBef>
            </a:pPr>
            <a:r>
              <a:rPr lang="en-US" sz="7273" spc="11" dirty="0"/>
              <a:t>MATEMATIKA</a:t>
            </a:r>
            <a:endParaRPr lang="en-US" sz="7273" dirty="0"/>
          </a:p>
        </p:txBody>
      </p:sp>
      <p:sp>
        <p:nvSpPr>
          <p:cNvPr id="4" name="object 4"/>
          <p:cNvSpPr txBox="1"/>
          <p:nvPr/>
        </p:nvSpPr>
        <p:spPr>
          <a:xfrm>
            <a:off x="982510" y="2633501"/>
            <a:ext cx="8690433" cy="2523168"/>
          </a:xfrm>
          <a:prstGeom prst="rect">
            <a:avLst/>
          </a:prstGeom>
        </p:spPr>
        <p:txBody>
          <a:bodyPr vert="horz" wrap="square" lIns="0" tIns="29886" rIns="0" bIns="0" rtlCol="0">
            <a:spAutoFit/>
          </a:bodyPr>
          <a:lstStyle/>
          <a:p>
            <a:pPr marL="39394" algn="ctr">
              <a:spcBef>
                <a:spcPts val="234"/>
              </a:spcBef>
            </a:pPr>
            <a:r>
              <a:rPr lang="en-US" sz="5400" b="1" dirty="0">
                <a:solidFill>
                  <a:srgbClr val="002060"/>
                </a:solidFill>
                <a:latin typeface="Arial"/>
                <a:cs typeface="Arial"/>
              </a:rPr>
              <a:t>MAVZU:</a:t>
            </a:r>
            <a:r>
              <a:rPr lang="en-US" sz="48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O‘NLI </a:t>
            </a:r>
            <a:r>
              <a:rPr lang="en-US" sz="5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KASRLARNI NATURAL SONGA </a:t>
            </a:r>
            <a:r>
              <a:rPr lang="en-US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BO‘LISH</a:t>
            </a:r>
            <a:endParaRPr lang="en-US" sz="54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46947" y="4602098"/>
            <a:ext cx="744615" cy="177675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</p:spPr>
        <p:txBody>
          <a:bodyPr wrap="square" lIns="0" tIns="0" rIns="0" bIns="0" rtlCol="0"/>
          <a:lstStyle/>
          <a:p>
            <a:endParaRPr sz="3940"/>
          </a:p>
        </p:txBody>
      </p:sp>
      <p:grpSp>
        <p:nvGrpSpPr>
          <p:cNvPr id="7" name="object 7"/>
          <p:cNvGrpSpPr/>
          <p:nvPr/>
        </p:nvGrpSpPr>
        <p:grpSpPr>
          <a:xfrm>
            <a:off x="991561" y="318485"/>
            <a:ext cx="10555496" cy="1215166"/>
            <a:chOff x="439458" y="228104"/>
            <a:chExt cx="4916283" cy="542011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3940"/>
            </a:p>
          </p:txBody>
        </p:sp>
        <p:sp>
          <p:nvSpPr>
            <p:cNvPr id="9" name="object 9"/>
            <p:cNvSpPr/>
            <p:nvPr/>
          </p:nvSpPr>
          <p:spPr>
            <a:xfrm>
              <a:off x="4285485" y="228104"/>
              <a:ext cx="1070256" cy="542011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3940"/>
            </a:p>
          </p:txBody>
        </p:sp>
        <p:sp>
          <p:nvSpPr>
            <p:cNvPr id="10" name="object 10"/>
            <p:cNvSpPr/>
            <p:nvPr/>
          </p:nvSpPr>
          <p:spPr>
            <a:xfrm>
              <a:off x="4285485" y="228104"/>
              <a:ext cx="1070256" cy="533396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3940"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8866438" y="372231"/>
            <a:ext cx="2982635" cy="958946"/>
          </a:xfrm>
          <a:prstGeom prst="rect">
            <a:avLst/>
          </a:prstGeom>
        </p:spPr>
        <p:txBody>
          <a:bodyPr vert="horz" wrap="square" lIns="0" tIns="25810" rIns="0" bIns="0" rtlCol="0">
            <a:spAutoFit/>
          </a:bodyPr>
          <a:lstStyle/>
          <a:p>
            <a:pPr algn="ctr">
              <a:spcBef>
                <a:spcPts val="204"/>
              </a:spcBef>
            </a:pPr>
            <a:r>
              <a:rPr lang="en-US" sz="6062" b="1" spc="-11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4445" b="1" spc="-11" dirty="0">
                <a:solidFill>
                  <a:schemeClr val="bg1"/>
                </a:solidFill>
                <a:latin typeface="Arial"/>
                <a:cs typeface="Arial"/>
              </a:rPr>
              <a:t>5</a:t>
            </a:r>
            <a:r>
              <a:rPr lang="en-US" sz="4445" b="1" spc="-11" dirty="0" smtClean="0">
                <a:solidFill>
                  <a:schemeClr val="bg1"/>
                </a:solidFill>
                <a:latin typeface="Arial"/>
                <a:cs typeface="Arial"/>
              </a:rPr>
              <a:t>- </a:t>
            </a:r>
            <a:r>
              <a:rPr sz="4445" b="1" spc="-11" dirty="0" err="1">
                <a:solidFill>
                  <a:schemeClr val="bg1"/>
                </a:solidFill>
                <a:latin typeface="Arial"/>
                <a:cs typeface="Arial"/>
              </a:rPr>
              <a:t>sinf</a:t>
            </a:r>
            <a:endParaRPr sz="4445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1" name="object 5"/>
          <p:cNvSpPr/>
          <p:nvPr/>
        </p:nvSpPr>
        <p:spPr>
          <a:xfrm>
            <a:off x="233258" y="2349434"/>
            <a:ext cx="771993" cy="1713015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8748"/>
          </a:p>
        </p:txBody>
      </p:sp>
      <p:sp>
        <p:nvSpPr>
          <p:cNvPr id="12" name="object 11"/>
          <p:cNvSpPr/>
          <p:nvPr/>
        </p:nvSpPr>
        <p:spPr>
          <a:xfrm>
            <a:off x="9333185" y="2573858"/>
            <a:ext cx="2348407" cy="21711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4000"/>
          </a:p>
        </p:txBody>
      </p:sp>
    </p:spTree>
    <p:extLst>
      <p:ext uri="{BB962C8B-B14F-4D97-AF65-F5344CB8AC3E}">
        <p14:creationId xmlns:p14="http://schemas.microsoft.com/office/powerpoint/2010/main" val="1161837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4306875" y="295252"/>
            <a:ext cx="368081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461- masala</a:t>
            </a:r>
            <a:endParaRPr lang="ru-RU" sz="4400" dirty="0"/>
          </a:p>
        </p:txBody>
      </p:sp>
      <p:sp>
        <p:nvSpPr>
          <p:cNvPr id="4" name="Стрелка углом вверх 3"/>
          <p:cNvSpPr/>
          <p:nvPr/>
        </p:nvSpPr>
        <p:spPr>
          <a:xfrm>
            <a:off x="132749" y="153814"/>
            <a:ext cx="288032" cy="259804"/>
          </a:xfrm>
          <a:prstGeom prst="bentUp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1196281" y="1493738"/>
            <a:ext cx="10712604" cy="46095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Bo‘linmani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toping: </a:t>
            </a:r>
            <a:endParaRPr lang="en-US" sz="400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742950" indent="-742950" algn="just">
              <a:lnSpc>
                <a:spcPct val="150000"/>
              </a:lnSpc>
              <a:buAutoNum type="alphaLcParenR"/>
            </a:pP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5,87 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: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2            b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) 10,63 :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2 </a:t>
            </a:r>
          </a:p>
          <a:p>
            <a:pPr algn="just">
              <a:lnSpc>
                <a:spcPct val="150000"/>
              </a:lnSpc>
            </a:pP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d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) 3,42 :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4             e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) 10,4 :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5 </a:t>
            </a:r>
            <a:endParaRPr lang="en-US" sz="44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BR" sz="4000" dirty="0">
                <a:solidFill>
                  <a:srgbClr val="000000"/>
                </a:solidFill>
                <a:latin typeface="Arial" panose="020B0604020202020204" pitchFamily="34" charset="0"/>
              </a:rPr>
              <a:t>f) 13,8 : </a:t>
            </a:r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15            g</a:t>
            </a:r>
            <a:r>
              <a:rPr lang="pt-BR" sz="4000" dirty="0">
                <a:solidFill>
                  <a:srgbClr val="000000"/>
                </a:solidFill>
                <a:latin typeface="Arial" panose="020B0604020202020204" pitchFamily="34" charset="0"/>
              </a:rPr>
              <a:t>) 24,4 : </a:t>
            </a:r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8 </a:t>
            </a:r>
          </a:p>
          <a:p>
            <a:pPr algn="just">
              <a:lnSpc>
                <a:spcPct val="150000"/>
              </a:lnSpc>
            </a:pPr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h</a:t>
            </a:r>
            <a:r>
              <a:rPr lang="pt-BR" sz="4000" dirty="0">
                <a:solidFill>
                  <a:srgbClr val="000000"/>
                </a:solidFill>
                <a:latin typeface="Arial" panose="020B0604020202020204" pitchFamily="34" charset="0"/>
              </a:rPr>
              <a:t>) 14,7 : </a:t>
            </a:r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12            i</a:t>
            </a:r>
            <a:r>
              <a:rPr lang="pt-BR" sz="4000" dirty="0">
                <a:solidFill>
                  <a:srgbClr val="000000"/>
                </a:solidFill>
                <a:latin typeface="Arial" panose="020B0604020202020204" pitchFamily="34" charset="0"/>
              </a:rPr>
              <a:t>) 44,5 : </a:t>
            </a:r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4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113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10931" y="1349722"/>
            <a:ext cx="926391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Darslikdagi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463-, 464-, 465-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masalalarni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yechish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6000" b="1" dirty="0" smtClean="0">
                <a:latin typeface="Arial" pitchFamily="34" charset="0"/>
                <a:cs typeface="Arial" pitchFamily="34" charset="0"/>
              </a:rPr>
              <a:t>(106-bet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uz-Latn-UZ" sz="6000" b="1" smtClean="0">
                <a:latin typeface="Arial" pitchFamily="34" charset="0"/>
                <a:cs typeface="Arial" pitchFamily="34" charset="0"/>
              </a:rPr>
              <a:t>.</a:t>
            </a:r>
            <a:endParaRPr lang="en-US" sz="60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6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3"/>
          <p:cNvSpPr txBox="1">
            <a:spLocks noGrp="1"/>
          </p:cNvSpPr>
          <p:nvPr>
            <p:ph type="title"/>
          </p:nvPr>
        </p:nvSpPr>
        <p:spPr>
          <a:xfrm>
            <a:off x="-179297" y="125430"/>
            <a:ext cx="12044370" cy="867203"/>
          </a:xfrm>
          <a:prstGeom prst="rect">
            <a:avLst/>
          </a:prstGeom>
        </p:spPr>
        <p:txBody>
          <a:bodyPr vert="horz" wrap="square" lIns="0" tIns="35856" rIns="0" bIns="0" rtlCol="0">
            <a:spAutoFit/>
          </a:bodyPr>
          <a:lstStyle/>
          <a:p>
            <a:pPr marL="27582" algn="ctr">
              <a:spcBef>
                <a:spcPts val="282"/>
              </a:spcBef>
            </a:pPr>
            <a:r>
              <a:rPr lang="en-US" sz="5400" dirty="0"/>
              <a:t>  </a:t>
            </a:r>
            <a:r>
              <a:rPr lang="en-US" sz="3600" dirty="0" smtClean="0"/>
              <a:t>MUSTAQIL  BAJARISH  UCHUN TOPSHIRIQLAR:</a:t>
            </a:r>
            <a:endParaRPr sz="4800" dirty="0"/>
          </a:p>
        </p:txBody>
      </p:sp>
      <p:pic>
        <p:nvPicPr>
          <p:cNvPr id="7" name="Picture 2" descr="SMART - детский сад - Юные математики | Facebook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9664" y="3653978"/>
            <a:ext cx="2880320" cy="2592288"/>
          </a:xfrm>
          <a:prstGeom prst="rect">
            <a:avLst/>
          </a:prstGeom>
          <a:noFill/>
          <a:extLst/>
        </p:spPr>
      </p:pic>
    </p:spTree>
    <p:extLst>
      <p:ext uri="{BB962C8B-B14F-4D97-AF65-F5344CB8AC3E}">
        <p14:creationId xmlns:p14="http://schemas.microsoft.com/office/powerpoint/2010/main" val="1126468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4580657" y="197594"/>
            <a:ext cx="281679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4400" dirty="0"/>
          </a:p>
        </p:txBody>
      </p:sp>
      <p:sp>
        <p:nvSpPr>
          <p:cNvPr id="14" name="TextBox 13"/>
          <p:cNvSpPr txBox="1"/>
          <p:nvPr/>
        </p:nvSpPr>
        <p:spPr>
          <a:xfrm>
            <a:off x="416891" y="1205706"/>
            <a:ext cx="1114432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Uzunligi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16,8 m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gazlama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6 ta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bo‘lakka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bo‘lindi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bo‘lak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uzunligini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toping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0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16,8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m = 168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dm</a:t>
            </a:r>
            <a:endParaRPr lang="en-US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168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: 6 = 28 </a:t>
            </a:r>
            <a:endParaRPr lang="en-US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28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dm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2,8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m </a:t>
            </a:r>
          </a:p>
          <a:p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Tekshirish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2,8 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·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6 = 16,8</a:t>
            </a:r>
          </a:p>
          <a:p>
            <a:endParaRPr lang="en-US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0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bo‘lak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uzunligi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2,8 m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4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8280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4580657" y="197594"/>
            <a:ext cx="281679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4400" dirty="0"/>
          </a:p>
        </p:txBody>
      </p:sp>
      <p:grpSp>
        <p:nvGrpSpPr>
          <p:cNvPr id="6" name="Группа 5"/>
          <p:cNvGrpSpPr>
            <a:grpSpLocks/>
          </p:cNvGrpSpPr>
          <p:nvPr/>
        </p:nvGrpSpPr>
        <p:grpSpPr bwMode="auto">
          <a:xfrm>
            <a:off x="5961814" y="2023959"/>
            <a:ext cx="1931211" cy="1725216"/>
            <a:chOff x="2142314" y="1500968"/>
            <a:chExt cx="1143802" cy="857256"/>
          </a:xfrm>
        </p:grpSpPr>
        <p:cxnSp>
          <p:nvCxnSpPr>
            <p:cNvPr id="21" name="Прямая соединительная линия 20"/>
            <p:cNvCxnSpPr/>
            <p:nvPr/>
          </p:nvCxnSpPr>
          <p:spPr>
            <a:xfrm rot="5400000">
              <a:off x="1714456" y="1928826"/>
              <a:ext cx="857256" cy="1540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Прямая соединительная линия 21"/>
            <p:cNvCxnSpPr/>
            <p:nvPr/>
          </p:nvCxnSpPr>
          <p:spPr>
            <a:xfrm>
              <a:off x="2143084" y="1929182"/>
              <a:ext cx="1143032" cy="828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TextBox 17"/>
          <p:cNvSpPr txBox="1">
            <a:spLocks noChangeArrowheads="1"/>
          </p:cNvSpPr>
          <p:nvPr/>
        </p:nvSpPr>
        <p:spPr bwMode="auto">
          <a:xfrm>
            <a:off x="6242506" y="2023954"/>
            <a:ext cx="653732" cy="10338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ru-RU" alt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18"/>
          <p:cNvSpPr txBox="1">
            <a:spLocks noChangeArrowheads="1"/>
          </p:cNvSpPr>
          <p:nvPr/>
        </p:nvSpPr>
        <p:spPr bwMode="auto">
          <a:xfrm>
            <a:off x="6242511" y="2999082"/>
            <a:ext cx="651121" cy="10338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altLang="ru-RU" sz="6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19"/>
          <p:cNvSpPr txBox="1">
            <a:spLocks noChangeArrowheads="1"/>
          </p:cNvSpPr>
          <p:nvPr/>
        </p:nvSpPr>
        <p:spPr bwMode="auto">
          <a:xfrm>
            <a:off x="4220942" y="2670859"/>
            <a:ext cx="1182305" cy="10338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altLang="ru-RU" sz="6000" b="1" u="sng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endParaRPr lang="ru-RU" altLang="ru-RU" sz="6000" b="1" u="sng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20"/>
          <p:cNvSpPr txBox="1">
            <a:spLocks noChangeArrowheads="1"/>
          </p:cNvSpPr>
          <p:nvPr/>
        </p:nvSpPr>
        <p:spPr bwMode="auto">
          <a:xfrm>
            <a:off x="6896238" y="2999082"/>
            <a:ext cx="647509" cy="10338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60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lang="ru-RU" altLang="ru-RU" sz="60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21"/>
          <p:cNvSpPr txBox="1">
            <a:spLocks noChangeArrowheads="1"/>
          </p:cNvSpPr>
          <p:nvPr/>
        </p:nvSpPr>
        <p:spPr bwMode="auto">
          <a:xfrm>
            <a:off x="4563037" y="3365313"/>
            <a:ext cx="1400321" cy="10338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60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4 8</a:t>
            </a:r>
            <a:endParaRPr lang="ru-RU" altLang="ru-RU" sz="60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22"/>
          <p:cNvSpPr txBox="1">
            <a:spLocks noChangeArrowheads="1"/>
          </p:cNvSpPr>
          <p:nvPr/>
        </p:nvSpPr>
        <p:spPr bwMode="auto">
          <a:xfrm>
            <a:off x="4598372" y="3998851"/>
            <a:ext cx="1867793" cy="10338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6000" b="1" u="sng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</a:t>
            </a:r>
            <a:r>
              <a:rPr lang="ru-RU" altLang="ru-RU" sz="6000" b="1" u="sng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lang="ru-RU" altLang="ru-RU" sz="6000" b="1" u="sng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23"/>
          <p:cNvSpPr txBox="1">
            <a:spLocks noChangeArrowheads="1"/>
          </p:cNvSpPr>
          <p:nvPr/>
        </p:nvSpPr>
        <p:spPr bwMode="auto">
          <a:xfrm>
            <a:off x="4045449" y="3775858"/>
            <a:ext cx="866965" cy="10338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altLang="ru-RU" sz="60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</a:p>
        </p:txBody>
      </p:sp>
      <p:sp>
        <p:nvSpPr>
          <p:cNvPr id="15" name="TextBox 24"/>
          <p:cNvSpPr txBox="1">
            <a:spLocks noChangeArrowheads="1"/>
          </p:cNvSpPr>
          <p:nvPr/>
        </p:nvSpPr>
        <p:spPr bwMode="auto">
          <a:xfrm>
            <a:off x="5171062" y="4728418"/>
            <a:ext cx="1344811" cy="10338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altLang="ru-RU" sz="6000" b="1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</a:p>
        </p:txBody>
      </p:sp>
      <p:sp>
        <p:nvSpPr>
          <p:cNvPr id="16" name="TextBox 25"/>
          <p:cNvSpPr txBox="1">
            <a:spLocks noChangeArrowheads="1"/>
          </p:cNvSpPr>
          <p:nvPr/>
        </p:nvSpPr>
        <p:spPr bwMode="auto">
          <a:xfrm>
            <a:off x="6609523" y="3049990"/>
            <a:ext cx="409565" cy="10338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altLang="ru-RU" sz="6000" b="1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auto">
          <a:xfrm>
            <a:off x="4187939" y="1979994"/>
            <a:ext cx="2708299" cy="10338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altLang="ru-RU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ru-RU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ru-RU" altLang="ru-RU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altLang="ru-RU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lang="ru-RU" alt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28"/>
          <p:cNvSpPr txBox="1">
            <a:spLocks noChangeArrowheads="1"/>
          </p:cNvSpPr>
          <p:nvPr/>
        </p:nvSpPr>
        <p:spPr bwMode="auto">
          <a:xfrm>
            <a:off x="3540430" y="2205518"/>
            <a:ext cx="710899" cy="10338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altLang="ru-RU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</a:p>
        </p:txBody>
      </p:sp>
      <p:sp>
        <p:nvSpPr>
          <p:cNvPr id="20" name="Выгнутая вниз стрелка 19"/>
          <p:cNvSpPr/>
          <p:nvPr/>
        </p:nvSpPr>
        <p:spPr>
          <a:xfrm rot="2153393">
            <a:off x="4732653" y="3312126"/>
            <a:ext cx="2299654" cy="481235"/>
          </a:xfrm>
          <a:prstGeom prst="curvedUpArrow">
            <a:avLst>
              <a:gd name="adj1" fmla="val 13496"/>
              <a:gd name="adj2" fmla="val 41931"/>
              <a:gd name="adj3" fmla="val 32264"/>
            </a:avLst>
          </a:prstGeom>
          <a:ln w="38100"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lIns="109454" tIns="54727" rIns="109454" bIns="54727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sz="6000" b="1" spc="6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1922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5" grpId="0"/>
      <p:bldP spid="16" grpId="0"/>
      <p:bldP spid="18" grpId="0"/>
      <p:bldP spid="20" grpId="0" animBg="1"/>
      <p:bldP spid="20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188169" y="269602"/>
            <a:ext cx="1199748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O‘NLI KASRNI NATURAL SONGA BO‘LISH </a:t>
            </a:r>
            <a:endParaRPr lang="ru-RU" sz="3600" dirty="0"/>
          </a:p>
        </p:txBody>
      </p:sp>
      <p:sp>
        <p:nvSpPr>
          <p:cNvPr id="14" name="TextBox 13"/>
          <p:cNvSpPr txBox="1"/>
          <p:nvPr/>
        </p:nvSpPr>
        <p:spPr>
          <a:xfrm>
            <a:off x="614745" y="1133698"/>
            <a:ext cx="11382736" cy="6309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O‘nli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kasrni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natural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songa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bo‘lish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verguliga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e’tibor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bermay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natural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songa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bo‘linadi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4000" dirty="0"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butun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qismini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bo‘lish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tugagan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zahoti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bo‘linmaga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vergul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qo‘yiladi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bo‘lish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davom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ettiriladi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Agar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o‘nli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kasrning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butun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qismi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natural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sondan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kichik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bo‘linmaning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butun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qismi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noldan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iborat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ru-RU" sz="4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4535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4580657" y="197594"/>
            <a:ext cx="340029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MISOLLAR</a:t>
            </a:r>
            <a:endParaRPr lang="ru-RU" sz="4400" dirty="0"/>
          </a:p>
        </p:txBody>
      </p:sp>
      <p:grpSp>
        <p:nvGrpSpPr>
          <p:cNvPr id="6" name="Группа 5"/>
          <p:cNvGrpSpPr>
            <a:grpSpLocks/>
          </p:cNvGrpSpPr>
          <p:nvPr/>
        </p:nvGrpSpPr>
        <p:grpSpPr bwMode="auto">
          <a:xfrm>
            <a:off x="2897585" y="2023959"/>
            <a:ext cx="1931211" cy="1725216"/>
            <a:chOff x="2142314" y="1500968"/>
            <a:chExt cx="1143802" cy="857256"/>
          </a:xfrm>
        </p:grpSpPr>
        <p:cxnSp>
          <p:nvCxnSpPr>
            <p:cNvPr id="21" name="Прямая соединительная линия 20"/>
            <p:cNvCxnSpPr/>
            <p:nvPr/>
          </p:nvCxnSpPr>
          <p:spPr>
            <a:xfrm rot="5400000">
              <a:off x="1714456" y="1928826"/>
              <a:ext cx="857256" cy="1540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Прямая соединительная линия 21"/>
            <p:cNvCxnSpPr/>
            <p:nvPr/>
          </p:nvCxnSpPr>
          <p:spPr>
            <a:xfrm>
              <a:off x="2143084" y="1929182"/>
              <a:ext cx="1143032" cy="828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TextBox 17"/>
          <p:cNvSpPr txBox="1">
            <a:spLocks noChangeArrowheads="1"/>
          </p:cNvSpPr>
          <p:nvPr/>
        </p:nvSpPr>
        <p:spPr bwMode="auto">
          <a:xfrm>
            <a:off x="3178277" y="2023954"/>
            <a:ext cx="653732" cy="941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5400" b="1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lang="ru-RU" alt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18"/>
          <p:cNvSpPr txBox="1">
            <a:spLocks noChangeArrowheads="1"/>
          </p:cNvSpPr>
          <p:nvPr/>
        </p:nvSpPr>
        <p:spPr bwMode="auto">
          <a:xfrm>
            <a:off x="3178282" y="2999082"/>
            <a:ext cx="651121" cy="941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ru-RU" alt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19"/>
          <p:cNvSpPr txBox="1">
            <a:spLocks noChangeArrowheads="1"/>
          </p:cNvSpPr>
          <p:nvPr/>
        </p:nvSpPr>
        <p:spPr bwMode="auto">
          <a:xfrm>
            <a:off x="1144485" y="2617281"/>
            <a:ext cx="1182305" cy="941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5400" b="1" u="sng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3 6</a:t>
            </a:r>
            <a:endParaRPr lang="ru-RU" altLang="ru-RU" sz="5400" b="1" u="sng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20"/>
          <p:cNvSpPr txBox="1">
            <a:spLocks noChangeArrowheads="1"/>
          </p:cNvSpPr>
          <p:nvPr/>
        </p:nvSpPr>
        <p:spPr bwMode="auto">
          <a:xfrm>
            <a:off x="3832009" y="2999082"/>
            <a:ext cx="647509" cy="941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54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ru-RU" altLang="ru-RU" sz="54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21"/>
          <p:cNvSpPr txBox="1">
            <a:spLocks noChangeArrowheads="1"/>
          </p:cNvSpPr>
          <p:nvPr/>
        </p:nvSpPr>
        <p:spPr bwMode="auto">
          <a:xfrm>
            <a:off x="1750897" y="3360530"/>
            <a:ext cx="1400321" cy="941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54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54</a:t>
            </a:r>
            <a:endParaRPr lang="ru-RU" altLang="ru-RU" sz="54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22"/>
          <p:cNvSpPr txBox="1">
            <a:spLocks noChangeArrowheads="1"/>
          </p:cNvSpPr>
          <p:nvPr/>
        </p:nvSpPr>
        <p:spPr bwMode="auto">
          <a:xfrm>
            <a:off x="1783627" y="3989102"/>
            <a:ext cx="1119480" cy="941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5400" b="1" u="sng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54</a:t>
            </a:r>
            <a:endParaRPr lang="ru-RU" altLang="ru-RU" sz="5400" b="1" u="sng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23"/>
          <p:cNvSpPr txBox="1">
            <a:spLocks noChangeArrowheads="1"/>
          </p:cNvSpPr>
          <p:nvPr/>
        </p:nvSpPr>
        <p:spPr bwMode="auto">
          <a:xfrm>
            <a:off x="1196281" y="3640233"/>
            <a:ext cx="866965" cy="941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altLang="ru-RU" sz="5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</a:p>
        </p:txBody>
      </p:sp>
      <p:sp>
        <p:nvSpPr>
          <p:cNvPr id="15" name="TextBox 24"/>
          <p:cNvSpPr txBox="1">
            <a:spLocks noChangeArrowheads="1"/>
          </p:cNvSpPr>
          <p:nvPr/>
        </p:nvSpPr>
        <p:spPr bwMode="auto">
          <a:xfrm>
            <a:off x="2230701" y="4728682"/>
            <a:ext cx="1344811" cy="941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altLang="ru-RU" sz="5400" b="1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</a:p>
        </p:txBody>
      </p:sp>
      <p:sp>
        <p:nvSpPr>
          <p:cNvPr id="16" name="TextBox 25"/>
          <p:cNvSpPr txBox="1">
            <a:spLocks noChangeArrowheads="1"/>
          </p:cNvSpPr>
          <p:nvPr/>
        </p:nvSpPr>
        <p:spPr bwMode="auto">
          <a:xfrm>
            <a:off x="3545294" y="3049990"/>
            <a:ext cx="409565" cy="941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altLang="ru-RU" sz="5400" b="1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auto">
          <a:xfrm>
            <a:off x="1123710" y="1979994"/>
            <a:ext cx="2708299" cy="941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altLang="ru-RU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altLang="ru-RU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14</a:t>
            </a:r>
            <a:endParaRPr lang="ru-RU" alt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28"/>
          <p:cNvSpPr txBox="1">
            <a:spLocks noChangeArrowheads="1"/>
          </p:cNvSpPr>
          <p:nvPr/>
        </p:nvSpPr>
        <p:spPr bwMode="auto">
          <a:xfrm>
            <a:off x="476201" y="2205518"/>
            <a:ext cx="710899" cy="941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altLang="ru-RU" sz="54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</a:p>
        </p:txBody>
      </p:sp>
      <p:sp>
        <p:nvSpPr>
          <p:cNvPr id="23" name="TextBox 20"/>
          <p:cNvSpPr txBox="1">
            <a:spLocks noChangeArrowheads="1"/>
          </p:cNvSpPr>
          <p:nvPr/>
        </p:nvSpPr>
        <p:spPr bwMode="auto">
          <a:xfrm>
            <a:off x="4251734" y="3024536"/>
            <a:ext cx="647509" cy="941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5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ru-RU" altLang="ru-RU" sz="54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4" name="Группа 23"/>
          <p:cNvGrpSpPr>
            <a:grpSpLocks/>
          </p:cNvGrpSpPr>
          <p:nvPr/>
        </p:nvGrpSpPr>
        <p:grpSpPr bwMode="auto">
          <a:xfrm>
            <a:off x="8292597" y="1364074"/>
            <a:ext cx="1931211" cy="1725216"/>
            <a:chOff x="2142314" y="1500968"/>
            <a:chExt cx="1143802" cy="857256"/>
          </a:xfrm>
        </p:grpSpPr>
        <p:cxnSp>
          <p:nvCxnSpPr>
            <p:cNvPr id="25" name="Прямая соединительная линия 24"/>
            <p:cNvCxnSpPr/>
            <p:nvPr/>
          </p:nvCxnSpPr>
          <p:spPr>
            <a:xfrm rot="5400000">
              <a:off x="1714456" y="1928826"/>
              <a:ext cx="857256" cy="1540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Прямая соединительная линия 25"/>
            <p:cNvCxnSpPr/>
            <p:nvPr/>
          </p:nvCxnSpPr>
          <p:spPr>
            <a:xfrm>
              <a:off x="2143084" y="1929182"/>
              <a:ext cx="1143032" cy="828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Box 17"/>
          <p:cNvSpPr txBox="1">
            <a:spLocks noChangeArrowheads="1"/>
          </p:cNvSpPr>
          <p:nvPr/>
        </p:nvSpPr>
        <p:spPr bwMode="auto">
          <a:xfrm>
            <a:off x="8434242" y="1308274"/>
            <a:ext cx="1126057" cy="787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26</a:t>
            </a:r>
            <a:endParaRPr lang="ru-RU" alt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18"/>
          <p:cNvSpPr txBox="1">
            <a:spLocks noChangeArrowheads="1"/>
          </p:cNvSpPr>
          <p:nvPr/>
        </p:nvSpPr>
        <p:spPr bwMode="auto">
          <a:xfrm>
            <a:off x="8365529" y="2236905"/>
            <a:ext cx="651121" cy="787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44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altLang="ru-RU" sz="44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Box 19"/>
          <p:cNvSpPr txBox="1">
            <a:spLocks noChangeArrowheads="1"/>
          </p:cNvSpPr>
          <p:nvPr/>
        </p:nvSpPr>
        <p:spPr bwMode="auto">
          <a:xfrm>
            <a:off x="6221542" y="1779893"/>
            <a:ext cx="1182305" cy="787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4400" b="1" u="sng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52</a:t>
            </a:r>
            <a:endParaRPr lang="ru-RU" altLang="ru-RU" sz="4400" b="1" u="sng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Box 20"/>
          <p:cNvSpPr txBox="1">
            <a:spLocks noChangeArrowheads="1"/>
          </p:cNvSpPr>
          <p:nvPr/>
        </p:nvSpPr>
        <p:spPr bwMode="auto">
          <a:xfrm>
            <a:off x="8789557" y="2238342"/>
            <a:ext cx="647509" cy="787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44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altLang="ru-RU" sz="44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Box 21"/>
          <p:cNvSpPr txBox="1">
            <a:spLocks noChangeArrowheads="1"/>
          </p:cNvSpPr>
          <p:nvPr/>
        </p:nvSpPr>
        <p:spPr bwMode="auto">
          <a:xfrm>
            <a:off x="6492989" y="2355032"/>
            <a:ext cx="1400321" cy="787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44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8 4</a:t>
            </a:r>
            <a:endParaRPr lang="ru-RU" altLang="ru-RU" sz="44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22"/>
          <p:cNvSpPr txBox="1">
            <a:spLocks noChangeArrowheads="1"/>
          </p:cNvSpPr>
          <p:nvPr/>
        </p:nvSpPr>
        <p:spPr bwMode="auto">
          <a:xfrm>
            <a:off x="6500687" y="2848723"/>
            <a:ext cx="1470344" cy="787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4400" b="1" u="sng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7 8</a:t>
            </a:r>
            <a:endParaRPr lang="ru-RU" altLang="ru-RU" sz="4400" b="1" u="sng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Box 23"/>
          <p:cNvSpPr txBox="1">
            <a:spLocks noChangeArrowheads="1"/>
          </p:cNvSpPr>
          <p:nvPr/>
        </p:nvSpPr>
        <p:spPr bwMode="auto">
          <a:xfrm>
            <a:off x="6190555" y="2567919"/>
            <a:ext cx="866965" cy="787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altLang="ru-RU" sz="4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</a:p>
        </p:txBody>
      </p:sp>
      <p:sp>
        <p:nvSpPr>
          <p:cNvPr id="34" name="TextBox 24"/>
          <p:cNvSpPr txBox="1">
            <a:spLocks noChangeArrowheads="1"/>
          </p:cNvSpPr>
          <p:nvPr/>
        </p:nvSpPr>
        <p:spPr bwMode="auto">
          <a:xfrm>
            <a:off x="6947786" y="3455370"/>
            <a:ext cx="1344811" cy="787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44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65</a:t>
            </a:r>
            <a:endParaRPr lang="ru-RU" altLang="ru-RU" sz="4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Box 25"/>
          <p:cNvSpPr txBox="1">
            <a:spLocks noChangeArrowheads="1"/>
          </p:cNvSpPr>
          <p:nvPr/>
        </p:nvSpPr>
        <p:spPr bwMode="auto">
          <a:xfrm>
            <a:off x="8649114" y="2237623"/>
            <a:ext cx="409565" cy="787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alt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</p:txBody>
      </p:sp>
      <p:sp>
        <p:nvSpPr>
          <p:cNvPr id="36" name="Прямоугольник 35"/>
          <p:cNvSpPr>
            <a:spLocks noChangeArrowheads="1"/>
          </p:cNvSpPr>
          <p:nvPr/>
        </p:nvSpPr>
        <p:spPr bwMode="auto">
          <a:xfrm>
            <a:off x="6190555" y="1277714"/>
            <a:ext cx="2708299" cy="787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60</a:t>
            </a:r>
            <a:r>
              <a:rPr lang="ru-RU" altLang="ru-RU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altLang="ru-RU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45</a:t>
            </a:r>
            <a:endParaRPr lang="ru-RU" alt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TextBox 28"/>
          <p:cNvSpPr txBox="1">
            <a:spLocks noChangeArrowheads="1"/>
          </p:cNvSpPr>
          <p:nvPr/>
        </p:nvSpPr>
        <p:spPr bwMode="auto">
          <a:xfrm>
            <a:off x="5925352" y="1500531"/>
            <a:ext cx="710899" cy="787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altLang="ru-RU" sz="44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</a:p>
        </p:txBody>
      </p:sp>
      <p:sp>
        <p:nvSpPr>
          <p:cNvPr id="38" name="TextBox 20"/>
          <p:cNvSpPr txBox="1">
            <a:spLocks noChangeArrowheads="1"/>
          </p:cNvSpPr>
          <p:nvPr/>
        </p:nvSpPr>
        <p:spPr bwMode="auto">
          <a:xfrm>
            <a:off x="9145871" y="2232119"/>
            <a:ext cx="647509" cy="787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4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altLang="ru-RU" sz="4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TextBox 20"/>
          <p:cNvSpPr txBox="1">
            <a:spLocks noChangeArrowheads="1"/>
          </p:cNvSpPr>
          <p:nvPr/>
        </p:nvSpPr>
        <p:spPr bwMode="auto">
          <a:xfrm>
            <a:off x="9482707" y="2250760"/>
            <a:ext cx="647509" cy="787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ru-RU" alt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TextBox 19"/>
          <p:cNvSpPr txBox="1">
            <a:spLocks noChangeArrowheads="1"/>
          </p:cNvSpPr>
          <p:nvPr/>
        </p:nvSpPr>
        <p:spPr bwMode="auto">
          <a:xfrm>
            <a:off x="6974479" y="3980089"/>
            <a:ext cx="1182305" cy="787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4400" b="1" u="sng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52</a:t>
            </a:r>
            <a:endParaRPr lang="ru-RU" altLang="ru-RU" sz="4400" b="1" u="sng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TextBox 23"/>
          <p:cNvSpPr txBox="1">
            <a:spLocks noChangeArrowheads="1"/>
          </p:cNvSpPr>
          <p:nvPr/>
        </p:nvSpPr>
        <p:spPr bwMode="auto">
          <a:xfrm>
            <a:off x="6671549" y="3659207"/>
            <a:ext cx="866965" cy="787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altLang="ru-RU" sz="4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</a:p>
        </p:txBody>
      </p:sp>
      <p:sp>
        <p:nvSpPr>
          <p:cNvPr id="42" name="TextBox 24"/>
          <p:cNvSpPr txBox="1">
            <a:spLocks noChangeArrowheads="1"/>
          </p:cNvSpPr>
          <p:nvPr/>
        </p:nvSpPr>
        <p:spPr bwMode="auto">
          <a:xfrm>
            <a:off x="7025252" y="4555708"/>
            <a:ext cx="1767161" cy="787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13</a:t>
            </a:r>
            <a:endParaRPr lang="ru-RU" alt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TextBox 19"/>
          <p:cNvSpPr txBox="1">
            <a:spLocks noChangeArrowheads="1"/>
          </p:cNvSpPr>
          <p:nvPr/>
        </p:nvSpPr>
        <p:spPr bwMode="auto">
          <a:xfrm>
            <a:off x="7039268" y="5115439"/>
            <a:ext cx="1815353" cy="787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44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130</a:t>
            </a:r>
            <a:endParaRPr lang="ru-RU" altLang="ru-RU" sz="44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TextBox 23"/>
          <p:cNvSpPr txBox="1">
            <a:spLocks noChangeArrowheads="1"/>
          </p:cNvSpPr>
          <p:nvPr/>
        </p:nvSpPr>
        <p:spPr bwMode="auto">
          <a:xfrm>
            <a:off x="6802376" y="4864209"/>
            <a:ext cx="866965" cy="787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alt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</a:p>
        </p:txBody>
      </p:sp>
      <p:sp>
        <p:nvSpPr>
          <p:cNvPr id="45" name="TextBox 24"/>
          <p:cNvSpPr txBox="1">
            <a:spLocks noChangeArrowheads="1"/>
          </p:cNvSpPr>
          <p:nvPr/>
        </p:nvSpPr>
        <p:spPr bwMode="auto">
          <a:xfrm>
            <a:off x="7669341" y="5706945"/>
            <a:ext cx="773017" cy="787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alt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</a:p>
        </p:txBody>
      </p:sp>
      <p:sp>
        <p:nvSpPr>
          <p:cNvPr id="46" name="TextBox 45"/>
          <p:cNvSpPr txBox="1">
            <a:spLocks noChangeArrowheads="1"/>
          </p:cNvSpPr>
          <p:nvPr/>
        </p:nvSpPr>
        <p:spPr bwMode="auto">
          <a:xfrm>
            <a:off x="7587656" y="1277714"/>
            <a:ext cx="532222" cy="787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ru-RU" alt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TextBox 46"/>
          <p:cNvSpPr txBox="1">
            <a:spLocks noChangeArrowheads="1"/>
          </p:cNvSpPr>
          <p:nvPr/>
        </p:nvSpPr>
        <p:spPr bwMode="auto">
          <a:xfrm>
            <a:off x="7669341" y="4547764"/>
            <a:ext cx="532222" cy="787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ru-RU" alt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0429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5" grpId="0"/>
      <p:bldP spid="16" grpId="0"/>
      <p:bldP spid="18" grpId="0"/>
      <p:bldP spid="23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234676" y="225822"/>
            <a:ext cx="5242525" cy="883960"/>
          </a:xfrm>
        </p:spPr>
        <p:txBody>
          <a:bodyPr/>
          <a:lstStyle/>
          <a:p>
            <a:r>
              <a:rPr lang="en-US" dirty="0" smtClean="0"/>
              <a:t>458- masala</a:t>
            </a:r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431379" y="1275967"/>
            <a:ext cx="1127807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Uzunligi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26,8 m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sim 8 ta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bo‘lakka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bo‘lindi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bo‘lak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uzunligini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toping.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Masalani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oldin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berilganlarni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santimetrga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o‘tkazib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so‘ng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o‘nli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kasrni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natural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songa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bo‘lish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qoidasiga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ko‘ra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yeching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Natijalarni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o‘zaro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taqqoslang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pt-BR" sz="4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234676" y="225822"/>
            <a:ext cx="5242525" cy="883960"/>
          </a:xfrm>
        </p:spPr>
        <p:txBody>
          <a:bodyPr/>
          <a:lstStyle/>
          <a:p>
            <a:r>
              <a:rPr lang="en-US" dirty="0" smtClean="0"/>
              <a:t>YECHISH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68982" y="1401008"/>
            <a:ext cx="525770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26,8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m =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2680 cm</a:t>
            </a:r>
          </a:p>
          <a:p>
            <a:pPr>
              <a:lnSpc>
                <a:spcPct val="150000"/>
              </a:lnSpc>
            </a:pP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2680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8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335 (cm) 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335 cm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3,35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m 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22856" y="5371650"/>
            <a:ext cx="1089920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bo‘lak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uzunligi</a:t>
            </a:r>
            <a:endParaRPr lang="en-US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3,35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m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44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6" name="Группа 5"/>
          <p:cNvGrpSpPr>
            <a:grpSpLocks/>
          </p:cNvGrpSpPr>
          <p:nvPr/>
        </p:nvGrpSpPr>
        <p:grpSpPr bwMode="auto">
          <a:xfrm>
            <a:off x="8511595" y="1672293"/>
            <a:ext cx="1931211" cy="1725216"/>
            <a:chOff x="2142314" y="1500968"/>
            <a:chExt cx="1143802" cy="857256"/>
          </a:xfrm>
        </p:grpSpPr>
        <p:cxnSp>
          <p:nvCxnSpPr>
            <p:cNvPr id="7" name="Прямая соединительная линия 6"/>
            <p:cNvCxnSpPr/>
            <p:nvPr/>
          </p:nvCxnSpPr>
          <p:spPr>
            <a:xfrm rot="5400000">
              <a:off x="1714456" y="1928826"/>
              <a:ext cx="857256" cy="1540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/>
            <p:nvPr/>
          </p:nvCxnSpPr>
          <p:spPr>
            <a:xfrm>
              <a:off x="2143084" y="1929182"/>
              <a:ext cx="1143032" cy="828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extBox 17"/>
          <p:cNvSpPr txBox="1">
            <a:spLocks noChangeArrowheads="1"/>
          </p:cNvSpPr>
          <p:nvPr/>
        </p:nvSpPr>
        <p:spPr bwMode="auto">
          <a:xfrm>
            <a:off x="8792287" y="1672288"/>
            <a:ext cx="653732" cy="787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4400" dirty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lang="ru-RU" alt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8"/>
          <p:cNvSpPr txBox="1">
            <a:spLocks noChangeArrowheads="1"/>
          </p:cNvSpPr>
          <p:nvPr/>
        </p:nvSpPr>
        <p:spPr bwMode="auto">
          <a:xfrm>
            <a:off x="8608016" y="2576858"/>
            <a:ext cx="651121" cy="787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alt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9"/>
          <p:cNvSpPr txBox="1">
            <a:spLocks noChangeArrowheads="1"/>
          </p:cNvSpPr>
          <p:nvPr/>
        </p:nvSpPr>
        <p:spPr bwMode="auto">
          <a:xfrm>
            <a:off x="6733492" y="2140873"/>
            <a:ext cx="1182305" cy="787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altLang="ru-RU" sz="44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ru-RU" sz="44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ru-RU" altLang="ru-RU" sz="44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20"/>
          <p:cNvSpPr txBox="1">
            <a:spLocks noChangeArrowheads="1"/>
          </p:cNvSpPr>
          <p:nvPr/>
        </p:nvSpPr>
        <p:spPr bwMode="auto">
          <a:xfrm>
            <a:off x="9122264" y="2575005"/>
            <a:ext cx="647509" cy="787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44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alt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21"/>
          <p:cNvSpPr txBox="1">
            <a:spLocks noChangeArrowheads="1"/>
          </p:cNvSpPr>
          <p:nvPr/>
        </p:nvSpPr>
        <p:spPr bwMode="auto">
          <a:xfrm>
            <a:off x="7042750" y="2693587"/>
            <a:ext cx="1400321" cy="787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44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ru-RU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8</a:t>
            </a:r>
            <a:endParaRPr lang="ru-RU" alt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22"/>
          <p:cNvSpPr txBox="1">
            <a:spLocks noChangeArrowheads="1"/>
          </p:cNvSpPr>
          <p:nvPr/>
        </p:nvSpPr>
        <p:spPr bwMode="auto">
          <a:xfrm>
            <a:off x="7042750" y="3215525"/>
            <a:ext cx="1867793" cy="787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44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2 4</a:t>
            </a:r>
            <a:endParaRPr lang="ru-RU" altLang="ru-RU" sz="44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23"/>
          <p:cNvSpPr txBox="1">
            <a:spLocks noChangeArrowheads="1"/>
          </p:cNvSpPr>
          <p:nvPr/>
        </p:nvSpPr>
        <p:spPr bwMode="auto">
          <a:xfrm>
            <a:off x="6733492" y="2938897"/>
            <a:ext cx="866965" cy="787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altLang="ru-RU" sz="44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</a:p>
        </p:txBody>
      </p:sp>
      <p:sp>
        <p:nvSpPr>
          <p:cNvPr id="17" name="TextBox 24"/>
          <p:cNvSpPr txBox="1">
            <a:spLocks noChangeArrowheads="1"/>
          </p:cNvSpPr>
          <p:nvPr/>
        </p:nvSpPr>
        <p:spPr bwMode="auto">
          <a:xfrm>
            <a:off x="7491189" y="3870039"/>
            <a:ext cx="532222" cy="787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44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ru-RU" alt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25"/>
          <p:cNvSpPr txBox="1">
            <a:spLocks noChangeArrowheads="1"/>
          </p:cNvSpPr>
          <p:nvPr/>
        </p:nvSpPr>
        <p:spPr bwMode="auto">
          <a:xfrm>
            <a:off x="8920131" y="2575005"/>
            <a:ext cx="409565" cy="787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altLang="ru-RU" sz="44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6737720" y="1628328"/>
            <a:ext cx="2708299" cy="787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44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ru-RU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ru-RU" altLang="ru-RU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altLang="ru-RU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lang="ru-RU" alt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28"/>
          <p:cNvSpPr txBox="1">
            <a:spLocks noChangeArrowheads="1"/>
          </p:cNvSpPr>
          <p:nvPr/>
        </p:nvSpPr>
        <p:spPr bwMode="auto">
          <a:xfrm>
            <a:off x="6396339" y="1853852"/>
            <a:ext cx="710899" cy="787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altLang="ru-RU" sz="44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</a:p>
        </p:txBody>
      </p:sp>
      <p:sp>
        <p:nvSpPr>
          <p:cNvPr id="22" name="TextBox 24"/>
          <p:cNvSpPr txBox="1">
            <a:spLocks noChangeArrowheads="1"/>
          </p:cNvSpPr>
          <p:nvPr/>
        </p:nvSpPr>
        <p:spPr bwMode="auto">
          <a:xfrm>
            <a:off x="7854908" y="1628327"/>
            <a:ext cx="532222" cy="787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44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ru-RU" alt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0"/>
          <p:cNvSpPr txBox="1">
            <a:spLocks noChangeArrowheads="1"/>
          </p:cNvSpPr>
          <p:nvPr/>
        </p:nvSpPr>
        <p:spPr bwMode="auto">
          <a:xfrm>
            <a:off x="9500753" y="2591644"/>
            <a:ext cx="647509" cy="787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44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ru-RU" alt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2"/>
          <p:cNvSpPr txBox="1">
            <a:spLocks noChangeArrowheads="1"/>
          </p:cNvSpPr>
          <p:nvPr/>
        </p:nvSpPr>
        <p:spPr bwMode="auto">
          <a:xfrm>
            <a:off x="7491189" y="4427979"/>
            <a:ext cx="1867793" cy="787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44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40</a:t>
            </a:r>
            <a:endParaRPr lang="ru-RU" altLang="ru-RU" sz="44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7835704" y="3869515"/>
            <a:ext cx="532222" cy="787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44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ru-RU" alt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4"/>
          <p:cNvSpPr txBox="1">
            <a:spLocks noChangeArrowheads="1"/>
          </p:cNvSpPr>
          <p:nvPr/>
        </p:nvSpPr>
        <p:spPr bwMode="auto">
          <a:xfrm>
            <a:off x="7789521" y="5045967"/>
            <a:ext cx="532222" cy="787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44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ru-RU" alt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3"/>
          <p:cNvSpPr txBox="1">
            <a:spLocks noChangeArrowheads="1"/>
          </p:cNvSpPr>
          <p:nvPr/>
        </p:nvSpPr>
        <p:spPr bwMode="auto">
          <a:xfrm>
            <a:off x="7146674" y="4114825"/>
            <a:ext cx="866965" cy="787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altLang="ru-RU" sz="44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290201187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20" grpId="0"/>
      <p:bldP spid="22" grpId="0"/>
      <p:bldP spid="23" grpId="0"/>
      <p:bldP spid="24" grpId="0"/>
      <p:bldP spid="25" grpId="0"/>
      <p:bldP spid="26" grpId="0"/>
      <p:bldP spid="2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234676" y="225822"/>
            <a:ext cx="5242525" cy="883960"/>
          </a:xfrm>
        </p:spPr>
        <p:txBody>
          <a:bodyPr/>
          <a:lstStyle/>
          <a:p>
            <a:r>
              <a:rPr lang="en-US" dirty="0" smtClean="0"/>
              <a:t>459- masala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36241" y="1565746"/>
            <a:ext cx="9642043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Bo‘linmani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toping: </a:t>
            </a:r>
            <a:endParaRPr lang="en-US" sz="400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742950" indent="-742950" algn="just">
              <a:lnSpc>
                <a:spcPct val="150000"/>
              </a:lnSpc>
              <a:buAutoNum type="alphaLcParenR"/>
            </a:pP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42,3 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: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9             b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) 121,6 :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4    </a:t>
            </a:r>
          </a:p>
          <a:p>
            <a:pPr algn="just">
              <a:lnSpc>
                <a:spcPct val="150000"/>
              </a:lnSpc>
            </a:pP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d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) 93,15 :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23          e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) 18,27 :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7    </a:t>
            </a:r>
          </a:p>
          <a:p>
            <a:pPr algn="just">
              <a:lnSpc>
                <a:spcPct val="150000"/>
              </a:lnSpc>
            </a:pPr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f</a:t>
            </a:r>
            <a:r>
              <a:rPr lang="pt-BR" sz="4000" dirty="0">
                <a:solidFill>
                  <a:srgbClr val="000000"/>
                </a:solidFill>
                <a:latin typeface="Arial" panose="020B0604020202020204" pitchFamily="34" charset="0"/>
              </a:rPr>
              <a:t>) 172,8 : </a:t>
            </a:r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12           g</a:t>
            </a:r>
            <a:r>
              <a:rPr lang="pt-BR" sz="4000" dirty="0">
                <a:solidFill>
                  <a:srgbClr val="000000"/>
                </a:solidFill>
                <a:latin typeface="Arial" panose="020B0604020202020204" pitchFamily="34" charset="0"/>
              </a:rPr>
              <a:t>) 1 59,84 : </a:t>
            </a:r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72 </a:t>
            </a:r>
          </a:p>
          <a:p>
            <a:pPr algn="just">
              <a:lnSpc>
                <a:spcPct val="150000"/>
              </a:lnSpc>
            </a:pPr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h</a:t>
            </a:r>
            <a:r>
              <a:rPr lang="pt-BR" sz="4000" dirty="0">
                <a:solidFill>
                  <a:srgbClr val="000000"/>
                </a:solidFill>
                <a:latin typeface="Arial" panose="020B0604020202020204" pitchFamily="34" charset="0"/>
              </a:rPr>
              <a:t>) 14,4 : </a:t>
            </a:r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12             i</a:t>
            </a:r>
            <a:r>
              <a:rPr lang="pt-BR" sz="4000" dirty="0">
                <a:solidFill>
                  <a:srgbClr val="000000"/>
                </a:solidFill>
                <a:latin typeface="Arial" panose="020B0604020202020204" pitchFamily="34" charset="0"/>
              </a:rPr>
              <a:t>) 44,8 : </a:t>
            </a:r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4 </a:t>
            </a:r>
            <a:endParaRPr lang="ru-RU" dirty="0"/>
          </a:p>
        </p:txBody>
      </p:sp>
      <p:sp>
        <p:nvSpPr>
          <p:cNvPr id="26" name="Стрелка углом вверх 25"/>
          <p:cNvSpPr/>
          <p:nvPr/>
        </p:nvSpPr>
        <p:spPr>
          <a:xfrm>
            <a:off x="132749" y="153814"/>
            <a:ext cx="288032" cy="259804"/>
          </a:xfrm>
          <a:prstGeom prst="bentUp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86022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4306875" y="295252"/>
            <a:ext cx="368081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460- masala</a:t>
            </a:r>
            <a:endParaRPr lang="ru-RU" sz="4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20217" y="1126249"/>
            <a:ext cx="10441160" cy="46095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Bo‘linmani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toping: </a:t>
            </a:r>
          </a:p>
          <a:p>
            <a:pPr marL="742950" indent="-742950" algn="just">
              <a:lnSpc>
                <a:spcPct val="150000"/>
              </a:lnSpc>
              <a:buAutoNum type="alphaLcParenR"/>
            </a:pPr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2,34 </a:t>
            </a:r>
            <a:r>
              <a:rPr lang="pt-BR" sz="4000" dirty="0">
                <a:solidFill>
                  <a:srgbClr val="000000"/>
                </a:solidFill>
                <a:latin typeface="Arial" panose="020B0604020202020204" pitchFamily="34" charset="0"/>
              </a:rPr>
              <a:t>: </a:t>
            </a:r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9               b</a:t>
            </a:r>
            <a:r>
              <a:rPr lang="pt-BR" sz="4000" dirty="0">
                <a:solidFill>
                  <a:srgbClr val="000000"/>
                </a:solidFill>
                <a:latin typeface="Arial" panose="020B0604020202020204" pitchFamily="34" charset="0"/>
              </a:rPr>
              <a:t>) 1,68 : </a:t>
            </a:r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4 </a:t>
            </a:r>
          </a:p>
          <a:p>
            <a:pPr algn="just">
              <a:lnSpc>
                <a:spcPct val="150000"/>
              </a:lnSpc>
            </a:pPr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d</a:t>
            </a:r>
            <a:r>
              <a:rPr lang="pt-BR" sz="4000" dirty="0">
                <a:solidFill>
                  <a:srgbClr val="000000"/>
                </a:solidFill>
                <a:latin typeface="Arial" panose="020B0604020202020204" pitchFamily="34" charset="0"/>
              </a:rPr>
              <a:t>) 93,15 : </a:t>
            </a:r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23            e</a:t>
            </a:r>
            <a:r>
              <a:rPr lang="pt-BR" sz="4000" dirty="0">
                <a:solidFill>
                  <a:srgbClr val="000000"/>
                </a:solidFill>
                <a:latin typeface="Arial" panose="020B0604020202020204" pitchFamily="34" charset="0"/>
              </a:rPr>
              <a:t>) 3,57 : </a:t>
            </a:r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7 </a:t>
            </a:r>
            <a:endParaRPr lang="pt-BR" sz="4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BR" sz="4000" dirty="0">
                <a:solidFill>
                  <a:srgbClr val="000000"/>
                </a:solidFill>
                <a:latin typeface="Arial" panose="020B0604020202020204" pitchFamily="34" charset="0"/>
              </a:rPr>
              <a:t>f) 10,824 : </a:t>
            </a:r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12           g</a:t>
            </a:r>
            <a:r>
              <a:rPr lang="pt-BR" sz="4000" dirty="0">
                <a:solidFill>
                  <a:srgbClr val="000000"/>
                </a:solidFill>
                <a:latin typeface="Arial" panose="020B0604020202020204" pitchFamily="34" charset="0"/>
              </a:rPr>
              <a:t>) 36,72 : </a:t>
            </a:r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72</a:t>
            </a:r>
          </a:p>
          <a:p>
            <a:pPr algn="just">
              <a:lnSpc>
                <a:spcPct val="150000"/>
              </a:lnSpc>
            </a:pPr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h</a:t>
            </a:r>
            <a:r>
              <a:rPr lang="pt-BR" sz="4000" dirty="0">
                <a:solidFill>
                  <a:srgbClr val="000000"/>
                </a:solidFill>
                <a:latin typeface="Arial" panose="020B0604020202020204" pitchFamily="34" charset="0"/>
              </a:rPr>
              <a:t>) 4,8 : </a:t>
            </a:r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12                 </a:t>
            </a:r>
            <a:r>
              <a:rPr lang="pt-BR" sz="4000" dirty="0">
                <a:solidFill>
                  <a:srgbClr val="000000"/>
                </a:solidFill>
                <a:latin typeface="Arial" panose="020B0604020202020204" pitchFamily="34" charset="0"/>
              </a:rPr>
              <a:t>i) 3,48 : </a:t>
            </a:r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4 </a:t>
            </a:r>
            <a:endParaRPr lang="ru-RU" dirty="0"/>
          </a:p>
        </p:txBody>
      </p:sp>
      <p:sp>
        <p:nvSpPr>
          <p:cNvPr id="9" name="Стрелка углом вверх 8"/>
          <p:cNvSpPr/>
          <p:nvPr/>
        </p:nvSpPr>
        <p:spPr>
          <a:xfrm>
            <a:off x="132749" y="153814"/>
            <a:ext cx="288032" cy="259804"/>
          </a:xfrm>
          <a:prstGeom prst="bentUp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4380</TotalTime>
  <Words>423</Words>
  <Application>Microsoft Office PowerPoint</Application>
  <PresentationFormat>Произвольный</PresentationFormat>
  <Paragraphs>111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MATEMATIKA</vt:lpstr>
      <vt:lpstr>Презентация PowerPoint</vt:lpstr>
      <vt:lpstr>Презентация PowerPoint</vt:lpstr>
      <vt:lpstr>Презентация PowerPoint</vt:lpstr>
      <vt:lpstr>Презентация PowerPoint</vt:lpstr>
      <vt:lpstr>458- masala</vt:lpstr>
      <vt:lpstr>YECHISH</vt:lpstr>
      <vt:lpstr>459- masala</vt:lpstr>
      <vt:lpstr>Презентация PowerPoint</vt:lpstr>
      <vt:lpstr>Презентация PowerPoint</vt:lpstr>
      <vt:lpstr>  MUSTAQIL  BAJARISH  UCHUN TOPSHIRIQLAR: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D.Sharipova</dc:creator>
  <cp:lastModifiedBy>Пользователь</cp:lastModifiedBy>
  <cp:revision>453</cp:revision>
  <dcterms:created xsi:type="dcterms:W3CDTF">2020-04-09T07:32:19Z</dcterms:created>
  <dcterms:modified xsi:type="dcterms:W3CDTF">2021-02-15T07:24:58Z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