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301" r:id="rId5"/>
    <p:sldId id="299" r:id="rId6"/>
    <p:sldId id="292" r:id="rId7"/>
    <p:sldId id="300" r:id="rId8"/>
    <p:sldId id="297" r:id="rId9"/>
    <p:sldId id="260" r:id="rId10"/>
    <p:sldId id="295" r:id="rId11"/>
    <p:sldId id="290" r:id="rId12"/>
    <p:sldId id="304" r:id="rId13"/>
    <p:sldId id="305" r:id="rId14"/>
    <p:sldId id="296" r:id="rId15"/>
    <p:sldId id="283" r:id="rId16"/>
    <p:sldId id="303" r:id="rId17"/>
    <p:sldId id="261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8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D09A2-C2D9-49CD-BDC0-37FB05C7E707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819AB-9F28-41F9-906E-9FC4072634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19AB-9F28-41F9-906E-9FC4072634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914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819AB-9F28-41F9-906E-9FC4072634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2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  <a:endParaRPr lang="uz-Cyrl-UZ" sz="5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Natur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56537" y="242888"/>
            <a:ext cx="2317749" cy="1343025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.KLASSE</a:t>
            </a:r>
            <a:endParaRPr lang="ru-RU" sz="35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291" y="746888"/>
            <a:ext cx="11300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unbestimmt-persönliche Pronomen </a:t>
            </a:r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91" y="1399005"/>
            <a:ext cx="1155741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Das unbestimmt-persönliche Pronomen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bezeichnet eine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unbestimmte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handelnde Person. Nach dem Pronomen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steht das Verb in der dritten Person Singular, was gewöhnlich durch die dritte Person Plural übersetzt wird. 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Man 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trinkt Tee </a:t>
            </a:r>
            <a:r>
              <a:rPr lang="de-DE" sz="3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Man spricht hier deutsch.   </a:t>
            </a:r>
            <a:endParaRPr lang="de-DE" sz="3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Im Satz spielt es die Rolle des Subjekts.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291" y="746888"/>
            <a:ext cx="11300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unbestimmt-persönliche Pronomen </a:t>
            </a:r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91" y="1399005"/>
            <a:ext cx="115574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wird mit den Modalverben gebraucht und bildet folgende Wendungen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kann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Man kann nicht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muß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Man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muß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nicht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darf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ruxsat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Man darf nicht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ijozat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etilmaydi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soll –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291" y="746888"/>
            <a:ext cx="11300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unbestimmt-persönliche Pronomen </a:t>
            </a:r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91" y="1399005"/>
            <a:ext cx="115574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wird mit den Modalverben gebraucht und bildet folgende Wendungen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kann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Man kann nicht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muß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Man 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muß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nicht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должны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darf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               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darf nicht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 soll –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7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696" y="880753"/>
            <a:ext cx="9668656" cy="531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Gebraucht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richtigen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dieser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Stadt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Kindergärten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diese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Aufgabe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heute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machen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schnell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fahren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laut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Usbekistan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neue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Häuser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72590" y="1708879"/>
            <a:ext cx="158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964898" y="1708879"/>
            <a:ext cx="1004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3770" y="2413828"/>
            <a:ext cx="1798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1738859" y="3118777"/>
            <a:ext cx="1798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1873770" y="5145890"/>
            <a:ext cx="158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1768839" y="3779448"/>
            <a:ext cx="1798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dürfen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78898" y="4469407"/>
            <a:ext cx="2188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sprechen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81067" y="2429641"/>
            <a:ext cx="118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6078" y="5130078"/>
            <a:ext cx="1004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8681" y="3103787"/>
            <a:ext cx="118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6157" y="3792924"/>
            <a:ext cx="118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</a:t>
            </a:r>
            <a:endParaRPr lang="ru-RU" sz="30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6157" y="4469407"/>
            <a:ext cx="15589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spricht</a:t>
            </a:r>
            <a:endParaRPr lang="ru-RU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52941"/>
              </p:ext>
            </p:extLst>
          </p:nvPr>
        </p:nvGraphicFramePr>
        <p:xfrm>
          <a:off x="515595" y="1126902"/>
          <a:ext cx="11160808" cy="2042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Mächtige Natur um uns herum, ist fähig, mächtige Gedanken und Taten zu geboren</a:t>
                      </a:r>
                      <a:r>
                        <a:rPr lang="uz-Cyrl-UZ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Bizni o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 turgan buyuk tabiat ajoyib fikrlar va harakatlarni yaratishga 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qodir.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5" y="3432748"/>
            <a:ext cx="3477718" cy="3072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97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01196"/>
              </p:ext>
            </p:extLst>
          </p:nvPr>
        </p:nvGraphicFramePr>
        <p:xfrm>
          <a:off x="515595" y="1126902"/>
          <a:ext cx="11160808" cy="192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58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8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Mächtige Natur um uns herum, ist fähig, mächtige Gedanken und Taten zu geboren</a:t>
                      </a:r>
                      <a:r>
                        <a:rPr lang="uz-Cyrl-UZ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Великая природа, окружающая нас, способна порождать великие мысли и поступки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5" y="3432748"/>
            <a:ext cx="3477718" cy="3072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50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1294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Aufgabe für selbstständige Arbeit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61143"/>
            <a:ext cx="11530013" cy="5225369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Übung 2 Seite 134</a:t>
            </a:r>
          </a:p>
          <a:p>
            <a:pPr algn="l"/>
            <a:r>
              <a:rPr lang="de-DE" sz="45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Lernen Sie das Gedicht auswendig!</a:t>
            </a:r>
          </a:p>
          <a:p>
            <a:pPr algn="l"/>
            <a:r>
              <a:rPr lang="de-DE" sz="4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944" y="3089600"/>
            <a:ext cx="4014770" cy="314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7991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233714"/>
            <a:ext cx="11120284" cy="5122840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06" y="3795134"/>
            <a:ext cx="4286562" cy="240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ontrolle der Hausaufgabe</a:t>
            </a:r>
            <a:endParaRPr lang="ru-RU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Wiederholen Jahreszeiten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das Gedicht und den Text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Grammatik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823" y="725713"/>
            <a:ext cx="1173729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en-US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</a:t>
            </a:r>
            <a:r>
              <a:rPr lang="en-US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Jahr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Monate. Ein Jahr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Tage, nur das Schaltjahr hat ___ Tage. Das Jahr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Jahreszeiten. Sie heißen: Frühling, Sommer, Herbst und Winter. Erste Jahreszeit ist der Frühling. Im Frühling scheint die Sonne hell. Dann steht schon auf der Wiese eine </a:t>
            </a:r>
            <a:r>
              <a:rPr lang="de-DE" sz="3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schӧne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Blume. Sie ist auch gelb wie die Sonne. Es ist eine Butterblume.</a:t>
            </a:r>
          </a:p>
          <a:p>
            <a:pPr algn="just"/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Sommer sind die Tage lang, im Winter sind sie kurz. Ein Monat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Tage. Nur der Februar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Tage. Im Schaltjahr hat der Februar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Tage. Ein Monat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Wochen. Eine Woche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Tage. Ein Tag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Stunden. Eine Stunde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Minuten, eine Minute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Sekunden. Ein Jahr hat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Monate, 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ru-RU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de-DE" sz="3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r>
              <a:rPr lang="de-DE" sz="3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Tage. 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3514" y="4268322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2176" y="1097483"/>
            <a:ext cx="1061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002" y="1579667"/>
            <a:ext cx="103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366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7298" y="1534913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5560" y="1053181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920" y="4274507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63725" y="4268322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1147" y="4740093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87593" y="4740093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9303" y="6111803"/>
            <a:ext cx="110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3810" y="5190062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7699" y="5648146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8999" y="5648146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3308" y="6111803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58984" y="5190526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12192000" cy="6146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74030" y="2153384"/>
            <a:ext cx="35650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Die Wälder sind </a:t>
            </a:r>
            <a:r>
              <a:rPr lang="de-DE" sz="25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</a:t>
            </a:r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β,</a:t>
            </a:r>
            <a:endParaRPr lang="de-DE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Auf Flüssen – Eis.</a:t>
            </a:r>
            <a:endParaRPr lang="de-DE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 weht der Wind.</a:t>
            </a:r>
            <a:endParaRPr lang="de-DE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Wann ist das, Kind? </a:t>
            </a:r>
            <a:endParaRPr lang="de-DE" sz="2500" b="0" i="0" dirty="0">
              <a:effectLst/>
              <a:latin typeface="PT San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0058" y="2118566"/>
            <a:ext cx="32530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 Sonne scheint,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Blume blüht,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Korn ist voll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 ist das wohl? </a:t>
            </a:r>
            <a:endParaRPr lang="de-DE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4030" y="2203144"/>
            <a:ext cx="3487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Schnee ist weich,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taut der Teich,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 wird der Tag,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 ist das, sag! </a:t>
            </a:r>
            <a:endParaRPr lang="de-DE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2172" y="2024050"/>
            <a:ext cx="3207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Bäume sind rot,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regnet oft,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Erde ist nass.</a:t>
            </a:r>
            <a:endParaRPr lang="de-DE" sz="2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5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Sag, wann ist das? </a:t>
            </a:r>
            <a:endParaRPr lang="de-DE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836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34037 -0.2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38 2.22222E-6 L -0.37031 -0.1821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3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12904 -0.1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13008 -0.190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Gedicht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12192000" cy="6146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38514" y="2199550"/>
            <a:ext cx="91149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Lieber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Lieber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doch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chӧner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komm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doch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bald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Bring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uns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Laub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Lieder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Schmücke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wieder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Feld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Wald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13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Kreuzworträtsel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743" y="1497149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69201"/>
              </p:ext>
            </p:extLst>
          </p:nvPr>
        </p:nvGraphicFramePr>
        <p:xfrm>
          <a:off x="5123294" y="2247563"/>
          <a:ext cx="3294744" cy="6856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3686">
                  <a:extLst>
                    <a:ext uri="{9D8B030D-6E8A-4147-A177-3AD203B41FA5}">
                      <a16:colId xmlns:a16="http://schemas.microsoft.com/office/drawing/2014/main" val="2367999940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val="311161717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val="2134296475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val="3779737443"/>
                    </a:ext>
                  </a:extLst>
                </a:gridCol>
              </a:tblGrid>
              <a:tr h="685659"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3416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50254"/>
              </p:ext>
            </p:extLst>
          </p:nvPr>
        </p:nvGraphicFramePr>
        <p:xfrm>
          <a:off x="4270375" y="3900005"/>
          <a:ext cx="4209145" cy="6786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val="3700298688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784474690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170416516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078912742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260854315"/>
                    </a:ext>
                  </a:extLst>
                </a:gridCol>
              </a:tblGrid>
              <a:tr h="678643"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5208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3419"/>
              </p:ext>
            </p:extLst>
          </p:nvPr>
        </p:nvGraphicFramePr>
        <p:xfrm>
          <a:off x="1663699" y="4752842"/>
          <a:ext cx="5152572" cy="6786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58762">
                  <a:extLst>
                    <a:ext uri="{9D8B030D-6E8A-4147-A177-3AD203B41FA5}">
                      <a16:colId xmlns:a16="http://schemas.microsoft.com/office/drawing/2014/main" val="1816530102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2801190418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2776645486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3915025616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3114663004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1776396855"/>
                    </a:ext>
                  </a:extLst>
                </a:gridCol>
              </a:tblGrid>
              <a:tr h="678644"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96316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54730"/>
              </p:ext>
            </p:extLst>
          </p:nvPr>
        </p:nvGraphicFramePr>
        <p:xfrm>
          <a:off x="5948610" y="3090057"/>
          <a:ext cx="4209145" cy="6786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val="3700298688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784474690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170416516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078912742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260854315"/>
                    </a:ext>
                  </a:extLst>
                </a:gridCol>
              </a:tblGrid>
              <a:tr h="678643"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5208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67075"/>
              </p:ext>
            </p:extLst>
          </p:nvPr>
        </p:nvGraphicFramePr>
        <p:xfrm>
          <a:off x="1781624" y="1412518"/>
          <a:ext cx="8128000" cy="6887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9856159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684615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183170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654673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731971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70778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00820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3273176"/>
                    </a:ext>
                  </a:extLst>
                </a:gridCol>
              </a:tblGrid>
              <a:tr h="688784"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10908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90789"/>
              </p:ext>
            </p:extLst>
          </p:nvPr>
        </p:nvGraphicFramePr>
        <p:xfrm>
          <a:off x="1781624" y="1415883"/>
          <a:ext cx="8128000" cy="68878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98561597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684615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1831703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8654673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731971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7077834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100820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3273176"/>
                    </a:ext>
                  </a:extLst>
                </a:gridCol>
              </a:tblGrid>
              <a:tr h="688784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610908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1075"/>
              </p:ext>
            </p:extLst>
          </p:nvPr>
        </p:nvGraphicFramePr>
        <p:xfrm>
          <a:off x="5123294" y="2248791"/>
          <a:ext cx="3294744" cy="68565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3686">
                  <a:extLst>
                    <a:ext uri="{9D8B030D-6E8A-4147-A177-3AD203B41FA5}">
                      <a16:colId xmlns:a16="http://schemas.microsoft.com/office/drawing/2014/main" val="2367999940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val="311161717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val="2134296475"/>
                    </a:ext>
                  </a:extLst>
                </a:gridCol>
                <a:gridCol w="823686">
                  <a:extLst>
                    <a:ext uri="{9D8B030D-6E8A-4147-A177-3AD203B41FA5}">
                      <a16:colId xmlns:a16="http://schemas.microsoft.com/office/drawing/2014/main" val="3779737443"/>
                    </a:ext>
                  </a:extLst>
                </a:gridCol>
              </a:tblGrid>
              <a:tr h="685659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341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30669"/>
              </p:ext>
            </p:extLst>
          </p:nvPr>
        </p:nvGraphicFramePr>
        <p:xfrm>
          <a:off x="5948609" y="3090057"/>
          <a:ext cx="4209145" cy="6786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val="3700298688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784474690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170416516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078912742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260854315"/>
                    </a:ext>
                  </a:extLst>
                </a:gridCol>
              </a:tblGrid>
              <a:tr h="678643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52084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66918"/>
              </p:ext>
            </p:extLst>
          </p:nvPr>
        </p:nvGraphicFramePr>
        <p:xfrm>
          <a:off x="4270375" y="3900903"/>
          <a:ext cx="4209145" cy="6786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41829">
                  <a:extLst>
                    <a:ext uri="{9D8B030D-6E8A-4147-A177-3AD203B41FA5}">
                      <a16:colId xmlns:a16="http://schemas.microsoft.com/office/drawing/2014/main" val="3700298688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784474690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2170416516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078912742"/>
                    </a:ext>
                  </a:extLst>
                </a:gridCol>
                <a:gridCol w="841829">
                  <a:extLst>
                    <a:ext uri="{9D8B030D-6E8A-4147-A177-3AD203B41FA5}">
                      <a16:colId xmlns:a16="http://schemas.microsoft.com/office/drawing/2014/main" val="4260854315"/>
                    </a:ext>
                  </a:extLst>
                </a:gridCol>
              </a:tblGrid>
              <a:tr h="678643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5208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2863"/>
              </p:ext>
            </p:extLst>
          </p:nvPr>
        </p:nvGraphicFramePr>
        <p:xfrm>
          <a:off x="1663699" y="4742533"/>
          <a:ext cx="5152572" cy="6786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58762">
                  <a:extLst>
                    <a:ext uri="{9D8B030D-6E8A-4147-A177-3AD203B41FA5}">
                      <a16:colId xmlns:a16="http://schemas.microsoft.com/office/drawing/2014/main" val="1816530102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2801190418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2776645486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3915025616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3114663004"/>
                    </a:ext>
                  </a:extLst>
                </a:gridCol>
                <a:gridCol w="858762">
                  <a:extLst>
                    <a:ext uri="{9D8B030D-6E8A-4147-A177-3AD203B41FA5}">
                      <a16:colId xmlns:a16="http://schemas.microsoft.com/office/drawing/2014/main" val="1776396855"/>
                    </a:ext>
                  </a:extLst>
                </a:gridCol>
              </a:tblGrid>
              <a:tr h="678644"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ru-RU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96316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49782" y="1441439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88844" y="2274921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6503" y="3113907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0731" y="3918776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873" y="4776693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0953" y="1417779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5718" y="2248104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76858" y="3090504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1034" y="3903168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2930" y="4742626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075">
            <a:off x="8597329" y="341540"/>
            <a:ext cx="4027712" cy="204035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" y="5315360"/>
            <a:ext cx="1627982" cy="1542640"/>
          </a:xfrm>
          <a:prstGeom prst="rect">
            <a:avLst/>
          </a:prstGeom>
        </p:spPr>
      </p:pic>
      <p:pic>
        <p:nvPicPr>
          <p:cNvPr id="1028" name="Picture 4" descr="Картинки по запросу &quot;дерево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639" y="3994233"/>
            <a:ext cx="5376961" cy="290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animal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219" y="2471715"/>
            <a:ext cx="3633471" cy="20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&quot;брызги воды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495">
            <a:off x="4038228" y="4700580"/>
            <a:ext cx="4336457" cy="264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1203410" y="1551010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5958" y="3632160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890" y="2274921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1131" y="6204885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01018" y="6203759"/>
            <a:ext cx="5878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3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2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11199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Assoziogramm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62400" y="2772229"/>
            <a:ext cx="4499429" cy="16981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Natur</a:t>
            </a:r>
            <a:endParaRPr lang="ru-RU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1346" y="4807928"/>
            <a:ext cx="283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Bäume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4617" y="1997815"/>
            <a:ext cx="283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Tiere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8535" y="3839652"/>
            <a:ext cx="283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Wasser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06726" y="2063029"/>
            <a:ext cx="283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Berge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4829" y="3822109"/>
            <a:ext cx="283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Vögel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3018" y="1519685"/>
            <a:ext cx="27581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Landschaften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>
            <a:endCxn id="3" idx="1"/>
          </p:cNvCxnSpPr>
          <p:nvPr/>
        </p:nvCxnSpPr>
        <p:spPr>
          <a:xfrm>
            <a:off x="3777521" y="2473377"/>
            <a:ext cx="843805" cy="547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96000" y="2063029"/>
            <a:ext cx="22760" cy="70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118766" y="3793032"/>
            <a:ext cx="843634" cy="3373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75885" y="4410040"/>
            <a:ext cx="843805" cy="5475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1"/>
          </p:cNvCxnSpPr>
          <p:nvPr/>
        </p:nvCxnSpPr>
        <p:spPr>
          <a:xfrm>
            <a:off x="8452353" y="3756088"/>
            <a:ext cx="766182" cy="360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332989" y="4410040"/>
            <a:ext cx="884419" cy="5317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975600" y="2558817"/>
            <a:ext cx="726703" cy="5827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&quot;деревья на лугу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167" y="4397075"/>
            <a:ext cx="227065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757" y="4833258"/>
            <a:ext cx="5059493" cy="19526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5" y="877795"/>
            <a:ext cx="2143125" cy="21431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227" y="732782"/>
            <a:ext cx="2233912" cy="16333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55889" y="4844898"/>
            <a:ext cx="2830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Картинки по запросу &quot;деревья на лугу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" y="4347483"/>
            <a:ext cx="235174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29" y="759920"/>
            <a:ext cx="6550701" cy="17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4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60001" y="0"/>
            <a:ext cx="1190170" cy="72571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S.78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814" y="877412"/>
            <a:ext cx="851441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Sonne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scheint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Alles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grün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erwacht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Bäume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Knospen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Blätter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Bäume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blühen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Frühlingsmonat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Tage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länger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Nächte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kürzer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Himmel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Luft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Menschen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arbeiten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Gärten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Kinder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gern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Mein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Lieblings</a:t>
            </a:r>
            <a:r>
              <a:rPr lang="de-DE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jahreszeit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8" y="870401"/>
            <a:ext cx="3072984" cy="58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2571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759" y="913682"/>
            <a:ext cx="81196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beginnt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Welcher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Monat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erste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Frühlingszeit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erwacht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Bäume</a:t>
            </a:r>
            <a:r>
              <a:rPr lang="de-DE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Frühling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arbeitet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Garten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Himmel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Luft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4629" y="1094282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dem Winter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4629" y="1759484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März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7114" y="2420965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Frühling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4674" y="3097737"/>
            <a:ext cx="3947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Knospen und Blätter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4674" y="3759218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Schön 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4673" y="4470407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Menschen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4672" y="5181596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4671" y="5793592"/>
            <a:ext cx="3387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</a:t>
            </a:r>
            <a:endParaRPr lang="ru-RU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3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9493</TotalTime>
  <Words>808</Words>
  <Application>Microsoft Office PowerPoint</Application>
  <PresentationFormat>Широкоэкранный</PresentationFormat>
  <Paragraphs>183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PT Sans</vt:lpstr>
      <vt:lpstr>Wingdings</vt:lpstr>
      <vt:lpstr>Тема Office</vt:lpstr>
      <vt:lpstr>Office Theme</vt:lpstr>
      <vt:lpstr>DEUTSCH</vt:lpstr>
      <vt:lpstr>PLAN DER STUNDE:</vt:lpstr>
      <vt:lpstr>Kontrolle der Hausaufgabe</vt:lpstr>
      <vt:lpstr>Wiederholung</vt:lpstr>
      <vt:lpstr>Wir lesen Gedicht</vt:lpstr>
      <vt:lpstr>Das Kreuzworträtsel</vt:lpstr>
      <vt:lpstr>Das Assoziogramm</vt:lpstr>
      <vt:lpstr>Wir lesen den Text</vt:lpstr>
      <vt:lpstr>Beantworten die Fragen</vt:lpstr>
      <vt:lpstr>Grammatik </vt:lpstr>
      <vt:lpstr>Grammatik </vt:lpstr>
      <vt:lpstr>Grammatik </vt:lpstr>
      <vt:lpstr>Wir machen Übung</vt:lpstr>
      <vt:lpstr>Sprichwörter</vt:lpstr>
      <vt:lpstr>Sprichwörter</vt:lpstr>
      <vt:lpstr>Die 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157</cp:revision>
  <dcterms:created xsi:type="dcterms:W3CDTF">2020-09-21T16:11:53Z</dcterms:created>
  <dcterms:modified xsi:type="dcterms:W3CDTF">2021-02-13T07:51:01Z</dcterms:modified>
</cp:coreProperties>
</file>