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90" r:id="rId2"/>
    <p:sldId id="378" r:id="rId3"/>
    <p:sldId id="387" r:id="rId4"/>
    <p:sldId id="409" r:id="rId5"/>
    <p:sldId id="410" r:id="rId6"/>
    <p:sldId id="411" r:id="rId7"/>
    <p:sldId id="354" r:id="rId8"/>
    <p:sldId id="393" r:id="rId9"/>
    <p:sldId id="412" r:id="rId10"/>
    <p:sldId id="416" r:id="rId11"/>
    <p:sldId id="396" r:id="rId12"/>
    <p:sldId id="397" r:id="rId13"/>
    <p:sldId id="399" r:id="rId14"/>
    <p:sldId id="413" r:id="rId15"/>
    <p:sldId id="414" r:id="rId16"/>
    <p:sldId id="415" r:id="rId17"/>
    <p:sldId id="297" r:id="rId18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43" autoAdjust="0"/>
    <p:restoredTop sz="85637" autoAdjust="0"/>
  </p:normalViewPr>
  <p:slideViewPr>
    <p:cSldViewPr>
      <p:cViewPr>
        <p:scale>
          <a:sx n="53" d="100"/>
          <a:sy n="53" d="100"/>
        </p:scale>
        <p:origin x="88" y="40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983-405E-83A0-7AD0C9DE0E0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983-405E-83A0-7AD0C9DE0E0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983-405E-83A0-7AD0C9DE0E0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983-405E-83A0-7AD0C9DE0E00}"/>
              </c:ext>
            </c:extLst>
          </c:dPt>
          <c:cat>
            <c:strRef>
              <c:f>Лист1!$A$2:$A$5</c:f>
              <c:strCache>
                <c:ptCount val="4"/>
                <c:pt idx="0">
                  <c:v>"5"</c:v>
                </c:pt>
                <c:pt idx="1">
                  <c:v>"4"</c:v>
                </c:pt>
                <c:pt idx="2">
                  <c:v>"3"</c:v>
                </c:pt>
                <c:pt idx="3">
                  <c:v>"2"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</c:v>
                </c:pt>
                <c:pt idx="1">
                  <c:v>11</c:v>
                </c:pt>
                <c:pt idx="2">
                  <c:v>17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983-405E-83A0-7AD0C9DE0E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4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4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4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4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"/>
          <c:y val="0.84986866964656016"/>
          <c:w val="0.84668836491960553"/>
          <c:h val="0.150131330353439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326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895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116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4695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421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7727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8186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89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02" y="0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792288" y="2376314"/>
            <a:ext cx="10369152" cy="1501594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indent="39688" algn="ctr">
              <a:spcBef>
                <a:spcPts val="245"/>
              </a:spcBef>
            </a:pPr>
            <a:r>
              <a:rPr sz="6000" b="1" dirty="0" smtClean="0">
                <a:solidFill>
                  <a:srgbClr val="002060"/>
                </a:solidFill>
                <a:latin typeface="Arial"/>
                <a:cs typeface="Arial"/>
              </a:rPr>
              <a:t>M</a:t>
            </a: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AVZU</a:t>
            </a:r>
            <a:r>
              <a:rPr sz="60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DIAGRAMMALAR</a:t>
            </a:r>
            <a:endParaRPr sz="3017" dirty="0">
              <a:solidFill>
                <a:srgbClr val="002060"/>
              </a:solidFill>
              <a:latin typeface="Arial"/>
              <a:cs typeface="Arial"/>
            </a:endParaRPr>
          </a:p>
          <a:p>
            <a:pPr marL="71904"/>
            <a:r>
              <a:rPr lang="en-US" sz="3554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sz="28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6" y="454530"/>
            <a:ext cx="11094394" cy="913673"/>
            <a:chOff x="439458" y="322808"/>
            <a:chExt cx="4996880" cy="41151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45137"/>
              <a:ext cx="849894" cy="38918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6- </a:t>
              </a:r>
              <a:r>
                <a:rPr lang="en-US" sz="444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5104656" y="3528442"/>
            <a:ext cx="3528392" cy="30963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5" name="TextBox 4"/>
          <p:cNvSpPr txBox="1"/>
          <p:nvPr/>
        </p:nvSpPr>
        <p:spPr>
          <a:xfrm>
            <a:off x="694458" y="2504830"/>
            <a:ext cx="809798" cy="195971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14835" y="4680570"/>
            <a:ext cx="789421" cy="1892826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 smtClean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12893" y="2737152"/>
            <a:ext cx="5346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 + 11 + 17 + 2 = 36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09" t="15381" r="22070" b="72168"/>
          <a:stretch>
            <a:fillRect/>
          </a:stretch>
        </p:blipFill>
        <p:spPr bwMode="auto">
          <a:xfrm>
            <a:off x="393742" y="1276040"/>
            <a:ext cx="7388105" cy="1413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08512" y="245878"/>
            <a:ext cx="674659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DOIRAVIY  DIAGRAMMA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663698592"/>
              </p:ext>
            </p:extLst>
          </p:nvPr>
        </p:nvGraphicFramePr>
        <p:xfrm>
          <a:off x="6760840" y="1285898"/>
          <a:ext cx="6499448" cy="4861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02816" y="3486900"/>
                <a:ext cx="7141687" cy="8792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360⁰ </a:t>
                </a:r>
                <a:r>
                  <a:rPr lang="en-US" altLang="ru-RU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alt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num>
                      <m:den>
                        <m:r>
                          <a:rPr lang="en-US" altLang="ru-RU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36</m:t>
                        </m:r>
                      </m:den>
                    </m:f>
                  </m:oMath>
                </a14:m>
                <a:r>
                  <a:rPr lang="en-US" alt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qismi</a:t>
                </a:r>
                <a:r>
                  <a:rPr lang="en-US" alt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60⁰ </a:t>
                </a:r>
                <a:r>
                  <a:rPr lang="en-US" altLang="ru-RU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alt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endParaRPr lang="ru-RU" alt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816" y="3486900"/>
                <a:ext cx="7141687" cy="879215"/>
              </a:xfrm>
              <a:prstGeom prst="rect">
                <a:avLst/>
              </a:prstGeom>
              <a:blipFill rotWithShape="0">
                <a:blip r:embed="rId5"/>
                <a:stretch>
                  <a:fillRect l="-2560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93743" y="4469532"/>
                <a:ext cx="3126738" cy="8781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360 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num>
                      <m:den>
                        <m:r>
                          <a:rPr lang="en-US" altLang="ru-RU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36</m:t>
                        </m:r>
                      </m:den>
                    </m:f>
                  </m:oMath>
                </a14:m>
                <a:r>
                  <a:rPr lang="en-US" alt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=110</a:t>
                </a:r>
                <a:endParaRPr lang="ru-RU" alt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43" y="4469532"/>
                <a:ext cx="3126738" cy="878126"/>
              </a:xfrm>
              <a:prstGeom prst="rect">
                <a:avLst/>
              </a:prstGeom>
              <a:blipFill rotWithShape="0">
                <a:blip r:embed="rId6"/>
                <a:stretch>
                  <a:fillRect l="-6043" b="-104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818856" y="4469532"/>
                <a:ext cx="3126738" cy="8781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360 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17</m:t>
                        </m:r>
                      </m:num>
                      <m:den>
                        <m:r>
                          <a:rPr lang="en-US" altLang="ru-RU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36</m:t>
                        </m:r>
                      </m:den>
                    </m:f>
                  </m:oMath>
                </a14:m>
                <a:r>
                  <a:rPr lang="en-US" alt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=170</a:t>
                </a:r>
                <a:endParaRPr lang="ru-RU" alt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8856" y="4469532"/>
                <a:ext cx="3126738" cy="878126"/>
              </a:xfrm>
              <a:prstGeom prst="rect">
                <a:avLst/>
              </a:prstGeom>
              <a:blipFill rotWithShape="0">
                <a:blip r:embed="rId7"/>
                <a:stretch>
                  <a:fillRect l="-5848" b="-104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12893" y="5706550"/>
                <a:ext cx="3126738" cy="8792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360 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altLang="ru-RU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36</m:t>
                        </m:r>
                      </m:den>
                    </m:f>
                  </m:oMath>
                </a14:m>
                <a:r>
                  <a:rPr lang="en-US" alt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20</a:t>
                </a:r>
                <a:endParaRPr lang="ru-RU" alt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893" y="5706550"/>
                <a:ext cx="3126738" cy="879215"/>
              </a:xfrm>
              <a:prstGeom prst="rect">
                <a:avLst/>
              </a:prstGeom>
              <a:blipFill rotWithShape="0">
                <a:blip r:embed="rId8"/>
                <a:stretch>
                  <a:fillRect l="-5848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10246031" y="2397646"/>
            <a:ext cx="7761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60⁰</a:t>
            </a:r>
            <a:endParaRPr lang="ru-RU" sz="32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0281817" y="3280176"/>
            <a:ext cx="10737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110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endParaRPr lang="ru-RU" sz="36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8564090" y="3280175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170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endParaRPr lang="ru-RU" sz="36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9376529" y="1677581"/>
            <a:ext cx="7761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843655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9" grpId="0">
        <p:bldAsOne/>
      </p:bldGraphic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776702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algn="ctr" defTabSz="914400">
              <a:spcBef>
                <a:spcPts val="296"/>
              </a:spcBef>
            </a:pPr>
            <a:r>
              <a:rPr lang="en-US" sz="4800" kern="0" dirty="0" smtClean="0"/>
              <a:t>MASALA</a:t>
            </a:r>
            <a:endParaRPr lang="en-US" sz="4800" kern="0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807594" y="1152179"/>
            <a:ext cx="11618460" cy="1656184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>
              <a:buFont typeface="Wingdings" panose="05000000000000000000" pitchFamily="2" charset="2"/>
              <a:buNone/>
            </a:pPr>
            <a:r>
              <a:rPr lang="en-US" altLang="ru-RU" sz="3200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Diagrammadan</a:t>
            </a:r>
            <a:r>
              <a:rPr lang="en-US" altLang="ru-RU" sz="32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200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altLang="ru-RU" sz="32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200" kern="0" dirty="0" smtClean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>
              <a:buFont typeface="Wingdings" panose="05000000000000000000" pitchFamily="2" charset="2"/>
              <a:buAutoNum type="arabicPeriod"/>
            </a:pPr>
            <a:r>
              <a:rPr lang="en-US" altLang="ru-RU" sz="3200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altLang="ru-RU" sz="32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200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altLang="ru-RU" sz="32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turistlar</a:t>
            </a:r>
            <a:r>
              <a:rPr lang="en-US" altLang="ru-RU" sz="32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200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altLang="ru-RU" sz="32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200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altLang="ru-RU" sz="32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200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altLang="ru-RU" sz="32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200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yurgan</a:t>
            </a:r>
            <a:r>
              <a:rPr lang="ru-RU" altLang="ru-RU" sz="32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altLang="ru-RU" sz="32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altLang="ru-RU" sz="32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200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altLang="ru-RU" sz="32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-chi?</a:t>
            </a:r>
            <a:endParaRPr lang="ru-RU" altLang="ru-RU" sz="3200" kern="0" dirty="0" smtClean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>
              <a:buFont typeface="Wingdings" panose="05000000000000000000" pitchFamily="2" charset="2"/>
              <a:buAutoNum type="arabicPeriod"/>
            </a:pPr>
            <a:r>
              <a:rPr lang="en-US" altLang="ru-RU" sz="3200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Hammasi</a:t>
            </a:r>
            <a:r>
              <a:rPr lang="en-US" altLang="ru-RU" sz="32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200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altLang="ru-RU" sz="32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200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turistlar</a:t>
            </a:r>
            <a:r>
              <a:rPr lang="en-US" altLang="ru-RU" sz="32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altLang="ru-RU" sz="32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200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kilometr</a:t>
            </a:r>
            <a:r>
              <a:rPr lang="en-US" altLang="ru-RU" sz="32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200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altLang="ru-RU" sz="32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200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yurishgan</a:t>
            </a:r>
            <a:r>
              <a:rPr lang="ru-RU" altLang="ru-RU" sz="32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sz="3200" kern="0" dirty="0" smtClea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7712069"/>
              </p:ext>
            </p:extLst>
          </p:nvPr>
        </p:nvGraphicFramePr>
        <p:xfrm>
          <a:off x="492052" y="2808363"/>
          <a:ext cx="6912768" cy="41044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Диаграмма" r:id="rId3" imgW="6915150" imgH="4391025" progId="Excel.Chart.8">
                  <p:embed/>
                </p:oleObj>
              </mc:Choice>
              <mc:Fallback>
                <p:oleObj name="Диаграмма" r:id="rId3" imgW="6915150" imgH="4391025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052" y="2808363"/>
                        <a:ext cx="6912768" cy="41044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Прямоугольник 21"/>
          <p:cNvSpPr/>
          <p:nvPr/>
        </p:nvSpPr>
        <p:spPr>
          <a:xfrm rot="19031921">
            <a:off x="2666428" y="5991948"/>
            <a:ext cx="1273949" cy="43204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700" dirty="0" err="1" smtClean="0"/>
              <a:t>Chorshanba</a:t>
            </a:r>
            <a:endParaRPr lang="ru-RU" sz="17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7480920" y="3105817"/>
            <a:ext cx="652743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3600" dirty="0" smtClean="0">
                <a:solidFill>
                  <a:prstClr val="black"/>
                </a:solidFill>
                <a:latin typeface="Calibri"/>
                <a:cs typeface="+mn-cs"/>
              </a:rPr>
              <a:t>12</a:t>
            </a:r>
            <a:endParaRPr lang="ru-RU" sz="36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052731" y="3103951"/>
            <a:ext cx="986167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3600" dirty="0" smtClean="0">
                <a:solidFill>
                  <a:prstClr val="black"/>
                </a:solidFill>
                <a:latin typeface="Calibri"/>
                <a:cs typeface="+mn-cs"/>
              </a:rPr>
              <a:t>+ 11</a:t>
            </a:r>
            <a:endParaRPr lang="ru-RU" sz="36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918480" y="3088411"/>
            <a:ext cx="752129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3600" dirty="0" smtClean="0">
                <a:solidFill>
                  <a:prstClr val="black"/>
                </a:solidFill>
                <a:latin typeface="Calibri"/>
                <a:cs typeface="+mn-cs"/>
              </a:rPr>
              <a:t>+ 9</a:t>
            </a:r>
            <a:endParaRPr lang="ru-RU" sz="36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9642807" y="3088410"/>
            <a:ext cx="986167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3600" dirty="0" smtClean="0">
                <a:solidFill>
                  <a:prstClr val="black"/>
                </a:solidFill>
                <a:latin typeface="Calibri"/>
                <a:cs typeface="+mn-cs"/>
              </a:rPr>
              <a:t>+ 13</a:t>
            </a:r>
            <a:endParaRPr lang="ru-RU" sz="36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0535545" y="3088410"/>
            <a:ext cx="986167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3600" dirty="0" smtClean="0">
                <a:solidFill>
                  <a:prstClr val="black"/>
                </a:solidFill>
                <a:latin typeface="Calibri"/>
                <a:cs typeface="+mn-cs"/>
              </a:rPr>
              <a:t>+ 14</a:t>
            </a:r>
            <a:endParaRPr lang="ru-RU" sz="36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1396336" y="3103950"/>
            <a:ext cx="1215397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3600" dirty="0" smtClean="0">
                <a:solidFill>
                  <a:prstClr val="black"/>
                </a:solidFill>
                <a:latin typeface="Calibri"/>
                <a:cs typeface="+mn-cs"/>
              </a:rPr>
              <a:t>+ 11=</a:t>
            </a:r>
            <a:endParaRPr lang="ru-RU" sz="36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896387" y="3788214"/>
            <a:ext cx="1947969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3600" dirty="0" smtClean="0">
                <a:solidFill>
                  <a:prstClr val="black"/>
                </a:solidFill>
                <a:latin typeface="Calibri"/>
                <a:cs typeface="+mn-cs"/>
              </a:rPr>
              <a:t>= 70 (km)</a:t>
            </a:r>
            <a:endParaRPr lang="ru-RU" sz="36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0046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5400" kern="0" dirty="0" smtClean="0"/>
              <a:t>1057- masala</a:t>
            </a:r>
            <a:endParaRPr lang="en-US" sz="5400" kern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0120" y="1152178"/>
            <a:ext cx="11953328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112-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diagrammada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firmaning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yanvar-iyun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oylari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xarid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qilinganligi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Diagrammadan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2" t="5859" r="22070" b="54590"/>
          <a:stretch>
            <a:fillRect/>
          </a:stretch>
        </p:blipFill>
        <p:spPr bwMode="auto">
          <a:xfrm>
            <a:off x="3133681" y="3744466"/>
            <a:ext cx="6330285" cy="3172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652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1648272" y="135460"/>
            <a:ext cx="10585176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0120" y="5684487"/>
            <a:ext cx="12194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Aprel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oyida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IV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firmaning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hajmda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sotilgan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31638" y="6335013"/>
            <a:ext cx="4557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500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hajmda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2" t="5859" r="22070" b="54590"/>
          <a:stretch>
            <a:fillRect/>
          </a:stretch>
        </p:blipFill>
        <p:spPr bwMode="auto">
          <a:xfrm>
            <a:off x="1648272" y="1240480"/>
            <a:ext cx="9145016" cy="4448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1675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1648272" y="135460"/>
            <a:ext cx="10585176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0120" y="5684487"/>
            <a:ext cx="12194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oylarda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III  firma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savdo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II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firmadan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00600" y="6284651"/>
            <a:ext cx="7139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aprel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may,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iyun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2" t="5859" r="22070" b="54590"/>
          <a:stretch>
            <a:fillRect/>
          </a:stretch>
        </p:blipFill>
        <p:spPr bwMode="auto">
          <a:xfrm>
            <a:off x="1648272" y="1240480"/>
            <a:ext cx="9145016" cy="4448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6183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1648272" y="135460"/>
            <a:ext cx="10585176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0120" y="5684487"/>
            <a:ext cx="12194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3)  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firmaning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yanvar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aprel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oylaridagi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savdo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baholang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00600" y="6284651"/>
            <a:ext cx="7139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pasaygan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2" t="5859" r="22070" b="54590"/>
          <a:stretch>
            <a:fillRect/>
          </a:stretch>
        </p:blipFill>
        <p:spPr bwMode="auto">
          <a:xfrm>
            <a:off x="1648272" y="1240480"/>
            <a:ext cx="9145016" cy="4448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101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1648272" y="135460"/>
            <a:ext cx="10585176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0120" y="5684487"/>
            <a:ext cx="12194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6  oy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yakuniga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firma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savdo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00600" y="6284651"/>
            <a:ext cx="7139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 firma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2" t="5859" r="22070" b="54590"/>
          <a:stretch>
            <a:fillRect/>
          </a:stretch>
        </p:blipFill>
        <p:spPr bwMode="auto">
          <a:xfrm>
            <a:off x="1648272" y="1240480"/>
            <a:ext cx="9145016" cy="4448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164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96870" y="281112"/>
            <a:ext cx="12754937" cy="1231106"/>
          </a:xfrm>
        </p:spPr>
        <p:txBody>
          <a:bodyPr/>
          <a:lstStyle/>
          <a:p>
            <a:r>
              <a:rPr lang="en-US" sz="4000" b="1" dirty="0" smtClean="0"/>
              <a:t>MUSTAQIL  BAJARISH  UCHUN  TOPSHIRIQLAR:</a:t>
            </a:r>
            <a:endParaRPr lang="ru-RU" sz="40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864296" y="1296194"/>
            <a:ext cx="8784976" cy="212365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4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400" b="1" dirty="0" smtClean="0">
                <a:solidFill>
                  <a:schemeClr val="tx1"/>
                </a:solidFill>
              </a:rPr>
              <a:t> 1059-, 1060-masalalarni  </a:t>
            </a:r>
            <a:r>
              <a:rPr lang="en-US" sz="4400" b="1" dirty="0" err="1" smtClean="0">
                <a:solidFill>
                  <a:schemeClr val="tx1"/>
                </a:solidFill>
              </a:rPr>
              <a:t>yechish</a:t>
            </a:r>
            <a:r>
              <a:rPr lang="en-US" sz="4400" b="1" dirty="0" smtClean="0">
                <a:solidFill>
                  <a:schemeClr val="tx1"/>
                </a:solidFill>
              </a:rPr>
              <a:t> (202- bet).  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61249" t="20986" r="12234" b="20986"/>
          <a:stretch/>
        </p:blipFill>
        <p:spPr bwMode="auto">
          <a:xfrm>
            <a:off x="4312568" y="3672458"/>
            <a:ext cx="2736304" cy="30549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170181" y="234658"/>
            <a:ext cx="12425982" cy="85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DIAGRAMMALAR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5037" y="2066791"/>
            <a:ext cx="1175627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8000" algn="just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kattaliklarni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yaqqol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tasavvur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amaliyot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xulosalar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chiqarishda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diagrammalardan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375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0120" y="235791"/>
            <a:ext cx="12313367" cy="738664"/>
          </a:xfrm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 sz="4800" dirty="0" smtClean="0">
                <a:solidFill>
                  <a:schemeClr val="bg1"/>
                </a:solidFill>
              </a:rPr>
              <a:t>CHIZIQLI  DIAGRAMMALAR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784176" y="1368202"/>
            <a:ext cx="11593288" cy="93610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spcBef>
                <a:spcPct val="50000"/>
              </a:spcBef>
              <a:defRPr/>
            </a:pPr>
            <a:r>
              <a:rPr lang="en-US" sz="4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grafikli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diagrammalar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tutashtirilgan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tasvirlanadigan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turidir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52" t="12572" r="1" b="5923"/>
          <a:stretch/>
        </p:blipFill>
        <p:spPr bwMode="auto">
          <a:xfrm>
            <a:off x="1720280" y="3240410"/>
            <a:ext cx="8846850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165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0120" y="235791"/>
            <a:ext cx="12313367" cy="830997"/>
          </a:xfrm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 sz="5400" dirty="0" smtClean="0">
                <a:solidFill>
                  <a:schemeClr val="bg1"/>
                </a:solidFill>
              </a:rPr>
              <a:t>SOHALI  DIAGRAMMALAR</a:t>
            </a:r>
            <a:endParaRPr lang="ru-RU"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68152" y="1368202"/>
            <a:ext cx="12457385" cy="105156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spcBef>
                <a:spcPct val="50000"/>
              </a:spcBef>
            </a:pPr>
            <a:r>
              <a:rPr lang="en-US" sz="4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4000" b="0" dirty="0" err="1">
                <a:solidFill>
                  <a:schemeClr val="tx1"/>
                </a:solidFill>
                <a:latin typeface="Arial" panose="020B0604020202020204" pitchFamily="34" charset="0"/>
              </a:rPr>
              <a:t>Sohali</a:t>
            </a:r>
            <a:r>
              <a:rPr lang="en-US" altLang="ru-RU" sz="4000" b="0" dirty="0">
                <a:solidFill>
                  <a:schemeClr val="tx1"/>
                </a:solidFill>
                <a:latin typeface="Arial" panose="020B0604020202020204" pitchFamily="34" charset="0"/>
              </a:rPr>
              <a:t>  </a:t>
            </a:r>
            <a:r>
              <a:rPr lang="en-US" altLang="ru-RU" sz="4000" b="0" dirty="0" err="1">
                <a:solidFill>
                  <a:schemeClr val="tx1"/>
                </a:solidFill>
                <a:latin typeface="Arial" panose="020B0604020202020204" pitchFamily="34" charset="0"/>
              </a:rPr>
              <a:t>diagramma</a:t>
            </a:r>
            <a:r>
              <a:rPr lang="ru-RU" altLang="ru-RU" sz="4000" b="0" dirty="0">
                <a:solidFill>
                  <a:schemeClr val="tx1"/>
                </a:solidFill>
                <a:latin typeface="Arial" panose="020B0604020202020204" pitchFamily="34" charset="0"/>
              </a:rPr>
              <a:t> —</a:t>
            </a:r>
            <a:r>
              <a:rPr lang="en-US" altLang="ru-RU" sz="4000" b="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ru-RU" sz="4000" b="0" dirty="0" err="1">
                <a:solidFill>
                  <a:schemeClr val="tx1"/>
                </a:solidFill>
                <a:latin typeface="Arial" panose="020B0604020202020204" pitchFamily="34" charset="0"/>
              </a:rPr>
              <a:t>chiziqli</a:t>
            </a:r>
            <a:r>
              <a:rPr lang="en-US" altLang="ru-RU" sz="4000" b="0" dirty="0">
                <a:solidFill>
                  <a:schemeClr val="tx1"/>
                </a:solidFill>
                <a:latin typeface="Arial" panose="020B0604020202020204" pitchFamily="34" charset="0"/>
              </a:rPr>
              <a:t>  </a:t>
            </a:r>
            <a:r>
              <a:rPr lang="en-US" altLang="ru-RU" sz="4000" b="0" dirty="0" err="1">
                <a:solidFill>
                  <a:schemeClr val="tx1"/>
                </a:solidFill>
                <a:latin typeface="Arial" panose="020B0604020202020204" pitchFamily="34" charset="0"/>
              </a:rPr>
              <a:t>diagrammalar</a:t>
            </a:r>
            <a:r>
              <a:rPr lang="en-US" altLang="ru-RU" sz="4000" b="0" dirty="0">
                <a:solidFill>
                  <a:schemeClr val="tx1"/>
                </a:solidFill>
                <a:latin typeface="Arial" panose="020B0604020202020204" pitchFamily="34" charset="0"/>
              </a:rPr>
              <a:t>  </a:t>
            </a:r>
            <a:r>
              <a:rPr lang="en-US" altLang="ru-RU" sz="4000" b="0" dirty="0" err="1">
                <a:solidFill>
                  <a:schemeClr val="tx1"/>
                </a:solidFill>
                <a:latin typeface="Arial" panose="020B0604020202020204" pitchFamily="34" charset="0"/>
              </a:rPr>
              <a:t>kabi</a:t>
            </a:r>
            <a:r>
              <a:rPr lang="en-US" altLang="ru-RU" sz="4000" b="0" dirty="0">
                <a:solidFill>
                  <a:schemeClr val="tx1"/>
                </a:solidFill>
                <a:latin typeface="Arial" panose="020B0604020202020204" pitchFamily="34" charset="0"/>
              </a:rPr>
              <a:t>  </a:t>
            </a:r>
            <a:r>
              <a:rPr lang="en-US" altLang="ru-RU" sz="4000" b="0" dirty="0" err="1">
                <a:solidFill>
                  <a:schemeClr val="tx1"/>
                </a:solidFill>
                <a:latin typeface="Arial" panose="020B0604020202020204" pitchFamily="34" charset="0"/>
              </a:rPr>
              <a:t>yasaladi</a:t>
            </a:r>
            <a:r>
              <a:rPr lang="en-US" altLang="ru-RU" sz="4000" b="0" dirty="0">
                <a:solidFill>
                  <a:schemeClr val="tx1"/>
                </a:solidFill>
                <a:latin typeface="Arial" panose="020B0604020202020204" pitchFamily="34" charset="0"/>
              </a:rPr>
              <a:t>,  </a:t>
            </a:r>
            <a:r>
              <a:rPr lang="en-US" altLang="ru-RU" sz="4000" b="0" dirty="0" err="1">
                <a:solidFill>
                  <a:schemeClr val="tx1"/>
                </a:solidFill>
                <a:latin typeface="Arial" panose="020B0604020202020204" pitchFamily="34" charset="0"/>
              </a:rPr>
              <a:t>grafiklarning</a:t>
            </a:r>
            <a:r>
              <a:rPr lang="en-US" altLang="ru-RU" sz="4000" b="0" dirty="0">
                <a:solidFill>
                  <a:schemeClr val="tx1"/>
                </a:solidFill>
                <a:latin typeface="Arial" panose="020B0604020202020204" pitchFamily="34" charset="0"/>
              </a:rPr>
              <a:t>  </a:t>
            </a:r>
            <a:r>
              <a:rPr lang="en-US" altLang="ru-RU" sz="4000" b="0" dirty="0" err="1">
                <a:solidFill>
                  <a:schemeClr val="tx1"/>
                </a:solidFill>
                <a:latin typeface="Arial" panose="020B0604020202020204" pitchFamily="34" charset="0"/>
              </a:rPr>
              <a:t>pastki</a:t>
            </a:r>
            <a:r>
              <a:rPr lang="en-US" altLang="ru-RU" sz="4000" b="0" dirty="0">
                <a:solidFill>
                  <a:schemeClr val="tx1"/>
                </a:solidFill>
                <a:latin typeface="Arial" panose="020B0604020202020204" pitchFamily="34" charset="0"/>
              </a:rPr>
              <a:t>  </a:t>
            </a:r>
            <a:r>
              <a:rPr lang="en-US" altLang="ru-RU" sz="4000" b="0" dirty="0" err="1">
                <a:solidFill>
                  <a:schemeClr val="tx1"/>
                </a:solidFill>
                <a:latin typeface="Arial" panose="020B0604020202020204" pitchFamily="34" charset="0"/>
              </a:rPr>
              <a:t>sohasining</a:t>
            </a:r>
            <a:r>
              <a:rPr lang="en-US" altLang="ru-RU" sz="4000" b="0" dirty="0">
                <a:solidFill>
                  <a:schemeClr val="tx1"/>
                </a:solidFill>
                <a:latin typeface="Arial" panose="020B0604020202020204" pitchFamily="34" charset="0"/>
              </a:rPr>
              <a:t>  </a:t>
            </a:r>
            <a:r>
              <a:rPr lang="en-US" altLang="ru-RU" sz="4000" b="0" dirty="0" err="1">
                <a:solidFill>
                  <a:schemeClr val="tx1"/>
                </a:solidFill>
                <a:latin typeface="Arial" panose="020B0604020202020204" pitchFamily="34" charset="0"/>
              </a:rPr>
              <a:t>turli</a:t>
            </a:r>
            <a:r>
              <a:rPr lang="en-US" altLang="ru-RU" sz="4000" b="0" dirty="0">
                <a:solidFill>
                  <a:schemeClr val="tx1"/>
                </a:solidFill>
                <a:latin typeface="Arial" panose="020B0604020202020204" pitchFamily="34" charset="0"/>
              </a:rPr>
              <a:t>  </a:t>
            </a:r>
            <a:r>
              <a:rPr lang="en-US" altLang="ru-RU" sz="4000" b="0" dirty="0" err="1">
                <a:solidFill>
                  <a:schemeClr val="tx1"/>
                </a:solidFill>
                <a:latin typeface="Arial" panose="020B0604020202020204" pitchFamily="34" charset="0"/>
              </a:rPr>
              <a:t>ranglarda</a:t>
            </a:r>
            <a:r>
              <a:rPr lang="en-US" altLang="ru-RU" sz="4000" b="0" dirty="0">
                <a:solidFill>
                  <a:schemeClr val="tx1"/>
                </a:solidFill>
                <a:latin typeface="Arial" panose="020B0604020202020204" pitchFamily="34" charset="0"/>
              </a:rPr>
              <a:t>  </a:t>
            </a:r>
            <a:r>
              <a:rPr lang="en-US" altLang="ru-RU" sz="4000" b="0" dirty="0" err="1">
                <a:solidFill>
                  <a:schemeClr val="tx1"/>
                </a:solidFill>
                <a:latin typeface="Arial" panose="020B0604020202020204" pitchFamily="34" charset="0"/>
              </a:rPr>
              <a:t>bo‘yalishi</a:t>
            </a:r>
            <a:r>
              <a:rPr lang="en-US" altLang="ru-RU" sz="4000" b="0" dirty="0">
                <a:solidFill>
                  <a:schemeClr val="tx1"/>
                </a:solidFill>
                <a:latin typeface="Arial" panose="020B0604020202020204" pitchFamily="34" charset="0"/>
              </a:rPr>
              <a:t>  </a:t>
            </a:r>
            <a:r>
              <a:rPr lang="en-US" altLang="ru-RU" sz="4000" b="0" dirty="0" err="1">
                <a:solidFill>
                  <a:schemeClr val="tx1"/>
                </a:solidFill>
                <a:latin typeface="Arial" panose="020B0604020202020204" pitchFamily="34" charset="0"/>
              </a:rPr>
              <a:t>bilan</a:t>
            </a:r>
            <a:r>
              <a:rPr lang="en-US" altLang="ru-RU" sz="4000" b="0" dirty="0">
                <a:solidFill>
                  <a:schemeClr val="tx1"/>
                </a:solidFill>
                <a:latin typeface="Arial" panose="020B0604020202020204" pitchFamily="34" charset="0"/>
              </a:rPr>
              <a:t>  </a:t>
            </a:r>
            <a:r>
              <a:rPr lang="en-US" altLang="ru-RU" sz="4000" b="0" dirty="0" err="1">
                <a:solidFill>
                  <a:schemeClr val="tx1"/>
                </a:solidFill>
                <a:latin typeface="Arial" panose="020B0604020202020204" pitchFamily="34" charset="0"/>
              </a:rPr>
              <a:t>ulardan</a:t>
            </a:r>
            <a:r>
              <a:rPr lang="en-US" altLang="ru-RU" sz="4000" b="0" dirty="0">
                <a:solidFill>
                  <a:schemeClr val="tx1"/>
                </a:solidFill>
                <a:latin typeface="Arial" panose="020B0604020202020204" pitchFamily="34" charset="0"/>
              </a:rPr>
              <a:t>  </a:t>
            </a:r>
            <a:r>
              <a:rPr lang="en-US" altLang="ru-RU" sz="4000" b="0" dirty="0" err="1">
                <a:solidFill>
                  <a:schemeClr val="tx1"/>
                </a:solidFill>
                <a:latin typeface="Arial" panose="020B0604020202020204" pitchFamily="34" charset="0"/>
              </a:rPr>
              <a:t>farq</a:t>
            </a:r>
            <a:r>
              <a:rPr lang="en-US" altLang="ru-RU" sz="4000" b="0" dirty="0">
                <a:solidFill>
                  <a:schemeClr val="tx1"/>
                </a:solidFill>
                <a:latin typeface="Arial" panose="020B0604020202020204" pitchFamily="34" charset="0"/>
              </a:rPr>
              <a:t>  </a:t>
            </a:r>
            <a:r>
              <a:rPr lang="en-US" altLang="ru-RU" sz="4000" b="0" dirty="0" err="1">
                <a:solidFill>
                  <a:schemeClr val="tx1"/>
                </a:solidFill>
                <a:latin typeface="Arial" panose="020B0604020202020204" pitchFamily="34" charset="0"/>
              </a:rPr>
              <a:t>qiladi</a:t>
            </a:r>
            <a:r>
              <a:rPr lang="en-US" altLang="ru-RU" sz="4000" b="0" dirty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  <a:r>
              <a:rPr lang="ru-RU" altLang="ru-RU" sz="4000" b="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2" b="7768"/>
          <a:stretch/>
        </p:blipFill>
        <p:spPr bwMode="auto">
          <a:xfrm>
            <a:off x="2224336" y="3168402"/>
            <a:ext cx="7560122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529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0120" y="235791"/>
            <a:ext cx="12313367" cy="615553"/>
          </a:xfrm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 sz="4000" dirty="0" smtClean="0">
                <a:solidFill>
                  <a:schemeClr val="bg1"/>
                </a:solidFill>
              </a:rPr>
              <a:t>USTUNLI  DIAGRAMMALAR</a:t>
            </a:r>
            <a:r>
              <a:rPr lang="ru-RU" sz="4000" dirty="0" smtClean="0">
                <a:solidFill>
                  <a:schemeClr val="bg1"/>
                </a:solidFill>
              </a:rPr>
              <a:t> (</a:t>
            </a:r>
            <a:r>
              <a:rPr lang="en-US" sz="4000" dirty="0" smtClean="0">
                <a:solidFill>
                  <a:schemeClr val="bg1"/>
                </a:solidFill>
              </a:rPr>
              <a:t>GISTOGRAMMA)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55924" y="1170548"/>
            <a:ext cx="12817425" cy="112356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defRPr/>
            </a:pPr>
            <a:r>
              <a:rPr lang="en-US" sz="4000" b="0" dirty="0" smtClean="0">
                <a:solidFill>
                  <a:schemeClr val="tx1"/>
                </a:solidFill>
              </a:rPr>
              <a:t>  </a:t>
            </a:r>
            <a:r>
              <a:rPr lang="en-US" sz="3600" b="0" dirty="0" err="1" smtClean="0">
                <a:solidFill>
                  <a:schemeClr val="tx1"/>
                </a:solidFill>
              </a:rPr>
              <a:t>Ustunli</a:t>
            </a:r>
            <a:r>
              <a:rPr lang="en-US" sz="3600" b="0" dirty="0" smtClean="0">
                <a:solidFill>
                  <a:schemeClr val="tx1"/>
                </a:solidFill>
              </a:rPr>
              <a:t>  </a:t>
            </a:r>
            <a:r>
              <a:rPr lang="en-US" sz="3600" b="0" dirty="0" err="1">
                <a:solidFill>
                  <a:schemeClr val="tx1"/>
                </a:solidFill>
              </a:rPr>
              <a:t>diagrammalar</a:t>
            </a:r>
            <a:r>
              <a:rPr lang="en-US" sz="3600" b="0" dirty="0">
                <a:solidFill>
                  <a:schemeClr val="tx1"/>
                </a:solidFill>
              </a:rPr>
              <a:t> -  </a:t>
            </a:r>
            <a:r>
              <a:rPr lang="en-US" sz="3600" b="0" dirty="0" err="1">
                <a:solidFill>
                  <a:schemeClr val="tx1"/>
                </a:solidFill>
              </a:rPr>
              <a:t>ma’lumotlarni</a:t>
            </a:r>
            <a:r>
              <a:rPr lang="en-US" sz="3600" b="0" dirty="0">
                <a:solidFill>
                  <a:schemeClr val="tx1"/>
                </a:solidFill>
              </a:rPr>
              <a:t>   </a:t>
            </a:r>
            <a:r>
              <a:rPr lang="en-US" sz="3600" b="0" dirty="0" err="1">
                <a:solidFill>
                  <a:schemeClr val="tx1"/>
                </a:solidFill>
              </a:rPr>
              <a:t>ustun</a:t>
            </a:r>
            <a:r>
              <a:rPr lang="en-US" sz="3600" b="0" dirty="0">
                <a:solidFill>
                  <a:schemeClr val="tx1"/>
                </a:solidFill>
              </a:rPr>
              <a:t> </a:t>
            </a:r>
            <a:r>
              <a:rPr lang="en-US" sz="3600" b="0" dirty="0" err="1">
                <a:solidFill>
                  <a:schemeClr val="tx1"/>
                </a:solidFill>
              </a:rPr>
              <a:t>yoki</a:t>
            </a:r>
            <a:r>
              <a:rPr lang="en-US" sz="3600" b="0" dirty="0">
                <a:solidFill>
                  <a:schemeClr val="tx1"/>
                </a:solidFill>
              </a:rPr>
              <a:t>  </a:t>
            </a:r>
            <a:r>
              <a:rPr lang="en-US" sz="3600" b="0" dirty="0" err="1">
                <a:solidFill>
                  <a:schemeClr val="tx1"/>
                </a:solidFill>
              </a:rPr>
              <a:t>asoslari</a:t>
            </a:r>
            <a:r>
              <a:rPr lang="en-US" sz="3600" b="0" dirty="0">
                <a:solidFill>
                  <a:schemeClr val="tx1"/>
                </a:solidFill>
              </a:rPr>
              <a:t>  </a:t>
            </a:r>
            <a:r>
              <a:rPr lang="en-US" sz="3600" b="0" dirty="0" err="1" smtClean="0">
                <a:solidFill>
                  <a:schemeClr val="tx1"/>
                </a:solidFill>
              </a:rPr>
              <a:t>teng</a:t>
            </a:r>
            <a:r>
              <a:rPr lang="en-US" sz="3600" b="0" dirty="0" smtClean="0">
                <a:solidFill>
                  <a:schemeClr val="tx1"/>
                </a:solidFill>
              </a:rPr>
              <a:t>  </a:t>
            </a:r>
            <a:r>
              <a:rPr lang="en-US" sz="3600" b="0" dirty="0" err="1">
                <a:solidFill>
                  <a:schemeClr val="tx1"/>
                </a:solidFill>
              </a:rPr>
              <a:t>bo‘lgan</a:t>
            </a:r>
            <a:r>
              <a:rPr lang="en-US" sz="3600" b="0" dirty="0">
                <a:solidFill>
                  <a:schemeClr val="tx1"/>
                </a:solidFill>
              </a:rPr>
              <a:t> </a:t>
            </a:r>
            <a:r>
              <a:rPr lang="en-US" sz="3600" b="0" dirty="0" err="1">
                <a:solidFill>
                  <a:schemeClr val="tx1"/>
                </a:solidFill>
              </a:rPr>
              <a:t>to‘g‘ri</a:t>
            </a:r>
            <a:r>
              <a:rPr lang="en-US" sz="3600" b="0" dirty="0">
                <a:solidFill>
                  <a:schemeClr val="tx1"/>
                </a:solidFill>
              </a:rPr>
              <a:t>  </a:t>
            </a:r>
            <a:r>
              <a:rPr lang="en-US" sz="3600" b="0" dirty="0" err="1">
                <a:solidFill>
                  <a:schemeClr val="tx1"/>
                </a:solidFill>
              </a:rPr>
              <a:t>to‘tburchak</a:t>
            </a:r>
            <a:r>
              <a:rPr lang="en-US" sz="3600" b="0" dirty="0">
                <a:solidFill>
                  <a:schemeClr val="tx1"/>
                </a:solidFill>
              </a:rPr>
              <a:t>  </a:t>
            </a:r>
            <a:r>
              <a:rPr lang="en-US" sz="3600" b="0" dirty="0" err="1">
                <a:solidFill>
                  <a:schemeClr val="tx1"/>
                </a:solidFill>
              </a:rPr>
              <a:t>shaklida</a:t>
            </a:r>
            <a:r>
              <a:rPr lang="en-US" sz="3600" b="0" dirty="0">
                <a:solidFill>
                  <a:schemeClr val="tx1"/>
                </a:solidFill>
              </a:rPr>
              <a:t> </a:t>
            </a:r>
            <a:r>
              <a:rPr lang="en-US" sz="3600" b="0" dirty="0" err="1" smtClean="0">
                <a:solidFill>
                  <a:schemeClr val="tx1"/>
                </a:solidFill>
              </a:rPr>
              <a:t>tasvirlanishidir</a:t>
            </a:r>
            <a:r>
              <a:rPr lang="en-US" sz="3600" b="0" dirty="0" smtClean="0">
                <a:solidFill>
                  <a:schemeClr val="tx1"/>
                </a:solidFill>
              </a:rPr>
              <a:t>.</a:t>
            </a:r>
            <a:endParaRPr lang="ru-RU" sz="3600" b="0" dirty="0">
              <a:solidFill>
                <a:schemeClr val="tx1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03" b="7799"/>
          <a:stretch/>
        </p:blipFill>
        <p:spPr bwMode="auto">
          <a:xfrm>
            <a:off x="2296344" y="2388394"/>
            <a:ext cx="8136904" cy="457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693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0120" y="235791"/>
            <a:ext cx="12313367" cy="615553"/>
          </a:xfrm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 sz="4000" dirty="0" smtClean="0">
                <a:solidFill>
                  <a:schemeClr val="bg1"/>
                </a:solidFill>
              </a:rPr>
              <a:t>DOIRAVIY  DIAGRAMMA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2168" y="1345335"/>
            <a:ext cx="118093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Doiraviy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diagrammalar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doira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adiuslari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sektorlar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6" t="12807" r="20635" b="15665"/>
          <a:stretch/>
        </p:blipFill>
        <p:spPr bwMode="auto">
          <a:xfrm>
            <a:off x="3880520" y="2880370"/>
            <a:ext cx="4392488" cy="4005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942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5400" kern="0" dirty="0" smtClean="0"/>
              <a:t>MASALA</a:t>
            </a:r>
            <a:endParaRPr lang="en-US" sz="5400" kern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0120" y="1296194"/>
            <a:ext cx="7488832" cy="5001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6-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sinfda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matematika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nazorat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quyida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ustunli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iagrammalar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ifodalang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3008" y="1944266"/>
            <a:ext cx="4146967" cy="276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09" t="15381" r="22070" b="72168"/>
          <a:stretch>
            <a:fillRect/>
          </a:stretch>
        </p:blipFill>
        <p:spPr bwMode="auto">
          <a:xfrm>
            <a:off x="3016424" y="5204498"/>
            <a:ext cx="8373624" cy="1564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354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776702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4800" kern="0" dirty="0" smtClean="0"/>
              <a:t>YECHISH</a:t>
            </a:r>
            <a:endParaRPr lang="en-US" sz="4800" kern="0" dirty="0"/>
          </a:p>
        </p:txBody>
      </p:sp>
      <p:sp>
        <p:nvSpPr>
          <p:cNvPr id="5" name="TextBox 4"/>
          <p:cNvSpPr txBox="1"/>
          <p:nvPr/>
        </p:nvSpPr>
        <p:spPr>
          <a:xfrm>
            <a:off x="5392688" y="2664346"/>
            <a:ext cx="675439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Asoslari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balandliklari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6;  11;  17;  2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sonlariga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to‘rtburchaklar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chizamiz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ustunli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diagrammani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altLang="ru-RU" sz="2800" dirty="0"/>
              <a:t>.</a:t>
            </a:r>
            <a:endParaRPr lang="ru-RU" altLang="ru-RU" sz="28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09" t="15381" r="22070" b="72168"/>
          <a:stretch>
            <a:fillRect/>
          </a:stretch>
        </p:blipFill>
        <p:spPr bwMode="auto">
          <a:xfrm>
            <a:off x="5197633" y="1305357"/>
            <a:ext cx="7388105" cy="1413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5" t="36188" r="51128" b="10963"/>
          <a:stretch>
            <a:fillRect/>
          </a:stretch>
        </p:blipFill>
        <p:spPr>
          <a:xfrm>
            <a:off x="496144" y="1305357"/>
            <a:ext cx="4603452" cy="54609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857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776702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4800" kern="0" dirty="0" smtClean="0"/>
              <a:t>YECHISH</a:t>
            </a:r>
            <a:endParaRPr lang="en-US" sz="4800" kern="0" dirty="0"/>
          </a:p>
        </p:txBody>
      </p:sp>
      <p:sp>
        <p:nvSpPr>
          <p:cNvPr id="5" name="TextBox 4"/>
          <p:cNvSpPr txBox="1"/>
          <p:nvPr/>
        </p:nvSpPr>
        <p:spPr>
          <a:xfrm>
            <a:off x="424136" y="2689087"/>
            <a:ext cx="73448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“5”,  “4”,  “3”,  “2”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baho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6 ;  11;  7; 2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kesmalar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tasvirlaymiz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kesmalar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diagrammani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09" t="15381" r="22070" b="72168"/>
          <a:stretch>
            <a:fillRect/>
          </a:stretch>
        </p:blipFill>
        <p:spPr bwMode="auto">
          <a:xfrm>
            <a:off x="393742" y="1276040"/>
            <a:ext cx="7388105" cy="1413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57" t="36188" r="11397" b="10963"/>
          <a:stretch>
            <a:fillRect/>
          </a:stretch>
        </p:blipFill>
        <p:spPr bwMode="auto">
          <a:xfrm>
            <a:off x="8201000" y="1296194"/>
            <a:ext cx="3816424" cy="46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407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9680</TotalTime>
  <Words>405</Words>
  <Application>Microsoft Office PowerPoint</Application>
  <PresentationFormat>Произвольный</PresentationFormat>
  <Paragraphs>67</Paragraphs>
  <Slides>17</Slides>
  <Notes>8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Cambria Math</vt:lpstr>
      <vt:lpstr>Wingdings</vt:lpstr>
      <vt:lpstr>Office Theme</vt:lpstr>
      <vt:lpstr>Диаграмма</vt:lpstr>
      <vt:lpstr>MATEMATIKA</vt:lpstr>
      <vt:lpstr>Презентация PowerPoint</vt:lpstr>
      <vt:lpstr>CHIZIQLI  DIAGRAMMALAR</vt:lpstr>
      <vt:lpstr>SOHALI  DIAGRAMMALAR</vt:lpstr>
      <vt:lpstr>USTUNLI  DIAGRAMMALAR (GISTOGRAMMA)</vt:lpstr>
      <vt:lpstr>DOIRAVIY  DIAGRAMMA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484</cp:revision>
  <dcterms:created xsi:type="dcterms:W3CDTF">2020-04-09T07:32:19Z</dcterms:created>
  <dcterms:modified xsi:type="dcterms:W3CDTF">2021-02-11T10:11:51Z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