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0" r:id="rId2"/>
    <p:sldId id="378" r:id="rId3"/>
    <p:sldId id="387" r:id="rId4"/>
    <p:sldId id="409" r:id="rId5"/>
    <p:sldId id="410" r:id="rId6"/>
    <p:sldId id="411" r:id="rId7"/>
    <p:sldId id="354" r:id="rId8"/>
    <p:sldId id="393" r:id="rId9"/>
    <p:sldId id="412" r:id="rId10"/>
    <p:sldId id="416" r:id="rId11"/>
    <p:sldId id="396" r:id="rId12"/>
    <p:sldId id="397" r:id="rId13"/>
    <p:sldId id="399" r:id="rId14"/>
    <p:sldId id="413" r:id="rId15"/>
    <p:sldId id="414" r:id="rId16"/>
    <p:sldId id="415" r:id="rId17"/>
    <p:sldId id="297" r:id="rId1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5637" autoAdjust="0"/>
  </p:normalViewPr>
  <p:slideViewPr>
    <p:cSldViewPr>
      <p:cViewPr>
        <p:scale>
          <a:sx n="53" d="100"/>
          <a:sy n="53" d="100"/>
        </p:scale>
        <p:origin x="88" y="4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83-405E-83A0-7AD0C9DE0E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83-405E-83A0-7AD0C9DE0E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83-405E-83A0-7AD0C9DE0E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83-405E-83A0-7AD0C9DE0E00}"/>
              </c:ext>
            </c:extLst>
          </c:dPt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83-405E-83A0-7AD0C9DE0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4986866964656016"/>
          <c:w val="0.84668836491960553"/>
          <c:h val="0.15013133035343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2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9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1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6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7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1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792288" y="2376314"/>
            <a:ext cx="10369152" cy="1501594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6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DIAGRAMMALAR</a:t>
            </a:r>
            <a:endParaRPr sz="3017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1904"/>
            <a:r>
              <a:rPr lang="en-US" sz="355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913673"/>
            <a:chOff x="439458" y="322808"/>
            <a:chExt cx="4996880" cy="41151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45137"/>
              <a:ext cx="849894" cy="38918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5104656" y="3528442"/>
            <a:ext cx="3528392" cy="309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893" y="2737152"/>
            <a:ext cx="534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 + 11 + 17 + 2 = 36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15381" r="22070" b="72168"/>
          <a:stretch>
            <a:fillRect/>
          </a:stretch>
        </p:blipFill>
        <p:spPr bwMode="auto">
          <a:xfrm>
            <a:off x="393742" y="1276040"/>
            <a:ext cx="7388105" cy="14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8512" y="245878"/>
            <a:ext cx="6746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DOIRAVIY  DIAGRAMMA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63698592"/>
              </p:ext>
            </p:extLst>
          </p:nvPr>
        </p:nvGraphicFramePr>
        <p:xfrm>
          <a:off x="6760840" y="1285898"/>
          <a:ext cx="6499448" cy="486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816" y="3486900"/>
                <a:ext cx="7141687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360⁰ </a:t>
                </a:r>
                <a:r>
                  <a:rPr lang="en-US" altLang="ru-RU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qismi</a:t>
                </a:r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60⁰ </a:t>
                </a:r>
                <a:r>
                  <a:rPr lang="en-US" altLang="ru-RU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6" y="3486900"/>
                <a:ext cx="7141687" cy="879215"/>
              </a:xfrm>
              <a:prstGeom prst="rect">
                <a:avLst/>
              </a:prstGeom>
              <a:blipFill rotWithShape="0">
                <a:blip r:embed="rId5"/>
                <a:stretch>
                  <a:fillRect l="-256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3743" y="4469532"/>
                <a:ext cx="3126738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=110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3" y="4469532"/>
                <a:ext cx="3126738" cy="878126"/>
              </a:xfrm>
              <a:prstGeom prst="rect">
                <a:avLst/>
              </a:prstGeom>
              <a:blipFill rotWithShape="0">
                <a:blip r:embed="rId6"/>
                <a:stretch>
                  <a:fillRect l="-6043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8856" y="4469532"/>
                <a:ext cx="3126738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=170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56" y="4469532"/>
                <a:ext cx="3126738" cy="878126"/>
              </a:xfrm>
              <a:prstGeom prst="rect">
                <a:avLst/>
              </a:prstGeom>
              <a:blipFill rotWithShape="0">
                <a:blip r:embed="rId7"/>
                <a:stretch>
                  <a:fillRect l="-5848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2893" y="5706550"/>
                <a:ext cx="3126738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alt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20</a:t>
                </a: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93" y="5706550"/>
                <a:ext cx="3126738" cy="879215"/>
              </a:xfrm>
              <a:prstGeom prst="rect">
                <a:avLst/>
              </a:prstGeom>
              <a:blipFill rotWithShape="0">
                <a:blip r:embed="rId8"/>
                <a:stretch>
                  <a:fillRect l="-584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0246031" y="2397646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60⁰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281817" y="3280176"/>
            <a:ext cx="1073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⁰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64090" y="328017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⁰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376529" y="1677581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36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algn="ctr" defTabSz="914400">
              <a:spcBef>
                <a:spcPts val="296"/>
              </a:spcBef>
            </a:pPr>
            <a:r>
              <a:rPr lang="en-US" sz="4800" kern="0" dirty="0" smtClean="0"/>
              <a:t>MASALA</a:t>
            </a:r>
            <a:endParaRPr lang="en-US" sz="4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7594" y="1152179"/>
            <a:ext cx="11618460" cy="165618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None/>
            </a:pP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Diagrammadan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AutoNum type="arabicPeriod"/>
            </a:pP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turistlar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yurgan</a:t>
            </a:r>
            <a:r>
              <a:rPr lang="ru-RU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-chi?</a:t>
            </a:r>
            <a:endParaRPr lang="ru-RU" altLang="ru-RU" sz="32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AutoNum type="arabicPeriod"/>
            </a:pP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turistlar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yurishgan</a:t>
            </a:r>
            <a:r>
              <a:rPr lang="ru-RU" altLang="ru-RU" sz="3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3200" kern="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712069"/>
              </p:ext>
            </p:extLst>
          </p:nvPr>
        </p:nvGraphicFramePr>
        <p:xfrm>
          <a:off x="492052" y="2808363"/>
          <a:ext cx="691276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6915150" imgH="4391025" progId="Excel.Chart.8">
                  <p:embed/>
                </p:oleObj>
              </mc:Choice>
              <mc:Fallback>
                <p:oleObj name="Диаграмма" r:id="rId3" imgW="6915150" imgH="439102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52" y="2808363"/>
                        <a:ext cx="6912768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 rot="19031921">
            <a:off x="2666428" y="5991948"/>
            <a:ext cx="1273949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 smtClean="0"/>
              <a:t>Chorshanba</a:t>
            </a:r>
            <a:endParaRPr lang="ru-RU" sz="17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480920" y="3105817"/>
            <a:ext cx="65274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12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52731" y="3103951"/>
            <a:ext cx="98616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+ 11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18480" y="3088411"/>
            <a:ext cx="75212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+ 9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42807" y="3088410"/>
            <a:ext cx="98616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+ 13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35545" y="3088410"/>
            <a:ext cx="98616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+ 14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396336" y="3103950"/>
            <a:ext cx="121539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+ 11=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96387" y="3788214"/>
            <a:ext cx="194796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+mn-cs"/>
              </a:rPr>
              <a:t>= 70 (km)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1057- 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152178"/>
            <a:ext cx="1195332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112-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diagrammada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firmaning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yanvar-iyun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Diagrammadan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5859" r="22070" b="54590"/>
          <a:stretch>
            <a:fillRect/>
          </a:stretch>
        </p:blipFill>
        <p:spPr bwMode="auto">
          <a:xfrm>
            <a:off x="3133681" y="3744466"/>
            <a:ext cx="6330285" cy="31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Aprel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IV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firmaning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1638" y="6335013"/>
            <a:ext cx="455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hajmda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5859" r="22070" b="54590"/>
          <a:stretch>
            <a:fillRect/>
          </a:stretch>
        </p:blipFill>
        <p:spPr bwMode="auto">
          <a:xfrm>
            <a:off x="1648272" y="1240480"/>
            <a:ext cx="9145016" cy="44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III  firma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II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firmadan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600" y="6284651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may,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5859" r="22070" b="54590"/>
          <a:stretch>
            <a:fillRect/>
          </a:stretch>
        </p:blipFill>
        <p:spPr bwMode="auto">
          <a:xfrm>
            <a:off x="1648272" y="1240480"/>
            <a:ext cx="9145016" cy="44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 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firmaning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yanvar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oylaridagi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baholang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600" y="6284651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pasaygan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5859" r="22070" b="54590"/>
          <a:stretch>
            <a:fillRect/>
          </a:stretch>
        </p:blipFill>
        <p:spPr bwMode="auto">
          <a:xfrm>
            <a:off x="1648272" y="1240480"/>
            <a:ext cx="9145016" cy="44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20" y="5684487"/>
            <a:ext cx="1219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 oy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yakuniga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firma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600" y="6284651"/>
            <a:ext cx="71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firma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5859" r="22070" b="54590"/>
          <a:stretch>
            <a:fillRect/>
          </a:stretch>
        </p:blipFill>
        <p:spPr bwMode="auto">
          <a:xfrm>
            <a:off x="1648272" y="1240480"/>
            <a:ext cx="9145016" cy="44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870" y="281112"/>
            <a:ext cx="12754937" cy="1231106"/>
          </a:xfrm>
        </p:spPr>
        <p:txBody>
          <a:bodyPr/>
          <a:lstStyle/>
          <a:p>
            <a:r>
              <a:rPr lang="en-US" sz="4000" b="1" dirty="0" smtClean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64296" y="1296194"/>
            <a:ext cx="8784976" cy="2123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1059-, 1060-masalalarni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(202-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1249" t="20986" r="12234" b="20986"/>
          <a:stretch/>
        </p:blipFill>
        <p:spPr bwMode="auto">
          <a:xfrm>
            <a:off x="4312568" y="3672458"/>
            <a:ext cx="2736304" cy="305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0181" y="234658"/>
            <a:ext cx="12425982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DIAGRAMMALAR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037" y="2066791"/>
            <a:ext cx="117562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algn="just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amaliyot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diagrammalardan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20" y="235791"/>
            <a:ext cx="12313367" cy="738664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CHIZIQLI  DIAGRAMMALAR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4176" y="1368202"/>
            <a:ext cx="11593288" cy="9361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grafikli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diagrammalar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tutashtirilgan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tasvirlanadigan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turidir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" t="12572" r="1" b="5923"/>
          <a:stretch/>
        </p:blipFill>
        <p:spPr bwMode="auto">
          <a:xfrm>
            <a:off x="1720280" y="3240410"/>
            <a:ext cx="884685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20" y="235791"/>
            <a:ext cx="12313367" cy="83099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chemeClr val="bg1"/>
                </a:solidFill>
              </a:rPr>
              <a:t>SOHALI  DIAGRAMMALAR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8152" y="1368202"/>
            <a:ext cx="12457385" cy="10515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Sohali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diagramma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—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chiziqli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diagrammalar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kabi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yasaladi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,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grafiklarning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pastki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sohasining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turli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ranglarda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bo‘yalishi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bilan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ulardan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farq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4000" b="0" dirty="0" err="1">
                <a:solidFill>
                  <a:schemeClr val="tx1"/>
                </a:solidFill>
                <a:latin typeface="Arial" panose="020B0604020202020204" pitchFamily="34" charset="0"/>
              </a:rPr>
              <a:t>qiladi</a:t>
            </a:r>
            <a:r>
              <a:rPr lang="en-US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7768"/>
          <a:stretch/>
        </p:blipFill>
        <p:spPr bwMode="auto">
          <a:xfrm>
            <a:off x="2224336" y="3168402"/>
            <a:ext cx="756012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2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20" y="235791"/>
            <a:ext cx="12313367" cy="61555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USTUNLI  DIAGRAMMALAR</a:t>
            </a:r>
            <a:r>
              <a:rPr lang="ru-RU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 smtClean="0">
                <a:solidFill>
                  <a:schemeClr val="bg1"/>
                </a:solidFill>
              </a:rPr>
              <a:t>GISTOGRAMMA)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24" y="1170548"/>
            <a:ext cx="12817425" cy="11235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4000" b="0" dirty="0" smtClean="0">
                <a:solidFill>
                  <a:schemeClr val="tx1"/>
                </a:solidFill>
              </a:rPr>
              <a:t>  </a:t>
            </a:r>
            <a:r>
              <a:rPr lang="en-US" sz="3600" b="0" dirty="0" err="1" smtClean="0">
                <a:solidFill>
                  <a:schemeClr val="tx1"/>
                </a:solidFill>
              </a:rPr>
              <a:t>Ustunli</a:t>
            </a:r>
            <a:r>
              <a:rPr lang="en-US" sz="3600" b="0" dirty="0" smtClean="0">
                <a:solidFill>
                  <a:schemeClr val="tx1"/>
                </a:solidFill>
              </a:rPr>
              <a:t>  </a:t>
            </a:r>
            <a:r>
              <a:rPr lang="en-US" sz="3600" b="0" dirty="0" err="1">
                <a:solidFill>
                  <a:schemeClr val="tx1"/>
                </a:solidFill>
              </a:rPr>
              <a:t>diagrammalar</a:t>
            </a:r>
            <a:r>
              <a:rPr lang="en-US" sz="3600" b="0" dirty="0">
                <a:solidFill>
                  <a:schemeClr val="tx1"/>
                </a:solidFill>
              </a:rPr>
              <a:t> -  </a:t>
            </a:r>
            <a:r>
              <a:rPr lang="en-US" sz="3600" b="0" dirty="0" err="1">
                <a:solidFill>
                  <a:schemeClr val="tx1"/>
                </a:solidFill>
              </a:rPr>
              <a:t>ma’lumotlarni</a:t>
            </a:r>
            <a:r>
              <a:rPr lang="en-US" sz="3600" b="0" dirty="0">
                <a:solidFill>
                  <a:schemeClr val="tx1"/>
                </a:solidFill>
              </a:rPr>
              <a:t>   </a:t>
            </a:r>
            <a:r>
              <a:rPr lang="en-US" sz="3600" b="0" dirty="0" err="1">
                <a:solidFill>
                  <a:schemeClr val="tx1"/>
                </a:solidFill>
              </a:rPr>
              <a:t>ustun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yoki</a:t>
            </a:r>
            <a:r>
              <a:rPr lang="en-US" sz="3600" b="0" dirty="0">
                <a:solidFill>
                  <a:schemeClr val="tx1"/>
                </a:solidFill>
              </a:rPr>
              <a:t>  </a:t>
            </a:r>
            <a:r>
              <a:rPr lang="en-US" sz="3600" b="0" dirty="0" err="1">
                <a:solidFill>
                  <a:schemeClr val="tx1"/>
                </a:solidFill>
              </a:rPr>
              <a:t>asoslari</a:t>
            </a:r>
            <a:r>
              <a:rPr lang="en-US" sz="3600" b="0" dirty="0">
                <a:solidFill>
                  <a:schemeClr val="tx1"/>
                </a:solidFill>
              </a:rPr>
              <a:t>  </a:t>
            </a:r>
            <a:r>
              <a:rPr lang="en-US" sz="3600" b="0" dirty="0" err="1" smtClean="0">
                <a:solidFill>
                  <a:schemeClr val="tx1"/>
                </a:solidFill>
              </a:rPr>
              <a:t>teng</a:t>
            </a:r>
            <a:r>
              <a:rPr lang="en-US" sz="3600" b="0" dirty="0" smtClean="0">
                <a:solidFill>
                  <a:schemeClr val="tx1"/>
                </a:solidFill>
              </a:rPr>
              <a:t>  </a:t>
            </a:r>
            <a:r>
              <a:rPr lang="en-US" sz="3600" b="0" dirty="0" err="1">
                <a:solidFill>
                  <a:schemeClr val="tx1"/>
                </a:solidFill>
              </a:rPr>
              <a:t>bo‘lgan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to‘g‘ri</a:t>
            </a:r>
            <a:r>
              <a:rPr lang="en-US" sz="3600" b="0" dirty="0">
                <a:solidFill>
                  <a:schemeClr val="tx1"/>
                </a:solidFill>
              </a:rPr>
              <a:t>  </a:t>
            </a:r>
            <a:r>
              <a:rPr lang="en-US" sz="3600" b="0" dirty="0" err="1">
                <a:solidFill>
                  <a:schemeClr val="tx1"/>
                </a:solidFill>
              </a:rPr>
              <a:t>to‘tburchak</a:t>
            </a:r>
            <a:r>
              <a:rPr lang="en-US" sz="3600" b="0" dirty="0">
                <a:solidFill>
                  <a:schemeClr val="tx1"/>
                </a:solidFill>
              </a:rPr>
              <a:t>  </a:t>
            </a:r>
            <a:r>
              <a:rPr lang="en-US" sz="3600" b="0" dirty="0" err="1">
                <a:solidFill>
                  <a:schemeClr val="tx1"/>
                </a:solidFill>
              </a:rPr>
              <a:t>shaklida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tasvirlanishidir</a:t>
            </a:r>
            <a:r>
              <a:rPr lang="en-US" sz="3600" b="0" dirty="0" smtClean="0">
                <a:solidFill>
                  <a:schemeClr val="tx1"/>
                </a:solidFill>
              </a:rPr>
              <a:t>.</a:t>
            </a:r>
            <a:endParaRPr lang="ru-RU" sz="3600" b="0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7799"/>
          <a:stretch/>
        </p:blipFill>
        <p:spPr bwMode="auto">
          <a:xfrm>
            <a:off x="2296344" y="2388394"/>
            <a:ext cx="8136904" cy="45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9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20" y="235791"/>
            <a:ext cx="12313367" cy="61555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DOIRAVIY  DIAGRAMMA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2168" y="1345335"/>
            <a:ext cx="11809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Doiraviy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diagrammalar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adiuslari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sektorlar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2807" r="20635" b="15665"/>
          <a:stretch/>
        </p:blipFill>
        <p:spPr bwMode="auto">
          <a:xfrm>
            <a:off x="3880520" y="2880370"/>
            <a:ext cx="4392488" cy="400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296194"/>
            <a:ext cx="748883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ustunli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iagrammalar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08" y="1944266"/>
            <a:ext cx="4146967" cy="276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15381" r="22070" b="72168"/>
          <a:stretch>
            <a:fillRect/>
          </a:stretch>
        </p:blipFill>
        <p:spPr bwMode="auto">
          <a:xfrm>
            <a:off x="3016424" y="5204498"/>
            <a:ext cx="8373624" cy="15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4800" kern="0" dirty="0" smtClean="0"/>
              <a:t>YECHISH</a:t>
            </a:r>
            <a:endParaRPr lang="en-US" sz="4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5392688" y="2664346"/>
            <a:ext cx="6754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balandliklari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6;  11;  17;  2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sonlariga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ustunli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diagrammani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15381" r="22070" b="72168"/>
          <a:stretch>
            <a:fillRect/>
          </a:stretch>
        </p:blipFill>
        <p:spPr bwMode="auto">
          <a:xfrm>
            <a:off x="5197633" y="1305357"/>
            <a:ext cx="7388105" cy="14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6188" r="51128" b="10963"/>
          <a:stretch>
            <a:fillRect/>
          </a:stretch>
        </p:blipFill>
        <p:spPr>
          <a:xfrm>
            <a:off x="496144" y="1305357"/>
            <a:ext cx="4603452" cy="546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4800" kern="0" dirty="0" smtClean="0"/>
              <a:t>YECHISH</a:t>
            </a:r>
            <a:endParaRPr lang="en-US" sz="4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24136" y="268908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“5”,  “4”,  “3”,  “2”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6 ;  11;  7; 2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tasvirlaymiz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diagrammani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15381" r="22070" b="72168"/>
          <a:stretch>
            <a:fillRect/>
          </a:stretch>
        </p:blipFill>
        <p:spPr bwMode="auto">
          <a:xfrm>
            <a:off x="393742" y="1276040"/>
            <a:ext cx="7388105" cy="14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7" t="36188" r="11397" b="10963"/>
          <a:stretch>
            <a:fillRect/>
          </a:stretch>
        </p:blipFill>
        <p:spPr bwMode="auto">
          <a:xfrm>
            <a:off x="8201000" y="1296194"/>
            <a:ext cx="3816424" cy="46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9680</TotalTime>
  <Words>405</Words>
  <Application>Microsoft Office PowerPoint</Application>
  <PresentationFormat>Произвольный</PresentationFormat>
  <Paragraphs>67</Paragraphs>
  <Slides>17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 Theme</vt:lpstr>
      <vt:lpstr>Диаграмма</vt:lpstr>
      <vt:lpstr>MATEMATIKA</vt:lpstr>
      <vt:lpstr>Презентация PowerPoint</vt:lpstr>
      <vt:lpstr>CHIZIQLI  DIAGRAMMALAR</vt:lpstr>
      <vt:lpstr>SOHALI  DIAGRAMMALAR</vt:lpstr>
      <vt:lpstr>USTUNLI  DIAGRAMMALAR (GISTOGRAMMA)</vt:lpstr>
      <vt:lpstr>DOIRAVIY  DIAGRAMMA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484</cp:revision>
  <dcterms:created xsi:type="dcterms:W3CDTF">2020-04-09T07:32:19Z</dcterms:created>
  <dcterms:modified xsi:type="dcterms:W3CDTF">2021-02-11T10:11:51Z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