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54" r:id="rId2"/>
    <p:sldId id="361" r:id="rId3"/>
    <p:sldId id="367" r:id="rId4"/>
    <p:sldId id="363" r:id="rId5"/>
    <p:sldId id="364" r:id="rId6"/>
    <p:sldId id="365" r:id="rId7"/>
    <p:sldId id="366" r:id="rId8"/>
    <p:sldId id="368" r:id="rId9"/>
    <p:sldId id="369" r:id="rId10"/>
    <p:sldId id="370" r:id="rId11"/>
    <p:sldId id="371" r:id="rId12"/>
    <p:sldId id="362" r:id="rId13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409" autoAdjust="0"/>
  </p:normalViewPr>
  <p:slideViewPr>
    <p:cSldViewPr>
      <p:cViewPr>
        <p:scale>
          <a:sx n="64" d="100"/>
          <a:sy n="64" d="100"/>
        </p:scale>
        <p:origin x="656" y="48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619254" y="2909927"/>
            <a:ext cx="8690433" cy="1692171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spcBef>
                <a:spcPts val="234"/>
              </a:spcBef>
            </a:pP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117161" y="2501850"/>
            <a:ext cx="2492423" cy="2376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450- 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0177" y="1637754"/>
            <a:ext cx="114214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Konchilarning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brigadasi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2302 t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ko‘mir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qazib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brigada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birinchisidan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1,4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ko‘p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uchinchisi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ikkinchisidan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540 t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kam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ko‘mir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qazib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Uchala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brigada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ko‘mir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qazib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2977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450- 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5308" y="1188399"/>
            <a:ext cx="11421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brigada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- 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2302 t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II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brigada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- 1,4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ko‘p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III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brigada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- 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540 t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kam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786" y="3127391"/>
            <a:ext cx="3600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286" y="3844088"/>
            <a:ext cx="2218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 algn="just">
              <a:buAutoNum type="arabicParenR"/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2302 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1,4 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6160" y="6005752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3222,8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84164" y="3794598"/>
            <a:ext cx="275267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3222,8</a:t>
            </a: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540,0   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16462" y="3764710"/>
            <a:ext cx="235352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3) 2302,0</a:t>
            </a: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3222,8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2682,8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2917" y="5076039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2682,8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16961" y="5667393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207,6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 rot="15984235">
            <a:off x="6566099" y="2399465"/>
            <a:ext cx="931336" cy="4308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 rot="14943469">
            <a:off x="6031315" y="1634402"/>
            <a:ext cx="957394" cy="353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7364000" y="1300769"/>
            <a:ext cx="435570" cy="1728163"/>
          </a:xfrm>
          <a:prstGeom prst="rightBrace">
            <a:avLst>
              <a:gd name="adj1" fmla="val 36298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87613" y="1674944"/>
            <a:ext cx="9541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5400" dirty="0" smtClean="0">
                <a:solidFill>
                  <a:srgbClr val="000000"/>
                </a:solidFill>
                <a:latin typeface="Arial" panose="020B0604020202020204" pitchFamily="34" charset="0"/>
              </a:rPr>
              <a:t>? t</a:t>
            </a:r>
            <a:endParaRPr lang="en-US" sz="5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29106" y="5022130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208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48827" y="5454178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2302 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880021" y="5102002"/>
            <a:ext cx="160628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86142" y="6059210"/>
            <a:ext cx="160628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316961" y="5675297"/>
            <a:ext cx="160628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06778" y="5102002"/>
            <a:ext cx="160628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88215" y="6059210"/>
            <a:ext cx="399729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8207,6 t</a:t>
            </a:r>
            <a:endParaRPr 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08772" y="4148536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6509" y="5129498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54823" y="4148536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73619" y="4502479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4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10" grpId="0"/>
      <p:bldP spid="16" grpId="0"/>
      <p:bldP spid="14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301" y="1724646"/>
            <a:ext cx="92639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Darslikning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103-betidagi</a:t>
            </a:r>
            <a:endParaRPr lang="en-US" sz="6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452-, 453-, 454-, 455-, 456-, 457-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masalalar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89214" y="1716146"/>
            <a:ext cx="2781756" cy="344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332185" y="177724"/>
            <a:ext cx="11449272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3600" dirty="0" smtClean="0"/>
              <a:t>MUSTAQIL  BAJARISH  UCHUN TOPSHIRIQLAR: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435- 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0217" y="1349722"/>
            <a:ext cx="106571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Agar 6,4 · 17 = 108,8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ekanligi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ma’lum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quyidagi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ko‘paytmani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64433" y="2789882"/>
            <a:ext cx="6092825" cy="36715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a)  64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17 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6,4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170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e)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640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17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f )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64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170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84713" y="3019761"/>
            <a:ext cx="1911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1088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44753" y="3917787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1088,0 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00737" y="4837953"/>
            <a:ext cx="21964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10880 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80616" y="5753579"/>
            <a:ext cx="21964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10880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1354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437- 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0217" y="1349722"/>
            <a:ext cx="106571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Poyezd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95 km/h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2,5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kilometr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yuradi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0,8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-chi?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13532" y="2328435"/>
            <a:ext cx="700648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6600" dirty="0" smtClean="0">
                <a:solidFill>
                  <a:srgbClr val="000000"/>
                </a:solidFill>
                <a:latin typeface="Brush Script MT" panose="03060802040406070304" pitchFamily="66" charset="0"/>
              </a:rPr>
              <a:t>v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= 95 km/h,   t = 2,5 soat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25709" y="3797994"/>
            <a:ext cx="30812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237,5 (km)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04193" y="2881724"/>
            <a:ext cx="3600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44149" y="3142996"/>
            <a:ext cx="4469493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S </a:t>
            </a:r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pt-BR" sz="6600" dirty="0">
                <a:solidFill>
                  <a:srgbClr val="000000"/>
                </a:solidFill>
                <a:latin typeface="Brush Script MT" panose="03060802040406070304" pitchFamily="66" charset="0"/>
              </a:rPr>
              <a:t> </a:t>
            </a:r>
            <a:r>
              <a:rPr lang="pt-BR" sz="6600" dirty="0" smtClean="0">
                <a:solidFill>
                  <a:srgbClr val="000000"/>
                </a:solidFill>
                <a:latin typeface="Brush Script MT" panose="03060802040406070304" pitchFamily="66" charset="0"/>
              </a:rPr>
              <a:t>v 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pt-BR" sz="4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95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2,5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88276" y="4018972"/>
            <a:ext cx="700648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6600" dirty="0" smtClean="0">
                <a:solidFill>
                  <a:srgbClr val="000000"/>
                </a:solidFill>
                <a:latin typeface="Brush Script MT" panose="03060802040406070304" pitchFamily="66" charset="0"/>
              </a:rPr>
              <a:t>v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= 95km/h,   t = 0,8 soat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13642" y="5490778"/>
            <a:ext cx="1625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76,0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72246" y="4868684"/>
            <a:ext cx="4469493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S </a:t>
            </a:r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pt-BR" sz="6600" dirty="0">
                <a:solidFill>
                  <a:srgbClr val="000000"/>
                </a:solidFill>
                <a:latin typeface="Brush Script MT" panose="03060802040406070304" pitchFamily="66" charset="0"/>
              </a:rPr>
              <a:t> </a:t>
            </a:r>
            <a:r>
              <a:rPr lang="pt-BR" sz="6600" dirty="0" smtClean="0">
                <a:solidFill>
                  <a:srgbClr val="000000"/>
                </a:solidFill>
                <a:latin typeface="Brush Script MT" panose="03060802040406070304" pitchFamily="66" charset="0"/>
              </a:rPr>
              <a:t>v 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pt-BR" sz="4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95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0,8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6291" y="5484771"/>
            <a:ext cx="2367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76 (km)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5448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  <p:bldP spid="9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21355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08386" y="1294936"/>
            <a:ext cx="113772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4000" dirty="0">
                <a:solidFill>
                  <a:srgbClr val="000000"/>
                </a:solidFill>
                <a:latin typeface="Arial" panose="020B0604020202020204" pitchFamily="34" charset="0"/>
              </a:rPr>
              <a:t>a) 6,245 · 10 ko‘paytmani topaylik. 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6245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· 10 = 62450. 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6,245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· 10 = 62,450 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62,45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8209" y="3385988"/>
            <a:ext cx="11377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b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pl-PL" sz="4000" dirty="0">
                <a:solidFill>
                  <a:srgbClr val="000000"/>
                </a:solidFill>
                <a:latin typeface="Arial" panose="020B0604020202020204" pitchFamily="34" charset="0"/>
              </a:rPr>
              <a:t>6,245 ·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ko‘paytmani topaylik. 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6,245 · 100 = 624,500 = 624,5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8209" y="4878114"/>
            <a:ext cx="11377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d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pl-PL" sz="4000" dirty="0">
                <a:solidFill>
                  <a:srgbClr val="000000"/>
                </a:solidFill>
                <a:latin typeface="Arial" panose="020B0604020202020204" pitchFamily="34" charset="0"/>
              </a:rPr>
              <a:t>6,245 ·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00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ko‘paytmani topaylik. 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6,245 · 1000 = 6245,000 = 6245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73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260177" y="269602"/>
            <a:ext cx="110514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n-US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100 </a:t>
            </a:r>
            <a:r>
              <a:rPr lang="en-US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1000 </a:t>
            </a:r>
            <a:r>
              <a:rPr lang="en-US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… </a:t>
            </a:r>
            <a:r>
              <a:rPr lang="en-US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ko‘paytirish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0177" y="1709762"/>
            <a:ext cx="115212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O‘nli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kasr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hamda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10, 100, 1000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hokazo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nollardan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iborat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sonlarning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ko‘paytmasini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topish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bu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sonlarda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nol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o‘nli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kasrdagi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vergulni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o‘shancha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xona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o‘ngga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surish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kifoya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5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21355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55960" y="1493738"/>
            <a:ext cx="91728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5,86 · 10 = 58,6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0,294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· 100 = 29,4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0,013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· 1000 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13</a:t>
            </a:r>
          </a:p>
          <a:p>
            <a:pPr>
              <a:lnSpc>
                <a:spcPct val="150000"/>
              </a:lnSpc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4,95 · 1000 = 4,950 · 1000 = 4950.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3322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444- masala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6643" y="1493738"/>
            <a:ext cx="1152127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Hisoblang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</a:rPr>
              <a:t>) 6,42 ∙ 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0,17 </a:t>
            </a: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6,387 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100                      20,35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100      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d) 45,48 ∙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1000                     0,12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∙10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000 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68489" y="2357834"/>
            <a:ext cx="1625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64,2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757121" y="2357834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1,7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6561" y="3221930"/>
            <a:ext cx="1911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638,7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84670" y="3221930"/>
            <a:ext cx="1768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2035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9228" y="4121411"/>
            <a:ext cx="20537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45480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570004" y="4086026"/>
            <a:ext cx="1768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1200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046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447- 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6643" y="1349722"/>
            <a:ext cx="115212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Ifodani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ko‘paytma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shaklida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tasvirlang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a) </a:t>
            </a:r>
            <a:r>
              <a:rPr lang="es-E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7,6 </a:t>
            </a:r>
            <a:r>
              <a:rPr lang="es-ES" sz="4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 </a:t>
            </a:r>
            <a:r>
              <a:rPr lang="es-E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+ 3,4 </a:t>
            </a:r>
            <a:r>
              <a:rPr lang="es-ES" sz="4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es-E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s-E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) 25,3</a:t>
            </a:r>
            <a:r>
              <a:rPr lang="es-E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+ 4,11 </a:t>
            </a:r>
            <a:r>
              <a:rPr lang="es-ES" sz="4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s-E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s-E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) 8,92</a:t>
            </a:r>
            <a:r>
              <a:rPr lang="es-E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– 5,92 </a:t>
            </a:r>
            <a:r>
              <a:rPr lang="es-ES" sz="4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s-E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</a:p>
          <a:p>
            <a:pPr algn="just">
              <a:lnSpc>
                <a:spcPct val="150000"/>
              </a:lnSpc>
            </a:pPr>
            <a:r>
              <a:rPr lang="es-E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) 64</a:t>
            </a:r>
            <a:r>
              <a:rPr lang="es-E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s-E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0,8</a:t>
            </a:r>
            <a:r>
              <a:rPr lang="es-ES" sz="4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s-E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6601" y="2268617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(7,6 + 3,4)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k </a:t>
            </a:r>
            <a:endParaRPr lang="ru-RU" sz="40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88969" y="2285088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11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k </a:t>
            </a:r>
            <a:endParaRPr lang="ru-RU" sz="40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02594" y="3450148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(25,3 +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4,11)</a:t>
            </a:r>
            <a:r>
              <a:rPr lang="en-US" sz="4000" i="1" dirty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0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81057" y="3477042"/>
            <a:ext cx="24823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29,41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0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74602" y="4499854"/>
            <a:ext cx="39604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(8,92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5,92)</a:t>
            </a:r>
            <a:r>
              <a:rPr lang="es-ES" sz="4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4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0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10409" y="4518074"/>
            <a:ext cx="24529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s-ES" sz="4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4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0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2545" y="5563648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(64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0,8)</a:t>
            </a:r>
            <a:r>
              <a:rPr lang="es-ES" sz="4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0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761207" y="5529938"/>
            <a:ext cx="24529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63,2</a:t>
            </a:r>
            <a:r>
              <a:rPr lang="es-ES" sz="4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4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419024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448- masala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4655" y="1565746"/>
            <a:ext cx="113052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a) </a:t>
            </a:r>
            <a:r>
              <a:rPr lang="es-ES" sz="4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= 8 va </a:t>
            </a:r>
            <a:r>
              <a:rPr lang="es-E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= 10 bo‘lganda, 5,2</a:t>
            </a:r>
            <a:r>
              <a:rPr lang="es-E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х 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+ 1,73</a:t>
            </a:r>
            <a:r>
              <a:rPr lang="es-E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ifoda qiymatini toping; </a:t>
            </a:r>
            <a:endParaRPr lang="es-E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s-E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4000" i="1" dirty="0">
                <a:solidFill>
                  <a:srgbClr val="000000"/>
                </a:solidFill>
                <a:latin typeface="Arial" panose="020B0604020202020204" pitchFamily="34" charset="0"/>
              </a:rPr>
              <a:t>b) 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85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10 bo‘lganda,16,52</a:t>
            </a:r>
            <a:r>
              <a:rPr lang="ru-RU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а </a:t>
            </a: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</a:rPr>
              <a:t>+ 18,1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ifoda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qiymatini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toping. </a:t>
            </a:r>
          </a:p>
        </p:txBody>
      </p:sp>
      <p:sp>
        <p:nvSpPr>
          <p:cNvPr id="4" name="Стрелка углом вверх 3"/>
          <p:cNvSpPr/>
          <p:nvPr/>
        </p:nvSpPr>
        <p:spPr>
          <a:xfrm>
            <a:off x="143871" y="153296"/>
            <a:ext cx="324449" cy="245751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4599</TotalTime>
  <Words>508</Words>
  <Application>Microsoft Office PowerPoint</Application>
  <PresentationFormat>Произвольный</PresentationFormat>
  <Paragraphs>98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Brush Script MT</vt:lpstr>
      <vt:lpstr>Calibri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462</cp:revision>
  <dcterms:created xsi:type="dcterms:W3CDTF">2020-04-09T07:32:19Z</dcterms:created>
  <dcterms:modified xsi:type="dcterms:W3CDTF">2021-02-11T11:22:57Z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