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54" r:id="rId2"/>
    <p:sldId id="355" r:id="rId3"/>
    <p:sldId id="357" r:id="rId4"/>
    <p:sldId id="345" r:id="rId5"/>
    <p:sldId id="356" r:id="rId6"/>
    <p:sldId id="358" r:id="rId7"/>
    <p:sldId id="346" r:id="rId8"/>
    <p:sldId id="359" r:id="rId9"/>
    <p:sldId id="347" r:id="rId10"/>
    <p:sldId id="360" r:id="rId11"/>
    <p:sldId id="362" r:id="rId12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836241" y="2429842"/>
            <a:ext cx="8690433" cy="2523168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spcBef>
                <a:spcPts val="234"/>
              </a:spcBef>
            </a:pP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MAVZU:</a:t>
            </a:r>
            <a:r>
              <a:rPr lang="en-US" sz="48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O‘NLI </a:t>
            </a:r>
            <a:r>
              <a:rPr lang="en-US" sz="5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KASRLARNI NATURAL SONGA KO‘PAYTIRISH</a:t>
            </a:r>
            <a:endParaRPr lang="en-US" sz="54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80257" y="269602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  <a:ln w="28575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477201" y="2573858"/>
            <a:ext cx="2348407" cy="2171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434-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50639" y="1349722"/>
            <a:ext cx="1159328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Ko‘paytirishni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bajaring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742950" indent="-742950" algn="just">
              <a:buAutoNum type="alphaLcParenR"/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, 213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26            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b) 0, 12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25 </a:t>
            </a:r>
          </a:p>
          <a:p>
            <a:pPr algn="just"/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12,25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212              e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1,5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830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f ) 0, 41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23                 g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1,2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241</a:t>
            </a:r>
          </a:p>
          <a:p>
            <a:pPr algn="just"/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h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2,99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102                i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13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1,002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l-PL" sz="4000" dirty="0">
                <a:solidFill>
                  <a:srgbClr val="000000"/>
                </a:solidFill>
                <a:latin typeface="Arial" panose="020B0604020202020204" pitchFamily="34" charset="0"/>
              </a:rPr>
              <a:t>j ) 79 0 ·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0,04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k</a:t>
            </a:r>
            <a:r>
              <a:rPr lang="pl-PL" sz="4000" dirty="0">
                <a:solidFill>
                  <a:srgbClr val="000000"/>
                </a:solidFill>
                <a:latin typeface="Arial" panose="020B0604020202020204" pitchFamily="34" charset="0"/>
              </a:rPr>
              <a:t>) 52 ·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0,003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l </a:t>
            </a:r>
            <a:r>
              <a:rPr lang="pl-PL" sz="4000" dirty="0">
                <a:solidFill>
                  <a:srgbClr val="000000"/>
                </a:solidFill>
                <a:latin typeface="Arial" panose="020B0604020202020204" pitchFamily="34" charset="0"/>
              </a:rPr>
              <a:t>) 1,7 ·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160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l-PL" sz="4000" dirty="0">
                <a:solidFill>
                  <a:srgbClr val="000000"/>
                </a:solidFill>
                <a:latin typeface="Arial" panose="020B0604020202020204" pitchFamily="34" charset="0"/>
              </a:rPr>
              <a:t>m) 233 · </a:t>
            </a:r>
            <a:r>
              <a:rPr lang="pl-PL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0,003 </a:t>
            </a:r>
            <a:endParaRPr lang="pl-PL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301" y="1724646"/>
            <a:ext cx="92639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101-betidagi</a:t>
            </a:r>
            <a:endParaRPr lang="en-US" sz="60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439-, 440-, 441-, 442-, 443-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masalalar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2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89214" y="1716146"/>
            <a:ext cx="2781756" cy="344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-179297" y="125430"/>
            <a:ext cx="12044370" cy="867203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5400" dirty="0"/>
              <a:t>  </a:t>
            </a:r>
            <a:r>
              <a:rPr lang="en-US" sz="3600" dirty="0" smtClean="0"/>
              <a:t>MUSTAQIL  BAJARISH  UCHUN TOPSHIRIQLAR:</a:t>
            </a:r>
            <a:endParaRPr sz="4800" dirty="0"/>
          </a:p>
        </p:txBody>
      </p:sp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580657" y="197594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663537" y="1438260"/>
            <a:ext cx="111443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Paxta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maydoni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1,14 km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maydonning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perimetrini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topaylik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P = 1,14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+ 1,14 + 1,14 + 1,14 =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4,56(km) </a:t>
            </a:r>
          </a:p>
          <a:p>
            <a:pPr algn="just"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1,14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+ 1,14 + 1,14 + 1,14 =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1,14 </a:t>
            </a:r>
            <a:r>
              <a:rPr lang="ru-RU" sz="4800" dirty="0"/>
              <a:t>· </a:t>
            </a:r>
            <a:r>
              <a:rPr lang="ru-RU" sz="4800" dirty="0" smtClean="0"/>
              <a:t>4</a:t>
            </a:r>
            <a:endParaRPr lang="en-US" sz="4800" dirty="0" smtClean="0"/>
          </a:p>
          <a:p>
            <a:pPr algn="just"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1,14 </a:t>
            </a:r>
            <a:r>
              <a:rPr lang="ru-RU" sz="4800" dirty="0"/>
              <a:t>· </a:t>
            </a:r>
            <a:r>
              <a:rPr lang="ru-RU" sz="4800" dirty="0" smtClean="0"/>
              <a:t>4</a:t>
            </a:r>
            <a:r>
              <a:rPr lang="en-US" sz="4800" dirty="0" smtClean="0"/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4,56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28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580657" y="197594"/>
            <a:ext cx="28167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188169" y="1205706"/>
            <a:ext cx="59766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24 cm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   41 cm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800" dirty="0" err="1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 algn="just"/>
            <a:endParaRPr lang="en-US" sz="3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a = 24 cm, b = 41 cm</a:t>
            </a:r>
          </a:p>
          <a:p>
            <a:pPr algn="just"/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S = a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 ·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b = 24 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1 = 984</a:t>
            </a:r>
          </a:p>
          <a:p>
            <a:pPr algn="just"/>
            <a:r>
              <a:rPr lang="en-US" sz="3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984 cm²</a:t>
            </a:r>
            <a:endParaRPr lang="ru-RU" sz="3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80857" y="1205706"/>
            <a:ext cx="558876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24 cm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4,1 cm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 algn="just"/>
            <a:endParaRPr lang="en-US" sz="3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a = 24 cm, b = 4,1 cm</a:t>
            </a:r>
          </a:p>
          <a:p>
            <a:pPr algn="just"/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S = a</a:t>
            </a: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b = 24 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,1 = 98,4</a:t>
            </a:r>
          </a:p>
          <a:p>
            <a:pPr algn="just"/>
            <a:r>
              <a:rPr lang="en-US" sz="3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98,4 cm²</a:t>
            </a:r>
            <a:endParaRPr lang="ru-RU" sz="3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164833" y="1332874"/>
            <a:ext cx="0" cy="520142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92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37" name="Text Box 408"/>
          <p:cNvSpPr txBox="1">
            <a:spLocks noChangeArrowheads="1"/>
          </p:cNvSpPr>
          <p:nvPr/>
        </p:nvSpPr>
        <p:spPr bwMode="auto">
          <a:xfrm>
            <a:off x="3861923" y="1877549"/>
            <a:ext cx="3937076" cy="12311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 anchorCtr="1">
            <a:spAutoFit/>
          </a:bodyPr>
          <a:lstStyle/>
          <a:p>
            <a:r>
              <a:rPr lang="en-US" sz="8000" dirty="0">
                <a:solidFill>
                  <a:srgbClr val="002060"/>
                </a:solidFill>
                <a:latin typeface="Times New Roman" pitchFamily="18" charset="0"/>
              </a:rPr>
              <a:t>5</a:t>
            </a:r>
            <a:r>
              <a:rPr lang="en-US" sz="8000" dirty="0" smtClean="0">
                <a:solidFill>
                  <a:srgbClr val="002060"/>
                </a:solidFill>
                <a:latin typeface="Times New Roman" pitchFamily="18" charset="0"/>
              </a:rPr>
              <a:t>,16</a:t>
            </a:r>
            <a:endParaRPr lang="ru-RU" sz="80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grpSp>
        <p:nvGrpSpPr>
          <p:cNvPr id="3" name="Group 657"/>
          <p:cNvGrpSpPr>
            <a:grpSpLocks/>
          </p:cNvGrpSpPr>
          <p:nvPr/>
        </p:nvGrpSpPr>
        <p:grpSpPr bwMode="auto">
          <a:xfrm>
            <a:off x="5875939" y="2992287"/>
            <a:ext cx="1002777" cy="1301611"/>
            <a:chOff x="4490" y="1258"/>
            <a:chExt cx="474" cy="801"/>
          </a:xfrm>
        </p:grpSpPr>
        <p:sp>
          <p:nvSpPr>
            <p:cNvPr id="29732" name="Text Box 415"/>
            <p:cNvSpPr txBox="1">
              <a:spLocks noChangeArrowheads="1"/>
            </p:cNvSpPr>
            <p:nvPr/>
          </p:nvSpPr>
          <p:spPr bwMode="auto">
            <a:xfrm>
              <a:off x="4624" y="1258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9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33" name="Text Box 424"/>
            <p:cNvSpPr txBox="1">
              <a:spLocks noChangeArrowheads="1"/>
            </p:cNvSpPr>
            <p:nvPr/>
          </p:nvSpPr>
          <p:spPr bwMode="auto">
            <a:xfrm>
              <a:off x="4490" y="1434"/>
              <a:ext cx="340" cy="6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endParaRPr lang="ru-RU" sz="66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</p:grpSp>
      <p:sp>
        <p:nvSpPr>
          <p:cNvPr id="7594" name="Text Box 426"/>
          <p:cNvSpPr txBox="1">
            <a:spLocks noChangeArrowheads="1"/>
          </p:cNvSpPr>
          <p:nvPr/>
        </p:nvSpPr>
        <p:spPr bwMode="auto">
          <a:xfrm>
            <a:off x="4011381" y="2601176"/>
            <a:ext cx="719292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Ctr="1">
            <a:spAutoFit/>
          </a:bodyPr>
          <a:lstStyle/>
          <a:p>
            <a:r>
              <a:rPr lang="ru-RU" sz="4400" dirty="0" err="1">
                <a:solidFill>
                  <a:srgbClr val="002060"/>
                </a:solidFill>
                <a:latin typeface="Tahoma" pitchFamily="34" charset="0"/>
              </a:rPr>
              <a:t>х</a:t>
            </a:r>
            <a:endParaRPr lang="ru-RU" sz="4400" dirty="0">
              <a:solidFill>
                <a:srgbClr val="002060"/>
              </a:solidFill>
              <a:latin typeface="Tahoma" pitchFamily="34" charset="0"/>
            </a:endParaRPr>
          </a:p>
        </p:txBody>
      </p:sp>
      <p:sp>
        <p:nvSpPr>
          <p:cNvPr id="7646" name="Line 478"/>
          <p:cNvSpPr>
            <a:spLocks noChangeShapeType="1"/>
          </p:cNvSpPr>
          <p:nvPr/>
        </p:nvSpPr>
        <p:spPr bwMode="auto">
          <a:xfrm>
            <a:off x="3950776" y="4297148"/>
            <a:ext cx="326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ru-RU" sz="2800">
              <a:solidFill>
                <a:srgbClr val="002060"/>
              </a:solidFill>
            </a:endParaRPr>
          </a:p>
        </p:txBody>
      </p:sp>
      <p:sp>
        <p:nvSpPr>
          <p:cNvPr id="7826" name="Arc 658"/>
          <p:cNvSpPr>
            <a:spLocks/>
          </p:cNvSpPr>
          <p:nvPr/>
        </p:nvSpPr>
        <p:spPr bwMode="auto">
          <a:xfrm flipV="1">
            <a:off x="5747678" y="2815736"/>
            <a:ext cx="1211519" cy="316783"/>
          </a:xfrm>
          <a:custGeom>
            <a:avLst/>
            <a:gdLst>
              <a:gd name="T0" fmla="*/ 2147483647 w 43200"/>
              <a:gd name="T1" fmla="*/ 2147483647 h 22436"/>
              <a:gd name="T2" fmla="*/ 2147483647 w 43200"/>
              <a:gd name="T3" fmla="*/ 2147483647 h 22436"/>
              <a:gd name="T4" fmla="*/ 2147483647 w 43200"/>
              <a:gd name="T5" fmla="*/ 2147483647 h 22436"/>
              <a:gd name="T6" fmla="*/ 0 60000 65536"/>
              <a:gd name="T7" fmla="*/ 0 60000 65536"/>
              <a:gd name="T8" fmla="*/ 0 60000 65536"/>
              <a:gd name="T9" fmla="*/ 0 w 43200"/>
              <a:gd name="T10" fmla="*/ 0 h 22436"/>
              <a:gd name="T11" fmla="*/ 43200 w 43200"/>
              <a:gd name="T12" fmla="*/ 22436 h 224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2436" fill="none" extrusionOk="0">
                <a:moveTo>
                  <a:pt x="16" y="22435"/>
                </a:moveTo>
                <a:cubicBezTo>
                  <a:pt x="5" y="22157"/>
                  <a:pt x="0" y="2187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2436" stroke="0" extrusionOk="0">
                <a:moveTo>
                  <a:pt x="16" y="22435"/>
                </a:moveTo>
                <a:cubicBezTo>
                  <a:pt x="5" y="22157"/>
                  <a:pt x="0" y="2187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101600" cmpd="tri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endParaRPr lang="ru-RU" sz="2800">
              <a:solidFill>
                <a:srgbClr val="002060"/>
              </a:solidFill>
              <a:latin typeface="Verdana" pitchFamily="34" charset="0"/>
            </a:endParaRPr>
          </a:p>
        </p:txBody>
      </p:sp>
      <p:grpSp>
        <p:nvGrpSpPr>
          <p:cNvPr id="6" name="Group 666"/>
          <p:cNvGrpSpPr>
            <a:grpSpLocks/>
          </p:cNvGrpSpPr>
          <p:nvPr/>
        </p:nvGrpSpPr>
        <p:grpSpPr bwMode="auto">
          <a:xfrm>
            <a:off x="3854519" y="4230042"/>
            <a:ext cx="3167000" cy="1231736"/>
            <a:chOff x="3923" y="1933"/>
            <a:chExt cx="1497" cy="758"/>
          </a:xfrm>
        </p:grpSpPr>
        <p:sp>
          <p:nvSpPr>
            <p:cNvPr id="29718" name="Text Box 661"/>
            <p:cNvSpPr txBox="1">
              <a:spLocks noChangeArrowheads="1"/>
            </p:cNvSpPr>
            <p:nvPr/>
          </p:nvSpPr>
          <p:spPr bwMode="auto">
            <a:xfrm>
              <a:off x="5080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4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19" name="Text Box 662"/>
            <p:cNvSpPr txBox="1">
              <a:spLocks noChangeArrowheads="1"/>
            </p:cNvSpPr>
            <p:nvPr/>
          </p:nvSpPr>
          <p:spPr bwMode="auto">
            <a:xfrm>
              <a:off x="4672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4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20" name="Text Box 663"/>
            <p:cNvSpPr txBox="1">
              <a:spLocks noChangeArrowheads="1"/>
            </p:cNvSpPr>
            <p:nvPr/>
          </p:nvSpPr>
          <p:spPr bwMode="auto">
            <a:xfrm>
              <a:off x="4309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>
                  <a:solidFill>
                    <a:srgbClr val="002060"/>
                  </a:solidFill>
                  <a:latin typeface="Times New Roman" pitchFamily="18" charset="0"/>
                </a:rPr>
                <a:t>6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21" name="Text Box 664"/>
            <p:cNvSpPr txBox="1">
              <a:spLocks noChangeArrowheads="1"/>
            </p:cNvSpPr>
            <p:nvPr/>
          </p:nvSpPr>
          <p:spPr bwMode="auto">
            <a:xfrm>
              <a:off x="3923" y="1933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>
                  <a:solidFill>
                    <a:srgbClr val="002060"/>
                  </a:solidFill>
                  <a:latin typeface="Times New Roman" pitchFamily="18" charset="0"/>
                </a:rPr>
                <a:t>4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</p:grpSp>
      <p:sp>
        <p:nvSpPr>
          <p:cNvPr id="47" name="Прямоугольник 46"/>
          <p:cNvSpPr/>
          <p:nvPr/>
        </p:nvSpPr>
        <p:spPr>
          <a:xfrm>
            <a:off x="4401891" y="80938"/>
            <a:ext cx="261962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5579" y="4224024"/>
            <a:ext cx="441146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dirty="0">
                <a:solidFill>
                  <a:srgbClr val="002060"/>
                </a:solidFill>
                <a:latin typeface="Times New Roman" pitchFamily="18" charset="0"/>
              </a:rPr>
              <a:t>,</a:t>
            </a:r>
            <a:endParaRPr lang="ru-RU" sz="7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03 0.00113 L 0.07399 0.09295 C 0.09353 0.1124 0.10422 0.14134 0.10422 0.17187 C 0.10422 0.20625 0.09353 0.23361 0.07399 0.25306 L -0.01303 0.34555 " pathEditMode="relative" rAng="5400000" ptsTypes="AAAAA">
                                      <p:cBhvr>
                                        <p:cTn id="31" dur="20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62" y="172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94" grpId="0"/>
      <p:bldP spid="7646" grpId="0" animBg="1"/>
      <p:bldP spid="7826" grpId="0" animBg="1"/>
      <p:bldP spid="7826" grpId="1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188169" y="269602"/>
            <a:ext cx="119974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O‘NLI KASRNI NATURAL SONGA KO‘PAYTIRISH </a:t>
            </a:r>
            <a:endParaRPr lang="ru-RU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614745" y="1133698"/>
            <a:ext cx="111443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O‘nli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verguliga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bermay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natural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ko‘paytiriladi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r>
              <a:rPr lang="sv-SE" sz="4000" dirty="0">
                <a:latin typeface="Arial" panose="020B0604020202020204" pitchFamily="34" charset="0"/>
                <a:cs typeface="Arial" panose="020B0604020202020204" pitchFamily="34" charset="0"/>
              </a:rPr>
              <a:t>• o‘nli kasrda verguldan keyin nechta raqam bo‘lsa, hosil bo‘lgan ko‘paytmada 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raqam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tomondan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vergul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ajratiladi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53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37" name="Text Box 408"/>
          <p:cNvSpPr txBox="1">
            <a:spLocks noChangeArrowheads="1"/>
          </p:cNvSpPr>
          <p:nvPr/>
        </p:nvSpPr>
        <p:spPr bwMode="auto">
          <a:xfrm>
            <a:off x="4099965" y="1086031"/>
            <a:ext cx="3937076" cy="12311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 anchorCtr="1">
            <a:spAutoFit/>
          </a:bodyPr>
          <a:lstStyle/>
          <a:p>
            <a:r>
              <a:rPr lang="en-US" sz="8000" dirty="0" smtClean="0">
                <a:solidFill>
                  <a:srgbClr val="002060"/>
                </a:solidFill>
                <a:latin typeface="Times New Roman" pitchFamily="18" charset="0"/>
              </a:rPr>
              <a:t>2,34</a:t>
            </a:r>
            <a:endParaRPr lang="ru-RU" sz="80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grpSp>
        <p:nvGrpSpPr>
          <p:cNvPr id="3" name="Group 657"/>
          <p:cNvGrpSpPr>
            <a:grpSpLocks/>
          </p:cNvGrpSpPr>
          <p:nvPr/>
        </p:nvGrpSpPr>
        <p:grpSpPr bwMode="auto">
          <a:xfrm>
            <a:off x="6058281" y="2159217"/>
            <a:ext cx="1002777" cy="1301611"/>
            <a:chOff x="4490" y="1258"/>
            <a:chExt cx="474" cy="801"/>
          </a:xfrm>
        </p:grpSpPr>
        <p:sp>
          <p:nvSpPr>
            <p:cNvPr id="29732" name="Text Box 415"/>
            <p:cNvSpPr txBox="1">
              <a:spLocks noChangeArrowheads="1"/>
            </p:cNvSpPr>
            <p:nvPr/>
          </p:nvSpPr>
          <p:spPr bwMode="auto">
            <a:xfrm>
              <a:off x="4624" y="1258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>
                  <a:solidFill>
                    <a:srgbClr val="002060"/>
                  </a:solidFill>
                  <a:latin typeface="Times New Roman" pitchFamily="18" charset="0"/>
                </a:rPr>
                <a:t>7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33" name="Text Box 424"/>
            <p:cNvSpPr txBox="1">
              <a:spLocks noChangeArrowheads="1"/>
            </p:cNvSpPr>
            <p:nvPr/>
          </p:nvSpPr>
          <p:spPr bwMode="auto">
            <a:xfrm>
              <a:off x="4490" y="1434"/>
              <a:ext cx="340" cy="6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endParaRPr lang="ru-RU" sz="66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" name="Group 673"/>
          <p:cNvGrpSpPr>
            <a:grpSpLocks/>
          </p:cNvGrpSpPr>
          <p:nvPr/>
        </p:nvGrpSpPr>
        <p:grpSpPr bwMode="auto">
          <a:xfrm>
            <a:off x="4435658" y="5507574"/>
            <a:ext cx="2779853" cy="1290235"/>
            <a:chOff x="4068" y="3167"/>
            <a:chExt cx="1314" cy="794"/>
          </a:xfrm>
        </p:grpSpPr>
        <p:sp>
          <p:nvSpPr>
            <p:cNvPr id="29726" name="Text Box 416"/>
            <p:cNvSpPr txBox="1">
              <a:spLocks noChangeArrowheads="1"/>
            </p:cNvSpPr>
            <p:nvPr/>
          </p:nvSpPr>
          <p:spPr bwMode="auto">
            <a:xfrm>
              <a:off x="5042" y="3189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>
                  <a:solidFill>
                    <a:srgbClr val="002060"/>
                  </a:solidFill>
                  <a:latin typeface="Times New Roman" pitchFamily="18" charset="0"/>
                </a:rPr>
                <a:t>8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27" name="Text Box 417"/>
            <p:cNvSpPr txBox="1">
              <a:spLocks noChangeArrowheads="1"/>
            </p:cNvSpPr>
            <p:nvPr/>
          </p:nvSpPr>
          <p:spPr bwMode="auto">
            <a:xfrm>
              <a:off x="4759" y="3189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7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28" name="Text Box 418"/>
            <p:cNvSpPr txBox="1">
              <a:spLocks noChangeArrowheads="1"/>
            </p:cNvSpPr>
            <p:nvPr/>
          </p:nvSpPr>
          <p:spPr bwMode="auto">
            <a:xfrm>
              <a:off x="4421" y="3167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8000" dirty="0">
                  <a:solidFill>
                    <a:srgbClr val="002060"/>
                  </a:solidFill>
                  <a:latin typeface="Times New Roman" pitchFamily="18" charset="0"/>
                </a:rPr>
                <a:t>9</a:t>
              </a:r>
            </a:p>
          </p:txBody>
        </p:sp>
        <p:sp>
          <p:nvSpPr>
            <p:cNvPr id="29729" name="Text Box 419"/>
            <p:cNvSpPr txBox="1">
              <a:spLocks noChangeArrowheads="1"/>
            </p:cNvSpPr>
            <p:nvPr/>
          </p:nvSpPr>
          <p:spPr bwMode="auto">
            <a:xfrm>
              <a:off x="4068" y="3203"/>
              <a:ext cx="373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 anchorCtr="1">
              <a:spAutoFit/>
            </a:bodyPr>
            <a:lstStyle/>
            <a:p>
              <a:r>
                <a:rPr lang="en-US" sz="8000" dirty="0">
                  <a:solidFill>
                    <a:srgbClr val="002060"/>
                  </a:solidFill>
                  <a:latin typeface="Times New Roman" pitchFamily="18" charset="0"/>
                </a:rPr>
                <a:t>3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</p:grpSp>
      <p:sp>
        <p:nvSpPr>
          <p:cNvPr id="7594" name="Text Box 426"/>
          <p:cNvSpPr txBox="1">
            <a:spLocks noChangeArrowheads="1"/>
          </p:cNvSpPr>
          <p:nvPr/>
        </p:nvSpPr>
        <p:spPr bwMode="auto">
          <a:xfrm>
            <a:off x="4110918" y="1844772"/>
            <a:ext cx="719292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Ctr="1">
            <a:spAutoFit/>
          </a:bodyPr>
          <a:lstStyle/>
          <a:p>
            <a:r>
              <a:rPr lang="ru-RU" sz="4400" dirty="0" err="1">
                <a:solidFill>
                  <a:srgbClr val="002060"/>
                </a:solidFill>
                <a:latin typeface="Tahoma" pitchFamily="34" charset="0"/>
              </a:rPr>
              <a:t>х</a:t>
            </a:r>
            <a:endParaRPr lang="ru-RU" sz="4400" dirty="0">
              <a:solidFill>
                <a:srgbClr val="002060"/>
              </a:solidFill>
              <a:latin typeface="Tahoma" pitchFamily="34" charset="0"/>
            </a:endParaRPr>
          </a:p>
        </p:txBody>
      </p:sp>
      <p:sp>
        <p:nvSpPr>
          <p:cNvPr id="7646" name="Line 478"/>
          <p:cNvSpPr>
            <a:spLocks noChangeShapeType="1"/>
          </p:cNvSpPr>
          <p:nvPr/>
        </p:nvSpPr>
        <p:spPr bwMode="auto">
          <a:xfrm>
            <a:off x="4188818" y="3505630"/>
            <a:ext cx="3262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ru-RU" sz="2800">
              <a:solidFill>
                <a:srgbClr val="002060"/>
              </a:solidFill>
            </a:endParaRPr>
          </a:p>
        </p:txBody>
      </p:sp>
      <p:sp>
        <p:nvSpPr>
          <p:cNvPr id="7826" name="Arc 658"/>
          <p:cNvSpPr>
            <a:spLocks/>
          </p:cNvSpPr>
          <p:nvPr/>
        </p:nvSpPr>
        <p:spPr bwMode="auto">
          <a:xfrm flipV="1">
            <a:off x="5919354" y="2025520"/>
            <a:ext cx="1197404" cy="243051"/>
          </a:xfrm>
          <a:custGeom>
            <a:avLst/>
            <a:gdLst>
              <a:gd name="T0" fmla="*/ 2147483647 w 43200"/>
              <a:gd name="T1" fmla="*/ 2147483647 h 22436"/>
              <a:gd name="T2" fmla="*/ 2147483647 w 43200"/>
              <a:gd name="T3" fmla="*/ 2147483647 h 22436"/>
              <a:gd name="T4" fmla="*/ 2147483647 w 43200"/>
              <a:gd name="T5" fmla="*/ 2147483647 h 22436"/>
              <a:gd name="T6" fmla="*/ 0 60000 65536"/>
              <a:gd name="T7" fmla="*/ 0 60000 65536"/>
              <a:gd name="T8" fmla="*/ 0 60000 65536"/>
              <a:gd name="T9" fmla="*/ 0 w 43200"/>
              <a:gd name="T10" fmla="*/ 0 h 22436"/>
              <a:gd name="T11" fmla="*/ 43200 w 43200"/>
              <a:gd name="T12" fmla="*/ 22436 h 224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2436" fill="none" extrusionOk="0">
                <a:moveTo>
                  <a:pt x="16" y="22435"/>
                </a:moveTo>
                <a:cubicBezTo>
                  <a:pt x="5" y="22157"/>
                  <a:pt x="0" y="2187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2436" stroke="0" extrusionOk="0">
                <a:moveTo>
                  <a:pt x="16" y="22435"/>
                </a:moveTo>
                <a:cubicBezTo>
                  <a:pt x="5" y="22157"/>
                  <a:pt x="0" y="2187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close/>
              </a:path>
            </a:pathLst>
          </a:custGeom>
          <a:noFill/>
          <a:ln w="101600" cmpd="tri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endParaRPr lang="ru-RU" sz="2800">
              <a:solidFill>
                <a:srgbClr val="002060"/>
              </a:solidFill>
              <a:latin typeface="Verdana" pitchFamily="34" charset="0"/>
            </a:endParaRPr>
          </a:p>
        </p:txBody>
      </p:sp>
      <p:sp>
        <p:nvSpPr>
          <p:cNvPr id="7827" name="Line 659"/>
          <p:cNvSpPr>
            <a:spLocks noChangeShapeType="1"/>
          </p:cNvSpPr>
          <p:nvPr/>
        </p:nvSpPr>
        <p:spPr bwMode="auto">
          <a:xfrm>
            <a:off x="4051305" y="5620626"/>
            <a:ext cx="3408173" cy="560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endParaRPr lang="ru-RU" sz="2800">
              <a:solidFill>
                <a:srgbClr val="002060"/>
              </a:solidFill>
            </a:endParaRPr>
          </a:p>
        </p:txBody>
      </p:sp>
      <p:grpSp>
        <p:nvGrpSpPr>
          <p:cNvPr id="6" name="Group 666"/>
          <p:cNvGrpSpPr>
            <a:grpSpLocks/>
          </p:cNvGrpSpPr>
          <p:nvPr/>
        </p:nvGrpSpPr>
        <p:grpSpPr bwMode="auto">
          <a:xfrm>
            <a:off x="4412011" y="3381650"/>
            <a:ext cx="2739656" cy="1231736"/>
            <a:chOff x="4074" y="1898"/>
            <a:chExt cx="1295" cy="758"/>
          </a:xfrm>
        </p:grpSpPr>
        <p:sp>
          <p:nvSpPr>
            <p:cNvPr id="29718" name="Text Box 661"/>
            <p:cNvSpPr txBox="1">
              <a:spLocks noChangeArrowheads="1"/>
            </p:cNvSpPr>
            <p:nvPr/>
          </p:nvSpPr>
          <p:spPr bwMode="auto">
            <a:xfrm>
              <a:off x="5029" y="1898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8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19" name="Text Box 662"/>
            <p:cNvSpPr txBox="1">
              <a:spLocks noChangeArrowheads="1"/>
            </p:cNvSpPr>
            <p:nvPr/>
          </p:nvSpPr>
          <p:spPr bwMode="auto">
            <a:xfrm>
              <a:off x="4735" y="1898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3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20" name="Text Box 663"/>
            <p:cNvSpPr txBox="1">
              <a:spLocks noChangeArrowheads="1"/>
            </p:cNvSpPr>
            <p:nvPr/>
          </p:nvSpPr>
          <p:spPr bwMode="auto">
            <a:xfrm>
              <a:off x="4385" y="1898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6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21" name="Text Box 664"/>
            <p:cNvSpPr txBox="1">
              <a:spLocks noChangeArrowheads="1"/>
            </p:cNvSpPr>
            <p:nvPr/>
          </p:nvSpPr>
          <p:spPr bwMode="auto">
            <a:xfrm>
              <a:off x="4074" y="1898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1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667"/>
          <p:cNvGrpSpPr>
            <a:grpSpLocks/>
          </p:cNvGrpSpPr>
          <p:nvPr/>
        </p:nvGrpSpPr>
        <p:grpSpPr bwMode="auto">
          <a:xfrm>
            <a:off x="4428690" y="4311622"/>
            <a:ext cx="2150816" cy="1244736"/>
            <a:chOff x="4425" y="1891"/>
            <a:chExt cx="1091" cy="766"/>
          </a:xfrm>
        </p:grpSpPr>
        <p:sp>
          <p:nvSpPr>
            <p:cNvPr id="29714" name="Text Box 668"/>
            <p:cNvSpPr txBox="1">
              <a:spLocks noChangeArrowheads="1"/>
            </p:cNvSpPr>
            <p:nvPr/>
          </p:nvSpPr>
          <p:spPr bwMode="auto">
            <a:xfrm>
              <a:off x="5176" y="1899"/>
              <a:ext cx="34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4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15" name="Text Box 669"/>
            <p:cNvSpPr txBox="1">
              <a:spLocks noChangeArrowheads="1"/>
            </p:cNvSpPr>
            <p:nvPr/>
          </p:nvSpPr>
          <p:spPr bwMode="auto">
            <a:xfrm>
              <a:off x="4795" y="1899"/>
              <a:ext cx="410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en-US" sz="8000" dirty="0" smtClean="0">
                  <a:solidFill>
                    <a:srgbClr val="002060"/>
                  </a:solidFill>
                  <a:latin typeface="Times New Roman" pitchFamily="18" charset="0"/>
                </a:rPr>
                <a:t>3</a:t>
              </a:r>
              <a:endParaRPr lang="ru-RU" sz="8000" dirty="0">
                <a:solidFill>
                  <a:srgbClr val="002060"/>
                </a:solidFill>
                <a:latin typeface="Times New Roman" pitchFamily="18" charset="0"/>
              </a:endParaRPr>
            </a:p>
          </p:txBody>
        </p:sp>
        <p:sp>
          <p:nvSpPr>
            <p:cNvPr id="29716" name="Text Box 670"/>
            <p:cNvSpPr txBox="1">
              <a:spLocks noChangeArrowheads="1"/>
            </p:cNvSpPr>
            <p:nvPr/>
          </p:nvSpPr>
          <p:spPr bwMode="auto">
            <a:xfrm>
              <a:off x="4425" y="1891"/>
              <a:ext cx="435" cy="75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 anchorCtr="1">
              <a:spAutoFit/>
            </a:bodyPr>
            <a:lstStyle/>
            <a:p>
              <a:r>
                <a:rPr lang="ru-RU" sz="8000" dirty="0">
                  <a:solidFill>
                    <a:srgbClr val="002060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sp>
        <p:nvSpPr>
          <p:cNvPr id="7840" name="Text Box 672"/>
          <p:cNvSpPr txBox="1">
            <a:spLocks noChangeArrowheads="1"/>
          </p:cNvSpPr>
          <p:nvPr/>
        </p:nvSpPr>
        <p:spPr bwMode="auto">
          <a:xfrm>
            <a:off x="3608121" y="3987384"/>
            <a:ext cx="666403" cy="9233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Ctr="1">
            <a:spAutoFit/>
          </a:bodyPr>
          <a:lstStyle/>
          <a:p>
            <a:r>
              <a:rPr lang="en-US" sz="6000" dirty="0">
                <a:solidFill>
                  <a:srgbClr val="002060"/>
                </a:solidFill>
                <a:latin typeface="Tahoma" pitchFamily="34" charset="0"/>
              </a:rPr>
              <a:t>+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4401891" y="80938"/>
            <a:ext cx="261962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 Box 425"/>
          <p:cNvSpPr txBox="1">
            <a:spLocks noChangeArrowheads="1"/>
          </p:cNvSpPr>
          <p:nvPr/>
        </p:nvSpPr>
        <p:spPr bwMode="auto">
          <a:xfrm>
            <a:off x="5617094" y="5679125"/>
            <a:ext cx="571202" cy="1015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Ctr="1">
            <a:spAutoFit/>
          </a:bodyPr>
          <a:lstStyle/>
          <a:p>
            <a:r>
              <a:rPr lang="ru-RU" sz="6600" b="1" dirty="0">
                <a:solidFill>
                  <a:srgbClr val="002060"/>
                </a:solidFill>
                <a:latin typeface="Times New Roman" pitchFamily="18" charset="0"/>
              </a:rPr>
              <a:t>,</a:t>
            </a:r>
          </a:p>
        </p:txBody>
      </p:sp>
      <p:sp>
        <p:nvSpPr>
          <p:cNvPr id="35" name="Text Box 415"/>
          <p:cNvSpPr txBox="1">
            <a:spLocks noChangeArrowheads="1"/>
          </p:cNvSpPr>
          <p:nvPr/>
        </p:nvSpPr>
        <p:spPr bwMode="auto">
          <a:xfrm>
            <a:off x="5822777" y="2192610"/>
            <a:ext cx="719292" cy="12317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 anchorCtr="1">
            <a:spAutoFit/>
          </a:bodyPr>
          <a:lstStyle/>
          <a:p>
            <a:r>
              <a:rPr lang="en-US" sz="8000" dirty="0">
                <a:solidFill>
                  <a:srgbClr val="002060"/>
                </a:solidFill>
                <a:latin typeface="Times New Roman" pitchFamily="18" charset="0"/>
              </a:rPr>
              <a:t>1</a:t>
            </a:r>
            <a:endParaRPr lang="ru-RU" sz="8000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600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3 -0.00022 L 0.09967 0.17006 C 0.12233 0.20534 0.13445 0.25803 0.13445 0.31412 C 0.13419 0.37789 0.12233 0.429 0.09967 0.46405 L 0.00013 0.63524 " pathEditMode="relative" rAng="5400000" ptsTypes="AAAAA">
                                      <p:cBhvr>
                                        <p:cTn id="41" dur="2000" fill="hold"/>
                                        <p:tgtEl>
                                          <p:spTgt spid="78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22" y="31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3" presetClass="entr" presetSubtype="32" repeatCount="3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46" grpId="0" animBg="1"/>
      <p:bldP spid="7826" grpId="0" animBg="1"/>
      <p:bldP spid="7826" grpId="1" animBg="1"/>
      <p:bldP spid="7827" grpId="0" animBg="1"/>
      <p:bldP spid="7840" grpId="0"/>
      <p:bldP spid="44" grpId="0"/>
      <p:bldP spid="4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430-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79826" y="1185356"/>
            <a:ext cx="120253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b-NO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Yig‘indini </a:t>
            </a:r>
            <a:r>
              <a:rPr lang="nb-NO" sz="4000" dirty="0">
                <a:solidFill>
                  <a:srgbClr val="000000"/>
                </a:solidFill>
                <a:latin typeface="Arial" panose="020B0604020202020204" pitchFamily="34" charset="0"/>
              </a:rPr>
              <a:t>oldin ko‘paytmaga keltirib hisoblang: </a:t>
            </a:r>
          </a:p>
          <a:p>
            <a:pPr marL="742950" indent="-742950" algn="just">
              <a:buAutoNum type="alphaLcParenR"/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2,7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+ 2,7 + 2,7 + 2,7 + 2,7; </a:t>
            </a:r>
            <a:endParaRPr lang="pt-BR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0,35 + 0,35 + 0,35 + 0,35 + 0,35 + 0,35.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9826" y="3294239"/>
            <a:ext cx="120253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b-NO" sz="40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Yechish: </a:t>
            </a:r>
            <a:endParaRPr lang="nb-NO" sz="40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742950" indent="-742950" algn="just">
              <a:lnSpc>
                <a:spcPct val="150000"/>
              </a:lnSpc>
              <a:buAutoNum type="alphaLcParenR"/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2,7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+ 2,7 + 2,7 + 2,7 +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2,7 =</a:t>
            </a:r>
          </a:p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0,35 + 0,35 + 0,35 + 0,35 + 0,35 +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0,35=</a:t>
            </a:r>
          </a:p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0,35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6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721299" y="4087914"/>
            <a:ext cx="20826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2,7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·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2768" y="4087914"/>
            <a:ext cx="11833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13 5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283818" y="4086026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2465" y="5703773"/>
            <a:ext cx="1625766" cy="901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2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78231" y="5673631"/>
            <a:ext cx="148309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2,1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572545" y="5891336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3197480" y="4880174"/>
            <a:ext cx="20537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     24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34676" y="225822"/>
            <a:ext cx="5242525" cy="883960"/>
          </a:xfrm>
        </p:spPr>
        <p:txBody>
          <a:bodyPr/>
          <a:lstStyle/>
          <a:p>
            <a:r>
              <a:rPr lang="en-US" dirty="0" smtClean="0"/>
              <a:t>431- masala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20781" y="989682"/>
            <a:ext cx="115274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Hisoblang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 marL="742950" indent="-742950">
              <a:lnSpc>
                <a:spcPct val="150000"/>
              </a:lnSpc>
              <a:buAutoNum type="alphaLcParenR"/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0,7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       b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0,15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6  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d)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3,4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                          e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2,5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         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f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5,4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                         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g) 0,02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12 </a:t>
            </a:r>
            <a:endParaRPr lang="pt-BR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54449" y="2111367"/>
            <a:ext cx="1340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5 6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00537" y="2111367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542446" y="2124691"/>
            <a:ext cx="1625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   90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08549" y="2141810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0,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087320" y="2145212"/>
            <a:ext cx="13404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0,9</a:t>
            </a:r>
            <a:endParaRPr lang="ru-RU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98598" y="3027852"/>
            <a:ext cx="1625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13 6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90825" y="3005906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481945" y="3949424"/>
            <a:ext cx="17527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16 2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41017" y="3964657"/>
            <a:ext cx="36029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371566" y="3027852"/>
            <a:ext cx="16257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20 0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397585" y="2988592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9997332" y="3054698"/>
            <a:ext cx="11977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= 20</a:t>
            </a:r>
            <a:endParaRPr lang="ru-RU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50607" y="4892916"/>
            <a:ext cx="115274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h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3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0,008                    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i) 4 ·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0,061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8757796" y="3911567"/>
            <a:ext cx="17684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   24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589552" y="4905657"/>
            <a:ext cx="8980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0,0</a:t>
            </a:r>
            <a:endParaRPr lang="ru-RU" sz="4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9170867" y="3935736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0,</a:t>
            </a:r>
            <a:endParaRPr lang="ru-RU" sz="40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9091251" y="4878114"/>
            <a:ext cx="6126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0,</a:t>
            </a:r>
            <a:endParaRPr lang="ru-RU" sz="40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8651260" y="4846863"/>
            <a:ext cx="21761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   244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602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5" grpId="0"/>
      <p:bldP spid="6" grpId="0"/>
      <p:bldP spid="7" grpId="0"/>
      <p:bldP spid="4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9" grpId="0"/>
      <p:bldP spid="21" grpId="0"/>
      <p:bldP spid="24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95252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433- masala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76202" y="1335867"/>
            <a:ext cx="117094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s-ES" sz="4000" dirty="0">
                <a:solidFill>
                  <a:srgbClr val="000000"/>
                </a:solidFill>
                <a:latin typeface="Arial" panose="020B0604020202020204" pitchFamily="34" charset="0"/>
              </a:rPr>
              <a:t>Ko‘paytmada unutib qoldirilgan vergulni qo‘ying. </a:t>
            </a:r>
          </a:p>
          <a:p>
            <a:pPr marL="742950" indent="-742950" algn="just">
              <a:lnSpc>
                <a:spcPct val="150000"/>
              </a:lnSpc>
              <a:buAutoNum type="alphaLcParenR"/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1,43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· 62 =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88 66          b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32,4 · 43 = 13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93 2 </a:t>
            </a:r>
          </a:p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2,64 · 61= 16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1 04        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e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0,033 · 68 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2 244</a:t>
            </a:r>
          </a:p>
          <a:p>
            <a:pPr algn="just">
              <a:lnSpc>
                <a:spcPct val="150000"/>
              </a:lnSpc>
            </a:pP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f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5,012 · 33 = 165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396      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) 62 · 0,503= 31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186 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h) 0,074 · 22 =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1 628        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i) 2,03 · 86 = </a:t>
            </a: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17 458</a:t>
            </a:r>
          </a:p>
          <a:p>
            <a:pPr algn="just">
              <a:lnSpc>
                <a:spcPct val="150000"/>
              </a:lnSpc>
            </a:pPr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j 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28 · 1,002 =28 056.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382913" y="2096696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0917361" y="2096695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494794" y="3055692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0197281" y="3034359"/>
            <a:ext cx="3417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4403</TotalTime>
  <Words>545</Words>
  <Application>Microsoft Office PowerPoint</Application>
  <PresentationFormat>Произвольный</PresentationFormat>
  <Paragraphs>115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Verdana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430- masala</vt:lpstr>
      <vt:lpstr>431- masala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444</cp:revision>
  <dcterms:created xsi:type="dcterms:W3CDTF">2020-04-09T07:32:19Z</dcterms:created>
  <dcterms:modified xsi:type="dcterms:W3CDTF">2021-02-11T10:55:58Z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