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266" r:id="rId2"/>
    <p:sldId id="678" r:id="rId3"/>
    <p:sldId id="711" r:id="rId4"/>
    <p:sldId id="719" r:id="rId5"/>
    <p:sldId id="679" r:id="rId6"/>
    <p:sldId id="709" r:id="rId7"/>
    <p:sldId id="710" r:id="rId8"/>
    <p:sldId id="712" r:id="rId9"/>
    <p:sldId id="713" r:id="rId10"/>
    <p:sldId id="708" r:id="rId11"/>
    <p:sldId id="718" r:id="rId12"/>
    <p:sldId id="720" r:id="rId13"/>
    <p:sldId id="738" r:id="rId14"/>
    <p:sldId id="721" r:id="rId15"/>
    <p:sldId id="724" r:id="rId16"/>
    <p:sldId id="722" r:id="rId17"/>
    <p:sldId id="727" r:id="rId18"/>
    <p:sldId id="746" r:id="rId19"/>
    <p:sldId id="747" r:id="rId20"/>
    <p:sldId id="748" r:id="rId21"/>
    <p:sldId id="749" r:id="rId22"/>
    <p:sldId id="750" r:id="rId23"/>
    <p:sldId id="752" r:id="rId24"/>
    <p:sldId id="751" r:id="rId25"/>
    <p:sldId id="726" r:id="rId26"/>
    <p:sldId id="753" r:id="rId27"/>
    <p:sldId id="714" r:id="rId28"/>
    <p:sldId id="767" r:id="rId29"/>
    <p:sldId id="739" r:id="rId30"/>
    <p:sldId id="716" r:id="rId31"/>
    <p:sldId id="725" r:id="rId32"/>
    <p:sldId id="754" r:id="rId33"/>
    <p:sldId id="755" r:id="rId34"/>
    <p:sldId id="756" r:id="rId35"/>
    <p:sldId id="776" r:id="rId36"/>
    <p:sldId id="757" r:id="rId37"/>
    <p:sldId id="740" r:id="rId38"/>
    <p:sldId id="759" r:id="rId39"/>
    <p:sldId id="768" r:id="rId40"/>
    <p:sldId id="741" r:id="rId41"/>
    <p:sldId id="772" r:id="rId42"/>
    <p:sldId id="778" r:id="rId43"/>
    <p:sldId id="771" r:id="rId44"/>
    <p:sldId id="777" r:id="rId45"/>
    <p:sldId id="774" r:id="rId46"/>
    <p:sldId id="775" r:id="rId47"/>
    <p:sldId id="758" r:id="rId48"/>
    <p:sldId id="779" r:id="rId49"/>
    <p:sldId id="744" r:id="rId50"/>
    <p:sldId id="743" r:id="rId51"/>
    <p:sldId id="760" r:id="rId52"/>
    <p:sldId id="762" r:id="rId53"/>
    <p:sldId id="761" r:id="rId54"/>
    <p:sldId id="742" r:id="rId55"/>
    <p:sldId id="784" r:id="rId56"/>
    <p:sldId id="785" r:id="rId57"/>
    <p:sldId id="781" r:id="rId58"/>
    <p:sldId id="783" r:id="rId59"/>
    <p:sldId id="734" r:id="rId60"/>
    <p:sldId id="769" r:id="rId61"/>
    <p:sldId id="782" r:id="rId62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4" autoAdjust="0"/>
  </p:normalViewPr>
  <p:slideViewPr>
    <p:cSldViewPr>
      <p:cViewPr varScale="1">
        <p:scale>
          <a:sx n="127" d="100"/>
          <a:sy n="127" d="100"/>
        </p:scale>
        <p:origin x="812" y="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BC234-9311-4826-9728-89C1882C445C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81406-C751-4517-B02A-BE40C6E5A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0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012" y="1195133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3208" y="249697"/>
            <a:ext cx="173270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142012" y="2092582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4130" y="1913685"/>
            <a:ext cx="449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8" name="AutoShape 2" descr="обои : небо, Синий фон, Зима, Макрос, филиал, мороз, Замораживание, Хлопья  снега, Дерево, Погода, время года 3840x2160 - rehctawatcher - 255751 -  красивые картинки - Wall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Орден Амира Темура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74104" y="1195133"/>
            <a:ext cx="3437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Ганс </a:t>
            </a:r>
            <a:r>
              <a:rPr lang="ru-RU" sz="2400" b="1" dirty="0" smtClean="0">
                <a:solidFill>
                  <a:srgbClr val="002060"/>
                </a:solidFill>
              </a:rPr>
              <a:t>Христиан </a:t>
            </a:r>
            <a:r>
              <a:rPr lang="ru-RU" sz="2400" b="1" dirty="0">
                <a:solidFill>
                  <a:srgbClr val="002060"/>
                </a:solidFill>
              </a:rPr>
              <a:t>Андерсен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</a:t>
            </a:r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D:\Маме\Учительская деятельность\школа\для учебника 5 класса\дюймовочка\THUMBE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520" y="963535"/>
            <a:ext cx="1600200" cy="191322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4" name="Picture 2" descr="Автор: Ганзен Анна Васильевна - 1 книг.Главная страниц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53" y="1925231"/>
            <a:ext cx="896933" cy="11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lvl="0" rtl="0"/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sz="half" idx="2"/>
          </p:nvPr>
        </p:nvSpPr>
        <p:spPr bwMode="auto">
          <a:xfrm>
            <a:off x="104760" y="554113"/>
            <a:ext cx="333217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/>
            <a:r>
              <a:rPr lang="ru-RU" sz="1400" dirty="0" smtClean="0"/>
              <a:t>Лиза </a:t>
            </a:r>
            <a:r>
              <a:rPr lang="ru-RU" sz="1400" dirty="0"/>
              <a:t>–  самое любимое имя в Дании для </a:t>
            </a:r>
            <a:r>
              <a:rPr lang="ru-RU" sz="1400" dirty="0" smtClean="0"/>
              <a:t>девочки</a:t>
            </a:r>
            <a:r>
              <a:rPr lang="uz-Latn-UZ" sz="1400" dirty="0" smtClean="0"/>
              <a:t>.</a:t>
            </a:r>
            <a:r>
              <a:rPr lang="ru-RU" sz="1400" dirty="0" smtClean="0"/>
              <a:t> </a:t>
            </a:r>
            <a:r>
              <a:rPr lang="ru-RU" sz="1400" dirty="0"/>
              <a:t>Английские переводчики дали девочке имя «малышка Томми», а русские переводчики назвали «Лизок с вершок». Это имя не понравилось Анне </a:t>
            </a:r>
            <a:r>
              <a:rPr lang="ru-RU" sz="1400" dirty="0" err="1"/>
              <a:t>Ганзен</a:t>
            </a:r>
            <a:r>
              <a:rPr lang="ru-RU" sz="1400" dirty="0"/>
              <a:t>, она вспомнила, что в английских переводах героиня ростом с дюйм. Так появилось имя </a:t>
            </a:r>
            <a:r>
              <a:rPr lang="ru-RU" sz="1400" dirty="0" err="1"/>
              <a:t>Дюймовочка</a:t>
            </a:r>
            <a:r>
              <a:rPr lang="ru-RU" sz="1400" dirty="0"/>
              <a:t>. </a:t>
            </a:r>
            <a:endParaRPr lang="ru-RU" sz="1400" dirty="0" smtClean="0"/>
          </a:p>
          <a:p>
            <a:pPr algn="l" rtl="0"/>
            <a:r>
              <a:rPr lang="ru-RU" sz="1400" dirty="0" smtClean="0"/>
              <a:t>1 </a:t>
            </a:r>
            <a:r>
              <a:rPr lang="ru-RU" sz="1400" dirty="0"/>
              <a:t>дюйм – 2, 54 см.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pic>
        <p:nvPicPr>
          <p:cNvPr id="1026" name="Picture 2" descr="Три мамы Дюймовочки. Анн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644525"/>
            <a:ext cx="1697334" cy="19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ндерсен – жив? Жив! | Чудеса и Приключ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57" y="661834"/>
            <a:ext cx="2145020" cy="19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7937" y="2197432"/>
            <a:ext cx="990600" cy="86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0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Сказки Андерсена</a:t>
            </a:r>
            <a:endParaRPr lang="ru-RU" dirty="0"/>
          </a:p>
        </p:txBody>
      </p:sp>
      <p:pic>
        <p:nvPicPr>
          <p:cNvPr id="9218" name="Picture 2" descr="Интернет-урок по литературному чтению «Ганс Андерсен и его сказки» |  Интернет-клас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0" y="581502"/>
            <a:ext cx="4468019" cy="24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казки Андерсена - Гадкий утенок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t="16423" r="18505"/>
          <a:stretch/>
        </p:blipFill>
        <p:spPr bwMode="auto">
          <a:xfrm rot="20397371">
            <a:off x="545106" y="1586984"/>
            <a:ext cx="892695" cy="118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пасатели Дюймовочки | Мир дошколят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9" y="598964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3204210" cy="923330"/>
          </a:xfrm>
        </p:spPr>
        <p:txBody>
          <a:bodyPr/>
          <a:lstStyle/>
          <a:p>
            <a:r>
              <a:rPr lang="ru-RU" sz="1600" b="1" dirty="0">
                <a:solidFill>
                  <a:srgbClr val="002060"/>
                </a:solidFill>
              </a:rPr>
              <a:t>Колдунья =</a:t>
            </a:r>
            <a:r>
              <a:rPr lang="ru-RU" sz="1600" b="1" dirty="0" smtClean="0">
                <a:solidFill>
                  <a:srgbClr val="002060"/>
                </a:solidFill>
              </a:rPr>
              <a:t> волшебница 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Ячменное зерно – </a:t>
            </a:r>
            <a:r>
              <a:rPr lang="en-US" sz="1600" b="1" dirty="0" err="1">
                <a:solidFill>
                  <a:srgbClr val="002060"/>
                </a:solidFill>
              </a:rPr>
              <a:t>arpa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doni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Колыбелька</a:t>
            </a:r>
            <a:r>
              <a:rPr lang="ru-RU" sz="1600" b="1" dirty="0">
                <a:solidFill>
                  <a:srgbClr val="002060"/>
                </a:solidFill>
              </a:rPr>
              <a:t> – </a:t>
            </a:r>
            <a:r>
              <a:rPr lang="en-US" sz="1600" b="1" dirty="0" err="1" smtClean="0">
                <a:solidFill>
                  <a:srgbClr val="002060"/>
                </a:solidFill>
              </a:rPr>
              <a:t>beshik</a:t>
            </a:r>
            <a:endParaRPr lang="ru-RU" sz="1600" b="1" dirty="0"/>
          </a:p>
          <a:p>
            <a:endParaRPr lang="ru-RU" dirty="0"/>
          </a:p>
        </p:txBody>
      </p:sp>
      <p:pic>
        <p:nvPicPr>
          <p:cNvPr id="6" name="Picture 2" descr="D:\Маме\Учительская деятельность\школа\для учебника 5 класса\дюймовочка\барьотченк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4900" y="707833"/>
            <a:ext cx="1981200" cy="209191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4" descr="Читаем сказку: &quot; Дюймовочка&quot; Ганс Христиан Андерс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684726"/>
            <a:ext cx="1447800" cy="122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Яровой ячмень &quot;Гетьман&quot; 1-я репродукция в Кыргызста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707833"/>
            <a:ext cx="990600" cy="6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Фиалка душистая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1" y="1914525"/>
            <a:ext cx="1397265" cy="9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4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Читаем вместе!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3401"/>
            <a:ext cx="2752725" cy="2585323"/>
          </a:xfrm>
        </p:spPr>
        <p:txBody>
          <a:bodyPr/>
          <a:lstStyle/>
          <a:p>
            <a:r>
              <a:rPr lang="ru-RU" sz="1400" dirty="0"/>
              <a:t>Жила-была женщина; очень ей хотелось иметь ребенка, да где его взять? И вот она отправилась к одной старой колдунье и сказала ей:</a:t>
            </a:r>
          </a:p>
          <a:p>
            <a:r>
              <a:rPr lang="ru-RU" sz="1400" dirty="0"/>
              <a:t>- Мне так хочется иметь </a:t>
            </a:r>
            <a:r>
              <a:rPr lang="ru-RU" sz="1400" dirty="0" smtClean="0"/>
              <a:t>ребёночка</a:t>
            </a:r>
            <a:r>
              <a:rPr lang="ru-RU" sz="1400" dirty="0"/>
              <a:t>; не скажешь ли ты, где мне его достать?</a:t>
            </a:r>
          </a:p>
          <a:p>
            <a:r>
              <a:rPr lang="ru-RU" sz="1400" dirty="0" smtClean="0"/>
              <a:t>- </a:t>
            </a:r>
            <a:r>
              <a:rPr lang="ru-RU" sz="1400" dirty="0"/>
              <a:t>Вот тебе ячменное зер­но; </a:t>
            </a:r>
            <a:r>
              <a:rPr lang="ru-RU" sz="1400" dirty="0" smtClean="0"/>
              <a:t>посади-ка </a:t>
            </a:r>
            <a:r>
              <a:rPr lang="ru-RU" sz="1400" dirty="0"/>
              <a:t>его в цветочный горшок - уви­дишь, что будет!</a:t>
            </a:r>
          </a:p>
          <a:p>
            <a:endParaRPr lang="ru-RU" sz="1400" dirty="0"/>
          </a:p>
        </p:txBody>
      </p:sp>
      <p:pic>
        <p:nvPicPr>
          <p:cNvPr id="25602" name="Picture 2" descr="Дюймовочка - читать сказку онлайн - Андерсен Г. Х. | Иллюстрации, Сказки,  Краск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05" y="653245"/>
            <a:ext cx="2508250" cy="22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508123" cy="2462213"/>
          </a:xfrm>
        </p:spPr>
        <p:txBody>
          <a:bodyPr/>
          <a:lstStyle/>
          <a:p>
            <a:r>
              <a:rPr lang="ru-RU" dirty="0" smtClean="0"/>
              <a:t>-</a:t>
            </a:r>
            <a:r>
              <a:rPr lang="ru-RU" sz="1600" dirty="0" smtClean="0"/>
              <a:t>  Спасибо! - сказала женщина, потом пошла домой, посадила яч­менное зерно в цветочный горшок, и тут же из него вырос большой чудесный цветок вроде тюльпана.</a:t>
            </a:r>
            <a:r>
              <a:rPr lang="ru-RU" sz="1600" dirty="0"/>
              <a:t> </a:t>
            </a:r>
            <a:endParaRPr lang="ru-RU" sz="1600" dirty="0" smtClean="0"/>
          </a:p>
          <a:p>
            <a:r>
              <a:rPr lang="ru-RU" sz="1600" dirty="0" smtClean="0"/>
              <a:t>- </a:t>
            </a:r>
            <a:r>
              <a:rPr lang="ru-RU" sz="1600" dirty="0"/>
              <a:t>Какой славный цветок! - сказала </a:t>
            </a:r>
            <a:r>
              <a:rPr lang="ru-RU" sz="1600" dirty="0" smtClean="0"/>
              <a:t>женщина.</a:t>
            </a:r>
            <a:endParaRPr lang="ru-RU" sz="1600" dirty="0"/>
          </a:p>
        </p:txBody>
      </p:sp>
      <p:pic>
        <p:nvPicPr>
          <p:cNvPr id="11266" name="Picture 2" descr="Г. Х. Андерсен. Сказки для детей. Дюймовочка - сказка Андерсена для детей.  Часть1 - YouTube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4"/>
            <a:ext cx="250825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3051810" cy="2215991"/>
          </a:xfrm>
        </p:spPr>
        <p:txBody>
          <a:bodyPr/>
          <a:lstStyle/>
          <a:p>
            <a:r>
              <a:rPr lang="ru-RU" sz="1600" dirty="0"/>
              <a:t>Что-то </a:t>
            </a:r>
            <a:r>
              <a:rPr lang="ru-RU" sz="1600" dirty="0" smtClean="0"/>
              <a:t>щёлкнуло</a:t>
            </a:r>
            <a:r>
              <a:rPr lang="ru-RU" sz="1600" dirty="0"/>
              <a:t>, и цветок распустился. Это оказался </a:t>
            </a:r>
            <a:endParaRPr lang="ru-RU" sz="1600" dirty="0" smtClean="0"/>
          </a:p>
          <a:p>
            <a:r>
              <a:rPr lang="ru-RU" sz="1600" dirty="0" smtClean="0"/>
              <a:t>на­стоящий </a:t>
            </a:r>
            <a:r>
              <a:rPr lang="ru-RU" sz="1600" dirty="0"/>
              <a:t>тюльпан, но в самой чашечке на </a:t>
            </a:r>
            <a:r>
              <a:rPr lang="ru-RU" sz="1600" dirty="0" smtClean="0"/>
              <a:t>зелёном </a:t>
            </a:r>
            <a:r>
              <a:rPr lang="ru-RU" sz="1600" dirty="0"/>
              <a:t>стульчике сидела крошечная девочка. Она была такая нежная, малень­кая, всего с дюйм ростом, вот ее и прозвали </a:t>
            </a:r>
            <a:r>
              <a:rPr lang="ru-RU" sz="1600" dirty="0" err="1"/>
              <a:t>Дюймовочкой</a:t>
            </a:r>
            <a:r>
              <a:rPr lang="ru-RU" sz="1600" dirty="0"/>
              <a:t>.</a:t>
            </a:r>
          </a:p>
        </p:txBody>
      </p:sp>
      <p:pic>
        <p:nvPicPr>
          <p:cNvPr id="14338" name="Picture 2" descr="Выбираем «Дюймовочку» | Папмамбук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343" y="799224"/>
            <a:ext cx="2133600" cy="211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215991"/>
          </a:xfrm>
        </p:spPr>
        <p:txBody>
          <a:bodyPr/>
          <a:lstStyle/>
          <a:p>
            <a:r>
              <a:rPr lang="ru-RU" sz="1600" dirty="0"/>
              <a:t>С</a:t>
            </a:r>
            <a:r>
              <a:rPr lang="ru-RU" sz="1600" dirty="0" smtClean="0"/>
              <a:t>корлупка </a:t>
            </a:r>
            <a:r>
              <a:rPr lang="ru-RU" sz="1600" dirty="0"/>
              <a:t>грецкого ореха слу­жила ей колыбелькою, голубые фиалки - матрацем, а лепес­ток розы — </a:t>
            </a:r>
            <a:r>
              <a:rPr lang="ru-RU" sz="1600" dirty="0" smtClean="0"/>
              <a:t>одеяльцем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  <a:r>
              <a:rPr lang="ru-RU" sz="1600" dirty="0" err="1"/>
              <a:t>Дюймовочка</a:t>
            </a:r>
            <a:r>
              <a:rPr lang="ru-RU" sz="1600" dirty="0"/>
              <a:t> умела и петь, тако­го нежного, красивого голоска никто еще не слыхивал!</a:t>
            </a:r>
          </a:p>
        </p:txBody>
      </p:sp>
      <p:sp>
        <p:nvSpPr>
          <p:cNvPr id="5" name="AutoShape 4" descr="Викторина «Знаете ли вы сказки?» — презентация на Slide-Share.ru 🎓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Викторина «Знаете ли вы сказки?» — презентация на Slide-Share.ru 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37" y="835721"/>
            <a:ext cx="2410586" cy="20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Сказка Дюймовочка Андерсена - читать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83431"/>
            <a:ext cx="182147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66621" y="585787"/>
            <a:ext cx="2616279" cy="2462213"/>
          </a:xfrm>
        </p:spPr>
        <p:txBody>
          <a:bodyPr/>
          <a:lstStyle/>
          <a:p>
            <a:r>
              <a:rPr lang="ru-RU" sz="1600" dirty="0"/>
              <a:t>Раз ночью, когда она лежала в своей колыбельке, через разбитое оконное стекло вскочила большущая жаба, мокрая, безобразная! Она вспрыгнула на стол, где спала под розовым лепестком </a:t>
            </a:r>
            <a:r>
              <a:rPr lang="ru-RU" sz="1600" dirty="0" err="1"/>
              <a:t>Дюймовочка</a:t>
            </a:r>
            <a:r>
              <a:rPr lang="ru-RU" sz="1600" dirty="0"/>
              <a:t>.</a:t>
            </a:r>
          </a:p>
        </p:txBody>
      </p:sp>
      <p:pic>
        <p:nvPicPr>
          <p:cNvPr id="17410" name="Picture 2" descr="портал Теремошк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92" y="783431"/>
            <a:ext cx="25082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899" y="555625"/>
            <a:ext cx="3200399" cy="3385542"/>
          </a:xfrm>
        </p:spPr>
        <p:txBody>
          <a:bodyPr/>
          <a:lstStyle/>
          <a:p>
            <a:r>
              <a:rPr lang="ru-RU" sz="1600" dirty="0"/>
              <a:t>- Вот и жена моему сынку! - сказала жаба, взяла ореховую скорлупу с девочкой и выпрыгнула через окно в сад.</a:t>
            </a:r>
          </a:p>
          <a:p>
            <a:r>
              <a:rPr lang="ru-RU" sz="1600" dirty="0"/>
              <a:t>Там протекала большая, широкая река; у самого берега бы­ло топко и вязко; здесь-то, в тине, жила жаба с сыном. У! Ка­кой он был тоже гадкий, противный! Точь-в-точь мамаша.</a:t>
            </a:r>
          </a:p>
          <a:p>
            <a:endParaRPr lang="ru-RU" dirty="0"/>
          </a:p>
        </p:txBody>
      </p:sp>
      <p:pic>
        <p:nvPicPr>
          <p:cNvPr id="5" name="Picture 2" descr="Дюймовочка: сказка Ганса Христиана Андерсена читать онлай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99" y="813594"/>
            <a:ext cx="2060575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899" y="608678"/>
            <a:ext cx="3011473" cy="2462213"/>
          </a:xfrm>
        </p:spPr>
        <p:txBody>
          <a:bodyPr/>
          <a:lstStyle/>
          <a:p>
            <a:r>
              <a:rPr lang="ru-RU" sz="1600" dirty="0"/>
              <a:t>Они взяли хорошенькую кроватку и уплыли с ней, а девоч­ка осталась </a:t>
            </a:r>
            <a:r>
              <a:rPr lang="ru-RU" sz="1600" dirty="0" smtClean="0"/>
              <a:t>одна-одинёшенька </a:t>
            </a:r>
            <a:r>
              <a:rPr lang="ru-RU" sz="1600" dirty="0"/>
              <a:t>на зеленом листе и горько-горько </a:t>
            </a:r>
            <a:r>
              <a:rPr lang="ru-RU" sz="1600" dirty="0" smtClean="0"/>
              <a:t>плакала.</a:t>
            </a:r>
            <a:r>
              <a:rPr lang="ru-RU" sz="1600" dirty="0"/>
              <a:t> Рыбки </a:t>
            </a:r>
            <a:r>
              <a:rPr lang="ru-RU" sz="1600" dirty="0" smtClean="0"/>
              <a:t>перегрызли </a:t>
            </a:r>
            <a:r>
              <a:rPr lang="ru-RU" sz="1600" dirty="0"/>
              <a:t>его своими зубами; листок с девочкой поплыл по течению, дальше, дальше... Те­перь уж жабе ни за что было не догнать крошку!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3383353" y="1053178"/>
            <a:ext cx="2077289" cy="1676400"/>
          </a:xfrm>
          <a:prstGeom prst="rect">
            <a:avLst/>
          </a:prstGeom>
        </p:spPr>
      </p:pic>
      <p:pic>
        <p:nvPicPr>
          <p:cNvPr id="34818" name="Picture 2" descr="https://vseskazki.su/images/and/dumovochka/i_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23" y="705515"/>
            <a:ext cx="2163777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Иллюсстрации к сказке Г. Х. Андерсена &quot;Дюймовочка&quot;.. Обсуждение на 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53" y="639904"/>
            <a:ext cx="2257383" cy="244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708025"/>
            <a:ext cx="4419600" cy="1723549"/>
          </a:xfrm>
        </p:spPr>
        <p:txBody>
          <a:bodyPr/>
          <a:lstStyle/>
          <a:p>
            <a:r>
              <a:rPr lang="ru-RU" sz="1600" dirty="0" smtClean="0"/>
              <a:t>Познакомимся с жизнью и творчеством талантливейшего датского сказочника Ганса </a:t>
            </a:r>
            <a:r>
              <a:rPr lang="ru-RU" sz="1600" dirty="0" err="1" smtClean="0"/>
              <a:t>Христиана</a:t>
            </a:r>
            <a:r>
              <a:rPr lang="ru-RU" sz="1600" dirty="0" smtClean="0"/>
              <a:t> Андерсена. </a:t>
            </a:r>
          </a:p>
          <a:p>
            <a:r>
              <a:rPr lang="ru-RU" sz="1600" dirty="0" smtClean="0"/>
              <a:t>Прочитаем  1 часть сказки «</a:t>
            </a:r>
            <a:r>
              <a:rPr lang="ru-RU" sz="1600" dirty="0" err="1" smtClean="0"/>
              <a:t>Дюймовочка</a:t>
            </a:r>
            <a:r>
              <a:rPr lang="ru-RU" sz="1600" dirty="0" smtClean="0"/>
              <a:t>».</a:t>
            </a:r>
          </a:p>
          <a:p>
            <a:r>
              <a:rPr lang="ru-RU" sz="1600" dirty="0" smtClean="0"/>
              <a:t>Узнаем новые слова и выражения.</a:t>
            </a:r>
          </a:p>
          <a:p>
            <a:r>
              <a:rPr lang="ru-RU" sz="1600" dirty="0" smtClean="0"/>
              <a:t>Поработаем над текстом.</a:t>
            </a:r>
          </a:p>
          <a:p>
            <a:r>
              <a:rPr lang="ru-RU" sz="1600" dirty="0" smtClean="0"/>
              <a:t>Ответим на вопросы.</a:t>
            </a:r>
            <a:endParaRPr lang="ru-RU" sz="1600" dirty="0"/>
          </a:p>
        </p:txBody>
      </p:sp>
      <p:pic>
        <p:nvPicPr>
          <p:cNvPr id="5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4200" y="1333897"/>
            <a:ext cx="1371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46951" y="631825"/>
            <a:ext cx="5043297" cy="1384995"/>
          </a:xfrm>
        </p:spPr>
        <p:txBody>
          <a:bodyPr/>
          <a:lstStyle/>
          <a:p>
            <a:r>
              <a:rPr lang="ru-RU" sz="1800" dirty="0"/>
              <a:t>Что выросло из </a:t>
            </a:r>
            <a:r>
              <a:rPr lang="ru-RU" sz="1800" dirty="0" smtClean="0"/>
              <a:t>зёрнышка</a:t>
            </a:r>
            <a:r>
              <a:rPr lang="ru-RU" sz="1800" dirty="0"/>
              <a:t>, которое посадили в цветочный горшочек?</a:t>
            </a:r>
          </a:p>
          <a:p>
            <a:r>
              <a:rPr lang="ru-RU" sz="1800" dirty="0"/>
              <a:t>Почему девочку назвали </a:t>
            </a:r>
            <a:r>
              <a:rPr lang="ru-RU" sz="1800" dirty="0" err="1"/>
              <a:t>Дюймовочкой</a:t>
            </a:r>
            <a:r>
              <a:rPr lang="ru-RU" sz="1800" dirty="0"/>
              <a:t>?</a:t>
            </a:r>
          </a:p>
          <a:p>
            <a:r>
              <a:rPr lang="ru-RU" sz="1800" dirty="0" smtClean="0"/>
              <a:t>Кто </a:t>
            </a:r>
            <a:r>
              <a:rPr lang="ru-RU" sz="1800" dirty="0"/>
              <a:t>похитил </a:t>
            </a:r>
            <a:r>
              <a:rPr lang="ru-RU" sz="1800" dirty="0" err="1"/>
              <a:t>Дюймовочку</a:t>
            </a:r>
            <a:r>
              <a:rPr lang="ru-RU" sz="1800" dirty="0"/>
              <a:t>?</a:t>
            </a:r>
          </a:p>
          <a:p>
            <a:endParaRPr lang="ru-RU" sz="1800" dirty="0"/>
          </a:p>
        </p:txBody>
      </p:sp>
      <p:pic>
        <p:nvPicPr>
          <p:cNvPr id="5" name="Picture 3" descr="D:\Маме\Учительская деятельность\школа\для учебника 5 класса\дюймовочка\дюймо.pn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16100" y="1622425"/>
            <a:ext cx="1905000" cy="1503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8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477328"/>
          </a:xfrm>
        </p:spPr>
        <p:txBody>
          <a:bodyPr/>
          <a:lstStyle/>
          <a:p>
            <a:r>
              <a:rPr lang="ru-RU" sz="1600" dirty="0" smtClean="0"/>
              <a:t>Какая была </a:t>
            </a:r>
            <a:r>
              <a:rPr lang="ru-RU" sz="1600" dirty="0" err="1" smtClean="0"/>
              <a:t>Дюймовочка</a:t>
            </a:r>
            <a:r>
              <a:rPr lang="ru-RU" sz="1600" dirty="0" smtClean="0"/>
              <a:t>?</a:t>
            </a:r>
          </a:p>
          <a:p>
            <a:endParaRPr lang="ru-RU" sz="1600" dirty="0"/>
          </a:p>
          <a:p>
            <a:r>
              <a:rPr lang="ru-RU" sz="1600" dirty="0" smtClean="0"/>
              <a:t>Крошечная</a:t>
            </a:r>
          </a:p>
          <a:p>
            <a:r>
              <a:rPr lang="ru-RU" sz="1600" dirty="0" smtClean="0"/>
              <a:t>Нежная</a:t>
            </a:r>
          </a:p>
          <a:p>
            <a:r>
              <a:rPr lang="ru-RU" sz="1600" dirty="0" smtClean="0"/>
              <a:t>Маленькая</a:t>
            </a:r>
          </a:p>
          <a:p>
            <a:endParaRPr lang="ru-RU" sz="1600" dirty="0"/>
          </a:p>
        </p:txBody>
      </p:sp>
      <p:pic>
        <p:nvPicPr>
          <p:cNvPr id="5" name="Picture 2" descr="Сказки Г.Х.Андерсена | Мемотест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4"/>
            <a:ext cx="2508250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5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98425"/>
            <a:ext cx="4900930" cy="315471"/>
          </a:xfrm>
        </p:spPr>
        <p:txBody>
          <a:bodyPr/>
          <a:lstStyle/>
          <a:p>
            <a:pPr algn="ctr"/>
            <a:r>
              <a:rPr lang="ru-RU" dirty="0" smtClean="0"/>
              <a:t>Подберите синонимы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54100" y="631825"/>
            <a:ext cx="4419600" cy="19050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Крошечная – небольшая, крохотная,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микроскопическая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маленькая, малюсенькая.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Колдунья – волшебница,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ведьма.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Безобразный - гадкий, противный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4362" y="1089025"/>
            <a:ext cx="1341438" cy="92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клипарт\ведьмочки\9e631fba037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1622425"/>
            <a:ext cx="1128393" cy="1460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44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35138"/>
            <a:ext cx="4900930" cy="315471"/>
          </a:xfrm>
        </p:spPr>
        <p:txBody>
          <a:bodyPr/>
          <a:lstStyle/>
          <a:p>
            <a:pPr algn="ctr"/>
            <a:r>
              <a:rPr lang="ru-RU" dirty="0" smtClean="0"/>
              <a:t>Да – нет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5900" y="540800"/>
            <a:ext cx="4953000" cy="2704049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Колдунья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дала женщине ячменное зерно. 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 горшке выросла роза.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Одеялом у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Дюймовочки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были фиалки.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умела петь.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Жаба была безобразная.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Рыбки перекусили стебель.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Жаба забрала лодочку.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горько плакала.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Жаба не догонит девочку.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клипарт\сказочный лес\post_64_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5382" y="1851025"/>
            <a:ext cx="1134918" cy="709324"/>
          </a:xfrm>
          <a:prstGeom prst="rect">
            <a:avLst/>
          </a:prstGeom>
          <a:noFill/>
        </p:spPr>
      </p:pic>
      <p:pic>
        <p:nvPicPr>
          <p:cNvPr id="5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1226" y="917430"/>
            <a:ext cx="1515347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4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35" y="1005903"/>
            <a:ext cx="4900930" cy="31547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8425"/>
            <a:ext cx="5638800" cy="3048000"/>
          </a:xfrm>
          <a:prstGeom prst="rect">
            <a:avLst/>
          </a:prstGeom>
        </p:spPr>
      </p:pic>
      <p:pic>
        <p:nvPicPr>
          <p:cNvPr id="5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0700" y="98425"/>
            <a:ext cx="1299369" cy="108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 smtClean="0"/>
              <a:t>Задание для самостоятельного выполнения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89" y="746315"/>
            <a:ext cx="5176757" cy="923330"/>
          </a:xfrm>
        </p:spPr>
        <p:txBody>
          <a:bodyPr/>
          <a:lstStyle/>
          <a:p>
            <a:r>
              <a:rPr lang="ru-RU" sz="2000"/>
              <a:t>П</a:t>
            </a:r>
            <a:r>
              <a:rPr lang="ru-RU" sz="2000" smtClean="0"/>
              <a:t>рочитайте </a:t>
            </a:r>
            <a:r>
              <a:rPr lang="ru-RU" sz="2000" dirty="0" smtClean="0"/>
              <a:t>1 часть сказки «</a:t>
            </a:r>
            <a:r>
              <a:rPr lang="ru-RU" sz="2000" dirty="0" err="1" smtClean="0"/>
              <a:t>Дюймовочка</a:t>
            </a:r>
            <a:r>
              <a:rPr lang="ru-RU" sz="2000" dirty="0" smtClean="0"/>
              <a:t>». Выучите новые слова.</a:t>
            </a:r>
          </a:p>
          <a:p>
            <a:r>
              <a:rPr lang="ru-RU" sz="2000" dirty="0" smtClean="0"/>
              <a:t>Опишите </a:t>
            </a:r>
            <a:r>
              <a:rPr lang="ru-RU" sz="2000" dirty="0" err="1" smtClean="0"/>
              <a:t>Дюймовочку</a:t>
            </a:r>
            <a:r>
              <a:rPr lang="ru-RU" sz="2000" dirty="0" smtClean="0"/>
              <a:t> и Жабу.</a:t>
            </a:r>
            <a:endParaRPr lang="ru-RU" sz="2000" dirty="0"/>
          </a:p>
        </p:txBody>
      </p:sp>
      <p:pic>
        <p:nvPicPr>
          <p:cNvPr id="9" name="Picture 2" descr="Сказка Андерсена Дюймовочка читать онлай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774825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900" y="-38746"/>
            <a:ext cx="3361945" cy="507182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200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012" y="1195133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3208" y="249697"/>
            <a:ext cx="173270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142012" y="2092582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4130" y="1913685"/>
            <a:ext cx="449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8" name="AutoShape 2" descr="обои : небо, Синий фон, Зима, Макрос, филиал, мороз, Замораживание, Хлопья  снега, Дерево, Погода, время года 3840x2160 - rehctawatcher - 255751 -  красивые картинки - Wall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Орден Амира Темура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74104" y="1195133"/>
            <a:ext cx="34374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Ганс </a:t>
            </a:r>
            <a:r>
              <a:rPr lang="ru-RU" sz="2400" b="1" dirty="0" smtClean="0">
                <a:solidFill>
                  <a:srgbClr val="002060"/>
                </a:solidFill>
              </a:rPr>
              <a:t>Христиан </a:t>
            </a:r>
            <a:r>
              <a:rPr lang="ru-RU" sz="2400" b="1" dirty="0">
                <a:solidFill>
                  <a:srgbClr val="002060"/>
                </a:solidFill>
              </a:rPr>
              <a:t>Андерсен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</a:t>
            </a:r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(2 часть) 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2" descr="Мультфильм &quot;Дюймовочка&quot; (&quot;Thumbelina&quot;) - смотреть онлайн бесплатно и  легально на MEGOGO.NE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4" name="Picture 4" descr="Сказка Дюймовочка, Ганс Христиан Андерсен - читать для детей онлай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20" y="1214977"/>
            <a:ext cx="1384383" cy="18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25500" y="403225"/>
            <a:ext cx="381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kern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lang="ru-RU" sz="26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45744" y="860425"/>
            <a:ext cx="5526406" cy="1661993"/>
          </a:xfrm>
        </p:spPr>
        <p:txBody>
          <a:bodyPr/>
          <a:lstStyle/>
          <a:p>
            <a:r>
              <a:rPr lang="uz-Latn-UZ" sz="1800" dirty="0"/>
              <a:t>1</a:t>
            </a:r>
            <a:r>
              <a:rPr lang="uz-Latn-UZ" sz="1800" dirty="0" smtClean="0"/>
              <a:t>. </a:t>
            </a:r>
            <a:r>
              <a:rPr lang="ru-RU" sz="1800" dirty="0" smtClean="0"/>
              <a:t>Как </a:t>
            </a:r>
            <a:r>
              <a:rPr lang="ru-RU" sz="1800" dirty="0"/>
              <a:t>родилась </a:t>
            </a:r>
            <a:r>
              <a:rPr lang="ru-RU" sz="1800" dirty="0" err="1" smtClean="0"/>
              <a:t>Дюймовочка</a:t>
            </a:r>
            <a:r>
              <a:rPr lang="ru-RU" sz="1800" dirty="0"/>
              <a:t>?</a:t>
            </a:r>
            <a:r>
              <a:rPr lang="ru-RU" sz="1800" dirty="0" smtClean="0"/>
              <a:t> </a:t>
            </a:r>
            <a:endParaRPr lang="uz-Latn-UZ" sz="1800" dirty="0" smtClean="0"/>
          </a:p>
          <a:p>
            <a:r>
              <a:rPr lang="ru-RU" sz="1800" dirty="0" smtClean="0"/>
              <a:t>2</a:t>
            </a:r>
            <a:r>
              <a:rPr lang="ru-RU" sz="1800" dirty="0"/>
              <a:t>. Как </a:t>
            </a:r>
            <a:r>
              <a:rPr lang="ru-RU" sz="1800" dirty="0" err="1"/>
              <a:t>Дюймовочка</a:t>
            </a:r>
            <a:r>
              <a:rPr lang="ru-RU" sz="1800" dirty="0"/>
              <a:t> жила </a:t>
            </a:r>
            <a:r>
              <a:rPr lang="ru-RU" sz="1800" dirty="0" smtClean="0"/>
              <a:t>дома? </a:t>
            </a:r>
            <a:endParaRPr lang="uz-Latn-UZ" sz="1800" dirty="0" smtClean="0"/>
          </a:p>
          <a:p>
            <a:r>
              <a:rPr lang="ru-RU" sz="1800" dirty="0" smtClean="0"/>
              <a:t>3</a:t>
            </a:r>
            <a:r>
              <a:rPr lang="ru-RU" sz="1800" dirty="0"/>
              <a:t>. Как жаба украла </a:t>
            </a:r>
            <a:r>
              <a:rPr lang="ru-RU" sz="1800" dirty="0" err="1" smtClean="0"/>
              <a:t>Дюймовочку</a:t>
            </a:r>
            <a:r>
              <a:rPr lang="ru-RU" sz="1800" dirty="0"/>
              <a:t>?</a:t>
            </a:r>
            <a:r>
              <a:rPr lang="ru-RU" sz="1800" dirty="0" smtClean="0"/>
              <a:t> </a:t>
            </a:r>
            <a:endParaRPr lang="uz-Latn-UZ" sz="1800" dirty="0" smtClean="0"/>
          </a:p>
          <a:p>
            <a:r>
              <a:rPr lang="ru-RU" sz="1800" dirty="0" smtClean="0"/>
              <a:t>4. Кто помог </a:t>
            </a:r>
            <a:r>
              <a:rPr lang="ru-RU" sz="1800" dirty="0" err="1" smtClean="0"/>
              <a:t>Дюймовочке</a:t>
            </a:r>
            <a:r>
              <a:rPr lang="ru-RU" sz="1800" dirty="0" smtClean="0"/>
              <a:t> сбежать от безобразных жаб?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5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2100" y="552664"/>
            <a:ext cx="1362947" cy="113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Сказка Андерсена Дюймовочка читать онлай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003425"/>
            <a:ext cx="1637734" cy="10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5249147" cy="2769989"/>
          </a:xfrm>
        </p:spPr>
        <p:txBody>
          <a:bodyPr/>
          <a:lstStyle/>
          <a:p>
            <a:r>
              <a:rPr lang="ru-RU" sz="1400" dirty="0"/>
              <a:t>майский жук – </a:t>
            </a:r>
            <a:r>
              <a:rPr lang="en-US" sz="1400" dirty="0" err="1" smtClean="0"/>
              <a:t>tilla</a:t>
            </a:r>
            <a:r>
              <a:rPr lang="uz-Latn-UZ" sz="1400" dirty="0" smtClean="0"/>
              <a:t> </a:t>
            </a:r>
            <a:r>
              <a:rPr lang="en-US" sz="1400" dirty="0" err="1" smtClean="0"/>
              <a:t>qo</a:t>
            </a:r>
            <a:r>
              <a:rPr lang="uz-Latn-UZ" sz="1400" dirty="0" smtClean="0"/>
              <a:t>‘</a:t>
            </a:r>
            <a:r>
              <a:rPr lang="en-US" sz="1400" dirty="0" smtClean="0"/>
              <a:t>ng</a:t>
            </a:r>
            <a:r>
              <a:rPr lang="uz-Latn-UZ" sz="1400" dirty="0" smtClean="0"/>
              <a:t>‘</a:t>
            </a:r>
            <a:r>
              <a:rPr lang="en-US" sz="1400" dirty="0" err="1" smtClean="0"/>
              <a:t>iz</a:t>
            </a:r>
            <a:endParaRPr lang="ru-RU" sz="1400" dirty="0"/>
          </a:p>
          <a:p>
            <a:r>
              <a:rPr lang="ru-RU" sz="1400" dirty="0"/>
              <a:t>прийти с визитом – </a:t>
            </a:r>
            <a:r>
              <a:rPr lang="en-US" sz="1400" dirty="0" err="1" smtClean="0"/>
              <a:t>yo</a:t>
            </a:r>
            <a:r>
              <a:rPr lang="uz-Latn-UZ" sz="1400" dirty="0" smtClean="0"/>
              <a:t>‘</a:t>
            </a:r>
            <a:r>
              <a:rPr lang="en-US" sz="1400" dirty="0" err="1" smtClean="0"/>
              <a:t>qlab</a:t>
            </a:r>
            <a:r>
              <a:rPr lang="en-US" sz="1400" dirty="0" smtClean="0"/>
              <a:t> </a:t>
            </a:r>
            <a:r>
              <a:rPr lang="en-US" sz="1400" dirty="0" err="1"/>
              <a:t>kelmoq</a:t>
            </a:r>
            <a:endParaRPr lang="ru-RU" sz="1400" dirty="0"/>
          </a:p>
          <a:p>
            <a:r>
              <a:rPr lang="ru-RU" sz="1400" dirty="0"/>
              <a:t>лопушиный лист – </a:t>
            </a:r>
            <a:r>
              <a:rPr lang="en-US" sz="1400" dirty="0" err="1"/>
              <a:t>qariqiz</a:t>
            </a:r>
            <a:r>
              <a:rPr lang="en-US" sz="1400" dirty="0"/>
              <a:t> </a:t>
            </a:r>
            <a:r>
              <a:rPr lang="en-US" sz="1400" dirty="0" err="1"/>
              <a:t>bargi</a:t>
            </a:r>
            <a:endParaRPr lang="ru-RU" sz="1400" dirty="0"/>
          </a:p>
          <a:p>
            <a:r>
              <a:rPr lang="ru-RU" sz="1400" dirty="0"/>
              <a:t>пыльца – </a:t>
            </a:r>
            <a:r>
              <a:rPr lang="en-US" sz="1400" dirty="0" err="1"/>
              <a:t>gulchang</a:t>
            </a:r>
            <a:endParaRPr lang="ru-RU" sz="1400" dirty="0"/>
          </a:p>
          <a:p>
            <a:r>
              <a:rPr lang="ru-RU" sz="1400" dirty="0"/>
              <a:t>роса – </a:t>
            </a:r>
            <a:r>
              <a:rPr lang="en-US" sz="1400" dirty="0" err="1"/>
              <a:t>shudring</a:t>
            </a:r>
            <a:r>
              <a:rPr lang="ru-RU" sz="1400" dirty="0"/>
              <a:t>, </a:t>
            </a:r>
            <a:r>
              <a:rPr lang="en-US" sz="1400" dirty="0" err="1"/>
              <a:t>shabnam</a:t>
            </a:r>
            <a:endParaRPr lang="ru-RU" sz="1400" dirty="0"/>
          </a:p>
          <a:p>
            <a:r>
              <a:rPr lang="ru-RU" sz="1400" dirty="0"/>
              <a:t>бедняжка – </a:t>
            </a:r>
            <a:r>
              <a:rPr lang="en-US" sz="1400" dirty="0" err="1"/>
              <a:t>bechora</a:t>
            </a:r>
            <a:endParaRPr lang="ru-RU" sz="1400" dirty="0"/>
          </a:p>
          <a:p>
            <a:r>
              <a:rPr lang="ru-RU" sz="1400" dirty="0"/>
              <a:t>нищенка - </a:t>
            </a:r>
            <a:r>
              <a:rPr lang="en-US" sz="1400" dirty="0" err="1"/>
              <a:t>gadoy</a:t>
            </a:r>
            <a:endParaRPr lang="ru-RU" sz="1400" dirty="0"/>
          </a:p>
          <a:p>
            <a:r>
              <a:rPr lang="ru-RU" sz="1400" dirty="0"/>
              <a:t>большая охотница – </a:t>
            </a:r>
            <a:r>
              <a:rPr lang="en-US" sz="1400" dirty="0" err="1" smtClean="0"/>
              <a:t>ishqi</a:t>
            </a:r>
            <a:r>
              <a:rPr lang="uz-Latn-UZ" sz="1400" dirty="0" smtClean="0"/>
              <a:t>b</a:t>
            </a:r>
            <a:r>
              <a:rPr lang="en-US" sz="1400" dirty="0" err="1" smtClean="0"/>
              <a:t>oz</a:t>
            </a:r>
            <a:endParaRPr lang="ru-RU" sz="1400" dirty="0"/>
          </a:p>
          <a:p>
            <a:r>
              <a:rPr lang="ru-RU" sz="1400" dirty="0"/>
              <a:t>ему и горя было мало – u </a:t>
            </a:r>
            <a:r>
              <a:rPr lang="en-US" sz="1400" dirty="0" smtClean="0"/>
              <a:t>g</a:t>
            </a:r>
            <a:r>
              <a:rPr lang="uz-Latn-UZ" sz="1400" dirty="0" smtClean="0"/>
              <a:t>‘</a:t>
            </a:r>
            <a:r>
              <a:rPr lang="en-US" sz="1400" dirty="0" smtClean="0"/>
              <a:t>am </a:t>
            </a:r>
            <a:r>
              <a:rPr lang="en-US" sz="1400" dirty="0"/>
              <a:t>ham </a:t>
            </a:r>
            <a:r>
              <a:rPr lang="en-US" sz="1400" dirty="0" err="1"/>
              <a:t>yemaydi</a:t>
            </a:r>
            <a:endParaRPr lang="ru-RU" sz="1400" dirty="0"/>
          </a:p>
          <a:p>
            <a:r>
              <a:rPr lang="ru-RU" sz="1400" dirty="0"/>
              <a:t>оглядеть с головы до ног – </a:t>
            </a:r>
            <a:r>
              <a:rPr lang="en-US" sz="1400" dirty="0" err="1"/>
              <a:t>kimsani</a:t>
            </a:r>
            <a:r>
              <a:rPr lang="en-US" sz="1400" dirty="0"/>
              <a:t> </a:t>
            </a:r>
            <a:r>
              <a:rPr lang="en-US" sz="1400" dirty="0" err="1"/>
              <a:t>boshidan</a:t>
            </a:r>
            <a:r>
              <a:rPr lang="en-US" sz="1400" dirty="0"/>
              <a:t> </a:t>
            </a:r>
            <a:r>
              <a:rPr lang="en-US" sz="1400" dirty="0" err="1" smtClean="0"/>
              <a:t>oyog</a:t>
            </a:r>
            <a:r>
              <a:rPr lang="uz-Latn-UZ" sz="1400" dirty="0" smtClean="0"/>
              <a:t>‘</a:t>
            </a:r>
            <a:r>
              <a:rPr lang="en-US" sz="1400" dirty="0" err="1" smtClean="0"/>
              <a:t>igacha</a:t>
            </a:r>
            <a:r>
              <a:rPr lang="en-US" sz="1400" dirty="0" smtClean="0"/>
              <a:t> </a:t>
            </a:r>
            <a:r>
              <a:rPr lang="en-US" sz="1400" dirty="0" err="1" smtClean="0"/>
              <a:t>ko</a:t>
            </a:r>
            <a:r>
              <a:rPr lang="uz-Latn-UZ" sz="1400" dirty="0" smtClean="0"/>
              <a:t>‘</a:t>
            </a:r>
            <a:r>
              <a:rPr lang="en-US" sz="1400" dirty="0" err="1" smtClean="0"/>
              <a:t>zdan</a:t>
            </a:r>
            <a:r>
              <a:rPr lang="en-US" sz="1400" dirty="0" smtClean="0"/>
              <a:t> </a:t>
            </a:r>
            <a:r>
              <a:rPr lang="en-US" sz="1400" dirty="0" err="1"/>
              <a:t>kechirmoq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endParaRPr lang="ru-RU" dirty="0"/>
          </a:p>
        </p:txBody>
      </p:sp>
      <p:pic>
        <p:nvPicPr>
          <p:cNvPr id="1026" name="Picture 2" descr="Использование лопуха в лечебных целях — FloraPrice.Ru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08" y="624051"/>
            <a:ext cx="1280990" cy="10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ыльца пчелиная: полезные свойства продукта, состав, показания и  противопоказания к применению, особенности выбора и хранения обнож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49" y="944334"/>
            <a:ext cx="1296584" cy="82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Картинки &quot;Роса&quot; (30 фото) ⭐ Юмор, картинки и забавные фото | Трава,  Фотографии, Потрясающие фотограф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Картинки &quot;Роса&quot; (30 фото) ⭐ Юмор, картинки и забавные фото | Трава,  Фотографии, Потрясающие фотограф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92" y="1553570"/>
            <a:ext cx="991525" cy="7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4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594610" cy="2708434"/>
          </a:xfrm>
        </p:spPr>
        <p:txBody>
          <a:bodyPr/>
          <a:lstStyle/>
          <a:p>
            <a:r>
              <a:rPr lang="ru-RU" sz="1600" dirty="0"/>
              <a:t>Мимо летел майский жук, увидал девочку, обхватил её </a:t>
            </a:r>
            <a:r>
              <a:rPr lang="ru-RU" sz="1600" dirty="0" smtClean="0"/>
              <a:t>лапкой </a:t>
            </a:r>
            <a:r>
              <a:rPr lang="ru-RU" sz="1600" dirty="0"/>
              <a:t>и унёс на </a:t>
            </a:r>
            <a:r>
              <a:rPr lang="ru-RU" sz="1600" dirty="0" smtClean="0"/>
              <a:t>дерево.</a:t>
            </a:r>
          </a:p>
          <a:p>
            <a:r>
              <a:rPr lang="ru-RU" sz="1600" dirty="0" smtClean="0"/>
              <a:t>Ах</a:t>
            </a:r>
            <a:r>
              <a:rPr lang="ru-RU" sz="1600" dirty="0"/>
              <a:t>, как перепугалась бедняжка, когда жук схватил её и полетел с ней на дерево!  Но майскому жуку и горя было </a:t>
            </a:r>
            <a:r>
              <a:rPr lang="ru-RU" sz="1600" dirty="0" smtClean="0"/>
              <a:t>мало.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26626" name="Picture 2" descr="Жуки на иллюстрациях к сказке Г.Х.Андерсена &quot;Дюймовочка&quot; (исследование  Н.А.Виноградова)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841463"/>
            <a:ext cx="2508250" cy="195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2895600" cy="2800767"/>
          </a:xfrm>
        </p:spPr>
        <p:txBody>
          <a:bodyPr/>
          <a:lstStyle/>
          <a:p>
            <a:r>
              <a:rPr lang="ru-RU" sz="1400" dirty="0"/>
              <a:t>Давным-давно, в некотором царстве, в некотором государстве, жил да был маленький мальчик. Однажды он сказал своей маме: «Я обязательно стану знаменитым, вот увидишь!» Мама ничего ему не ответила. Она лишь удивленно посмотрела на своего нескладного сына и грустно улыбнулась. Мальчика звали Ганс Христиан Андерсен.</a:t>
            </a:r>
          </a:p>
          <a:p>
            <a:endParaRPr lang="ru-RU" sz="1400" dirty="0"/>
          </a:p>
        </p:txBody>
      </p:sp>
      <p:sp>
        <p:nvSpPr>
          <p:cNvPr id="4" name="AutoShape 2" descr="Ганс Христиан Андерсе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Ганс Христиан Андерсе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677" y="722978"/>
            <a:ext cx="235743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8593" y="631825"/>
            <a:ext cx="2823210" cy="2954655"/>
          </a:xfrm>
        </p:spPr>
        <p:txBody>
          <a:bodyPr/>
          <a:lstStyle/>
          <a:p>
            <a:r>
              <a:rPr lang="ru-RU" sz="1600" dirty="0"/>
              <a:t>Он уселся с крошкой на самый большой зелёный лист, покормил её сладким цветочным соком и сказал, что она прелесть какая хорошенькая, хоть и совсем непохожа на майского жука.</a:t>
            </a:r>
          </a:p>
          <a:p>
            <a:r>
              <a:rPr lang="ru-RU" sz="1600" dirty="0"/>
              <a:t>Потом к ним </a:t>
            </a:r>
            <a:r>
              <a:rPr lang="ru-RU" sz="1600" dirty="0" smtClean="0"/>
              <a:t>пришли другие </a:t>
            </a:r>
            <a:r>
              <a:rPr lang="ru-RU" sz="1600" dirty="0"/>
              <a:t>майские </a:t>
            </a:r>
            <a:r>
              <a:rPr lang="ru-RU" sz="1600" dirty="0" smtClean="0"/>
              <a:t>жуки.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6146" name="Picture 2" descr="Дюймовочка и жук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03" y="732373"/>
            <a:ext cx="2508250" cy="21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823210" cy="2215991"/>
          </a:xfrm>
        </p:spPr>
        <p:txBody>
          <a:bodyPr/>
          <a:lstStyle/>
          <a:p>
            <a:r>
              <a:rPr lang="ru-RU" sz="1800" dirty="0"/>
              <a:t>— У неё только две ножки! Жалко смотреть!</a:t>
            </a:r>
          </a:p>
          <a:p>
            <a:r>
              <a:rPr lang="ru-RU" sz="1800" dirty="0"/>
              <a:t>— Какая у неё тонкая талия! Фи! Она совсем как человек! Как некрасиво! — сказали в один голос все жуки женского пола.</a:t>
            </a:r>
          </a:p>
          <a:p>
            <a:endParaRPr lang="ru-RU" sz="1800" dirty="0"/>
          </a:p>
        </p:txBody>
      </p:sp>
      <p:pic>
        <p:nvPicPr>
          <p:cNvPr id="15364" name="Picture 4" descr="Дюймовочка - Ганс Христиан Андерсе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91" y="741234"/>
            <a:ext cx="22098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54436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1400" dirty="0" smtClean="0"/>
              <a:t>Жук </a:t>
            </a:r>
            <a:r>
              <a:rPr lang="ru-RU" sz="1400" dirty="0"/>
              <a:t>слетел с нею с дерева и посадил её на ромашку. Тут девочка принялась плакать о том, что она такая безобразная: даже майские жуки не захотели держать её у себя! А на самом-то деле она была прелестнейшим созданием: нежная, ясная, точно лепесток розы.</a:t>
            </a:r>
          </a:p>
        </p:txBody>
      </p:sp>
      <p:pic>
        <p:nvPicPr>
          <p:cNvPr id="48130" name="Picture 2" descr="Дюймовочка - Ганс Христиан Андерсе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46220"/>
            <a:ext cx="2209800" cy="21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2" y="847619"/>
            <a:ext cx="2810748" cy="1938992"/>
          </a:xfrm>
        </p:spPr>
        <p:txBody>
          <a:bodyPr/>
          <a:lstStyle/>
          <a:p>
            <a:r>
              <a:rPr lang="ru-RU" sz="1800" dirty="0"/>
              <a:t>Целое лето прожила </a:t>
            </a:r>
            <a:r>
              <a:rPr lang="ru-RU" sz="1800" dirty="0" err="1"/>
              <a:t>Дюймовочка</a:t>
            </a:r>
            <a:r>
              <a:rPr lang="ru-RU" sz="1800" dirty="0"/>
              <a:t> одна-одинёшенька в лесу. Она сплела себе колыбельку и подвесила её под большой лопушиный лист — там дождик не мог достать её. </a:t>
            </a:r>
          </a:p>
        </p:txBody>
      </p:sp>
      <p:pic>
        <p:nvPicPr>
          <p:cNvPr id="45058" name="Picture 2" descr="Готовим настойку из лопух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855556"/>
            <a:ext cx="1900237" cy="18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042 Дюймовочка - Мини-сказки 40-49 слов - По количеству слов - МИНИ-СКАЗКИ  - БИБЛИОТЕКА Мини-сказ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838888"/>
            <a:ext cx="197643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969770"/>
          </a:xfrm>
        </p:spPr>
        <p:txBody>
          <a:bodyPr/>
          <a:lstStyle/>
          <a:p>
            <a:r>
              <a:rPr lang="ru-RU" sz="1600" dirty="0"/>
              <a:t>Ела крошка сладкую цветочную пыльцу, а пила росу, которую каждое утро находила на листочках. Так прошли лето и осень; но вот дело пошло к зиме, длинной и холодной. </a:t>
            </a:r>
          </a:p>
        </p:txBody>
      </p:sp>
      <p:pic>
        <p:nvPicPr>
          <p:cNvPr id="47106" name="Picture 2" descr="Сказка Дюймовочка - Г. Х.Андерсен. Читайте онлайн с иллюстрациям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746790"/>
            <a:ext cx="20574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7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661993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Сама крошка мерзла от холода: платьице ее все разорвалось, а она была такая маленькая, нежная - замерзай, да и все тут!</a:t>
            </a:r>
          </a:p>
        </p:txBody>
      </p:sp>
      <p:pic>
        <p:nvPicPr>
          <p:cNvPr id="5" name="Picture 2" descr="D:\Маме\Учительская деятельность\школа\для учебника 5 класса\дюймовочка\патиенс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04460" y="741234"/>
            <a:ext cx="2133599" cy="2141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67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747010" cy="2677656"/>
          </a:xfrm>
        </p:spPr>
        <p:txBody>
          <a:bodyPr/>
          <a:lstStyle/>
          <a:p>
            <a:r>
              <a:rPr lang="ru-RU" sz="1600" dirty="0"/>
              <a:t>Пошёл снег, и каждая снежинка была для неё то же, что для нас целая лопата снега; мы ведь большие, а она была всего-то с дюйм! Она завернулась было в сухой лист, но он совсем не грел, и бедняжка сама дрожала как лист.</a:t>
            </a:r>
          </a:p>
          <a:p>
            <a:endParaRPr lang="ru-RU" sz="1400" dirty="0"/>
          </a:p>
        </p:txBody>
      </p:sp>
      <p:pic>
        <p:nvPicPr>
          <p:cNvPr id="46082" name="Picture 2" descr="Онлайн чтение книги Дюймовочка Thumbelina Дюймовочка. Дюймовочка — Ганс  Христиан Андерсен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" b="10502"/>
          <a:stretch/>
        </p:blipFill>
        <p:spPr bwMode="auto">
          <a:xfrm>
            <a:off x="3246793" y="860425"/>
            <a:ext cx="2006760" cy="19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Сказка Дюймовочка - Г. Х.Андерсен. Читайте онлайн с иллюстрация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691421"/>
            <a:ext cx="22898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2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Дюймовочка * - Страница 2 - Ганс Христиан Андерсе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47" y="741234"/>
            <a:ext cx="21336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Сказка Дюймовочка - Ганс Христиан Андерсен, читать онлай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55" y="624389"/>
            <a:ext cx="2285999" cy="24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302" y="555625"/>
            <a:ext cx="3049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Open Sans"/>
              </a:rPr>
              <a:t>Возле </a:t>
            </a:r>
            <a:r>
              <a:rPr lang="ru-RU" sz="1600" dirty="0" smtClean="0">
                <a:solidFill>
                  <a:srgbClr val="000000"/>
                </a:solidFill>
                <a:latin typeface="Open Sans"/>
              </a:rPr>
              <a:t>леса жила полевая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мышь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Ты можешь жить у меня всю зиму, только убирай хорошенько мои комнаты да рассказывай мне сказки — я до них большая охотница.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стала делать всё, что приказывала ей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мышь.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0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16627" y="1012825"/>
            <a:ext cx="2159079" cy="1477328"/>
          </a:xfrm>
        </p:spPr>
        <p:txBody>
          <a:bodyPr/>
          <a:lstStyle/>
          <a:p>
            <a:r>
              <a:rPr lang="ru-RU" sz="1600" dirty="0" smtClean="0"/>
              <a:t>Полевая </a:t>
            </a:r>
            <a:r>
              <a:rPr lang="ru-RU" sz="1600" dirty="0"/>
              <a:t>мышь жила в тепле и довольстве: кухня и кладовая у нее были битком набиты хлебными зернами. 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Picture 6" descr="Краткое содержание Андерсен Дюймовочка за 2 минуты пересказ сюжет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860425"/>
            <a:ext cx="297180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90" y="107505"/>
            <a:ext cx="5164295" cy="63881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62410" y="739965"/>
            <a:ext cx="5287489" cy="1661993"/>
          </a:xfrm>
        </p:spPr>
        <p:txBody>
          <a:bodyPr/>
          <a:lstStyle/>
          <a:p>
            <a:r>
              <a:rPr lang="ru-RU" sz="1800" dirty="0" smtClean="0"/>
              <a:t>Какие новые герои появились в этой части сказки? </a:t>
            </a:r>
          </a:p>
          <a:p>
            <a:r>
              <a:rPr lang="ru-RU" sz="1800" dirty="0" smtClean="0"/>
              <a:t>Какой</a:t>
            </a:r>
            <a:r>
              <a:rPr lang="ru-RU" sz="1800" dirty="0"/>
              <a:t>, по-вашему, майский жук</a:t>
            </a:r>
            <a:r>
              <a:rPr lang="ru-RU" sz="1800" dirty="0" smtClean="0"/>
              <a:t>?</a:t>
            </a:r>
          </a:p>
          <a:p>
            <a:r>
              <a:rPr lang="ru-RU" sz="1800" dirty="0" err="1" smtClean="0"/>
              <a:t>Дюймовочка</a:t>
            </a:r>
            <a:r>
              <a:rPr lang="ru-RU" sz="1800" dirty="0" smtClean="0"/>
              <a:t> </a:t>
            </a:r>
            <a:r>
              <a:rPr lang="ru-RU" sz="1800" dirty="0"/>
              <a:t>испугалась безобразного лягушонка. </a:t>
            </a:r>
            <a:endParaRPr lang="ru-RU" sz="1800" dirty="0" smtClean="0"/>
          </a:p>
          <a:p>
            <a:r>
              <a:rPr lang="ru-RU" sz="1800" dirty="0" smtClean="0"/>
              <a:t>А </a:t>
            </a:r>
            <a:r>
              <a:rPr lang="ru-RU" sz="1800" dirty="0"/>
              <a:t>как к ней отнеслись жуки?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714436" y="1012825"/>
            <a:ext cx="893285" cy="67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Полевая мышь – гроза урож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0700" y="1950141"/>
            <a:ext cx="1031155" cy="6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349500" y="674400"/>
            <a:ext cx="2282780" cy="1250628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Самой удивительной сказкой является жизнь человека.</a:t>
            </a:r>
          </a:p>
          <a:p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Г.К.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Андерсен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" y="587744"/>
            <a:ext cx="2436345" cy="267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2" descr="D:\Маме\Учительская деятельность\школа\для учебника 5 класса\дюймовочка\THUMBE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100" y="587744"/>
            <a:ext cx="1600200" cy="1913222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061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1" y="631825"/>
            <a:ext cx="3063557" cy="2708434"/>
          </a:xfrm>
        </p:spPr>
        <p:txBody>
          <a:bodyPr/>
          <a:lstStyle/>
          <a:p>
            <a:r>
              <a:rPr lang="ru-RU" sz="1600" dirty="0" smtClean="0"/>
              <a:t>Вам </a:t>
            </a:r>
            <a:r>
              <a:rPr lang="ru-RU" sz="1600" dirty="0"/>
              <a:t>понравилась полевая мышь? Какая она? </a:t>
            </a:r>
            <a:endParaRPr lang="ru-RU" sz="1600" dirty="0" smtClean="0"/>
          </a:p>
          <a:p>
            <a:r>
              <a:rPr lang="ru-RU" sz="1600" dirty="0" smtClean="0"/>
              <a:t>Добрая</a:t>
            </a:r>
            <a:r>
              <a:rPr lang="ru-RU" sz="1600" dirty="0"/>
              <a:t>, отзывчивая, приветливая или жадная, скупая</a:t>
            </a:r>
            <a:r>
              <a:rPr lang="ru-RU" sz="1600" dirty="0" smtClean="0"/>
              <a:t>?</a:t>
            </a:r>
          </a:p>
          <a:p>
            <a:r>
              <a:rPr lang="ru-RU" sz="1600" dirty="0" smtClean="0"/>
              <a:t>Чем </a:t>
            </a:r>
            <a:r>
              <a:rPr lang="ru-RU" sz="1600" dirty="0"/>
              <a:t>занималась </a:t>
            </a:r>
            <a:r>
              <a:rPr lang="ru-RU" sz="1600" dirty="0" err="1"/>
              <a:t>Дюймовочка</a:t>
            </a:r>
            <a:r>
              <a:rPr lang="ru-RU" sz="1600" dirty="0"/>
              <a:t> в доме у мыши? </a:t>
            </a:r>
            <a:endParaRPr lang="ru-RU" sz="1600" dirty="0" smtClean="0"/>
          </a:p>
          <a:p>
            <a:r>
              <a:rPr lang="ru-RU" sz="1600" dirty="0" smtClean="0"/>
              <a:t>Убирала </a:t>
            </a:r>
            <a:r>
              <a:rPr lang="ru-RU" sz="1600" dirty="0"/>
              <a:t>комнаты и рассказывала </a:t>
            </a:r>
            <a:r>
              <a:rPr lang="ru-RU" sz="1600" dirty="0" smtClean="0"/>
              <a:t>сказки.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28674" name="Picture 2" descr="Дюймовочка пришла к полевой мыш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78" y="741234"/>
            <a:ext cx="20574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аме\Учительская деятельность\школа\для учебника 5 класса\дюймовочка\ж и 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828" y="651669"/>
            <a:ext cx="2319699" cy="235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0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2100" y="860425"/>
            <a:ext cx="4011080" cy="2141451"/>
          </a:xfrm>
        </p:spPr>
        <p:txBody>
          <a:bodyPr/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неё нет…(усики)!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неё нет …(крылышки)!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неё только 2 … (лапки)!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неё (тонкая, толстая) талия!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Она (красивая, безобразная)!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клипарт\зверушки\0_5a2aa_f6fcf4d1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873500" y="784225"/>
            <a:ext cx="1368700" cy="1521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3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816100" y="891617"/>
            <a:ext cx="3886200" cy="214145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неё нет усиков!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неё нет крылышек!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неё только две лапки!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неё тонкая талия!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безобразная!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клипарт\зверушки\0_5a2aa_f6fcf4d1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253913">
            <a:off x="574642" y="1421531"/>
            <a:ext cx="1190045" cy="1081624"/>
          </a:xfrm>
          <a:prstGeom prst="rect">
            <a:avLst/>
          </a:prstGeom>
          <a:noFill/>
        </p:spPr>
      </p:pic>
      <p:pic>
        <p:nvPicPr>
          <p:cNvPr id="5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514"/>
            <a:ext cx="1311094" cy="9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3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500" y="129945"/>
            <a:ext cx="3050457" cy="540808"/>
          </a:xfrm>
        </p:spPr>
        <p:txBody>
          <a:bodyPr>
            <a:normAutofit/>
          </a:bodyPr>
          <a:lstStyle/>
          <a:p>
            <a:r>
              <a:rPr lang="ru-RU" dirty="0" smtClean="0"/>
              <a:t>О ком так говорили?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2100" y="670753"/>
            <a:ext cx="4724400" cy="193899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нее только две ножки! Жалко смотреть!</a:t>
            </a:r>
          </a:p>
          <a:p>
            <a:pPr algn="r"/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Дюймовочк</a:t>
            </a:r>
            <a:r>
              <a:rPr lang="ru-RU" sz="1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endParaRPr lang="ru-RU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У! Какой он был тоже гадкий, противный!</a:t>
            </a:r>
          </a:p>
          <a:p>
            <a:pPr algn="r"/>
            <a:r>
              <a:rPr lang="ru-RU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жаб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endParaRPr lang="ru-RU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Она была добрая старуха.</a:t>
            </a:r>
          </a:p>
          <a:p>
            <a:pPr algn="r"/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мышк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endParaRPr lang="ru-RU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Ему и горя было мало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2500" y="2613025"/>
            <a:ext cx="198120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майск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ом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жук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endParaRPr lang="ru-RU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2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8300" y="708025"/>
            <a:ext cx="4953000" cy="76200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 smtClean="0"/>
              <a:t>Задание </a:t>
            </a:r>
            <a:r>
              <a:rPr lang="ru-RU" sz="1800" dirty="0" err="1" smtClean="0"/>
              <a:t>дл</a:t>
            </a:r>
            <a:r>
              <a:rPr lang="ru-RU" sz="1800" dirty="0" smtClean="0"/>
              <a:t> самостоятельного выполнения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4500" y="555625"/>
            <a:ext cx="4935243" cy="61555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ru-RU" sz="2000" dirty="0" smtClean="0"/>
              <a:t>Прочитать 2 часть. </a:t>
            </a:r>
          </a:p>
          <a:p>
            <a:pPr algn="ctr"/>
            <a:r>
              <a:rPr lang="ru-RU" sz="2000" dirty="0" smtClean="0"/>
              <a:t>Пересказать понравившийся эпизод.</a:t>
            </a:r>
            <a:endParaRPr lang="ru-RU" sz="2000" dirty="0"/>
          </a:p>
        </p:txBody>
      </p:sp>
      <p:pic>
        <p:nvPicPr>
          <p:cNvPr id="5" name="Picture 4" descr="Сказка Дюймовочка, Ганс Христиан Андерсен - читать для детей онлай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241425"/>
            <a:ext cx="1384383" cy="18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0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012" y="1195133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3208" y="249697"/>
            <a:ext cx="173270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142012" y="2092582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4130" y="1913685"/>
            <a:ext cx="449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8" name="AutoShape 2" descr="обои : небо, Синий фон, Зима, Макрос, филиал, мороз, Замораживание, Хлопья  снега, Дерево, Погода, время года 3840x2160 - rehctawatcher - 255751 -  красивые картинки - Wall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Орден Амира Темура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74104" y="1195133"/>
            <a:ext cx="34374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Ганс </a:t>
            </a:r>
            <a:r>
              <a:rPr lang="ru-RU" sz="2400" b="1" dirty="0" smtClean="0">
                <a:solidFill>
                  <a:srgbClr val="002060"/>
                </a:solidFill>
              </a:rPr>
              <a:t>Христиан </a:t>
            </a:r>
            <a:r>
              <a:rPr lang="ru-RU" sz="2400" b="1" dirty="0">
                <a:solidFill>
                  <a:srgbClr val="002060"/>
                </a:solidFill>
              </a:rPr>
              <a:t>Андерсен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</a:t>
            </a:r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(3 часть) 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2" descr="Мультфильм &quot;Дюймовочка&quot; (&quot;Thumbelina&quot;) - смотреть онлайн бесплатно и  легально на MEGOGO.NE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4" name="Picture 4" descr="Сказка Дюймовочка, Ганс Христиан Андерсен - читать для детей онлай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20" y="1214977"/>
            <a:ext cx="1384383" cy="18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25500" y="479425"/>
            <a:ext cx="381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kern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lang="ru-RU" sz="26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Стихотворение «Поле... Былинка в поле...», поэт Сергей КНЯЗ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25" y="2079625"/>
            <a:ext cx="1024168" cy="10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555625"/>
            <a:ext cx="5181600" cy="2954655"/>
          </a:xfrm>
        </p:spPr>
        <p:txBody>
          <a:bodyPr/>
          <a:lstStyle/>
          <a:p>
            <a:r>
              <a:rPr lang="ru-RU" sz="1600" dirty="0"/>
              <a:t>крот </a:t>
            </a:r>
            <a:r>
              <a:rPr lang="ru-RU" sz="1600" dirty="0" smtClean="0"/>
              <a:t>– </a:t>
            </a:r>
            <a:r>
              <a:rPr lang="uz-Latn-UZ" sz="1600" dirty="0" smtClean="0"/>
              <a:t>ko‘rsichqon</a:t>
            </a:r>
            <a:endParaRPr lang="ru-RU" sz="1600" dirty="0" smtClean="0"/>
          </a:p>
          <a:p>
            <a:r>
              <a:rPr lang="ru-RU" sz="1600" dirty="0" smtClean="0"/>
              <a:t>степенный </a:t>
            </a:r>
            <a:r>
              <a:rPr lang="ru-RU" sz="1600" dirty="0"/>
              <a:t>— </a:t>
            </a:r>
            <a:r>
              <a:rPr lang="en-US" sz="1600" dirty="0" err="1"/>
              <a:t>vazmin</a:t>
            </a:r>
            <a:r>
              <a:rPr lang="en-US" sz="1600" dirty="0"/>
              <a:t> </a:t>
            </a:r>
            <a:endParaRPr lang="ru-RU" sz="1600" dirty="0" smtClean="0"/>
          </a:p>
          <a:p>
            <a:r>
              <a:rPr lang="ru-RU" sz="1600" dirty="0" smtClean="0"/>
              <a:t>солидный </a:t>
            </a:r>
            <a:r>
              <a:rPr lang="ru-RU" sz="1600" dirty="0"/>
              <a:t>— </a:t>
            </a:r>
            <a:r>
              <a:rPr lang="en-US" sz="1600" dirty="0" err="1"/>
              <a:t>ulug‘vor</a:t>
            </a:r>
            <a:r>
              <a:rPr lang="en-US" sz="1600" dirty="0"/>
              <a:t> </a:t>
            </a:r>
            <a:endParaRPr lang="ru-RU" sz="1600" dirty="0" smtClean="0"/>
          </a:p>
          <a:p>
            <a:r>
              <a:rPr lang="ru-RU" sz="1600" dirty="0" smtClean="0"/>
              <a:t>былинка </a:t>
            </a:r>
            <a:r>
              <a:rPr lang="ru-RU" sz="1600" dirty="0"/>
              <a:t>— </a:t>
            </a:r>
            <a:r>
              <a:rPr lang="en-US" sz="1600" dirty="0" err="1"/>
              <a:t>o‘t</a:t>
            </a:r>
            <a:r>
              <a:rPr lang="en-US" sz="1600" dirty="0"/>
              <a:t> </a:t>
            </a:r>
            <a:r>
              <a:rPr lang="en-US" sz="1600" dirty="0" err="1"/>
              <a:t>poya</a:t>
            </a:r>
            <a:endParaRPr lang="en-US" sz="1600" dirty="0"/>
          </a:p>
          <a:p>
            <a:r>
              <a:rPr lang="ru-RU" sz="1600" dirty="0"/>
              <a:t>н</a:t>
            </a:r>
            <a:r>
              <a:rPr lang="ru-RU" sz="1600" dirty="0" smtClean="0"/>
              <a:t>авещает – </a:t>
            </a:r>
            <a:r>
              <a:rPr lang="uz-Latn-UZ" sz="1600" dirty="0" smtClean="0"/>
              <a:t>yo‘qlaydi</a:t>
            </a:r>
            <a:endParaRPr lang="ru-RU" sz="1600" dirty="0" smtClean="0"/>
          </a:p>
          <a:p>
            <a:r>
              <a:rPr lang="ru-RU" sz="1600" dirty="0" smtClean="0"/>
              <a:t>ухаживала – </a:t>
            </a:r>
            <a:r>
              <a:rPr lang="uz-Latn-UZ" sz="1600" dirty="0" smtClean="0"/>
              <a:t>g‘amxo‘rlik bilan qarab turdi</a:t>
            </a:r>
            <a:endParaRPr lang="ru-RU" sz="1600" dirty="0" smtClean="0"/>
          </a:p>
          <a:p>
            <a:r>
              <a:rPr lang="ru-RU" sz="1600" dirty="0"/>
              <a:t>в</a:t>
            </a:r>
            <a:r>
              <a:rPr lang="ru-RU" sz="1600" dirty="0" smtClean="0"/>
              <a:t>осход – </a:t>
            </a:r>
            <a:r>
              <a:rPr lang="uz-Latn-UZ" sz="1600" dirty="0" smtClean="0"/>
              <a:t>quyosh chiqishi</a:t>
            </a:r>
            <a:r>
              <a:rPr lang="ru-RU" sz="1600" dirty="0" smtClean="0"/>
              <a:t> </a:t>
            </a:r>
          </a:p>
          <a:p>
            <a:r>
              <a:rPr lang="ru-RU" sz="1600" dirty="0"/>
              <a:t>з</a:t>
            </a:r>
            <a:r>
              <a:rPr lang="ru-RU" sz="1600" dirty="0" smtClean="0"/>
              <a:t>акат – </a:t>
            </a:r>
            <a:r>
              <a:rPr lang="uz-Latn-UZ" sz="1600" dirty="0" smtClean="0"/>
              <a:t>quyosh botishi</a:t>
            </a:r>
            <a:endParaRPr lang="ru-RU" sz="1600" dirty="0" smtClean="0"/>
          </a:p>
          <a:p>
            <a:r>
              <a:rPr lang="ru-RU" sz="1600" dirty="0" smtClean="0">
                <a:solidFill>
                  <a:schemeClr val="tx1"/>
                </a:solidFill>
              </a:rPr>
              <a:t>окоченеть </a:t>
            </a:r>
            <a:r>
              <a:rPr lang="ru-RU" sz="1600" dirty="0">
                <a:solidFill>
                  <a:schemeClr val="tx1"/>
                </a:solidFill>
              </a:rPr>
              <a:t>– </a:t>
            </a:r>
            <a:r>
              <a:rPr lang="en-US" sz="1600" dirty="0" err="1">
                <a:solidFill>
                  <a:schemeClr val="tx1"/>
                </a:solidFill>
              </a:rPr>
              <a:t>sovqotib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qolmoq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дремучий лес – </a:t>
            </a:r>
            <a:r>
              <a:rPr lang="en-US" sz="1600" dirty="0" err="1">
                <a:solidFill>
                  <a:schemeClr val="tx1"/>
                </a:solidFill>
              </a:rPr>
              <a:t>qalin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o</a:t>
            </a:r>
            <a:r>
              <a:rPr lang="uz-Latn-UZ" sz="1600" dirty="0" smtClean="0">
                <a:solidFill>
                  <a:schemeClr val="tx1"/>
                </a:solidFill>
              </a:rPr>
              <a:t>‘</a:t>
            </a:r>
            <a:r>
              <a:rPr lang="en-US" sz="1600" dirty="0" err="1" smtClean="0">
                <a:solidFill>
                  <a:schemeClr val="tx1"/>
                </a:solidFill>
              </a:rPr>
              <a:t>rmon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/>
          </a:p>
        </p:txBody>
      </p:sp>
      <p:pic>
        <p:nvPicPr>
          <p:cNvPr id="4" name="Picture 2" descr="D:\Маме\Учительская деятельность\школа\для учебника 5 класса\дюймовочка\крот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300" y="479425"/>
            <a:ext cx="990600" cy="1349369"/>
          </a:xfrm>
          <a:prstGeom prst="rect">
            <a:avLst/>
          </a:prstGeom>
          <a:noFill/>
        </p:spPr>
      </p:pic>
      <p:pic>
        <p:nvPicPr>
          <p:cNvPr id="1026" name="Picture 2" descr="Узнай сколько людей носят фамилию Были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650470"/>
            <a:ext cx="1092279" cy="10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асный закат на балтийском острове Узедоме (фото) | Информация о Германии  и советы туристам | DW | 23.10.20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" b="11016"/>
          <a:stretch/>
        </p:blipFill>
        <p:spPr bwMode="auto">
          <a:xfrm>
            <a:off x="3954437" y="650469"/>
            <a:ext cx="1366863" cy="10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итушко Евгения. Дремучий Ле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2046654"/>
            <a:ext cx="1526368" cy="10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былинки Instagram posts - Gramho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былинки Instagram posts - Gramho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Читаем вместе! (стр. 209)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82556" y="789266"/>
            <a:ext cx="2347944" cy="1969770"/>
          </a:xfrm>
        </p:spPr>
        <p:txBody>
          <a:bodyPr/>
          <a:lstStyle/>
          <a:p>
            <a:r>
              <a:rPr lang="ru-RU" sz="1600" dirty="0"/>
              <a:t>– Скоро у нас будут гости, – сказала ей однажды полевая мышь. – Раз в неделю меня приходит навестить мой сосед. Он очень богат и </a:t>
            </a:r>
            <a:r>
              <a:rPr lang="ru-RU" sz="1600" dirty="0" smtClean="0"/>
              <a:t>живёт </a:t>
            </a:r>
            <a:r>
              <a:rPr lang="ru-RU" sz="1600" dirty="0"/>
              <a:t>куда лучше меня.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700" y="789266"/>
            <a:ext cx="2185193" cy="1777197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D:\Маме\Учительская деятельность\школа\для учебника 5 класса\дюймовочка\ff8e07b41202a6f4b639bc650635732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82899" y="710213"/>
            <a:ext cx="2669381" cy="1935301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8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66621" y="597972"/>
            <a:ext cx="2508123" cy="2646878"/>
          </a:xfrm>
        </p:spPr>
        <p:txBody>
          <a:bodyPr/>
          <a:lstStyle/>
          <a:p>
            <a:r>
              <a:rPr lang="ru-RU" sz="1400" dirty="0"/>
              <a:t>У </a:t>
            </a:r>
            <a:r>
              <a:rPr lang="ru-RU" sz="1600" dirty="0"/>
              <a:t>него большой дом под землей, а шубу он носит такую, какой ты, верно, и не видывала, – </a:t>
            </a:r>
            <a:r>
              <a:rPr lang="ru-RU" sz="1600" b="1" dirty="0"/>
              <a:t>великолепную черную </a:t>
            </a:r>
            <a:r>
              <a:rPr lang="ru-RU" sz="1600" dirty="0"/>
              <a:t>шубу! Выходи, девочка, за него замуж! С ним не пропадешь! Одна беда: он слеп и не разглядит, какая ты хорошенькая. </a:t>
            </a:r>
          </a:p>
          <a:p>
            <a:endParaRPr lang="ru-RU" dirty="0"/>
          </a:p>
        </p:txBody>
      </p:sp>
      <p:pic>
        <p:nvPicPr>
          <p:cNvPr id="5" name="Picture 2" descr="Крот - неудавшийся жених Дюймовочк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84225"/>
            <a:ext cx="25082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94610" cy="2462213"/>
          </a:xfrm>
        </p:spPr>
        <p:txBody>
          <a:bodyPr/>
          <a:lstStyle/>
          <a:p>
            <a:r>
              <a:rPr lang="ru-RU" sz="1600" dirty="0" smtClean="0"/>
              <a:t>Он </a:t>
            </a:r>
            <a:r>
              <a:rPr lang="ru-RU" sz="1600" dirty="0"/>
              <a:t>в самом деле </a:t>
            </a:r>
            <a:r>
              <a:rPr lang="ru-RU" sz="1600" dirty="0" smtClean="0"/>
              <a:t>пришёл  </a:t>
            </a:r>
            <a:r>
              <a:rPr lang="ru-RU" sz="1600" dirty="0"/>
              <a:t>в </a:t>
            </a:r>
            <a:r>
              <a:rPr lang="ru-RU" sz="1600" dirty="0" smtClean="0"/>
              <a:t>гости к  полевой мыши.</a:t>
            </a:r>
            <a:endParaRPr lang="ru-RU" sz="1600" dirty="0"/>
          </a:p>
          <a:p>
            <a:r>
              <a:rPr lang="ru-RU" sz="1600" dirty="0"/>
              <a:t>Правда, </a:t>
            </a:r>
            <a:r>
              <a:rPr lang="ru-RU" sz="1600" dirty="0" smtClean="0"/>
              <a:t>он носил чёрную бархатную шубку, был </a:t>
            </a:r>
            <a:r>
              <a:rPr lang="ru-RU" sz="1600" b="1" dirty="0" smtClean="0"/>
              <a:t>очень богат и учён</a:t>
            </a:r>
            <a:r>
              <a:rPr lang="ru-RU" sz="1600" dirty="0" smtClean="0"/>
              <a:t>, но </a:t>
            </a:r>
            <a:r>
              <a:rPr lang="ru-RU" sz="1600" dirty="0"/>
              <a:t>он </a:t>
            </a:r>
            <a:r>
              <a:rPr lang="ru-RU" sz="1600" dirty="0" smtClean="0"/>
              <a:t>не любил ни солнца , ни прекрасных цветов – он ведь </a:t>
            </a:r>
            <a:r>
              <a:rPr lang="ru-RU" sz="1600" dirty="0"/>
              <a:t>никогда </a:t>
            </a:r>
            <a:r>
              <a:rPr lang="ru-RU" sz="1600" dirty="0" smtClean="0"/>
              <a:t>не видел ни одного цветка.</a:t>
            </a:r>
          </a:p>
          <a:p>
            <a:endParaRPr lang="ru-RU" sz="1600" dirty="0"/>
          </a:p>
        </p:txBody>
      </p:sp>
      <p:pic>
        <p:nvPicPr>
          <p:cNvPr id="31746" name="Picture 2" descr="Читать сказку Дюймовочка - Ганс Христиан Андерсен, онлайн бесплатно с  иллюстрациями.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76727"/>
            <a:ext cx="2508250" cy="2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lvl="0" rtl="0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-1" r="45824" b="3640"/>
          <a:stretch/>
        </p:blipFill>
        <p:spPr>
          <a:xfrm>
            <a:off x="3644900" y="708025"/>
            <a:ext cx="1896347" cy="190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46" y="555625"/>
            <a:ext cx="34376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Самой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удивительной сказкой является жизнь человека. Так считал Андерсен. </a:t>
            </a:r>
            <a:endParaRPr lang="ru-RU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Отец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его был сапожник, рано умер, мать стирала в домах богачей.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Мать мальчика мечтала о достойной карьере для сына — чтобы Ганс стал портным и научился кроить и шить.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5671" y="585787"/>
            <a:ext cx="2597229" cy="2462213"/>
          </a:xfrm>
        </p:spPr>
        <p:txBody>
          <a:bodyPr/>
          <a:lstStyle/>
          <a:p>
            <a:r>
              <a:rPr lang="ru-RU" sz="1600" dirty="0" smtClean="0"/>
              <a:t>Хозяйка-мышь </a:t>
            </a:r>
            <a:r>
              <a:rPr lang="ru-RU" sz="1600" dirty="0"/>
              <a:t>заставила </a:t>
            </a:r>
            <a:r>
              <a:rPr lang="ru-RU" sz="1600" dirty="0" err="1"/>
              <a:t>Дюймовочку</a:t>
            </a:r>
            <a:r>
              <a:rPr lang="ru-RU" sz="1600" dirty="0"/>
              <a:t> спеть для дорогого гостя, и девочка </a:t>
            </a:r>
            <a:r>
              <a:rPr lang="ru-RU" sz="1600" dirty="0" smtClean="0"/>
              <a:t>спела </a:t>
            </a:r>
            <a:r>
              <a:rPr lang="ru-RU" sz="1600" dirty="0"/>
              <a:t>две песенки, да так хорошо, что крот пришел в восхищение. Но он не сказал ни слова – он был такой </a:t>
            </a:r>
            <a:r>
              <a:rPr lang="ru-RU" sz="1600" b="1" dirty="0"/>
              <a:t>важный, степенный, </a:t>
            </a:r>
            <a:r>
              <a:rPr lang="ru-RU" sz="1600" b="1" dirty="0" smtClean="0"/>
              <a:t>солидный, неразговорчивый</a:t>
            </a:r>
            <a:r>
              <a:rPr lang="ru-RU" sz="1600" dirty="0"/>
              <a:t>…</a:t>
            </a:r>
          </a:p>
        </p:txBody>
      </p:sp>
      <p:pic>
        <p:nvPicPr>
          <p:cNvPr id="30724" name="Picture 4" descr="Дюймовочка онлайн, Дюймовочка, сказка дюймочка, сказки андерсена, иллюстрации Тони Вулф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3"/>
            <a:ext cx="2508250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Крот ведет Дюймовочку в тоннел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" b="6937"/>
          <a:stretch/>
        </p:blipFill>
        <p:spPr bwMode="auto">
          <a:xfrm>
            <a:off x="3102530" y="741234"/>
            <a:ext cx="2196825" cy="229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215991"/>
          </a:xfrm>
        </p:spPr>
        <p:txBody>
          <a:bodyPr/>
          <a:lstStyle/>
          <a:p>
            <a:r>
              <a:rPr lang="ru-RU" sz="1600" dirty="0"/>
              <a:t>Побывав в гостях у соседки, крот прорыл под </a:t>
            </a:r>
            <a:r>
              <a:rPr lang="ru-RU" sz="1600" dirty="0" smtClean="0"/>
              <a:t>землёй </a:t>
            </a:r>
            <a:r>
              <a:rPr lang="ru-RU" sz="1600" dirty="0"/>
              <a:t>длинный коридор от своего дома до самой норки полевой мыши и пригласил старушку вместе с </a:t>
            </a:r>
            <a:r>
              <a:rPr lang="ru-RU" sz="1600" dirty="0" smtClean="0"/>
              <a:t>приёмной </a:t>
            </a:r>
            <a:r>
              <a:rPr lang="ru-RU" sz="1600" dirty="0"/>
              <a:t>дочкой прогуляться по этой подземной галерее.</a:t>
            </a:r>
          </a:p>
        </p:txBody>
      </p:sp>
      <p:pic>
        <p:nvPicPr>
          <p:cNvPr id="7" name="Picture 2" descr="Дюймовочка - Минисказк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06" y="741234"/>
            <a:ext cx="2294694" cy="229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899" y="600278"/>
            <a:ext cx="2667000" cy="2400657"/>
          </a:xfrm>
        </p:spPr>
        <p:txBody>
          <a:bodyPr/>
          <a:lstStyle/>
          <a:p>
            <a:r>
              <a:rPr lang="ru-RU" dirty="0"/>
              <a:t>На полпути крот остановился и сказал:</a:t>
            </a:r>
          </a:p>
          <a:p>
            <a:r>
              <a:rPr lang="ru-RU" dirty="0"/>
              <a:t>– Здесь лежит какая-то птица. Но нам </a:t>
            </a:r>
            <a:r>
              <a:rPr lang="ru-RU" dirty="0" smtClean="0"/>
              <a:t>её </a:t>
            </a:r>
            <a:r>
              <a:rPr lang="ru-RU" dirty="0"/>
              <a:t>нечего бояться – она </a:t>
            </a:r>
            <a:r>
              <a:rPr lang="ru-RU" dirty="0" smtClean="0"/>
              <a:t>мёртвая</a:t>
            </a:r>
            <a:r>
              <a:rPr lang="ru-RU" dirty="0"/>
              <a:t>. Да вот можете сами поглядеть.</a:t>
            </a:r>
          </a:p>
          <a:p>
            <a:r>
              <a:rPr lang="ru-RU" dirty="0" err="1" smtClean="0"/>
              <a:t>Дюймовочка</a:t>
            </a:r>
            <a:r>
              <a:rPr lang="ru-RU" dirty="0" smtClean="0"/>
              <a:t> </a:t>
            </a:r>
            <a:r>
              <a:rPr lang="ru-RU" dirty="0"/>
              <a:t>увидела </a:t>
            </a:r>
            <a:r>
              <a:rPr lang="ru-RU" dirty="0" smtClean="0"/>
              <a:t>мёртвую </a:t>
            </a:r>
            <a:r>
              <a:rPr lang="ru-RU" dirty="0"/>
              <a:t>ласточку.</a:t>
            </a:r>
          </a:p>
          <a:p>
            <a:r>
              <a:rPr lang="ru-RU" dirty="0"/>
              <a:t>Должно быть, бедная птичка погибла от холода. </a:t>
            </a:r>
            <a:r>
              <a:rPr lang="ru-RU" dirty="0" smtClean="0"/>
              <a:t>Её </a:t>
            </a:r>
            <a:r>
              <a:rPr lang="ru-RU" dirty="0"/>
              <a:t>крылья были крепко прижаты к телу, ножки и голова спрятаны в </a:t>
            </a:r>
            <a:r>
              <a:rPr lang="ru-RU" dirty="0" smtClean="0"/>
              <a:t>пёрышки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0178" name="Picture 2" descr="Дюймовочка онлайн, Дюймовочка, сказка дюймочка, сказки андерсена, иллюстрации Тони Вул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97" y="750986"/>
            <a:ext cx="2200583" cy="209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9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3200400" cy="2462213"/>
          </a:xfrm>
        </p:spPr>
        <p:txBody>
          <a:bodyPr/>
          <a:lstStyle/>
          <a:p>
            <a:r>
              <a:rPr lang="ru-RU" sz="1600" dirty="0" err="1" smtClean="0"/>
              <a:t>Дюймовочка</a:t>
            </a:r>
            <a:r>
              <a:rPr lang="ru-RU" sz="1600" dirty="0" smtClean="0"/>
              <a:t> сплела </a:t>
            </a:r>
            <a:r>
              <a:rPr lang="ru-RU" sz="1600" dirty="0"/>
              <a:t>из сухих былинок большой </a:t>
            </a:r>
            <a:r>
              <a:rPr lang="ru-RU" sz="1600" dirty="0" smtClean="0"/>
              <a:t>ковёр и прикрыла </a:t>
            </a:r>
            <a:r>
              <a:rPr lang="ru-RU" sz="1600" dirty="0"/>
              <a:t>им </a:t>
            </a:r>
            <a:r>
              <a:rPr lang="ru-RU" sz="1600" dirty="0" smtClean="0"/>
              <a:t>мёртвую птичку…</a:t>
            </a:r>
            <a:r>
              <a:rPr lang="ru-RU" dirty="0" smtClean="0"/>
              <a:t> </a:t>
            </a:r>
            <a:r>
              <a:rPr lang="ru-RU" sz="1600" dirty="0"/>
              <a:t>Всю зиму прожила ласточка в подземной галерее, а </a:t>
            </a:r>
            <a:r>
              <a:rPr lang="ru-RU" sz="1600" dirty="0" err="1"/>
              <a:t>Дюймовочка</a:t>
            </a:r>
            <a:r>
              <a:rPr lang="ru-RU" sz="1600" dirty="0"/>
              <a:t> ухаживала за ней, кормила и поила ее. Ни кроту, ни полевой мыши она не сказала об этом ни слова – ведь оба они совсем не любили птиц. </a:t>
            </a:r>
          </a:p>
        </p:txBody>
      </p:sp>
      <p:pic>
        <p:nvPicPr>
          <p:cNvPr id="49154" name="Picture 2" descr="Дюймовочка - Ганс Христиан Андерсе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64" y="739646"/>
            <a:ext cx="20574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дюймовочка, дюймовочка смотреть, дюймовочка онлайн, тони вул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81" y="739646"/>
            <a:ext cx="2225318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88" y="631825"/>
            <a:ext cx="2594611" cy="2554545"/>
          </a:xfrm>
        </p:spPr>
        <p:txBody>
          <a:bodyPr/>
          <a:lstStyle/>
          <a:p>
            <a:r>
              <a:rPr lang="ru-RU" sz="1400" dirty="0"/>
              <a:t>Когда настала весна и пригрело солнышко</a:t>
            </a:r>
            <a:r>
              <a:rPr lang="ru-RU" sz="1400" dirty="0" smtClean="0"/>
              <a:t>,</a:t>
            </a:r>
            <a:r>
              <a:rPr lang="ru-RU" sz="1400" dirty="0"/>
              <a:t> </a:t>
            </a:r>
            <a:r>
              <a:rPr lang="ru-RU" sz="1400" dirty="0" smtClean="0"/>
              <a:t>ласточка распрощалась </a:t>
            </a:r>
            <a:r>
              <a:rPr lang="ru-RU" sz="1400" dirty="0"/>
              <a:t>с </a:t>
            </a:r>
            <a:r>
              <a:rPr lang="ru-RU" sz="1400" dirty="0" smtClean="0"/>
              <a:t>девочкой.</a:t>
            </a:r>
          </a:p>
          <a:p>
            <a:r>
              <a:rPr lang="ru-RU" sz="1400" dirty="0"/>
              <a:t> </a:t>
            </a:r>
            <a:r>
              <a:rPr lang="ru-RU" sz="1400" dirty="0" smtClean="0"/>
              <a:t>Солнце так славно грело, ласточка спросила</a:t>
            </a:r>
            <a:r>
              <a:rPr lang="ru-RU" sz="1400" dirty="0"/>
              <a:t>, не хочет ли </a:t>
            </a:r>
            <a:r>
              <a:rPr lang="ru-RU" sz="1400" dirty="0" smtClean="0"/>
              <a:t>девочка отправиться вместе </a:t>
            </a:r>
            <a:r>
              <a:rPr lang="ru-RU" sz="1400" dirty="0"/>
              <a:t>с </a:t>
            </a:r>
            <a:r>
              <a:rPr lang="ru-RU" sz="1400" dirty="0" smtClean="0"/>
              <a:t>ней!  Но </a:t>
            </a:r>
            <a:r>
              <a:rPr lang="ru-RU" sz="1400" dirty="0" err="1"/>
              <a:t>Дюймовочке</a:t>
            </a:r>
            <a:r>
              <a:rPr lang="ru-RU" sz="1400" dirty="0"/>
              <a:t> было жалко бросить старую полевую мышь – она знала, что старушке будет очень скучно без нее.</a:t>
            </a:r>
          </a:p>
          <a:p>
            <a:endParaRPr lang="ru-RU" dirty="0"/>
          </a:p>
        </p:txBody>
      </p:sp>
      <p:pic>
        <p:nvPicPr>
          <p:cNvPr id="29700" name="Picture 4" descr="Дюймовочка встречает ласточку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 bwMode="auto">
          <a:xfrm>
            <a:off x="3111500" y="746125"/>
            <a:ext cx="2209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Справка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37252" y="668337"/>
            <a:ext cx="2713831" cy="2154436"/>
          </a:xfrm>
        </p:spPr>
        <p:txBody>
          <a:bodyPr/>
          <a:lstStyle/>
          <a:p>
            <a:r>
              <a:rPr lang="ru-RU" sz="1400" dirty="0"/>
              <a:t>Крот – небольшой пушной зверек из класса млекопитающих. </a:t>
            </a:r>
            <a:r>
              <a:rPr lang="ru-RU" sz="1400" dirty="0" smtClean="0"/>
              <a:t>Длина </a:t>
            </a:r>
            <a:r>
              <a:rPr lang="ru-RU" sz="1400" dirty="0"/>
              <a:t>тела </a:t>
            </a:r>
            <a:r>
              <a:rPr lang="ru-RU" sz="1400" dirty="0" smtClean="0"/>
              <a:t>13 </a:t>
            </a:r>
            <a:r>
              <a:rPr lang="ru-RU" sz="1400" dirty="0"/>
              <a:t>– 15 сантиметров, а длина хвостика 2 – 4 см</a:t>
            </a:r>
            <a:r>
              <a:rPr lang="ru-RU" sz="1400" dirty="0" smtClean="0"/>
              <a:t>.</a:t>
            </a:r>
            <a:r>
              <a:rPr lang="ru-RU" sz="1400" dirty="0"/>
              <a:t> Крот строит целые подземные </a:t>
            </a:r>
            <a:r>
              <a:rPr lang="ru-RU" sz="1400" dirty="0" smtClean="0"/>
              <a:t>лабиринты с узкими ходами. </a:t>
            </a:r>
            <a:r>
              <a:rPr lang="ru-RU" sz="1400" dirty="0"/>
              <a:t>Поэтому крот способен бегать как вперед, так и задом наперед с одинаковой ловкостью и скоростью.</a:t>
            </a:r>
          </a:p>
        </p:txBody>
      </p:sp>
      <p:pic>
        <p:nvPicPr>
          <p:cNvPr id="2050" name="Picture 2" descr="Чем заняты сегодня кроты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06" y="746125"/>
            <a:ext cx="2135887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хема подземных ход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06" y="707231"/>
            <a:ext cx="2416629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0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73208" y="709119"/>
            <a:ext cx="2508123" cy="2215991"/>
          </a:xfrm>
        </p:spPr>
        <p:txBody>
          <a:bodyPr/>
          <a:lstStyle/>
          <a:p>
            <a:r>
              <a:rPr lang="ru-RU" i="1" dirty="0"/>
              <a:t>Кроты могут бегать по своим лабиринтам со скоростью 25 метров в минуту! Они ведут активный образ </a:t>
            </a:r>
            <a:r>
              <a:rPr lang="ru-RU" i="1" dirty="0" smtClean="0"/>
              <a:t>жизни.</a:t>
            </a:r>
            <a:r>
              <a:rPr lang="ru-RU" dirty="0"/>
              <a:t> Глаза у крота развиты </a:t>
            </a:r>
            <a:r>
              <a:rPr lang="ru-RU" dirty="0" smtClean="0"/>
              <a:t>плохо, зато у них отличный слух.</a:t>
            </a:r>
          </a:p>
          <a:p>
            <a:r>
              <a:rPr lang="ru-RU" dirty="0" smtClean="0"/>
              <a:t>Крот очень трудолюбив. За час он может выкопать нору длиной 3м.</a:t>
            </a:r>
            <a:r>
              <a:rPr lang="ru-RU" dirty="0"/>
              <a:t> в его </a:t>
            </a:r>
            <a:r>
              <a:rPr lang="ru-RU" dirty="0" smtClean="0"/>
              <a:t>многоэтажном доме есть</a:t>
            </a:r>
            <a:r>
              <a:rPr lang="ru-RU" dirty="0"/>
              <a:t> </a:t>
            </a:r>
            <a:r>
              <a:rPr lang="ru-RU" dirty="0" smtClean="0"/>
              <a:t>спальня</a:t>
            </a:r>
            <a:r>
              <a:rPr lang="ru-RU" dirty="0"/>
              <a:t>, столовая, туалет, пищевые </a:t>
            </a:r>
            <a:r>
              <a:rPr lang="ru-RU" dirty="0" smtClean="0"/>
              <a:t>склады.</a:t>
            </a:r>
            <a:r>
              <a:rPr lang="ru-RU" dirty="0"/>
              <a:t> Крот – прекрасный землекоп! </a:t>
            </a:r>
          </a:p>
        </p:txBody>
      </p:sp>
      <p:pic>
        <p:nvPicPr>
          <p:cNvPr id="3074" name="Picture 2" descr="Поймать «крота»: 6 способов борьбы с инсайдерами - Inc. Russia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16" y="740805"/>
            <a:ext cx="2508250" cy="21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9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Какой крот?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8300" y="555625"/>
            <a:ext cx="2823210" cy="2492990"/>
          </a:xfrm>
        </p:spPr>
        <p:txBody>
          <a:bodyPr/>
          <a:lstStyle/>
          <a:p>
            <a:r>
              <a:rPr lang="ru-RU" sz="1800" dirty="0" smtClean="0"/>
              <a:t>Важный</a:t>
            </a:r>
          </a:p>
          <a:p>
            <a:r>
              <a:rPr lang="ru-RU" sz="1800" dirty="0" smtClean="0"/>
              <a:t>Степенный</a:t>
            </a:r>
          </a:p>
          <a:p>
            <a:r>
              <a:rPr lang="ru-RU" sz="1800" dirty="0" smtClean="0"/>
              <a:t>Солидный</a:t>
            </a:r>
          </a:p>
          <a:p>
            <a:r>
              <a:rPr lang="ru-RU" sz="1800" dirty="0" smtClean="0"/>
              <a:t>Неразговорчивый</a:t>
            </a:r>
          </a:p>
          <a:p>
            <a:r>
              <a:rPr lang="ru-RU" sz="1800" dirty="0" smtClean="0"/>
              <a:t>Богатый</a:t>
            </a:r>
          </a:p>
          <a:p>
            <a:r>
              <a:rPr lang="ru-RU" sz="1800" dirty="0" smtClean="0"/>
              <a:t>Учёный</a:t>
            </a:r>
          </a:p>
          <a:p>
            <a:r>
              <a:rPr lang="ru-RU" sz="1800" dirty="0" smtClean="0"/>
              <a:t>Трудолюбивый</a:t>
            </a:r>
          </a:p>
          <a:p>
            <a:r>
              <a:rPr lang="ru-RU" sz="1800" dirty="0" smtClean="0"/>
              <a:t>Слепой</a:t>
            </a:r>
          </a:p>
          <a:p>
            <a:r>
              <a:rPr lang="ru-RU" sz="1800" dirty="0" smtClean="0"/>
              <a:t>Не любит солнце</a:t>
            </a:r>
            <a:endParaRPr lang="ru-RU" sz="1800" dirty="0"/>
          </a:p>
        </p:txBody>
      </p:sp>
      <p:pic>
        <p:nvPicPr>
          <p:cNvPr id="5" name="Picture 2" descr="Крот - неудавшийся жених Дюймовочки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6" t="-2643"/>
          <a:stretch/>
        </p:blipFill>
        <p:spPr bwMode="auto">
          <a:xfrm>
            <a:off x="3721100" y="746314"/>
            <a:ext cx="1524000" cy="21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990" y="129944"/>
            <a:ext cx="3893820" cy="51225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Что они любят?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27513" y="621203"/>
            <a:ext cx="2537444" cy="24073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2"/>
          </a:p>
        </p:txBody>
      </p:sp>
      <p:sp>
        <p:nvSpPr>
          <p:cNvPr id="5" name="Овал 4"/>
          <p:cNvSpPr/>
          <p:nvPr/>
        </p:nvSpPr>
        <p:spPr>
          <a:xfrm>
            <a:off x="2622095" y="642202"/>
            <a:ext cx="2516191" cy="24265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2"/>
          </a:p>
        </p:txBody>
      </p:sp>
      <p:pic>
        <p:nvPicPr>
          <p:cNvPr id="10242" name="Picture 2" descr="D:\Маме\Учительская деятельность\школа\для учебника 5 класса\дюймовочка\крот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9614" y="1075853"/>
            <a:ext cx="772220" cy="1211745"/>
          </a:xfrm>
          <a:prstGeom prst="rect">
            <a:avLst/>
          </a:prstGeom>
          <a:noFill/>
        </p:spPr>
      </p:pic>
      <p:pic>
        <p:nvPicPr>
          <p:cNvPr id="10244" name="Picture 4" descr="D:\Маме\Учительская деятельность\школа\для учебника 5 класса\дюймовочка\дюймо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88317" y="1185543"/>
            <a:ext cx="1291635" cy="845019"/>
          </a:xfrm>
          <a:prstGeom prst="rect">
            <a:avLst/>
          </a:prstGeom>
          <a:noFill/>
        </p:spPr>
      </p:pic>
      <p:pic>
        <p:nvPicPr>
          <p:cNvPr id="10245" name="Picture 5" descr="D:\клипарт\небо\0_7e2ad_a4d78a52_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774" y="662484"/>
            <a:ext cx="899213" cy="736855"/>
          </a:xfrm>
          <a:prstGeom prst="rect">
            <a:avLst/>
          </a:prstGeom>
          <a:noFill/>
        </p:spPr>
      </p:pic>
      <p:pic>
        <p:nvPicPr>
          <p:cNvPr id="10246" name="Picture 6" descr="D:\клипарт\клипарт цветы\0_73c0b_e182b4f5_S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11266" y="2007027"/>
            <a:ext cx="685800" cy="949129"/>
          </a:xfrm>
          <a:prstGeom prst="rect">
            <a:avLst/>
          </a:prstGeom>
          <a:noFill/>
        </p:spPr>
      </p:pic>
      <p:pic>
        <p:nvPicPr>
          <p:cNvPr id="10248" name="Picture 8" descr="D:\клипарт\бабочки\0_7ae4c_ac46c1dc_S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4855" y="1596888"/>
            <a:ext cx="338008" cy="396103"/>
          </a:xfrm>
          <a:prstGeom prst="rect">
            <a:avLst/>
          </a:prstGeom>
          <a:noFill/>
        </p:spPr>
      </p:pic>
      <p:pic>
        <p:nvPicPr>
          <p:cNvPr id="10249" name="Picture 9" descr="D:\клипарт\зверушки\0_7e2c4_46dd334a_S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29719" y="787523"/>
            <a:ext cx="547572" cy="54757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34177" y="2972594"/>
            <a:ext cx="2302233" cy="26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5" dirty="0">
                <a:solidFill>
                  <a:srgbClr val="002060"/>
                </a:solidFill>
              </a:rPr>
              <a:t>Составьте предложения по схеме.</a:t>
            </a:r>
          </a:p>
        </p:txBody>
      </p:sp>
      <p:pic>
        <p:nvPicPr>
          <p:cNvPr id="10252" name="Picture 12" descr="D:\клипарт\Еда\grib8_smal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75474" y="948959"/>
            <a:ext cx="507011" cy="549924"/>
          </a:xfrm>
          <a:prstGeom prst="rect">
            <a:avLst/>
          </a:prstGeom>
          <a:noFill/>
        </p:spPr>
      </p:pic>
      <p:pic>
        <p:nvPicPr>
          <p:cNvPr id="10253" name="Picture 13" descr="D:\клипарт\Еда\c84db97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5961" y="633507"/>
            <a:ext cx="600898" cy="492736"/>
          </a:xfrm>
          <a:prstGeom prst="rect">
            <a:avLst/>
          </a:prstGeom>
          <a:noFill/>
        </p:spPr>
      </p:pic>
      <p:pic>
        <p:nvPicPr>
          <p:cNvPr id="1026" name="Picture 2" descr="D:\клипарт\предметы\pedmet62_small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2278" y="1413511"/>
            <a:ext cx="507011" cy="582811"/>
          </a:xfrm>
          <a:prstGeom prst="rect">
            <a:avLst/>
          </a:prstGeom>
          <a:noFill/>
        </p:spPr>
      </p:pic>
      <p:pic>
        <p:nvPicPr>
          <p:cNvPr id="1027" name="Picture 3" descr="D:\клипарт\предметы\pedmet66_small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3198074" y="2178433"/>
            <a:ext cx="549116" cy="603155"/>
          </a:xfrm>
          <a:prstGeom prst="rect">
            <a:avLst/>
          </a:prstGeom>
          <a:noFill/>
        </p:spPr>
      </p:pic>
      <p:pic>
        <p:nvPicPr>
          <p:cNvPr id="1028" name="Picture 4" descr="D:\клипарт\предметы\сундук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14357" y="2209604"/>
            <a:ext cx="644143" cy="540812"/>
          </a:xfrm>
          <a:prstGeom prst="rect">
            <a:avLst/>
          </a:prstGeom>
          <a:noFill/>
        </p:spPr>
      </p:pic>
      <p:pic>
        <p:nvPicPr>
          <p:cNvPr id="18" name="Picture 10" descr="D:\клипарт\день девушки\3762520b2c98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19901183">
            <a:off x="2551931" y="1493418"/>
            <a:ext cx="746117" cy="56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06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938992"/>
          </a:xfrm>
        </p:spPr>
        <p:txBody>
          <a:bodyPr/>
          <a:lstStyle/>
          <a:p>
            <a:r>
              <a:rPr lang="ru-RU" sz="1400" dirty="0" smtClean="0"/>
              <a:t>Кого увидела </a:t>
            </a:r>
            <a:r>
              <a:rPr lang="ru-RU" sz="1400" dirty="0" err="1" smtClean="0"/>
              <a:t>Дюймовочка</a:t>
            </a:r>
            <a:r>
              <a:rPr lang="ru-RU" sz="1400" dirty="0" smtClean="0"/>
              <a:t> в подземной галерее?</a:t>
            </a:r>
          </a:p>
          <a:p>
            <a:endParaRPr lang="ru-RU" sz="1400" dirty="0"/>
          </a:p>
          <a:p>
            <a:r>
              <a:rPr lang="ru-RU" sz="1400" dirty="0" smtClean="0"/>
              <a:t>Как </a:t>
            </a:r>
            <a:r>
              <a:rPr lang="ru-RU" sz="1400" dirty="0" err="1" smtClean="0"/>
              <a:t>Дюймовочка</a:t>
            </a:r>
            <a:r>
              <a:rPr lang="ru-RU" sz="1400" dirty="0" smtClean="0"/>
              <a:t> спасла ласточку?</a:t>
            </a:r>
          </a:p>
          <a:p>
            <a:endParaRPr lang="ru-RU" sz="1400" dirty="0"/>
          </a:p>
          <a:p>
            <a:r>
              <a:rPr lang="ru-RU" sz="1400" dirty="0" smtClean="0"/>
              <a:t>Смогла бы ласточка выжить без заботливой и ласковой </a:t>
            </a:r>
            <a:r>
              <a:rPr lang="ru-RU" sz="1400" dirty="0" err="1" smtClean="0"/>
              <a:t>Дюймовочки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21506" name="Picture 2" descr="Сказка Дюймовочка - Ганс Христиан Андерсе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876300"/>
            <a:ext cx="2508250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8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5981" r="-1128" b="13275"/>
          <a:stretch/>
        </p:blipFill>
        <p:spPr>
          <a:xfrm>
            <a:off x="3844261" y="642937"/>
            <a:ext cx="1858039" cy="2351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644525"/>
            <a:ext cx="3628361" cy="203995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35100" y="118007"/>
            <a:ext cx="3819486" cy="307777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Андерсена в Оденсе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1900" y="1831200"/>
            <a:ext cx="1568344" cy="1207805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Составим 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4728210" cy="2462213"/>
          </a:xfrm>
        </p:spPr>
        <p:txBody>
          <a:bodyPr/>
          <a:lstStyle/>
          <a:p>
            <a:r>
              <a:rPr lang="ru-RU" sz="1600" dirty="0" smtClean="0"/>
              <a:t>1. </a:t>
            </a:r>
            <a:r>
              <a:rPr lang="ru-RU" sz="1600" dirty="0" err="1" smtClean="0"/>
              <a:t>Дюймовочка</a:t>
            </a:r>
            <a:r>
              <a:rPr lang="ru-RU" sz="1600" dirty="0" smtClean="0"/>
              <a:t> </a:t>
            </a:r>
            <a:r>
              <a:rPr lang="ru-RU" sz="1600" dirty="0"/>
              <a:t>в гостях у майского жука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</a:p>
          <a:p>
            <a:r>
              <a:rPr lang="ru-RU" sz="1600" dirty="0" smtClean="0"/>
              <a:t>2</a:t>
            </a:r>
            <a:r>
              <a:rPr lang="ru-RU" sz="1600" dirty="0"/>
              <a:t>. </a:t>
            </a:r>
            <a:r>
              <a:rPr lang="ru-RU" sz="1600" dirty="0" err="1"/>
              <a:t>Дюймовочка</a:t>
            </a:r>
            <a:r>
              <a:rPr lang="ru-RU" sz="1600" dirty="0"/>
              <a:t> живёт одна в большом лесу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3. Девочка </a:t>
            </a:r>
            <a:r>
              <a:rPr lang="ru-RU" sz="1600" dirty="0"/>
              <a:t>пришла к мышке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smtClean="0"/>
              <a:t>4. Богатый и учёный сосед.</a:t>
            </a:r>
          </a:p>
          <a:p>
            <a:endParaRPr lang="ru-RU" sz="1600" dirty="0"/>
          </a:p>
          <a:p>
            <a:r>
              <a:rPr lang="ru-RU" sz="1600" dirty="0" smtClean="0"/>
              <a:t>5. Ласточка жива.</a:t>
            </a: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362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 smtClean="0"/>
              <a:t>Задание для самостоятельного выполнения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4956810" cy="738664"/>
          </a:xfrm>
        </p:spPr>
        <p:txBody>
          <a:bodyPr/>
          <a:lstStyle/>
          <a:p>
            <a:pPr algn="ctr"/>
            <a:r>
              <a:rPr lang="ru-RU" sz="1600" dirty="0" smtClean="0"/>
              <a:t>Прочитать 3 часть. </a:t>
            </a:r>
          </a:p>
          <a:p>
            <a:pPr algn="ctr"/>
            <a:r>
              <a:rPr lang="ru-RU" sz="1600" dirty="0" smtClean="0"/>
              <a:t>Пересказазать небольшой отрывок.</a:t>
            </a:r>
          </a:p>
          <a:p>
            <a:pPr algn="ctr"/>
            <a:r>
              <a:rPr lang="ru-RU" sz="1600" dirty="0" smtClean="0"/>
              <a:t>Сделать спраку о полевой мыши.</a:t>
            </a:r>
            <a:endParaRPr lang="ru-RU" sz="1600" dirty="0"/>
          </a:p>
        </p:txBody>
      </p:sp>
      <p:pic>
        <p:nvPicPr>
          <p:cNvPr id="5" name="Picture 2" descr="Дюймовочка - девочка непростой судьбы | Пикабу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622425"/>
            <a:ext cx="1676400" cy="14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lvl="0" rtl="0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9699" y="555625"/>
            <a:ext cx="2743200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Сказочники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всего мира любят рассказывать о крошечных мальчиках и девочках. </a:t>
            </a:r>
            <a:endParaRPr lang="ru-RU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Каких маленьких героев вы знаете? (Мальчик-с-пальчик, Незнайка,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Карлсон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👍 Мальчик с пальчик. Сказка Шарля Перро 🐱 | Сказки для детей. Рассказы и  сказки с картинк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00" y="631825"/>
            <a:ext cx="1014170" cy="137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нига: &quot;Приключения Незнайки и его друзей. Незнайка в Солнечном городе&quot; -  Николай Носов. Купить книгу, читать рецензии | ISBN 978-5-17-109824-7 | 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44" y="1034128"/>
            <a:ext cx="1017461" cy="13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Чему учит &quot;Карлсон, который живет на крыше&quot;? - Kratko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39" y="1693165"/>
            <a:ext cx="984109" cy="129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пасатели Дюймовочки | Мир дошколят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48" y="707288"/>
            <a:ext cx="950952" cy="9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819400" cy="2369880"/>
          </a:xfrm>
        </p:spPr>
        <p:txBody>
          <a:bodyPr/>
          <a:lstStyle/>
          <a:p>
            <a:r>
              <a:rPr lang="ru-RU" sz="1400" dirty="0"/>
              <a:t>Андерсен написал сказку о девочке, и назвал он ее </a:t>
            </a:r>
            <a:r>
              <a:rPr lang="ru-RU" sz="1400" dirty="0" err="1"/>
              <a:t>Томмелисе</a:t>
            </a:r>
            <a:r>
              <a:rPr lang="ru-RU" sz="1400" dirty="0"/>
              <a:t>. </a:t>
            </a:r>
            <a:r>
              <a:rPr lang="ru-RU" sz="1400" dirty="0" smtClean="0"/>
              <a:t>Сочинил </a:t>
            </a:r>
            <a:r>
              <a:rPr lang="ru-RU" sz="1400" dirty="0"/>
              <a:t>ее писатель для чудесной девочки Генриетты Вульф. Девочка была больная – горбатая, маленькая, но очень добрая. Андерсен дружил с ней всю жизнь и называл ее своим эльфом. Сказка кончается хорошо, девочка нашла своего принца в солнечной Италии.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3175872" y="758696"/>
            <a:ext cx="2289175" cy="1854329"/>
          </a:xfrm>
          <a:prstGeom prst="rect">
            <a:avLst/>
          </a:prstGeom>
        </p:spPr>
      </p:pic>
      <p:sp>
        <p:nvSpPr>
          <p:cNvPr id="5" name="AutoShape 2" descr="Генриетта Вульф - прототип Дюймовоч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67" y="147002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4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2" y="631825"/>
            <a:ext cx="2441577" cy="2585323"/>
          </a:xfrm>
        </p:spPr>
        <p:txBody>
          <a:bodyPr/>
          <a:lstStyle/>
          <a:p>
            <a:r>
              <a:rPr lang="ru-RU" sz="1400" dirty="0"/>
              <a:t>В оригинале </a:t>
            </a:r>
            <a:r>
              <a:rPr lang="ru-RU" sz="1400" dirty="0" err="1"/>
              <a:t>Дюймовочку</a:t>
            </a:r>
            <a:r>
              <a:rPr lang="ru-RU" sz="1400" dirty="0"/>
              <a:t> зовут </a:t>
            </a:r>
            <a:r>
              <a:rPr lang="ru-RU" sz="1400" dirty="0" smtClean="0"/>
              <a:t>«</a:t>
            </a:r>
            <a:r>
              <a:rPr lang="ru-RU" sz="1400" dirty="0" err="1" smtClean="0"/>
              <a:t>Томмелисе</a:t>
            </a:r>
            <a:r>
              <a:rPr lang="ru-RU" sz="1400" dirty="0" smtClean="0"/>
              <a:t>». «</a:t>
            </a:r>
            <a:r>
              <a:rPr lang="ru-RU" sz="1400" dirty="0" err="1" smtClean="0"/>
              <a:t>Томме</a:t>
            </a:r>
            <a:r>
              <a:rPr lang="ru-RU" sz="1400" dirty="0" smtClean="0"/>
              <a:t>» </a:t>
            </a:r>
            <a:r>
              <a:rPr lang="ru-RU" sz="1400" dirty="0"/>
              <a:t>- это большой палец, дословный перевод будет </a:t>
            </a:r>
            <a:r>
              <a:rPr lang="ru-RU" sz="1400" dirty="0" smtClean="0"/>
              <a:t>«Лиза </a:t>
            </a:r>
            <a:r>
              <a:rPr lang="ru-RU" sz="1400" dirty="0"/>
              <a:t>ростом с большой </a:t>
            </a:r>
            <a:r>
              <a:rPr lang="ru-RU" sz="1400" dirty="0" smtClean="0"/>
              <a:t>палец». В Англии </a:t>
            </a:r>
            <a:r>
              <a:rPr lang="ru-RU" sz="1400" dirty="0"/>
              <a:t>и во Франции </a:t>
            </a:r>
            <a:r>
              <a:rPr lang="ru-RU" sz="1400" dirty="0" err="1"/>
              <a:t>Дюймовочку</a:t>
            </a:r>
            <a:r>
              <a:rPr lang="ru-RU" sz="1400" dirty="0"/>
              <a:t> зовут </a:t>
            </a:r>
            <a:r>
              <a:rPr lang="ru-RU" sz="1400" dirty="0" err="1" smtClean="0"/>
              <a:t>Тамбелина</a:t>
            </a:r>
            <a:r>
              <a:rPr lang="ru-RU" sz="1400" dirty="0" smtClean="0"/>
              <a:t> </a:t>
            </a:r>
            <a:r>
              <a:rPr lang="ru-RU" sz="1400" dirty="0"/>
              <a:t>и </a:t>
            </a:r>
            <a:r>
              <a:rPr lang="ru-RU" sz="1400" dirty="0" err="1"/>
              <a:t>Пуселина</a:t>
            </a:r>
            <a:r>
              <a:rPr lang="ru-RU" sz="1400" dirty="0"/>
              <a:t>. И то и другое переводится </a:t>
            </a:r>
            <a:r>
              <a:rPr lang="ru-RU" sz="1400" dirty="0" smtClean="0"/>
              <a:t>одинаково</a:t>
            </a:r>
            <a:r>
              <a:rPr lang="ru-RU" sz="1400" dirty="0"/>
              <a:t> </a:t>
            </a:r>
            <a:r>
              <a:rPr lang="ru-RU" sz="1400" dirty="0" smtClean="0"/>
              <a:t>– «большой </a:t>
            </a:r>
            <a:r>
              <a:rPr lang="ru-RU" sz="1400" dirty="0"/>
              <a:t>палец на </a:t>
            </a:r>
            <a:r>
              <a:rPr lang="ru-RU" sz="1400" dirty="0" smtClean="0"/>
              <a:t>руке».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2050" name="Picture 2" descr="Кадр из советского мультфильма «Дюймовочка» Леонида Амальрика.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741234"/>
            <a:ext cx="2670175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9988</TotalTime>
  <Words>1938</Words>
  <Application>Microsoft Office PowerPoint</Application>
  <PresentationFormat>Произвольный</PresentationFormat>
  <Paragraphs>210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5" baseType="lpstr">
      <vt:lpstr>Arial</vt:lpstr>
      <vt:lpstr>Calibri</vt:lpstr>
      <vt:lpstr>Open Sans</vt:lpstr>
      <vt:lpstr>Office Theme</vt:lpstr>
      <vt:lpstr> Русский язык</vt:lpstr>
      <vt:lpstr>Сегодня на уроке 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Сказки Андерсена</vt:lpstr>
      <vt:lpstr>Словарная работа</vt:lpstr>
      <vt:lpstr>Читаем вместе!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Ответьте на вопросы</vt:lpstr>
      <vt:lpstr>Презентация PowerPoint</vt:lpstr>
      <vt:lpstr>Подберите синонимы</vt:lpstr>
      <vt:lpstr>Да – нет </vt:lpstr>
      <vt:lpstr>Презентация PowerPoint</vt:lpstr>
      <vt:lpstr>Задание для самостоятельного выполнения</vt:lpstr>
      <vt:lpstr> Русский язык</vt:lpstr>
      <vt:lpstr>Презентация PowerPoint</vt:lpstr>
      <vt:lpstr>Словарная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ком так говорили?</vt:lpstr>
      <vt:lpstr>Задание дл самостоятельного выполнения</vt:lpstr>
      <vt:lpstr> Русский язык</vt:lpstr>
      <vt:lpstr>Словарная работа</vt:lpstr>
      <vt:lpstr>Читаем вместе! (стр. 209)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Справка </vt:lpstr>
      <vt:lpstr>Презентация PowerPoint</vt:lpstr>
      <vt:lpstr>Какой крот?</vt:lpstr>
      <vt:lpstr>Что они любят?</vt:lpstr>
      <vt:lpstr>Ответьте на вопросы</vt:lpstr>
      <vt:lpstr>Составим план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Пользователь</cp:lastModifiedBy>
  <cp:revision>430</cp:revision>
  <dcterms:created xsi:type="dcterms:W3CDTF">2020-04-13T08:06:06Z</dcterms:created>
  <dcterms:modified xsi:type="dcterms:W3CDTF">2021-03-27T09:52:14Z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