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72"/>
  </p:notesMasterIdLst>
  <p:sldIdLst>
    <p:sldId id="256" r:id="rId2"/>
    <p:sldId id="257" r:id="rId3"/>
    <p:sldId id="513" r:id="rId4"/>
    <p:sldId id="505" r:id="rId5"/>
    <p:sldId id="506" r:id="rId6"/>
    <p:sldId id="539" r:id="rId7"/>
    <p:sldId id="540" r:id="rId8"/>
    <p:sldId id="541" r:id="rId9"/>
    <p:sldId id="542" r:id="rId10"/>
    <p:sldId id="543" r:id="rId11"/>
    <p:sldId id="544" r:id="rId12"/>
    <p:sldId id="507" r:id="rId13"/>
    <p:sldId id="538" r:id="rId14"/>
    <p:sldId id="508" r:id="rId15"/>
    <p:sldId id="509" r:id="rId16"/>
    <p:sldId id="504" r:id="rId17"/>
    <p:sldId id="391" r:id="rId18"/>
    <p:sldId id="533" r:id="rId19"/>
    <p:sldId id="534" r:id="rId20"/>
    <p:sldId id="511" r:id="rId21"/>
    <p:sldId id="521" r:id="rId22"/>
    <p:sldId id="522" r:id="rId23"/>
    <p:sldId id="523" r:id="rId24"/>
    <p:sldId id="524" r:id="rId25"/>
    <p:sldId id="525" r:id="rId26"/>
    <p:sldId id="526" r:id="rId27"/>
    <p:sldId id="527" r:id="rId28"/>
    <p:sldId id="546" r:id="rId29"/>
    <p:sldId id="529" r:id="rId30"/>
    <p:sldId id="530" r:id="rId31"/>
    <p:sldId id="568" r:id="rId32"/>
    <p:sldId id="569" r:id="rId33"/>
    <p:sldId id="570" r:id="rId34"/>
    <p:sldId id="519" r:id="rId35"/>
    <p:sldId id="571" r:id="rId36"/>
    <p:sldId id="493" r:id="rId37"/>
    <p:sldId id="518" r:id="rId38"/>
    <p:sldId id="520" r:id="rId39"/>
    <p:sldId id="564" r:id="rId40"/>
    <p:sldId id="566" r:id="rId41"/>
    <p:sldId id="567" r:id="rId42"/>
    <p:sldId id="565" r:id="rId43"/>
    <p:sldId id="556" r:id="rId44"/>
    <p:sldId id="557" r:id="rId45"/>
    <p:sldId id="545" r:id="rId46"/>
    <p:sldId id="547" r:id="rId47"/>
    <p:sldId id="548" r:id="rId48"/>
    <p:sldId id="549" r:id="rId49"/>
    <p:sldId id="550" r:id="rId50"/>
    <p:sldId id="537" r:id="rId51"/>
    <p:sldId id="551" r:id="rId52"/>
    <p:sldId id="552" r:id="rId53"/>
    <p:sldId id="553" r:id="rId54"/>
    <p:sldId id="536" r:id="rId55"/>
    <p:sldId id="558" r:id="rId56"/>
    <p:sldId id="560" r:id="rId57"/>
    <p:sldId id="561" r:id="rId58"/>
    <p:sldId id="559" r:id="rId59"/>
    <p:sldId id="572" r:id="rId60"/>
    <p:sldId id="573" r:id="rId61"/>
    <p:sldId id="515" r:id="rId62"/>
    <p:sldId id="512" r:id="rId63"/>
    <p:sldId id="554" r:id="rId64"/>
    <p:sldId id="535" r:id="rId65"/>
    <p:sldId id="480" r:id="rId66"/>
    <p:sldId id="424" r:id="rId67"/>
    <p:sldId id="517" r:id="rId68"/>
    <p:sldId id="383" r:id="rId69"/>
    <p:sldId id="500" r:id="rId70"/>
    <p:sldId id="418" r:id="rId71"/>
  </p:sldIdLst>
  <p:sldSz cx="5765800" cy="3244850"/>
  <p:notesSz cx="5765800" cy="324485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518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5126" autoAdjust="0"/>
  </p:normalViewPr>
  <p:slideViewPr>
    <p:cSldViewPr>
      <p:cViewPr>
        <p:scale>
          <a:sx n="127" d="100"/>
          <a:sy n="127" d="100"/>
        </p:scale>
        <p:origin x="812" y="168"/>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498725" cy="161925"/>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265488" y="0"/>
            <a:ext cx="2498725" cy="161925"/>
          </a:xfrm>
          <a:prstGeom prst="rect">
            <a:avLst/>
          </a:prstGeom>
        </p:spPr>
        <p:txBody>
          <a:bodyPr vert="horz" lIns="91440" tIns="45720" rIns="91440" bIns="45720" rtlCol="0"/>
          <a:lstStyle>
            <a:lvl1pPr algn="r">
              <a:defRPr sz="1200"/>
            </a:lvl1pPr>
          </a:lstStyle>
          <a:p>
            <a:fld id="{2164222E-11E2-44E5-BFA0-64DAF91584BF}" type="datetimeFigureOut">
              <a:rPr lang="ru-RU" smtClean="0"/>
              <a:t>02.03.2021</a:t>
            </a:fld>
            <a:endParaRPr lang="ru-RU"/>
          </a:p>
        </p:txBody>
      </p:sp>
      <p:sp>
        <p:nvSpPr>
          <p:cNvPr id="4" name="Образ слайда 3"/>
          <p:cNvSpPr>
            <a:spLocks noGrp="1" noRot="1" noChangeAspect="1"/>
          </p:cNvSpPr>
          <p:nvPr>
            <p:ph type="sldImg" idx="2"/>
          </p:nvPr>
        </p:nvSpPr>
        <p:spPr>
          <a:xfrm>
            <a:off x="1911350" y="406400"/>
            <a:ext cx="1943100" cy="1093788"/>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576263" y="1562100"/>
            <a:ext cx="4613275" cy="1277938"/>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3082925"/>
            <a:ext cx="2498725" cy="161925"/>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265488" y="3082925"/>
            <a:ext cx="2498725" cy="161925"/>
          </a:xfrm>
          <a:prstGeom prst="rect">
            <a:avLst/>
          </a:prstGeom>
        </p:spPr>
        <p:txBody>
          <a:bodyPr vert="horz" lIns="91440" tIns="45720" rIns="91440" bIns="45720" rtlCol="0" anchor="b"/>
          <a:lstStyle>
            <a:lvl1pPr algn="r">
              <a:defRPr sz="1200"/>
            </a:lvl1pPr>
          </a:lstStyle>
          <a:p>
            <a:fld id="{0DC95E4D-3E1C-47C6-9156-B3D07E7AC92F}" type="slidenum">
              <a:rPr lang="ru-RU" smtClean="0"/>
              <a:t>‹#›</a:t>
            </a:fld>
            <a:endParaRPr lang="ru-RU"/>
          </a:p>
        </p:txBody>
      </p:sp>
    </p:spTree>
    <p:extLst>
      <p:ext uri="{BB962C8B-B14F-4D97-AF65-F5344CB8AC3E}">
        <p14:creationId xmlns:p14="http://schemas.microsoft.com/office/powerpoint/2010/main" val="33153178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432435" y="1005903"/>
            <a:ext cx="4900930" cy="681418"/>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864870" y="1817116"/>
            <a:ext cx="4036060" cy="811212"/>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3/2/2021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50" b="1" i="0">
                <a:solidFill>
                  <a:schemeClr val="bg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2400" b="1" i="1">
                <a:solidFill>
                  <a:srgbClr val="2365C7"/>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3/2/2021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50" b="1" i="0">
                <a:solidFill>
                  <a:schemeClr val="bg1"/>
                </a:solidFill>
                <a:latin typeface="Arial"/>
                <a:cs typeface="Arial"/>
              </a:defRPr>
            </a:lvl1pPr>
          </a:lstStyle>
          <a:p>
            <a:endParaRPr/>
          </a:p>
        </p:txBody>
      </p:sp>
      <p:sp>
        <p:nvSpPr>
          <p:cNvPr id="3" name="Holder 3"/>
          <p:cNvSpPr>
            <a:spLocks noGrp="1"/>
          </p:cNvSpPr>
          <p:nvPr>
            <p:ph sz="half" idx="2"/>
          </p:nvPr>
        </p:nvSpPr>
        <p:spPr>
          <a:xfrm>
            <a:off x="288290" y="746315"/>
            <a:ext cx="2508123" cy="2141601"/>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2969387" y="746315"/>
            <a:ext cx="2508123" cy="2141601"/>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3/2/2021</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50" b="1" i="0">
                <a:solidFill>
                  <a:schemeClr val="bg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3/2/2021</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6848" y="71163"/>
            <a:ext cx="5650865" cy="429259"/>
          </a:xfrm>
          <a:custGeom>
            <a:avLst/>
            <a:gdLst/>
            <a:ahLst/>
            <a:cxnLst/>
            <a:rect l="l" t="t" r="r" b="b"/>
            <a:pathLst>
              <a:path w="5650865" h="429259">
                <a:moveTo>
                  <a:pt x="5650710" y="0"/>
                </a:moveTo>
                <a:lnTo>
                  <a:pt x="0" y="0"/>
                </a:lnTo>
                <a:lnTo>
                  <a:pt x="0" y="428871"/>
                </a:lnTo>
                <a:lnTo>
                  <a:pt x="5650710" y="428871"/>
                </a:lnTo>
                <a:lnTo>
                  <a:pt x="5650710" y="0"/>
                </a:lnTo>
                <a:close/>
              </a:path>
            </a:pathLst>
          </a:custGeom>
          <a:solidFill>
            <a:srgbClr val="2365C7"/>
          </a:solidFill>
        </p:spPr>
        <p:txBody>
          <a:bodyPr wrap="square" lIns="0" tIns="0" rIns="0" bIns="0" rtlCol="0"/>
          <a:lstStyle/>
          <a:p>
            <a:endParaRPr/>
          </a:p>
        </p:txBody>
      </p:sp>
      <p:sp>
        <p:nvSpPr>
          <p:cNvPr id="17" name="bg object 17"/>
          <p:cNvSpPr/>
          <p:nvPr/>
        </p:nvSpPr>
        <p:spPr>
          <a:xfrm>
            <a:off x="5257166" y="159367"/>
            <a:ext cx="252729" cy="252729"/>
          </a:xfrm>
          <a:custGeom>
            <a:avLst/>
            <a:gdLst/>
            <a:ahLst/>
            <a:cxnLst/>
            <a:rect l="l" t="t" r="r" b="b"/>
            <a:pathLst>
              <a:path w="252729" h="252729">
                <a:moveTo>
                  <a:pt x="252464" y="0"/>
                </a:moveTo>
                <a:lnTo>
                  <a:pt x="0" y="0"/>
                </a:lnTo>
                <a:lnTo>
                  <a:pt x="0" y="252464"/>
                </a:lnTo>
                <a:lnTo>
                  <a:pt x="252464" y="252464"/>
                </a:lnTo>
                <a:lnTo>
                  <a:pt x="252464" y="0"/>
                </a:lnTo>
                <a:close/>
              </a:path>
            </a:pathLst>
          </a:custGeom>
          <a:solidFill>
            <a:srgbClr val="FFFFFF"/>
          </a:solid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3/2/2021</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6840" y="536168"/>
            <a:ext cx="5650865" cy="2649220"/>
          </a:xfrm>
          <a:custGeom>
            <a:avLst/>
            <a:gdLst/>
            <a:ahLst/>
            <a:cxnLst/>
            <a:rect l="l" t="t" r="r" b="b"/>
            <a:pathLst>
              <a:path w="5650865" h="2649220">
                <a:moveTo>
                  <a:pt x="5650712" y="24434"/>
                </a:moveTo>
                <a:lnTo>
                  <a:pt x="5626328" y="24434"/>
                </a:lnTo>
                <a:lnTo>
                  <a:pt x="5626328" y="2624975"/>
                </a:lnTo>
                <a:lnTo>
                  <a:pt x="5650712" y="2624975"/>
                </a:lnTo>
                <a:lnTo>
                  <a:pt x="5650712" y="24434"/>
                </a:lnTo>
                <a:close/>
              </a:path>
              <a:path w="5650865" h="2649220">
                <a:moveTo>
                  <a:pt x="5650712" y="0"/>
                </a:moveTo>
                <a:lnTo>
                  <a:pt x="0" y="0"/>
                </a:lnTo>
                <a:lnTo>
                  <a:pt x="0" y="24130"/>
                </a:lnTo>
                <a:lnTo>
                  <a:pt x="0" y="2625090"/>
                </a:lnTo>
                <a:lnTo>
                  <a:pt x="0" y="2649220"/>
                </a:lnTo>
                <a:lnTo>
                  <a:pt x="5650712" y="2649220"/>
                </a:lnTo>
                <a:lnTo>
                  <a:pt x="5650712" y="2625090"/>
                </a:lnTo>
                <a:lnTo>
                  <a:pt x="24384" y="2625090"/>
                </a:lnTo>
                <a:lnTo>
                  <a:pt x="24384" y="24130"/>
                </a:lnTo>
                <a:lnTo>
                  <a:pt x="5650712" y="24130"/>
                </a:lnTo>
                <a:lnTo>
                  <a:pt x="5650712" y="0"/>
                </a:lnTo>
                <a:close/>
              </a:path>
            </a:pathLst>
          </a:custGeom>
          <a:solidFill>
            <a:srgbClr val="00A650"/>
          </a:solidFill>
        </p:spPr>
        <p:txBody>
          <a:bodyPr wrap="square" lIns="0" tIns="0" rIns="0" bIns="0" rtlCol="0"/>
          <a:lstStyle/>
          <a:p>
            <a:endParaRPr/>
          </a:p>
        </p:txBody>
      </p:sp>
      <p:sp>
        <p:nvSpPr>
          <p:cNvPr id="17" name="bg object 17"/>
          <p:cNvSpPr/>
          <p:nvPr/>
        </p:nvSpPr>
        <p:spPr>
          <a:xfrm>
            <a:off x="66848" y="71163"/>
            <a:ext cx="5650865" cy="429259"/>
          </a:xfrm>
          <a:custGeom>
            <a:avLst/>
            <a:gdLst/>
            <a:ahLst/>
            <a:cxnLst/>
            <a:rect l="l" t="t" r="r" b="b"/>
            <a:pathLst>
              <a:path w="5650865" h="429259">
                <a:moveTo>
                  <a:pt x="5650710" y="0"/>
                </a:moveTo>
                <a:lnTo>
                  <a:pt x="0" y="0"/>
                </a:lnTo>
                <a:lnTo>
                  <a:pt x="0" y="428871"/>
                </a:lnTo>
                <a:lnTo>
                  <a:pt x="5650710" y="428871"/>
                </a:lnTo>
                <a:lnTo>
                  <a:pt x="5650710" y="0"/>
                </a:lnTo>
                <a:close/>
              </a:path>
            </a:pathLst>
          </a:custGeom>
          <a:solidFill>
            <a:srgbClr val="2365C7"/>
          </a:solidFill>
        </p:spPr>
        <p:txBody>
          <a:bodyPr wrap="square" lIns="0" tIns="0" rIns="0" bIns="0" rtlCol="0"/>
          <a:lstStyle/>
          <a:p>
            <a:endParaRPr/>
          </a:p>
        </p:txBody>
      </p:sp>
      <p:sp>
        <p:nvSpPr>
          <p:cNvPr id="2" name="Holder 2"/>
          <p:cNvSpPr>
            <a:spLocks noGrp="1"/>
          </p:cNvSpPr>
          <p:nvPr>
            <p:ph type="title"/>
          </p:nvPr>
        </p:nvSpPr>
        <p:spPr>
          <a:xfrm>
            <a:off x="300752" y="102424"/>
            <a:ext cx="5164295" cy="343534"/>
          </a:xfrm>
          <a:prstGeom prst="rect">
            <a:avLst/>
          </a:prstGeom>
        </p:spPr>
        <p:txBody>
          <a:bodyPr wrap="square" lIns="0" tIns="0" rIns="0" bIns="0">
            <a:spAutoFit/>
          </a:bodyPr>
          <a:lstStyle>
            <a:lvl1pPr>
              <a:defRPr sz="2050" b="1" i="0">
                <a:solidFill>
                  <a:schemeClr val="bg1"/>
                </a:solidFill>
                <a:latin typeface="Arial"/>
                <a:cs typeface="Arial"/>
              </a:defRPr>
            </a:lvl1pPr>
          </a:lstStyle>
          <a:p>
            <a:endParaRPr/>
          </a:p>
        </p:txBody>
      </p:sp>
      <p:sp>
        <p:nvSpPr>
          <p:cNvPr id="3" name="Holder 3"/>
          <p:cNvSpPr>
            <a:spLocks noGrp="1"/>
          </p:cNvSpPr>
          <p:nvPr>
            <p:ph type="body" idx="1"/>
          </p:nvPr>
        </p:nvSpPr>
        <p:spPr>
          <a:xfrm>
            <a:off x="617313" y="781128"/>
            <a:ext cx="4531172" cy="2094230"/>
          </a:xfrm>
          <a:prstGeom prst="rect">
            <a:avLst/>
          </a:prstGeom>
        </p:spPr>
        <p:txBody>
          <a:bodyPr wrap="square" lIns="0" tIns="0" rIns="0" bIns="0">
            <a:spAutoFit/>
          </a:bodyPr>
          <a:lstStyle>
            <a:lvl1pPr>
              <a:defRPr sz="2400" b="1" i="1">
                <a:solidFill>
                  <a:srgbClr val="2365C7"/>
                </a:solidFill>
                <a:latin typeface="Arial"/>
                <a:cs typeface="Arial"/>
              </a:defRPr>
            </a:lvl1pPr>
          </a:lstStyle>
          <a:p>
            <a:endParaRPr/>
          </a:p>
        </p:txBody>
      </p:sp>
      <p:sp>
        <p:nvSpPr>
          <p:cNvPr id="4" name="Holder 4"/>
          <p:cNvSpPr>
            <a:spLocks noGrp="1"/>
          </p:cNvSpPr>
          <p:nvPr>
            <p:ph type="ftr" sz="quarter" idx="5"/>
          </p:nvPr>
        </p:nvSpPr>
        <p:spPr>
          <a:xfrm>
            <a:off x="1960372" y="3017710"/>
            <a:ext cx="1845056" cy="162242"/>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288290" y="3017710"/>
            <a:ext cx="1326134" cy="162242"/>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3/2/2021</a:t>
            </a:fld>
            <a:endParaRPr lang="en-US"/>
          </a:p>
        </p:txBody>
      </p:sp>
      <p:sp>
        <p:nvSpPr>
          <p:cNvPr id="6" name="Holder 6"/>
          <p:cNvSpPr>
            <a:spLocks noGrp="1"/>
          </p:cNvSpPr>
          <p:nvPr>
            <p:ph type="sldNum" sz="quarter" idx="7"/>
          </p:nvPr>
        </p:nvSpPr>
        <p:spPr>
          <a:xfrm>
            <a:off x="4151376" y="3017710"/>
            <a:ext cx="1326134" cy="162242"/>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3.xml"/><Relationship Id="rId4" Type="http://schemas.openxmlformats.org/officeDocument/2006/relationships/image" Target="../media/image34.png"/></Relationships>
</file>

<file path=ppt/slides/_rels/slide2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3.xml"/><Relationship Id="rId4" Type="http://schemas.openxmlformats.org/officeDocument/2006/relationships/image" Target="../media/image37.png"/></Relationships>
</file>

<file path=ppt/slides/_rels/slide2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3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jpe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0.jp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51.jp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jpeg"/><Relationship Id="rId1" Type="http://schemas.openxmlformats.org/officeDocument/2006/relationships/slideLayout" Target="../slideLayouts/slideLayout3.xml"/><Relationship Id="rId4" Type="http://schemas.openxmlformats.org/officeDocument/2006/relationships/image" Target="../media/image64.jpe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1535"/>
            <a:ext cx="5760085" cy="1021080"/>
          </a:xfrm>
          <a:custGeom>
            <a:avLst/>
            <a:gdLst/>
            <a:ahLst/>
            <a:cxnLst/>
            <a:rect l="l" t="t" r="r" b="b"/>
            <a:pathLst>
              <a:path w="5760085" h="1021080">
                <a:moveTo>
                  <a:pt x="5759640" y="0"/>
                </a:moveTo>
                <a:lnTo>
                  <a:pt x="0" y="0"/>
                </a:lnTo>
                <a:lnTo>
                  <a:pt x="0" y="1020952"/>
                </a:lnTo>
                <a:lnTo>
                  <a:pt x="5759640" y="1020952"/>
                </a:lnTo>
                <a:lnTo>
                  <a:pt x="5759640" y="0"/>
                </a:lnTo>
                <a:close/>
              </a:path>
            </a:pathLst>
          </a:custGeom>
          <a:solidFill>
            <a:srgbClr val="2365C7"/>
          </a:solidFill>
        </p:spPr>
        <p:txBody>
          <a:bodyPr wrap="square" lIns="0" tIns="0" rIns="0" bIns="0" rtlCol="0"/>
          <a:lstStyle/>
          <a:p>
            <a:endParaRPr/>
          </a:p>
        </p:txBody>
      </p:sp>
      <p:sp>
        <p:nvSpPr>
          <p:cNvPr id="3" name="object 3"/>
          <p:cNvSpPr txBox="1">
            <a:spLocks noGrp="1"/>
          </p:cNvSpPr>
          <p:nvPr>
            <p:ph type="title"/>
          </p:nvPr>
        </p:nvSpPr>
        <p:spPr>
          <a:xfrm>
            <a:off x="1034554" y="1536"/>
            <a:ext cx="3527290" cy="907299"/>
          </a:xfrm>
          <a:prstGeom prst="rect">
            <a:avLst/>
          </a:prstGeom>
        </p:spPr>
        <p:txBody>
          <a:bodyPr vert="horz" wrap="square" lIns="0" tIns="14604" rIns="0" bIns="0" rtlCol="0">
            <a:spAutoFit/>
          </a:bodyPr>
          <a:lstStyle/>
          <a:p>
            <a:pPr marL="12700">
              <a:lnSpc>
                <a:spcPct val="100000"/>
              </a:lnSpc>
              <a:spcBef>
                <a:spcPts val="114"/>
              </a:spcBef>
            </a:pPr>
            <a:r>
              <a:rPr sz="3400" spc="-5" dirty="0" err="1"/>
              <a:t>Русский</a:t>
            </a:r>
            <a:r>
              <a:rPr sz="3400" spc="-55" dirty="0"/>
              <a:t> </a:t>
            </a:r>
            <a:r>
              <a:rPr sz="3400" spc="10" dirty="0" err="1" smtClean="0"/>
              <a:t>язык</a:t>
            </a:r>
            <a:r>
              <a:rPr lang="ru-RU" sz="3400" spc="10" dirty="0" smtClean="0"/>
              <a:t/>
            </a:r>
            <a:br>
              <a:rPr lang="ru-RU" sz="3400" spc="10" dirty="0" smtClean="0"/>
            </a:br>
            <a:r>
              <a:rPr lang="ru-RU" sz="2400" spc="10" dirty="0"/>
              <a:t>Л</a:t>
            </a:r>
            <a:r>
              <a:rPr lang="ru-RU" sz="2400" spc="10" dirty="0" smtClean="0"/>
              <a:t>итературное чтение </a:t>
            </a:r>
            <a:endParaRPr sz="2400" dirty="0"/>
          </a:p>
        </p:txBody>
      </p:sp>
      <p:sp>
        <p:nvSpPr>
          <p:cNvPr id="4" name="object 4"/>
          <p:cNvSpPr txBox="1"/>
          <p:nvPr/>
        </p:nvSpPr>
        <p:spPr>
          <a:xfrm>
            <a:off x="596900" y="1241425"/>
            <a:ext cx="2743201" cy="1270861"/>
          </a:xfrm>
          <a:prstGeom prst="rect">
            <a:avLst/>
          </a:prstGeom>
        </p:spPr>
        <p:txBody>
          <a:bodyPr vert="horz" wrap="square" lIns="0" tIns="13970" rIns="0" bIns="0" rtlCol="0">
            <a:spAutoFit/>
          </a:bodyPr>
          <a:lstStyle/>
          <a:p>
            <a:pPr marL="18415" algn="ctr">
              <a:spcBef>
                <a:spcPts val="110"/>
              </a:spcBef>
            </a:pPr>
            <a:r>
              <a:rPr lang="ru-RU" sz="2000" b="1" spc="-20" dirty="0" smtClean="0">
                <a:solidFill>
                  <a:srgbClr val="002060"/>
                </a:solidFill>
                <a:latin typeface="Arial"/>
                <a:cs typeface="Arial"/>
              </a:rPr>
              <a:t>Марк Твен</a:t>
            </a:r>
          </a:p>
          <a:p>
            <a:pPr marL="18415" algn="ctr">
              <a:spcBef>
                <a:spcPts val="110"/>
              </a:spcBef>
            </a:pPr>
            <a:endParaRPr lang="ru-RU" sz="2000" b="1" spc="-20" dirty="0" smtClean="0">
              <a:solidFill>
                <a:srgbClr val="002060"/>
              </a:solidFill>
              <a:latin typeface="Arial"/>
              <a:cs typeface="Arial"/>
            </a:endParaRPr>
          </a:p>
          <a:p>
            <a:pPr marL="18415" algn="ctr">
              <a:spcBef>
                <a:spcPts val="110"/>
              </a:spcBef>
            </a:pPr>
            <a:r>
              <a:rPr lang="ru-RU" sz="2000" b="1" spc="-20" dirty="0" smtClean="0">
                <a:solidFill>
                  <a:srgbClr val="002060"/>
                </a:solidFill>
                <a:latin typeface="Arial"/>
                <a:cs typeface="Arial"/>
              </a:rPr>
              <a:t>«Приключения Тома </a:t>
            </a:r>
            <a:r>
              <a:rPr lang="ru-RU" sz="2000" b="1" spc="-20" dirty="0" err="1" smtClean="0">
                <a:solidFill>
                  <a:srgbClr val="002060"/>
                </a:solidFill>
                <a:latin typeface="Arial"/>
                <a:cs typeface="Arial"/>
              </a:rPr>
              <a:t>Сойера</a:t>
            </a:r>
            <a:r>
              <a:rPr lang="ru-RU" sz="2000" b="1" spc="-20" dirty="0" smtClean="0">
                <a:solidFill>
                  <a:srgbClr val="002060"/>
                </a:solidFill>
                <a:latin typeface="Arial"/>
                <a:cs typeface="Arial"/>
              </a:rPr>
              <a:t>»</a:t>
            </a:r>
            <a:endParaRPr lang="ru-RU" sz="2000" b="1" spc="-20" dirty="0">
              <a:solidFill>
                <a:srgbClr val="002060"/>
              </a:solidFill>
              <a:latin typeface="Arial"/>
              <a:cs typeface="Arial"/>
            </a:endParaRPr>
          </a:p>
        </p:txBody>
      </p:sp>
      <p:sp>
        <p:nvSpPr>
          <p:cNvPr id="5" name="object 5"/>
          <p:cNvSpPr/>
          <p:nvPr/>
        </p:nvSpPr>
        <p:spPr>
          <a:xfrm>
            <a:off x="252772" y="1327707"/>
            <a:ext cx="344170" cy="676275"/>
          </a:xfrm>
          <a:custGeom>
            <a:avLst/>
            <a:gdLst/>
            <a:ahLst/>
            <a:cxnLst/>
            <a:rect l="l" t="t" r="r" b="b"/>
            <a:pathLst>
              <a:path w="344170" h="676275">
                <a:moveTo>
                  <a:pt x="343828" y="0"/>
                </a:moveTo>
                <a:lnTo>
                  <a:pt x="0" y="0"/>
                </a:lnTo>
                <a:lnTo>
                  <a:pt x="0" y="675751"/>
                </a:lnTo>
                <a:lnTo>
                  <a:pt x="343828" y="675751"/>
                </a:lnTo>
                <a:lnTo>
                  <a:pt x="343828" y="0"/>
                </a:lnTo>
                <a:close/>
              </a:path>
            </a:pathLst>
          </a:custGeom>
          <a:solidFill>
            <a:srgbClr val="2365C7"/>
          </a:solidFill>
        </p:spPr>
        <p:txBody>
          <a:bodyPr wrap="square" lIns="0" tIns="0" rIns="0" bIns="0" rtlCol="0"/>
          <a:lstStyle/>
          <a:p>
            <a:endParaRPr/>
          </a:p>
        </p:txBody>
      </p:sp>
      <p:grpSp>
        <p:nvGrpSpPr>
          <p:cNvPr id="10" name="object 10"/>
          <p:cNvGrpSpPr/>
          <p:nvPr/>
        </p:nvGrpSpPr>
        <p:grpSpPr>
          <a:xfrm>
            <a:off x="4686759" y="212868"/>
            <a:ext cx="634365" cy="634365"/>
            <a:chOff x="4686759" y="212868"/>
            <a:chExt cx="634365" cy="634365"/>
          </a:xfrm>
        </p:grpSpPr>
        <p:sp>
          <p:nvSpPr>
            <p:cNvPr id="11" name="object 11"/>
            <p:cNvSpPr/>
            <p:nvPr/>
          </p:nvSpPr>
          <p:spPr>
            <a:xfrm>
              <a:off x="4701999" y="228108"/>
              <a:ext cx="603885" cy="603885"/>
            </a:xfrm>
            <a:custGeom>
              <a:avLst/>
              <a:gdLst/>
              <a:ahLst/>
              <a:cxnLst/>
              <a:rect l="l" t="t" r="r" b="b"/>
              <a:pathLst>
                <a:path w="603885" h="603885">
                  <a:moveTo>
                    <a:pt x="603608" y="0"/>
                  </a:moveTo>
                  <a:lnTo>
                    <a:pt x="0" y="0"/>
                  </a:lnTo>
                  <a:lnTo>
                    <a:pt x="0" y="603609"/>
                  </a:lnTo>
                  <a:lnTo>
                    <a:pt x="603608" y="603609"/>
                  </a:lnTo>
                  <a:lnTo>
                    <a:pt x="603608" y="0"/>
                  </a:lnTo>
                  <a:close/>
                </a:path>
              </a:pathLst>
            </a:custGeom>
            <a:solidFill>
              <a:srgbClr val="00A650"/>
            </a:solidFill>
          </p:spPr>
          <p:txBody>
            <a:bodyPr wrap="square" lIns="0" tIns="0" rIns="0" bIns="0" rtlCol="0"/>
            <a:lstStyle/>
            <a:p>
              <a:endParaRPr/>
            </a:p>
          </p:txBody>
        </p:sp>
        <p:sp>
          <p:nvSpPr>
            <p:cNvPr id="12" name="object 12"/>
            <p:cNvSpPr/>
            <p:nvPr/>
          </p:nvSpPr>
          <p:spPr>
            <a:xfrm>
              <a:off x="4701999" y="228108"/>
              <a:ext cx="603885" cy="603885"/>
            </a:xfrm>
            <a:custGeom>
              <a:avLst/>
              <a:gdLst/>
              <a:ahLst/>
              <a:cxnLst/>
              <a:rect l="l" t="t" r="r" b="b"/>
              <a:pathLst>
                <a:path w="603885" h="603885">
                  <a:moveTo>
                    <a:pt x="0" y="0"/>
                  </a:moveTo>
                  <a:lnTo>
                    <a:pt x="603608" y="0"/>
                  </a:lnTo>
                  <a:lnTo>
                    <a:pt x="603608" y="603609"/>
                  </a:lnTo>
                  <a:lnTo>
                    <a:pt x="0" y="603609"/>
                  </a:lnTo>
                  <a:lnTo>
                    <a:pt x="0" y="0"/>
                  </a:lnTo>
                  <a:close/>
                </a:path>
              </a:pathLst>
            </a:custGeom>
            <a:ln w="30481">
              <a:solidFill>
                <a:srgbClr val="FFFFFF"/>
              </a:solidFill>
            </a:ln>
          </p:spPr>
          <p:txBody>
            <a:bodyPr wrap="square" lIns="0" tIns="0" rIns="0" bIns="0" rtlCol="0"/>
            <a:lstStyle/>
            <a:p>
              <a:endParaRPr/>
            </a:p>
          </p:txBody>
        </p:sp>
      </p:grpSp>
      <p:sp>
        <p:nvSpPr>
          <p:cNvPr id="13" name="object 13"/>
          <p:cNvSpPr txBox="1"/>
          <p:nvPr/>
        </p:nvSpPr>
        <p:spPr>
          <a:xfrm>
            <a:off x="4924206" y="249024"/>
            <a:ext cx="211817" cy="385362"/>
          </a:xfrm>
          <a:prstGeom prst="rect">
            <a:avLst/>
          </a:prstGeom>
        </p:spPr>
        <p:txBody>
          <a:bodyPr vert="horz" wrap="square" lIns="0" tIns="15875" rIns="0" bIns="0" rtlCol="0">
            <a:spAutoFit/>
          </a:bodyPr>
          <a:lstStyle/>
          <a:p>
            <a:pPr algn="ctr">
              <a:lnSpc>
                <a:spcPct val="100000"/>
              </a:lnSpc>
              <a:spcBef>
                <a:spcPts val="125"/>
              </a:spcBef>
            </a:pPr>
            <a:r>
              <a:rPr lang="ru-RU" sz="2400" b="1" spc="10" dirty="0">
                <a:solidFill>
                  <a:srgbClr val="FFFFFF"/>
                </a:solidFill>
                <a:latin typeface="Arial"/>
                <a:cs typeface="Arial"/>
              </a:rPr>
              <a:t>6</a:t>
            </a:r>
            <a:endParaRPr sz="2400" dirty="0">
              <a:latin typeface="Arial"/>
              <a:cs typeface="Arial"/>
            </a:endParaRPr>
          </a:p>
        </p:txBody>
      </p:sp>
      <p:sp>
        <p:nvSpPr>
          <p:cNvPr id="14" name="object 14"/>
          <p:cNvSpPr txBox="1"/>
          <p:nvPr/>
        </p:nvSpPr>
        <p:spPr>
          <a:xfrm>
            <a:off x="4701999" y="556599"/>
            <a:ext cx="603885" cy="227626"/>
          </a:xfrm>
          <a:prstGeom prst="rect">
            <a:avLst/>
          </a:prstGeom>
        </p:spPr>
        <p:txBody>
          <a:bodyPr vert="horz" wrap="square" lIns="0" tIns="12065" rIns="0" bIns="0" rtlCol="0">
            <a:spAutoFit/>
          </a:bodyPr>
          <a:lstStyle/>
          <a:p>
            <a:pPr algn="ctr">
              <a:lnSpc>
                <a:spcPct val="100000"/>
              </a:lnSpc>
              <a:spcBef>
                <a:spcPts val="95"/>
              </a:spcBef>
            </a:pPr>
            <a:r>
              <a:rPr sz="1400" b="1" spc="5" dirty="0">
                <a:solidFill>
                  <a:srgbClr val="FFFFFF"/>
                </a:solidFill>
                <a:latin typeface="Arial"/>
                <a:cs typeface="Arial"/>
              </a:rPr>
              <a:t>к</a:t>
            </a:r>
            <a:r>
              <a:rPr sz="1400" b="1" spc="-5" dirty="0">
                <a:solidFill>
                  <a:srgbClr val="FFFFFF"/>
                </a:solidFill>
                <a:latin typeface="Arial"/>
                <a:cs typeface="Arial"/>
              </a:rPr>
              <a:t>ласс</a:t>
            </a:r>
            <a:endParaRPr sz="1400" b="1" dirty="0">
              <a:latin typeface="Arial"/>
              <a:cs typeface="Arial"/>
            </a:endParaRPr>
          </a:p>
        </p:txBody>
      </p:sp>
      <p:sp>
        <p:nvSpPr>
          <p:cNvPr id="27" name="object 5"/>
          <p:cNvSpPr/>
          <p:nvPr/>
        </p:nvSpPr>
        <p:spPr>
          <a:xfrm>
            <a:off x="252772" y="2114978"/>
            <a:ext cx="344170" cy="676275"/>
          </a:xfrm>
          <a:custGeom>
            <a:avLst/>
            <a:gdLst/>
            <a:ahLst/>
            <a:cxnLst/>
            <a:rect l="l" t="t" r="r" b="b"/>
            <a:pathLst>
              <a:path w="344170" h="676275">
                <a:moveTo>
                  <a:pt x="343828" y="0"/>
                </a:moveTo>
                <a:lnTo>
                  <a:pt x="0" y="0"/>
                </a:lnTo>
                <a:lnTo>
                  <a:pt x="0" y="675751"/>
                </a:lnTo>
                <a:lnTo>
                  <a:pt x="343828" y="675751"/>
                </a:lnTo>
                <a:lnTo>
                  <a:pt x="343828" y="0"/>
                </a:lnTo>
                <a:close/>
              </a:path>
            </a:pathLst>
          </a:custGeom>
          <a:solidFill>
            <a:schemeClr val="bg1">
              <a:lumMod val="65000"/>
            </a:schemeClr>
          </a:solidFill>
        </p:spPr>
        <p:txBody>
          <a:bodyPr wrap="square" lIns="0" tIns="0" rIns="0" bIns="0" rtlCol="0"/>
          <a:lstStyle/>
          <a:p>
            <a:endParaRPr/>
          </a:p>
        </p:txBody>
      </p:sp>
      <p:pic>
        <p:nvPicPr>
          <p:cNvPr id="28" name="Picture 4" descr="D:\клипарт\школа\0_b410d_2f9dc2cf_S.png"/>
          <p:cNvPicPr>
            <a:picLocks noChangeAspect="1" noChangeArrowheads="1"/>
          </p:cNvPicPr>
          <p:nvPr/>
        </p:nvPicPr>
        <p:blipFill>
          <a:blip r:embed="rId2"/>
          <a:srcRect/>
          <a:stretch>
            <a:fillRect/>
          </a:stretch>
        </p:blipFill>
        <p:spPr bwMode="auto">
          <a:xfrm>
            <a:off x="237635" y="249024"/>
            <a:ext cx="656763" cy="529060"/>
          </a:xfrm>
          <a:prstGeom prst="rect">
            <a:avLst/>
          </a:prstGeom>
          <a:noFill/>
        </p:spPr>
      </p:pic>
      <p:sp>
        <p:nvSpPr>
          <p:cNvPr id="6" name="AutoShape 2" descr="Книга: &quot;Тайное становится явным&quot; - Виктор Драгунский. Купить книгу, читать  рецензии | ISBN 978-5-699-82538-7 | Лабиринт"/>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8" name="Picture 4" descr="Марк Твен: Приключения Тома Сойера | Asaxi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40143" y="1309329"/>
            <a:ext cx="1361856" cy="178572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Краткая биография Марка Твена, история успеха и трагизма"/>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4548725" y="962877"/>
            <a:ext cx="1174596" cy="133286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Текст 2"/>
          <p:cNvSpPr>
            <a:spLocks noGrp="1"/>
          </p:cNvSpPr>
          <p:nvPr>
            <p:ph type="body" idx="1"/>
          </p:nvPr>
        </p:nvSpPr>
        <p:spPr/>
        <p:txBody>
          <a:bodyPr/>
          <a:lstStyle/>
          <a:p>
            <a:endParaRPr lang="ru-RU"/>
          </a:p>
        </p:txBody>
      </p:sp>
      <p:pic>
        <p:nvPicPr>
          <p:cNvPr id="4" name="Picture 2" descr="D:\Маме\Учительская деятельность\Модератор\6 класс\6 класс 4 четверть\6 класс урок 64\1448938085_13.jpg"/>
          <p:cNvPicPr>
            <a:picLocks noChangeAspect="1" noChangeArrowheads="1"/>
          </p:cNvPicPr>
          <p:nvPr/>
        </p:nvPicPr>
        <p:blipFill>
          <a:blip r:embed="rId2"/>
          <a:srcRect/>
          <a:stretch>
            <a:fillRect/>
          </a:stretch>
        </p:blipFill>
        <p:spPr bwMode="auto">
          <a:xfrm>
            <a:off x="63500" y="34971"/>
            <a:ext cx="5702300" cy="3200400"/>
          </a:xfrm>
          <a:prstGeom prst="rect">
            <a:avLst/>
          </a:prstGeom>
          <a:noFill/>
          <a:ln>
            <a:solidFill>
              <a:schemeClr val="accent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8922981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Текст 2"/>
          <p:cNvSpPr>
            <a:spLocks noGrp="1"/>
          </p:cNvSpPr>
          <p:nvPr>
            <p:ph type="body" idx="1"/>
          </p:nvPr>
        </p:nvSpPr>
        <p:spPr>
          <a:xfrm>
            <a:off x="300752" y="784225"/>
            <a:ext cx="2429748" cy="2094230"/>
          </a:xfrm>
        </p:spPr>
        <p:txBody>
          <a:bodyPr/>
          <a:lstStyle/>
          <a:p>
            <a:endParaRPr lang="ru-RU" dirty="0"/>
          </a:p>
        </p:txBody>
      </p:sp>
      <p:pic>
        <p:nvPicPr>
          <p:cNvPr id="4" name="Picture 2" descr="D:\Маме\Учительская деятельность\Модератор\6 класс\6 класс 4 четверть\6 класс урок 64\1448938020_42.jpg"/>
          <p:cNvPicPr>
            <a:picLocks noChangeAspect="1" noChangeArrowheads="1"/>
          </p:cNvPicPr>
          <p:nvPr/>
        </p:nvPicPr>
        <p:blipFill>
          <a:blip r:embed="rId2"/>
          <a:srcRect/>
          <a:stretch>
            <a:fillRect/>
          </a:stretch>
        </p:blipFill>
        <p:spPr bwMode="auto">
          <a:xfrm>
            <a:off x="53813" y="102424"/>
            <a:ext cx="5648487" cy="3044001"/>
          </a:xfrm>
          <a:prstGeom prst="rect">
            <a:avLst/>
          </a:prstGeom>
          <a:noFill/>
          <a:ln>
            <a:solidFill>
              <a:schemeClr val="accent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3982084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Текст 2"/>
          <p:cNvSpPr>
            <a:spLocks noGrp="1"/>
          </p:cNvSpPr>
          <p:nvPr>
            <p:ph type="body" idx="1"/>
          </p:nvPr>
        </p:nvSpPr>
        <p:spPr>
          <a:xfrm>
            <a:off x="268585" y="555625"/>
            <a:ext cx="2667000" cy="2769989"/>
          </a:xfrm>
        </p:spPr>
        <p:txBody>
          <a:bodyPr/>
          <a:lstStyle/>
          <a:p>
            <a:r>
              <a:rPr lang="ru-RU" sz="1800" b="0" i="0" dirty="0">
                <a:solidFill>
                  <a:schemeClr val="tx1"/>
                </a:solidFill>
              </a:rPr>
              <a:t>В издательстве трудился и </a:t>
            </a:r>
            <a:r>
              <a:rPr lang="ru-RU" sz="1800" b="0" i="0" dirty="0" err="1">
                <a:solidFill>
                  <a:schemeClr val="tx1"/>
                </a:solidFill>
              </a:rPr>
              <a:t>Сэмюэль</a:t>
            </a:r>
            <a:r>
              <a:rPr lang="ru-RU" sz="1800" b="0" i="0" dirty="0">
                <a:solidFill>
                  <a:schemeClr val="tx1"/>
                </a:solidFill>
              </a:rPr>
              <a:t>, сначала в качестве наборщика, а потом как журналист. В качестве журналиста он путешествовал по стране, побывал в Сент-Луисе и в Нью-Йорке.</a:t>
            </a:r>
            <a:r>
              <a:rPr lang="ru-RU" sz="1800" dirty="0">
                <a:solidFill>
                  <a:schemeClr val="tx1"/>
                </a:solidFill>
              </a:rPr>
              <a:t/>
            </a:r>
            <a:br>
              <a:rPr lang="ru-RU" sz="1800" dirty="0">
                <a:solidFill>
                  <a:schemeClr val="tx1"/>
                </a:solidFill>
              </a:rPr>
            </a:br>
            <a:endParaRPr lang="ru-RU" sz="1800" dirty="0">
              <a:solidFill>
                <a:schemeClr val="tx1"/>
              </a:solidFill>
            </a:endParaRPr>
          </a:p>
        </p:txBody>
      </p:sp>
      <p:pic>
        <p:nvPicPr>
          <p:cNvPr id="5" name="Picture 2" descr="D:\Маме\Учительская деятельность\Модератор\6 класс\6 класс 4 четверть\6 класс урок 64\1448938017_48.jpg"/>
          <p:cNvPicPr>
            <a:picLocks noChangeAspect="1" noChangeArrowheads="1"/>
          </p:cNvPicPr>
          <p:nvPr/>
        </p:nvPicPr>
        <p:blipFill rotWithShape="1">
          <a:blip r:embed="rId2"/>
          <a:srcRect l="488" t="181" r="-488" b="18519"/>
          <a:stretch/>
        </p:blipFill>
        <p:spPr bwMode="auto">
          <a:xfrm>
            <a:off x="3187700" y="708025"/>
            <a:ext cx="2288507" cy="1687233"/>
          </a:xfrm>
          <a:prstGeom prst="rect">
            <a:avLst/>
          </a:prstGeom>
          <a:noFill/>
          <a:ln>
            <a:solidFill>
              <a:schemeClr val="accent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5105385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Текст 2"/>
          <p:cNvSpPr>
            <a:spLocks noGrp="1"/>
          </p:cNvSpPr>
          <p:nvPr>
            <p:ph type="body" idx="1"/>
          </p:nvPr>
        </p:nvSpPr>
        <p:spPr>
          <a:xfrm>
            <a:off x="300752" y="784225"/>
            <a:ext cx="2769496" cy="1661993"/>
          </a:xfrm>
        </p:spPr>
        <p:txBody>
          <a:bodyPr/>
          <a:lstStyle/>
          <a:p>
            <a:r>
              <a:rPr lang="ru-RU" sz="1800" b="0" i="0" dirty="0">
                <a:solidFill>
                  <a:schemeClr val="tx1"/>
                </a:solidFill>
              </a:rPr>
              <a:t>Свой первый юмористический рассказ Твен опубликовал в 1865 году. Он принес ему успех и был даже назван лучшим юмористическим рассказом. </a:t>
            </a:r>
            <a:endParaRPr lang="ru-RU" sz="1800"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68701" y="708025"/>
            <a:ext cx="2007914" cy="1981200"/>
          </a:xfrm>
          <a:prstGeom prst="rect">
            <a:avLst/>
          </a:prstGeom>
          <a:ln>
            <a:solidFill>
              <a:schemeClr val="accent1"/>
            </a:solidFill>
          </a:ln>
          <a:effectLst>
            <a:outerShdw blurRad="50800" dist="38100" dir="2700000" algn="tl" rotWithShape="0">
              <a:prstClr val="black">
                <a:alpha val="40000"/>
              </a:prstClr>
            </a:outerShdw>
          </a:effectLst>
        </p:spPr>
      </p:pic>
      <p:pic>
        <p:nvPicPr>
          <p:cNvPr id="6" name="Рисунок 5"/>
          <p:cNvPicPr>
            <a:picLocks noChangeAspect="1"/>
          </p:cNvPicPr>
          <p:nvPr/>
        </p:nvPicPr>
        <p:blipFill>
          <a:blip r:embed="rId3"/>
          <a:stretch>
            <a:fillRect/>
          </a:stretch>
        </p:blipFill>
        <p:spPr>
          <a:xfrm>
            <a:off x="3452654" y="677739"/>
            <a:ext cx="2154645" cy="2301007"/>
          </a:xfrm>
          <a:prstGeom prst="rect">
            <a:avLst/>
          </a:prstGeom>
          <a:ln>
            <a:solidFill>
              <a:schemeClr val="accent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989163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Текст 2"/>
          <p:cNvSpPr>
            <a:spLocks noGrp="1"/>
          </p:cNvSpPr>
          <p:nvPr>
            <p:ph type="body" idx="1"/>
          </p:nvPr>
        </p:nvSpPr>
        <p:spPr>
          <a:xfrm>
            <a:off x="215900" y="633470"/>
            <a:ext cx="3713387" cy="2462213"/>
          </a:xfrm>
        </p:spPr>
        <p:txBody>
          <a:bodyPr/>
          <a:lstStyle/>
          <a:p>
            <a:r>
              <a:rPr lang="ru-RU" sz="1600" b="0" i="0" dirty="0" smtClean="0">
                <a:solidFill>
                  <a:schemeClr val="tx1"/>
                </a:solidFill>
              </a:rPr>
              <a:t>Потрудившись </a:t>
            </a:r>
            <a:r>
              <a:rPr lang="ru-RU" sz="1600" b="0" i="0" dirty="0">
                <a:solidFill>
                  <a:schemeClr val="tx1"/>
                </a:solidFill>
              </a:rPr>
              <a:t>какое-то время на брата, </a:t>
            </a:r>
            <a:r>
              <a:rPr lang="ru-RU" sz="1600" b="0" i="0" dirty="0" err="1">
                <a:solidFill>
                  <a:schemeClr val="tx1"/>
                </a:solidFill>
              </a:rPr>
              <a:t>Сэмюэль</a:t>
            </a:r>
            <a:r>
              <a:rPr lang="ru-RU" sz="1600" b="0" i="0" dirty="0">
                <a:solidFill>
                  <a:schemeClr val="tx1"/>
                </a:solidFill>
              </a:rPr>
              <a:t> понял, что его «зовет» река. Он стал лоцманом на пароходе. Работа ему нравилась, но Гражданская война привела к исчезновению частного пароходства. </a:t>
            </a:r>
            <a:r>
              <a:rPr lang="ru-RU" sz="1600" b="0" i="0" dirty="0" err="1">
                <a:solidFill>
                  <a:schemeClr val="tx1"/>
                </a:solidFill>
              </a:rPr>
              <a:t>Сэмюэль</a:t>
            </a:r>
            <a:r>
              <a:rPr lang="ru-RU" sz="1600" b="0" i="0" dirty="0">
                <a:solidFill>
                  <a:schemeClr val="tx1"/>
                </a:solidFill>
              </a:rPr>
              <a:t> был вынужден снова заняться поисками средств к существованию</a:t>
            </a:r>
            <a:r>
              <a:rPr lang="ru-RU" sz="1600" b="0" i="0" dirty="0" smtClean="0">
                <a:solidFill>
                  <a:schemeClr val="tx1"/>
                </a:solidFill>
              </a:rPr>
              <a:t>.</a:t>
            </a:r>
            <a:endParaRPr lang="ru-RU" sz="1600" b="0" i="0" dirty="0">
              <a:solidFill>
                <a:schemeClr val="tx1"/>
              </a:solidFill>
            </a:endParaRPr>
          </a:p>
          <a:p>
            <a:endParaRPr lang="ru-RU" sz="1600" b="0" i="0" dirty="0">
              <a:solidFill>
                <a:schemeClr val="tx1"/>
              </a:solidFill>
            </a:endParaRP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29287" y="631825"/>
            <a:ext cx="1676141" cy="2286000"/>
          </a:xfrm>
          <a:prstGeom prst="rect">
            <a:avLst/>
          </a:prstGeom>
        </p:spPr>
      </p:pic>
    </p:spTree>
    <p:extLst>
      <p:ext uri="{BB962C8B-B14F-4D97-AF65-F5344CB8AC3E}">
        <p14:creationId xmlns:p14="http://schemas.microsoft.com/office/powerpoint/2010/main" val="39448783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Текст 2"/>
          <p:cNvSpPr>
            <a:spLocks noGrp="1"/>
          </p:cNvSpPr>
          <p:nvPr>
            <p:ph type="body" idx="1"/>
          </p:nvPr>
        </p:nvSpPr>
        <p:spPr>
          <a:xfrm>
            <a:off x="617313" y="781128"/>
            <a:ext cx="4531172" cy="2215991"/>
          </a:xfrm>
        </p:spPr>
        <p:txBody>
          <a:bodyPr/>
          <a:lstStyle/>
          <a:p>
            <a:r>
              <a:rPr lang="ru-RU" b="0" i="0" dirty="0"/>
              <a:t> </a:t>
            </a:r>
            <a:r>
              <a:rPr lang="ru-RU" b="0" i="0" dirty="0">
                <a:solidFill>
                  <a:schemeClr val="tx1"/>
                </a:solidFill>
              </a:rPr>
              <a:t>1867 году Твен выпустил книгу «Простаки за границей», по сути это были заметки о путешествии. Книга имела бешеный успех. Марк Твен стал очень популярен.</a:t>
            </a:r>
            <a:endParaRPr lang="ru-RU" dirty="0">
              <a:solidFill>
                <a:schemeClr val="tx1"/>
              </a:solidFill>
            </a:endParaRPr>
          </a:p>
        </p:txBody>
      </p:sp>
    </p:spTree>
    <p:extLst>
      <p:ext uri="{BB962C8B-B14F-4D97-AF65-F5344CB8AC3E}">
        <p14:creationId xmlns:p14="http://schemas.microsoft.com/office/powerpoint/2010/main" val="3959671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098" name="Picture 2" descr="Марк Твен: Приключения Тома Сойера В нашей новой серии &quot;Школьная программа&quot;  | Детская литератур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7100" y="635695"/>
            <a:ext cx="1591547" cy="2434530"/>
          </a:xfrm>
          <a:prstGeom prst="rect">
            <a:avLst/>
          </a:prstGeom>
          <a:noFill/>
          <a:extLst>
            <a:ext uri="{909E8E84-426E-40DD-AFC4-6F175D3DCCD1}">
              <a14:hiddenFill xmlns:a14="http://schemas.microsoft.com/office/drawing/2010/main">
                <a:solidFill>
                  <a:srgbClr val="FFFFFF"/>
                </a:solidFill>
              </a14:hiddenFill>
            </a:ext>
          </a:extLst>
        </p:spPr>
      </p:pic>
      <p:pic>
        <p:nvPicPr>
          <p:cNvPr id="5" name="Рисунок 6"/>
          <p:cNvPicPr>
            <a:picLocks noChangeAspect="1"/>
          </p:cNvPicPr>
          <p:nvPr/>
        </p:nvPicPr>
        <p:blipFill>
          <a:blip r:embed="rId3"/>
          <a:stretch>
            <a:fillRect/>
          </a:stretch>
        </p:blipFill>
        <p:spPr>
          <a:xfrm>
            <a:off x="215900" y="631825"/>
            <a:ext cx="1828800" cy="2438400"/>
          </a:xfrm>
          <a:prstGeom prst="rect">
            <a:avLst/>
          </a:prstGeom>
          <a:ln>
            <a:solidFill>
              <a:schemeClr val="accent1"/>
            </a:solidFill>
          </a:ln>
          <a:effectLst>
            <a:outerShdw blurRad="50800" dist="38100" dir="2700000" algn="tl" rotWithShape="0">
              <a:prstClr val="black">
                <a:alpha val="40000"/>
              </a:prstClr>
            </a:outerShdw>
          </a:effectLst>
        </p:spPr>
      </p:pic>
      <p:pic>
        <p:nvPicPr>
          <p:cNvPr id="6" name="Рисунок 8"/>
          <p:cNvPicPr>
            <a:picLocks noChangeAspect="1"/>
          </p:cNvPicPr>
          <p:nvPr/>
        </p:nvPicPr>
        <p:blipFill>
          <a:blip r:embed="rId4"/>
          <a:stretch>
            <a:fillRect/>
          </a:stretch>
        </p:blipFill>
        <p:spPr>
          <a:xfrm>
            <a:off x="3941046" y="631825"/>
            <a:ext cx="1608853" cy="2438400"/>
          </a:xfrm>
          <a:prstGeom prst="rect">
            <a:avLst/>
          </a:prstGeom>
          <a:ln>
            <a:solidFill>
              <a:schemeClr val="accent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7512376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5500" y="102424"/>
            <a:ext cx="4639547" cy="315471"/>
          </a:xfrm>
        </p:spPr>
        <p:txBody>
          <a:bodyPr/>
          <a:lstStyle/>
          <a:p>
            <a:endParaRPr lang="ru-RU" dirty="0"/>
          </a:p>
        </p:txBody>
      </p:sp>
      <p:sp>
        <p:nvSpPr>
          <p:cNvPr id="5" name="AutoShape 2" descr="data:image/jpeg;base64,/9j/4AAQSkZJRgABAQAAAQABAAD/2wCEAAkGBwgHBgkIBwgKCgkLDRYPDQwMDRsUFRAWIB0iIiAdHx8kKDQsJCYxJx8fLT0tMTU3Ojo6Iys/RD84QzQ5OjcBCgoKDQwNGg8PGjclHyU3Nzc3Nzc3Nzc3Nzc3Nzc3Nzc3Nzc3Nzc3Nzc3Nzc3Nzc3Nzc3Nzc3Nzc3Nzc3Nzc3N//AABEIAL0AfAMBEQACEQEDEQH/xAAbAAACAgMBAAAAAAAAAAAAAAAEBQEGAgMHAP/EAEUQAAIBAgQEAwUEBwYDCQAAAAECAwQRAAUSIQYTMUEiUWEUMnGBkSOhscEHFUJSstHwFjNicoLhJDXxJjRDZHSDk6Kz/8QAGwEAAgMBAQEAAAAAAAAAAAAABAUBAgMABgf/xABBEQABBAECAwQFCgQFBAMAAAABAAIDEQQSIQUxQRNRYXEiMoGRsRRykqGywcLR4fAjNEJSBhVi4vEzNVOCJCVD/9oADAMBAAIRAxEAPwCx0uVl5NGiSWS1+VGtyPj2HzIw4lyw3YJDDgOfuUZV5M9FStU1dKI4Vtc80at9ulrffgR/EdA1O5I1nCu0dpZuUNBlUNb/AN2cFrFtJ8h1PkR6i+N2ZzXC0PLwxzHEEUhKzL2phe9x2t0wVFkNk5IObFfFzCBJwQhVGOtQsuW5RX0toY6Va2xPxxmZow4s1CwLI615c1fQ6ga2KOTKKkzNG7RI6pzCpa507joL+WET/wDEuE2JsrA5wLtIoVv7aRw4ZOXFhoEC+fT2WoosvSqpTUNVxxKsfMdApYou+5+hxHEePOw8kY4gc6yGg2ACSBsL8xupxsBs8XadoAALPWh4+4qKTLzVVc1OkyMsfSQdD5fX8jjbO423Cw48mSM26vR6jv8Ad94WcGCZpnRtcKHXoe73rVS0klTVGm1KkviHiBtcdsFZnFIcXE+WUXM25VyPLms4MR8sxhuiL94UTUckRiBeJxI+hTG9/F5dBjsXikORr9FzS0WbFbewnuUS4skWmyDZrY3v9S1TRvBIY5lKOOoODceeLIjEkLtTT1CxkY6J2l4orDGqqpxy5exy5PqPj/LqBUhiyuojpTvzNa6yfMjzPxx4z5dGXUF7j5I8BZ8e57FX5JQplw5i1IaqudrJH129CR08sTkEPj26rbA9CbUTVbe9c2qaox8t4pPHGTbV+zfY/PALb9V3JOJAy+0bzVzyCSnqOE+fH/fGZhOLHwkDYeu1j88PuEM0NrxK8r/iCTtH30pLJpJxIEhiB2uZJDZR+ZOPQEuugF5UBtW4/mjMmk9nrFfMOTLCwsbQm6HzG5/DCnjWLm5GI5uLJT+e21+F/Dki8OeCKUGRtjx3TCtmpanJipqrmnk+yeYaTJf9kDr0Nh06DCDAjzcLi4kfDpEo9INNgH+4nYDffmeZ5lHZLoJ8PS19lh2va/CuuxRP69pkki0tLKohKSBYram2tu1vXAZ/wvlysl2DSX20l10N72AI328/YthxeBhZRJGmjt12768UqoquGkiq4jA7pULo2cAhdxvt13x6finC8nOfA8SAGM3yJt2x7+WyVYmTFjskZpJDhXMct/zWOX5zHT6aaCEl0kEkrmxDgdhcbEbffgbN4aOJ5cgdLdNoAWNN8yaO99R5IyJ82Fixy9nTXO5mt67h0/5REWc00ecvUmlnDSJYhWUgG25PytgOfg2YeHs4WJWkj0rII2B2HXqT7FpHkxNkfnlhA2b051v9QCn2ijnzCCommk8A8bSR6QdPurte3ck9MEtxOI42DLjxxgB2wDXWRqvU6yByvYVfnzQxnxpclkj3HbnYrlyG3juSmr1FM9PVZmIlleOAKXO6lrE6QPiRc48o3GzYJYeGF+hrnk0NjpurJ8gaH5hNzLjvjflgWQ3zHlXt3/RVm5O7Wuetthf0x9Sa0NFLylk7leviVy9fHLkbScLIcqjOdSmGaYF0SMrdbC/Unra5+W+PFw4gDd+a97LMb2Vpp8kpssyelipUchJZhEJLE6ZCTa9iANl8/XvgtrWgbLBup7jSRcTZNRZpllRppYxmMW0DxkKOukLfuPQ7jpij2B3LmiY9cbdR5LSuWfqGhGWsQZY6eJpSOmttRNv67DDHhzNOyRcWk1nUkc9QVk5MCiSci9ibKg82P9X+tnLndBzSFrBWonZQtMHsZ5HmfvuVX5KPzucdp7zfwUa69UUnUnCVN7KOWipVCBZJYmTTbWSFQMN9R8rfPAgyGaqr0b5j60d8nkDQQ70qsg+PIeaW1VBmGUsi1aF45CRGzMpuQd11A2uDtY/7Y3jmDidJtDywOZWoV8P3+6UNzfZucsMlnF0LoQGPpfrjQvGklu5HT98lixgLmh+wNb+HeO9AxUbzyxNNDIipuiFSDIb36d+2EPDuHyCR082171fx8LXreMcVgEIxIPSPK65CuniRzI5DkiBS11TPIlNRTzm9rohAX0v2OM+IY+W/KLo30CB1rl0v99VPCMrh8eGBM23NO4qzv17v+AiMuy6tSmiep8MM8vLjkdvCh8i3bvhvhiSOLRM7U7n37fekXEnQZGR2mLHoYdvM9/gnFdw9UUOWyVMurnpJpkRG2EW/i26i/nizMlksgbW3Mef3IeTDfFEXE73uB3ff9yT4MQajHLl6+OXK5CqQ1pIJ9lI2IJG1rW0Wt9Gx4sZuMTWte+JfpA08kRDnECrJRw6jTRC2pgdT3Pra29+3YW6jEzZ2PCzUXWsezkkdfVJhmE9Hn1FUVESyZcCQWcBjEwudV+23f1ONuHztyscyOFG9vL92sclskUgbdhA5tmBqZJqqY6HqHuFP7K2so+m/xJw+woSBZXnuI5DS6rSjmJfqt/O4ww0nuSzW3vU608x8b46io1N70ZBnNZTqqpVkhZVlAk8VyvTfrb0xi/GjcbI8FuzLkYAA7xU5pm/t8UcPIhghR3l5asW1O5uxN+2/TEQ4/Zkm7J25dFM2X2tACgDftP75I2uzihrqhHaauhjd43liUq0cbILAxi9xuB0tjFmK9gIoE7/Wt5M2ORwOpwBqxtQruW8cSUjGnaZqpjy6hJHHvxcxrgob9QDb5bYp8ieLoDp9Xer/AOYRmtRP9V+F8q8lqreIIKha5AspM8MKJLspZ0udbb7bntvYYuzEe3Se4n3HoqS5zHh433AAPiOqGXPeXlpy9KeJ4Wi0uZmJOssW1C1vPbfGjsUuk7Qn/hZDMa2LsQ0EVvff7EHVZjUVZb2iobS3VEbSp+XzJ37k+eNWQMZyCxkyHSes73bBaOYp/aH1xpRWetvevcxP3h9cdRXa2968XXzx1KbT6pqVWplUEbOwAv64+PZUIbO8EVufivq0DS6Np8FKyvKYI4wzuwICgEn3jiggL300XsPgqgBuonZWDKuGoZkaXMyZGvf2cSeFT626n7set4dE6LHEbjv4H6knyZQ6S2jbxCMk4XyaYkyUVye5kb+eGHpD+o+8obU3+xv0W/kp/sfkVr+wD/5G/njtTv7j7yp1N/sb9Fv5JW1BwaM1XKSIfbmNhAJHLXte3WwNsU7b0tOs35lE/JZex7bsm6e/S38lqo8n4dq8wkpYIfGpYhH1jWFbS2k3sQDtioleXUHn3lVkx3xt1ujbXzW7WLF7bbLKr4VySxMUsKCJbyfbbdep32xD3SHlIfeVlofsBG3f/QPyWij4ToWPOWNKunLaQY5SdvO4OM2unG+sn2n81QhzHU5jfoN/JPG4SyFQWNALDc+Nv54JL3j+o+8qdTf7G/Rb+SrlfkdJNNooss5Ea/ta2LN8d9sAy5E7jTXEDzKydJv6LG/Rb+SZQcN5LHTjVl800nRtTkW+/GzJXhvrOJ8yrh7QPUb9Fv5ImDhnIZNN6ABnPQu23340bK4/1H3lWDm/2N+i38kS3COQqpPsIH/uN/PGhc+vWPvK7U3+xv0W/klebcOZTT0qvT0S8zUATzG+nXA0z59HoPIPmVIewc2N+i38lzzOHFJmdRBCmmNWGlSSbCww24U6U4/8RxJspRxmKJ0sbg0C2jkAOpVy4dzXnUM0lWscipIV0uoYdPXHn+M5Bx81zB4Jzw1pkwYnnmb+pxH3LGfPWjnP6qpI1kCa3CJYlb9B5XvgKGV0pJYKKJkppGo2t0WaH2Y5vTTckR++JbgMP3XH54HjfPFLbVsIxMNAHNWfKs8ocxEarKsNQwuaeRhq+XmPUY9DDkNlHcUDJjSMs1sOqcMRbqMbrFVXKhmeVzyUQygyoaqWZq4yLpZGJa4G7FhcLa3bAzA9prT7U0nMEzRJ2lGgNNHmKHlXVJOFo6k1oko4arntRS+0+3QsIqeV316U6bFr3Av0GM4gb27uqNznMEdPIrUK0kWQBW/PkKq1pypYf7EZhCDSGcZffTDSlHQKNxI/Rje3lira7IjrXcrzl3y9jt61dTY37h0CIrjVZdRymko/Zq6aRKqmpYCG0LEo1yPbax3Fh1uO+LOto2FFZxiOZ4D3amiwSepcdgL327+m/RGVrzZdJkmaJJWZhTFZDJIGuXkkA0eG9gCdgOgxZ1t0u5rGINmEsJAa7atuQB39vUp9VSTZbw1PPUNzKqGlZ2J7yab2Hz2xsTpjJPOkvY1s2UGt2BI9yrVPm9fSZZXrM9Qs9PUUypDUfaSqraQT6hjqtufyA4e4NN+CZvxYZJWVVODtxsLHLyra0XS8UvpFTOIxST5k8MbSKYzFCqFiSOt7i1j52xcTdTytYv4c29LfWDQT1sk17kb/AGpMmWNmEeVVT0qPIJGLohRU6kqxBv12Fzt54uJrbqA2WJ4eBL2RkAJA7+vl8U3rqcVlFHy+m0guPTa+NHDU1L3CjS4xxS+rP6traSStwB0OkYYcPNxk+P5JfxUelF838Tk0yedY8tqIywDNMSNvQY8v/iQXxB3kPgnPB/8At8P/ALfacrpw9kA9mNbNtPOAVH7q/wAzjbh2IY49buZ+CrkPD3UFHGlDBS8H1zRwqrsFBsPNgMFzxtEZIG6L4SScxnt+Cr2X+11fGeWU9Rlxy+opKckxlg1wBbWMC6XdpTRRTKURx4MjmP1Bx/YW7j3NYsxq5spFckMVDCZWJaxnnA2QdjYEn4/DG2RIHEsuqUcJx3QtE5bZcQPJvUptm+aVlLkvDoo6hYZKuaFHfa3LCXbr2tjWSQhjKKCxsZj5p+0FhoPvvZZ0/Ga12e+z0qAZbHFJLJVOp8aoNyvpfv3xwyAX0OS53CnR4+t/rkgAd19/ihI884jzoLJQ5DC+UTto+2cXdCbEnxDb5H54p2ssnJvorV2Hh4xp8x7Qb7d6313Ef6t4nraKvkhXL4KQPbRdybDwjzvfpiXS6ZC08qWUWB2uIySP1y72eaIy6rpYsojzrOMuTLoqbw0sZYsEj6KQnZiNul8cx7Q3W4VSrNHI6YwQP1l3M95679QiabNMp4voaqkp55SgUCVLFJFB3B+G2NA9kwICxkx8jh8jXuHl1CVQVfC1HWmjlzmeprXqImeaUs5Z0bwKXC6QAe3rjMOhaaJs2jHR58kfaNjAaAdhVbjc0TdppFklDQVNI9bVRSCKaeaNZgBeSRgQRv23A+ONeza07nvQjsyWVrgxtWGjbuH580vzyF6DKosvkbLJErJ5dRrC62kdyylbA7gH06dRjOUFrdO26IxHiWUyjUC0D1a5AUbVmglShooaSeo508MCh2J8TWFtRHqRjfUGt3KWSHW4yBtAn9hcZ4tP/aKsJJUsytt3uo3ww4cf4R8/ySzig3i+b+JysXBNEtRHXVM0Jmipjq5V7cxuoH3YU8Uxw/iD5HCw0D30mHD5NPDYWjmdX2nK3w8SO6eOnp4H7RvUEMfgNO+Bvlx/tA8zX3K/ZrPNDFn2UCCWT2dXlja/ve64a1vW1vngxzdce59yvjZBx5dYF8x7xSBzHLq6n4nrM8gens2XmCmDMbh9jci3TY9++KOY7tC8dyLZlQjDZjuB9azXdXReyCkyuq4Zly6MCWZ1cTtMLu0pvdjfvf6YpEWFmgqkuXI/IEw2Aqq6AdErNAlc/DuVZ0Ci0dHrqU1dX8ICEjY3seh7HEBok0tPQbo05jYjPLEd3O28tzaPrcpFdxJmEFOixwLkns8RVbIrOxsB9Onri5ZqkIHcsosoR4rHONntLPsH6oXLc/zekoaXKYsgqDmcWmKzi0Nhtq1Dbp/RxVsr2gN07/UtZsLHkkdOZhoO/j5Ug+I8oqM04tzJ6WwraOjhqIV6hnB93f4HFZo9chrnQW+HlNgw2B/quLgfJZ8RZp+v+FKDMlibl0dcrV8ABsALhviN/v36Y6R+uIOA5HdRiY3yXMkhvdzTpPnyRFbmlPmkmZ1/DupkpcolR5kjKeI2KqLjqACfpiznh1uZ0Cyix3wCOPK/qeDXPbqUTkMfDFFw7l9XUJRAWQ86RAzmXbva9wfpbEx9kGAmljkuzpMqSNurrte1f8IRaGiz7jjOos7bXHSxRimiZyo0lbsw+4/6vTEaGyTOD/CluZpMXAiOPzcTfv2H77kuzySduGOHHhDTyR1rrAW3MgRmCX87hRjOQns2eaJxWs+VTg7AtF+F1abcMwxVNH+u/aPa80rCyys5tybf+Go7AbfHFHzCNnac3FLuJuka75MBpY3l4+JVH4yueJKzWAhunhHbwLh9wt3aQF3ivN8VsOiH+n8Tlff0bDVw9mI86l/4Fxjni5pB++QW+F/JQeR+25Ee3UNVlzU4mjYpGbCWIEA226jz7nC9k0Yi0vG4CIc03YRVHRRTUMnKUBb+C3cbWxLd4XAKD66bSpBJTBHIuqC919MbW0ClBVOzLKK2KpevyoNHIo8YvtKvwt12wHJE6QW0UrRPrYrRU0NbWqswDJKu+rpY+XwwvjbNC/V0RTyx40lbcvq8zopYxLr3ex8hbDeORBkK5pNI1ifxxqSVyU1dZUrWLyWPMvbQSBqHocCyzubyXb3SLapqRG0aQqoYX0lRbfqDgUZco2AROgc73WOVPJBE8UtLFHHckCNAoN/QYIgndycFSS3GybQlPwpkUWZrVx5cqyatarqOhSOhC9MatZGXXSJfxLLdH2Zft9fvWfEeQZPmMiVmYU8hkUaS8Tlbr5MR2xTLfFGNbx7vvUYufkY7dEZ28Rfu7lhWUdFmMuTx0sqQJl86zJEqXDBR7o8sUZkwyloaapdDkujEmrcvFe9ALl1PlOd1VZDVmKnrPF7KFsuvz9O/1wvyniRxDO+1pNm9pAyOQek3r4dy5/xdLzuI6yRejFf4Fx6fg38rv3lef4vu+P5v4nLof6LhfJK0He9Y38C4nM/mH+z4BEYf8jB5H7bk8kouXAAANANtJF9sCxDRGQtjuUHmIny+iJp15UUa7lAALnvthZmPmgZcYsBGYzGSHS7qnNHIlZRQz2H2iBrdhthiwiRgd3oZ7dDi0qrcccQNlScmnYiVhpsvvMxGw+8YWZ08plEMRrayUx4fiNlGt/JV7L67M8vroK2trVWlkdTPTMWcqG62G+467bnAuHOBJoBJ8UbkxQvjLWs36dF0amWkrqdKiApLFINmHQ/74fANIsJC4OadLuaxrJ1ox7oYBCQLgG+B8nIbALcrxRGRRltq6kiq3p+S7i+hhe3w2GLxgStDiKUSsEby0G6RrCOMXYgepONhG0dFnqWioqIo0J0lifdHS/8AXnip0jorNBdstFZLyqE1AF2tcBfp3xnM7s2alBsKm1deeY8kzsXHhCOd7dceSn7SSQizSkOAG6U02aVK1BKcxGvbUOv9b4IDSz0gd1n2h5J5UUdPU0ZSaeVmsGSQ/si/T8frjFs/Zv1NG61LA5tFUHiYxpnlSIb8s6Su9/2Rj3HAHl+EHOG9lLuLNGqKv7fxOXSf0W/8kqz/AOcb+BcXzP5l/s+AW+H/ACUHkftuVxZAwsdxgdbKJI0eNkdQysLMCLgj1x1ArgaNqo86s4brZIxG01Absq3sAPQ+fphF2kvD5C0i4+n7/NNtMeZGDdPSasjo6nMUzKrzASVMUreJyBEyso0lewt037/DHTuZLbNQ1nn028+S2Z2jGaQ2m/X+ypRKOoaKneVNMihdTgoyjrc3te3X4/HAWO3VLqB2vnYqvzV3lzGmgrhNneXUcMhhk5h3KqitZj8bWw7fnY0LPRdfklbMSaQixSR5bmQrqqaszFBKVOmGLYID5+tvxvjHCjdku+UTD5o7v33q2ZMzGAhjO/VMJs/MhskqxqDvoW9vmeuG+wSjti40EM1bd9aXd735sgv9MZvkHRHwYb3ek/YIkVolX7Ryx9e+KarRvY6eSawcqooI0fSS17KficRIwSMpBS7SEKq5hlDTVzG50tYH0x56fHdHyVaDig1yb2SZpfC+m/gB29MBGR3Jy7swErjzKp5qxONKeVtvhbGhhaRYKz1OVZ4gLtm0xdAGsu3l4Rj2fANsIV3lB8VJ1RfN/E5XXg2ZYeGq9gQsxqSFYGze6v8AvgfjMmiSUt57fAIrDH/wYfJ323JnHX1SC/t049DKT+OPNtyp27B5V9JCzOd1ymy1zH0sh/LGw4hkDquooeqz6taJtVQGFgdOlT+XrjSLNnkka1x2JHxVC5waXNVR4jq5KWnRwiKZnslxZRbfoNuw+uGGXiQEhzRv4JjwafInc5r3bAdfMIb+09Rmtdl1KsS0rCewmRyzHV4bduu30wt+RtjjNku8E7MQjtw3VnjyyKd2SY1LTLe6vKVB+FrXxOI2A82pbPJlf0OAHkjTTEIFYpGgHuoPzw6EgAACAbw3UdUjrv8AfNaaidKYqscVyB7zG+KueSmmPhRM9UUs6eq58WpyQRiLtbvj0nZZwT6j16YgFVc1OqWon/VbiBdRV7NbqFPl9+JeToNJPmt0vsIanzWd6gwseYx8NlXc+o/lhUZXvOg7oJspukZU0qJ9pCpkvsbn8cYZOIwDUCiA5V98kmkrJXkdGBN0UHve/wAsL+0DRoCjsyTaovEur9d1PMBD3W4t/hGPc/4f2wR5lL+LevH838TlZuEI1egmuFN5z1H+EYSf4h/n3DwHwTbhf/b4f/b7TlYJ4IkW3Lj6b+EYQP2R7ErnijaWGIKLPIA1h1Hljojuun9GIlNFjjeWiRIlDlyzMFHYm34DBGo20BDQAdkSVz/j6rlqM9jjmN46WAdT+03iPzsVw1xr7IHqU3w2BrS6lVpJDdSrcs9Vt28sFAIqR97LpeV5oc4ypK+TUk6taRgbspAIPxF7H0uMJZw6GQhAMYGkBZU2aCseRNY5sQ3sdiPP8MGQzuoFy2MYatpK1GxYKw6g4Pa/UFNFqmFGjD7jrti4XOIK9TsxlG9h5eeOXPrSn2SziKqMLW0TjT/q7fy+eLt8Uty49bLHRLsyaGLMjE942Vg11NunceuFU7A2RIH0HIqDNzHJMtQ/hlAKPsNwOvrfGUkhOoO6rSOWjutElRKk3glvqUkOegH4YXSNbqRAcVzviFmbOKgzaWckXKjY7DHt+BV8jHmUv4reqP5v4nK48DJfL6hrXtUH+EYTcfbee4+A+CbcMP8A9fF7ftOTqqF2+I6489KN0wYlFUXgdXa2lSGuR5Hf7sVjNOpWmAfGQnVIx50LaAFQFT9TjQOqQIWEfwVyjPak5nmNZUbx65SzRsDdQNhfy2Aw9jGgAL0ETG9kIwUtMKmQEkXOwHW+Ni6lZ0Y1CyrzwtkuY5TQ1NUymaOogDR06nZm6hvFYA/A98B5B7Vuke+vvS18kOsMGxB5/cl9Y7RTx1sUckDKSVDrpPqrean7uvTA8RI9Am/L4jx+KOJsUmRqUmgjqYH2YX69PT64YMsDdczfZTT5hKX0sQRfp541D1Z8Qq00DRiVCvici+lRfbzx0uRFELeaQbnUKKNpJEZ7o41pvbvi0M8UouM2sXEEJXxnUK9XDIp0vKDv537emMchtuteYy2aHEIWj0rCscz/AGcnu3NmGF0oPMIZncVZqKnaSmZSVdFGwO56YXGMuJPcmcfqrm3EwC53UBSAPDYH/KMe44AR8iHmUFxT1o/m/icr1+j7SMnqWZSf+KYbf5VwHxll5T3eXwCNwHgYUIvoftuTOQSySnTAdP8AiIGPNSROcUeMhgS/N6eeSIRCLdyF1De19sUbGWuBKv8AKYy0o6gZRNKhPRrgehH88VIp1rKA3ElPFdNTZhQ078tRorVLbbyAK+1/nfBEcpY00eiYYoIko9yBiyVKjh+DM+Vy6hZHQaAAdBbSB8j+ONiSI9j4rft9OQY+lKxcFTtUcPmJ2Jkopmha/dbAg/f92HGE0Ph80o4q0sn1N2sWkWeU0EU2lo1blH3DcKw6gbdDYjfA5x2RS7o7Gkkmx7ZzS2p5XNSSNvDNGAygABGXYgAbAdCMEP0kCkRgtLC+N53/AEQbycpuYCNS37YpSZgXsntJldScvevjlKySwCVEUliyjfTa3U+mAMtjZTv0SfJmBkoDlsjYnTQQQNYsQ/Qkn+vuwlhmkgkDm+0LPxS/iyjapoaOZBuNVj5C+PUSPAAcknEm/wAUrHh2gKxfbHVc73JO48h2wsmmCEhiVmjy16Ql6d35Uo8SIwLRkf4fX0xY4vaxB7OaLALCuacU8ls9qTDrMfhALDf3Re/zvj1HAm1hgNPUoPih9KP5v4nLoH6PZ6al4WzCprFUxRVLMbi/7K7DFeIaBM9z+Qr4BE4YLsSADuP23JVX8a1XNDUtPRQxX3Tlhyo7XPc/LCAz2fRYB7EybisAo81YuC+Kv11UPQ1NNEkqoXSSNbB7GxFuxwfjS6/Rc0WsJ4NA1BMeII1Sq1ooDGE3t8f+uFvF2gPYQtMU7EeKq2aLppqdtyFWQAf4za3ztfCpw2rxH3ppjn0inWQ0WnJ6WkFzE0Wsve/iLar/AFIwwb6fojqg8iT+MX9xUZXTnKc5ngkGiOqOk6umvqpHxuRgjDc7Fyuxfyd8V2SRk44I5t+HVKONKdoZQ52LJ1A7g/8ATDXIaDTlfgrubCl+TVNNXZQ2XCJBVrGSjafFJZrkA+vlhcQ5j7PJHTwuhnEx5WlE8BVZfCdjaxG+CB4Jgx90rFw1ndOtGuUmmOpI2UyQte5N9yOx388QcSWXdqR8QDYpNZduenVapJXlRU5Ps4ibxhjdzba1rC334WQ8JMb7mdZW8DQ9oeDsU3qoUqMhpWJAC6g1v8x2+hwfmECMJNns/jOtDUkKqq66hS67gA6RcXtfHn3PF7rONtBE0CTvUiV2MU8hIIVibC/b474YYslHSDzWjdxuqDxpGIuJq1PIp6fsLj2PCdoD5lLeL7Pj+b+Jyc0HOPA04iJ0nMiHAHUcsWwt41faO8x9kJhwoD5NDfc77blW6ahqpakCGIyEKbopFzbyv88Jy4VXVNOq6zkmTJkojSmlQBU1OWXxNJ338jv9RjeMlh1dUE92sbhOKzLTXESmUIxjAI03/P1xtl4Hylwfqr2LGKbsxVKu8RS5ZFSSUMNRza5JFZI1/e6Ebd7E4wyOGsixXPJ5df0RWJkF04B5FHcO5hlMVBRQ1FVDDWJCqMjyaSdItfyOCMQ404BYPS7uvuVMuOVj3Ej0e9ZcUD26CL2BqWoZdRN6lUI6EEHfe4xbPw5J2t0bEFRhTRxuOs0Ck9e0+dZTPS11DVRVlEvMWaSOySLsD4h4SbeRPu32xMJlezTMPSCNg7ODIEkbgWu28lTVgemqUmjcxlHVlYj1/C2O0B3olNsqS8d3kT7t1YZM14eeWKrq4C1S7oJ7hii2NiSOh27/AAxSBr45ADyCWGDLfEezPo8wrdSV+XypEuXBHicXRoVspGG+g1aQuPpUeaQZkqT57UqqgXRGN+5tb8APpgLJHpBOcJxEFnvXqhZYAsSrePSWIYWAUkAnCnNJqihMs63alCNAqSRxC5jBOm3vWPQHCcQl3NZDkjcumM8X2kLvdrWZrW3+NxgyPGka4ECwutc749RYuLK6MEkLoALm59xcez4eKiIHf9wS/im7o7/t/E5Xz9GlNFWcM10E66o3q2BH+lcZZzA+d7XeHwC2xCW4kBHc77blnWcKwZXI1e1YOWjqSOVpYgm3vA+vlhHNhtjBeXbBHDLPUIqbPsv54pX92VCEnILXPqLX8sYslZe5oLJ0jRyK1cQ8Ss0XJyqTREVu8w963kPL8cegiDHN1XaGJVLWOCbVzY13N1ZRZr9b6sEOaHt0kWFzHuYdTTRRFFkjyRQ5ksVU0fUKXLMo8yPn2wqrEjm9EVR9lpl8qyZIdDqo+9OJXEsYHhK26je+GwKWpdV1cdBHqZDqfwpEmxc+W3brfE1ajYJTSyVEr+0SRIGhkDcqIeEIRYj1wvzohYA7k94Y4ywPY880W1TQiij9uymnqOWP74SnwqfEq7eQYC57jAboHh1ByIxmyGLWx9c9vK1Z8pcUyQRIlhEgAXpYWw9LaFLzBcSbKPyvLDLXVOYVJUx6gES+5so6+mF2Qz0rR7MnTAI280Dn1RK0iyQIrLGjIFDCzX6j06HCDIeZDR6LO7CEoUnqIegK6rrdevniGxFzdlwRwp56AxuG94baeg9MFhpaApXPOMXMnEdY5FidHr+wMei4Z6UJPj+SA4p60fzfxOXRf0Uf8hq//WN/CuKZf8w/2fALTG/k4fI/bcj+KsypJUjo1kEkglBdV3AsDsT8bYS8Xa8YhcO8LQHdVaop6Sc+OmiY362sR9MeWbJIz+pTQK2ZVklHmVRO1S2yAKFaVxf6EE9B1v0w5wJZIxbTRK2jiaQSRacT5Tw/QIHlhh1WsESPU7fDqcMQ+eb0dRPwVqDN6Siv4lqIHhgpcrEcEp02kY6gtx09d+l/ngtnD9qeVlJlEcktTOKdaKSa78tXKx610mQ+gubfDt3wyaygAFhr1WSq7mGcmNjLUpzqk30Qxn3R5DyHrjb1dlQG910HhrhF5MvpKuoql/4hFlkCDcXFwB27+WFsgL3W5NYMxkEemNu6OyamyzJckzmaWnjanpqiZbsoJZRay/liwbZQJmdR32slc7y3Mquo1TPU1MZkb+7D2AA7C3b1wfZrdBWrXlOazHJaj7V5Dzm0lm1H3QbX+u2FeafSpbMvSUuXOGZGB3XdrDr8MI5IjrVo5CDurLlWbJDTQARAOqhSTvfbrgjHfobVImwU2SWLMYgCvewtje+0Clcn44jWDiqvi/dKdf8AIpw84d6MRHj+SB4p60fzfxOR+RZpVUmSS0sU/IheoZ3K3DPsBpv2Hw/DFp2A5MhPh8ArQfycPkftuXlkdFD39032N8YZcInhdH3qWrbm1EAHnpnk1ndtEhBIx4rFnJpjwPctHitwh6XLq9IWqCmuBo+cr88M2i2563sMPMLiOGP4D9nXXLmTyHJSGSAWoiqpqQGePSFtuXksLDzJw+oNaaCyLidyiJhnE0ZrZqaCOCKmLqUlRiAxB1Wv/h+eEreN45k7PfVdcjzXdnKW6iFXc0zXUVnqpVMqjSiAggk+XxOG+PMXAlworJjnO5hD5TlctTO89Uyxg+OV5DYKva/8sEXW6vVrrnBfEcdVBVUpKLTZdCgVmFmb3tz8lwLKzTR71o0kpLxDVCl/R7SJITrzCpMsp621s0m//wBRjo617qjgdCqc88dHQjlFDtpTcGx88EkhYAJzw05fKY1KMVlqiOu5OnCnNkax+p+w70wx2gjdHfq5XEqw6UdWPQX38sD6GyND27grR8APJGZTRzCKVqhtw3vEddsZGMrNrHBPclCRsNR2J7YtEAHbqxK5l+kMj+2WZaTtqj//ADXD/B9Q+f3BBcT5xfN/E5VfNZ5omURyyKpB8KsQL3xOR/15PZ8Aph/lIfI/bKCbN6+nS0VXOB+7q2P1xiSrgK/UGdUbUdLy5jURtGFMqxn3hsbjz9MeOlw5TI4kUbOy0tb814oybLcqWOpkmlRqJ6cQpTMGlc2ItJ2HXb1v2wNBw3Mkm1tFHUDdjYDw6ontGBtKqUOY0kkfITMp6iCWGKN3qkC6JmuGAt1AB/3x7GKWfsZHTN3F0B1FfFBvaCQGq41VTlJqK/LzmHLespY6WNmpiFTRqNy3SxLE9seSczK/h5Bj9VxcfSsm62A57ALXXHRZq5ikpfiGhlkyiGVOYKOnWo5phOrnIpW262A8Vye5AGDIeGT6pXM2LiRz20k2Tz8Kod65srCBXRZVedQGmzOPJ53jE9QktOjQst1I+0B1Dpc/QDB2PgZMkkJym+o0g79f6Tse4KXyNFhvVWPh6rNVQw1qTCZFj01EqxkGZ1BFtPp026nAs2BIGTNbzJ9EXyF2d/P3DZXbINit9NVGoy6naOSSOKWCIRsqFxcXLKQeoI7nywM/CyGin+l6TrBNc+R9nd7lo17TyXjp0RU8IMc0YUsRD1Gu5W1ttiDt5YzGLMJXOO7Tdb/6avnv15q2w5c1sqJvaPGschhVahGTS25Pu7/I/DFIsDK7Px9CjY/p5/vqu1NtepWJqZpiCKdggTYjQQoFjftfvh1w9roYBHL61n42tGutNY1AB0tqvvbBkgViLWaytH4Gcqh9N8YFqydCDyXMuM31cS1jXJ1aDc/5Fw64cf4R8/ySviop0Y/0/icklbRLO4ZwxIFtjbBmRhvfIXtcN/DwpCY3EYWQNilYSW31rmSe496GOUwuwBhdrnpq64wODIBZcPciBxHFJoRn6X6J1SZZXw0q00VKIo0ba79D54RTS4RdrM4N9wKaMhkO3YOHm4fkh80SWppzl9ZTCyMrddwR09O+GGJw5sjRNDJYPggZ86GF5jfEQR/q/RL4Muhp31xwkkX2Y3G4t5YOGDLy1D3fqsDxHEIrsz9L9E3ramqnZJamjCAqAtgQDYYBZwsOcQ2QEjn+7VXz4zQHPicAfH/ag3DF9fKsbW+/BcPDZYT6Lvq/VQzOw28mH6X6LKNnWGaFoi6Siz3Yg2+I3xjJweR7xIZNx4fqiBxbFDdIiP0v0TTKs+zDKaOOmpaaMRoxKs4J3JufTFpeFuleSX7+X6rP/McZo/6Z+l+iyXiTNIaM08MSwxly8ZUEGO5uQp8tzt64o/hBk2L/AKv1UjiWO0eo73/7Vgc9zR4mSzlgS7TK7ah8T5dsZngtCtfP996t/mmOf6He/wD2ojLuK80y+MRRQQugJOlwTe/XGjODPYKD/q/VVHFMYf0H6X+1bpuMszlvqoqQbEW0nofniTwdx/q+r9VoOM44/wDzP0v0UQ8YZpCgRaeA22BYG9vri44VIB631fqr/wCdwf8AjP0v0WuXi3NJZA/KiUjyBt+OKnhDz/X9X6qw47ANuzP0v0SqvnmzCreqmjUSPa9iewA/LBuNhOhZp1WlOfxBuTIHNbQArn4k/etvywyS2l624IA64g8lwG6PqaSZ4o+fNGVUEmR5Nt+n3Dyx5rC4nhxveYYnA7ANDd9h4bDcnryXoszAyXxsEsoIFkku23O3nt4KHijlRyis7cleWWNj1su3rufpjWOaeFzdZ0jWdVcvVLjvXSwPEgnuWUkUUrXaQXHQNNnfnQ9p3PgKWFdHDHyhCqrfUdjewuAAfhvgvhmRNKHmUk1XhvRNja6Iqh080NxGGCPR2QAu/HrW/iDaLSliGqjsuoMZUBN9dha5373JsLdMK358h0Zm9EBp2Ho2bI37qAJN0T7EaMSIasU8wS4b86AFnfrd0KulCwUTqWFOAXDEAy9DrCAbH441+VZwcGmTYUCQ3n6Bc43XiANuftCxGPiubenne1/6tIGx678luOX0utfs1aOSZkBL+5Z/O/7oO25JPpgccTzC0kkhzGg8h6Vsu6r+4+AFVuTS0+QY97NsONcztv59w8bPchq2MzVNFEJFkd1FyZLjdzZb+QAt64Y4UvZRZD9JaGk8hvs0Emhzs7/VsgsqPW+Jt2T4+Ow9g28VszJ4ZBB7YaiCS7lo7mQhbi2xI033+Qxlw5ssb5Dj6Xt9Gjs3fe9wCTW3fuSrZpjcG9rbTvtz8tjQHJbqRKQZWiNEzU0jSvUTaijJp9wEA979PXGOW/KdnFwcA9oYGtoEHUbedxy6atqpTC2EQUR6J1Em6qthsPghcopYGXm1qBwwkspa1tCXYm3qVAHx8sHcUy5mHs8ckEad6v1nUB7rv2IfEhYRrlHf9Q/4CPlyyhp1dGgEgWAzJKJSvN8ICi9+uo32FhsN98LIuJZk51MdpOrSQRemnEnav7RQs2ee2yKfiQM2IsVd3z2/NCZ5S0cCoKSFYx7RKlxIWuFCjuf3tWDeDZWTM89u4n0GO5AbuLj08AL+5DZkMcbQWDqRz7gPvSkAW6DD9A0vW9BjlFL2OVrU45csdIvewxy7ra9pW99I+mOUUFIABJAtfHWpUaRa1hb4YmyooKbDyGIXUFGlR0UfTE2V2kdymwsRbY9sQpXlAUWAAGOJvmuG3JRpF72F/O2Js8lG12pIB7DfEWpoKNC/ujf0xNnvUUO5SAANgBtbELqCnHKbXscutf/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6" name="AutoShape 4" descr="Книга: &quot;Сверху вниз наискосок&quot; - Виктор Драгунский. Купить книгу, читать  рецензии | ISBN 978-5-386-03784-0 | Лабиринт"/>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8" name="Picture 2" descr="Марк Твен. Приключения Тома Сойера. 4 класс"/>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0" y="102423"/>
            <a:ext cx="5638800" cy="3044001"/>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Как впасть в детство без деменции? Марк Твен, «Приключения Тома Сойера» |  Читай- Не читай | Яндекс Дзен"/>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7900" y="1470025"/>
            <a:ext cx="1481891" cy="14720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61300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0752" y="102424"/>
            <a:ext cx="5164295" cy="315471"/>
          </a:xfrm>
        </p:spPr>
        <p:txBody>
          <a:bodyPr/>
          <a:lstStyle/>
          <a:p>
            <a:pPr algn="ctr"/>
            <a:r>
              <a:rPr lang="ru-RU" dirty="0" smtClean="0"/>
              <a:t>Словарная работа</a:t>
            </a:r>
            <a:endParaRPr lang="ru-RU" dirty="0"/>
          </a:p>
        </p:txBody>
      </p:sp>
      <p:sp>
        <p:nvSpPr>
          <p:cNvPr id="4" name="Объект 2"/>
          <p:cNvSpPr>
            <a:spLocks noGrp="1"/>
          </p:cNvSpPr>
          <p:nvPr>
            <p:ph type="body" idx="1"/>
          </p:nvPr>
        </p:nvSpPr>
        <p:spPr>
          <a:xfrm>
            <a:off x="444500" y="631825"/>
            <a:ext cx="5148487" cy="2094230"/>
          </a:xfrm>
          <a:solidFill>
            <a:schemeClr val="bg1"/>
          </a:solidFill>
        </p:spPr>
        <p:txBody>
          <a:bodyPr>
            <a:normAutofit/>
          </a:bodyPr>
          <a:lstStyle/>
          <a:p>
            <a:pPr marL="0" indent="0">
              <a:buNone/>
            </a:pPr>
            <a:r>
              <a:rPr lang="ru-RU" sz="1900" i="0" dirty="0" err="1" smtClean="0">
                <a:solidFill>
                  <a:srgbClr val="7030A0"/>
                </a:solidFill>
              </a:rPr>
              <a:t>извЁстка</a:t>
            </a:r>
            <a:r>
              <a:rPr lang="ru-RU" sz="1900" i="0" dirty="0" smtClean="0">
                <a:solidFill>
                  <a:srgbClr val="7030A0"/>
                </a:solidFill>
              </a:rPr>
              <a:t>                 </a:t>
            </a:r>
            <a:r>
              <a:rPr lang="ru-RU" sz="1900" i="0" dirty="0" smtClean="0">
                <a:solidFill>
                  <a:srgbClr val="0070C0"/>
                </a:solidFill>
              </a:rPr>
              <a:t>- </a:t>
            </a:r>
            <a:r>
              <a:rPr lang="ru-RU" sz="1900" i="0" dirty="0" err="1">
                <a:solidFill>
                  <a:srgbClr val="0070C0"/>
                </a:solidFill>
              </a:rPr>
              <a:t>ohak</a:t>
            </a:r>
            <a:endParaRPr lang="ru-RU" sz="1900" i="0" dirty="0">
              <a:solidFill>
                <a:srgbClr val="0070C0"/>
              </a:solidFill>
            </a:endParaRPr>
          </a:p>
          <a:p>
            <a:pPr marL="0" indent="0">
              <a:buNone/>
            </a:pPr>
            <a:r>
              <a:rPr lang="ru-RU" sz="1900" i="0" dirty="0" err="1">
                <a:solidFill>
                  <a:srgbClr val="7030A0"/>
                </a:solidFill>
              </a:rPr>
              <a:t>о</a:t>
            </a:r>
            <a:r>
              <a:rPr lang="ru-RU" sz="1900" i="0" dirty="0" err="1" smtClean="0">
                <a:solidFill>
                  <a:srgbClr val="7030A0"/>
                </a:solidFill>
              </a:rPr>
              <a:t>тчАяние</a:t>
            </a:r>
            <a:r>
              <a:rPr lang="ru-RU" sz="1900" i="0" dirty="0" smtClean="0">
                <a:solidFill>
                  <a:srgbClr val="7030A0"/>
                </a:solidFill>
              </a:rPr>
              <a:t>                 - </a:t>
            </a:r>
            <a:r>
              <a:rPr lang="ru-RU" sz="1900" i="0" dirty="0" err="1">
                <a:solidFill>
                  <a:srgbClr val="0070C0"/>
                </a:solidFill>
              </a:rPr>
              <a:t>umidsizlik</a:t>
            </a:r>
            <a:endParaRPr lang="ru-RU" sz="1900" i="0" dirty="0">
              <a:solidFill>
                <a:srgbClr val="0070C0"/>
              </a:solidFill>
            </a:endParaRPr>
          </a:p>
          <a:p>
            <a:pPr marL="0" indent="0">
              <a:buNone/>
            </a:pPr>
            <a:r>
              <a:rPr lang="ru-RU" sz="1900" i="0" dirty="0" err="1">
                <a:solidFill>
                  <a:srgbClr val="7030A0"/>
                </a:solidFill>
              </a:rPr>
              <a:t>в</a:t>
            </a:r>
            <a:r>
              <a:rPr lang="ru-RU" sz="1900" i="0" dirty="0" err="1" smtClean="0">
                <a:solidFill>
                  <a:srgbClr val="7030A0"/>
                </a:solidFill>
              </a:rPr>
              <a:t>дохновЕние</a:t>
            </a:r>
            <a:r>
              <a:rPr lang="ru-RU" sz="1900" i="0" dirty="0" smtClean="0">
                <a:solidFill>
                  <a:srgbClr val="7030A0"/>
                </a:solidFill>
              </a:rPr>
              <a:t>           - </a:t>
            </a:r>
            <a:r>
              <a:rPr lang="ru-RU" sz="1900" i="0" dirty="0" err="1">
                <a:solidFill>
                  <a:srgbClr val="0070C0"/>
                </a:solidFill>
              </a:rPr>
              <a:t>ilhom</a:t>
            </a:r>
            <a:endParaRPr lang="ru-RU" sz="1900" i="0" dirty="0">
              <a:solidFill>
                <a:srgbClr val="0070C0"/>
              </a:solidFill>
            </a:endParaRPr>
          </a:p>
          <a:p>
            <a:pPr marL="0" indent="0">
              <a:buNone/>
            </a:pPr>
            <a:r>
              <a:rPr lang="ru-RU" sz="1900" i="0" dirty="0" err="1">
                <a:solidFill>
                  <a:srgbClr val="7030A0"/>
                </a:solidFill>
              </a:rPr>
              <a:t>р</a:t>
            </a:r>
            <a:r>
              <a:rPr lang="ru-RU" sz="1900" i="0" dirty="0" err="1" smtClean="0">
                <a:solidFill>
                  <a:srgbClr val="7030A0"/>
                </a:solidFill>
              </a:rPr>
              <a:t>езвИться</a:t>
            </a:r>
            <a:r>
              <a:rPr lang="ru-RU" sz="1900" i="0" dirty="0" smtClean="0">
                <a:solidFill>
                  <a:srgbClr val="7030A0"/>
                </a:solidFill>
              </a:rPr>
              <a:t>                 - </a:t>
            </a:r>
            <a:r>
              <a:rPr lang="ru-RU" sz="1900" i="0" dirty="0" err="1">
                <a:solidFill>
                  <a:srgbClr val="0070C0"/>
                </a:solidFill>
              </a:rPr>
              <a:t>tinmay</a:t>
            </a:r>
            <a:r>
              <a:rPr lang="ru-RU" sz="1900" i="0" dirty="0">
                <a:solidFill>
                  <a:srgbClr val="0070C0"/>
                </a:solidFill>
              </a:rPr>
              <a:t> </a:t>
            </a:r>
            <a:r>
              <a:rPr lang="ru-RU" sz="1900" i="0" dirty="0" smtClean="0">
                <a:solidFill>
                  <a:srgbClr val="0070C0"/>
                </a:solidFill>
              </a:rPr>
              <a:t>o</a:t>
            </a:r>
            <a:r>
              <a:rPr lang="uz-Latn-UZ" sz="1900" i="0" dirty="0" smtClean="0">
                <a:solidFill>
                  <a:srgbClr val="0070C0"/>
                </a:solidFill>
              </a:rPr>
              <a:t>‘</a:t>
            </a:r>
            <a:r>
              <a:rPr lang="ru-RU" sz="1900" i="0" dirty="0" err="1" smtClean="0">
                <a:solidFill>
                  <a:srgbClr val="0070C0"/>
                </a:solidFill>
              </a:rPr>
              <a:t>ynamoq</a:t>
            </a:r>
            <a:endParaRPr lang="ru-RU" sz="1900" i="0" dirty="0">
              <a:solidFill>
                <a:srgbClr val="0070C0"/>
              </a:solidFill>
            </a:endParaRPr>
          </a:p>
          <a:p>
            <a:pPr marL="0" indent="0">
              <a:buNone/>
            </a:pPr>
            <a:r>
              <a:rPr lang="ru-RU" sz="1900" i="0" dirty="0" err="1" smtClean="0">
                <a:solidFill>
                  <a:srgbClr val="7030A0"/>
                </a:solidFill>
              </a:rPr>
              <a:t>приверЕдливый</a:t>
            </a:r>
            <a:r>
              <a:rPr lang="ru-RU" sz="1900" i="0" dirty="0" smtClean="0">
                <a:solidFill>
                  <a:srgbClr val="7030A0"/>
                </a:solidFill>
              </a:rPr>
              <a:t>       - </a:t>
            </a:r>
            <a:r>
              <a:rPr lang="ru-RU" sz="1900" i="0" dirty="0" err="1">
                <a:solidFill>
                  <a:srgbClr val="0070C0"/>
                </a:solidFill>
              </a:rPr>
              <a:t>injiq</a:t>
            </a:r>
            <a:endParaRPr lang="ru-RU" sz="1900" i="0" dirty="0">
              <a:solidFill>
                <a:srgbClr val="0070C0"/>
              </a:solidFill>
            </a:endParaRPr>
          </a:p>
          <a:p>
            <a:pPr marL="0" indent="0">
              <a:buNone/>
            </a:pPr>
            <a:r>
              <a:rPr lang="ru-RU" sz="1900" i="0" dirty="0" smtClean="0">
                <a:solidFill>
                  <a:srgbClr val="7030A0"/>
                </a:solidFill>
              </a:rPr>
              <a:t>озорник                     - </a:t>
            </a:r>
            <a:r>
              <a:rPr lang="ru-RU" sz="1900" i="0" dirty="0" err="1">
                <a:solidFill>
                  <a:srgbClr val="0070C0"/>
                </a:solidFill>
              </a:rPr>
              <a:t>shum</a:t>
            </a:r>
            <a:r>
              <a:rPr lang="ru-RU" sz="1900" i="0" dirty="0">
                <a:solidFill>
                  <a:srgbClr val="0070C0"/>
                </a:solidFill>
              </a:rPr>
              <a:t> </a:t>
            </a:r>
            <a:r>
              <a:rPr lang="ru-RU" sz="1900" i="0" dirty="0" err="1">
                <a:solidFill>
                  <a:srgbClr val="0070C0"/>
                </a:solidFill>
              </a:rPr>
              <a:t>bola</a:t>
            </a:r>
            <a:endParaRPr lang="" sz="1900" i="0" dirty="0">
              <a:solidFill>
                <a:srgbClr val="0070C0"/>
              </a:solidFill>
            </a:endParaRPr>
          </a:p>
        </p:txBody>
      </p:sp>
    </p:spTree>
    <p:extLst>
      <p:ext uri="{BB962C8B-B14F-4D97-AF65-F5344CB8AC3E}">
        <p14:creationId xmlns:p14="http://schemas.microsoft.com/office/powerpoint/2010/main" val="279457001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0752" y="102424"/>
            <a:ext cx="5164295" cy="315471"/>
          </a:xfrm>
        </p:spPr>
        <p:txBody>
          <a:bodyPr/>
          <a:lstStyle/>
          <a:p>
            <a:pPr algn="ctr"/>
            <a:r>
              <a:rPr lang="ru-RU" dirty="0" smtClean="0"/>
              <a:t>Читаем вместе</a:t>
            </a:r>
            <a:endParaRPr lang="ru-RU" dirty="0"/>
          </a:p>
        </p:txBody>
      </p:sp>
      <p:sp>
        <p:nvSpPr>
          <p:cNvPr id="3" name="Текст 2"/>
          <p:cNvSpPr>
            <a:spLocks noGrp="1"/>
          </p:cNvSpPr>
          <p:nvPr>
            <p:ph type="body" idx="1"/>
          </p:nvPr>
        </p:nvSpPr>
        <p:spPr>
          <a:xfrm>
            <a:off x="215901" y="781128"/>
            <a:ext cx="3200400" cy="2215991"/>
          </a:xfrm>
        </p:spPr>
        <p:txBody>
          <a:bodyPr/>
          <a:lstStyle/>
          <a:p>
            <a:pPr algn="l"/>
            <a:r>
              <a:rPr lang="ru-RU" sz="1800" b="0" i="0" dirty="0">
                <a:solidFill>
                  <a:schemeClr val="tx1"/>
                </a:solidFill>
              </a:rPr>
              <a:t>В американской провинции живёт мальчишка Том </a:t>
            </a:r>
            <a:r>
              <a:rPr lang="ru-RU" sz="1800" b="0" i="0" dirty="0" err="1">
                <a:solidFill>
                  <a:schemeClr val="tx1"/>
                </a:solidFill>
              </a:rPr>
              <a:t>Сойер</a:t>
            </a:r>
            <a:r>
              <a:rPr lang="ru-RU" sz="1800" b="0" i="0" dirty="0">
                <a:solidFill>
                  <a:schemeClr val="tx1"/>
                </a:solidFill>
              </a:rPr>
              <a:t>. Его воспитывает тётя Полли. Озорник Том сбегает с уроков, чтобы искупаться. В наказание Тому дано задание – выкрасить забор. </a:t>
            </a:r>
            <a:endParaRPr lang="" sz="1800" b="0" i="0" dirty="0">
              <a:solidFill>
                <a:schemeClr val="tx1"/>
              </a:solidFill>
            </a:endParaRPr>
          </a:p>
          <a:p>
            <a:pPr algn="l"/>
            <a:endParaRPr lang="ru-RU" sz="1800" b="0" i="0" dirty="0">
              <a:solidFill>
                <a:schemeClr val="tx1"/>
              </a:solidFill>
            </a:endParaRPr>
          </a:p>
        </p:txBody>
      </p:sp>
      <p:pic>
        <p:nvPicPr>
          <p:cNvPr id="4" name="Рисунок 4">
            <a:extLst>
              <a:ext uri="{FF2B5EF4-FFF2-40B4-BE49-F238E27FC236}">
                <a16:creationId xmlns:a16="http://schemas.microsoft.com/office/drawing/2014/main" id="{FB9D14CC-EFBE-E34C-9234-A6E1B87A2295}"/>
              </a:ext>
            </a:extLst>
          </p:cNvPr>
          <p:cNvPicPr>
            <a:picLocks noChangeAspect="1"/>
          </p:cNvPicPr>
          <p:nvPr/>
        </p:nvPicPr>
        <p:blipFill>
          <a:blip r:embed="rId2" cstate="email"/>
          <a:stretch>
            <a:fillRect/>
          </a:stretch>
        </p:blipFill>
        <p:spPr>
          <a:xfrm>
            <a:off x="3644900" y="634913"/>
            <a:ext cx="1896347" cy="2386660"/>
          </a:xfrm>
          <a:prstGeom prst="rect">
            <a:avLst/>
          </a:prstGeom>
          <a:ln>
            <a:solidFill>
              <a:schemeClr val="accent1"/>
            </a:solidFill>
          </a:ln>
          <a:effectLst>
            <a:outerShdw blurRad="50800" dist="38100" dir="2700000" algn="tl" rotWithShape="0">
              <a:prstClr val="black">
                <a:alpha val="40000"/>
              </a:prstClr>
            </a:outerShdw>
          </a:effectLst>
        </p:spPr>
      </p:pic>
      <p:pic>
        <p:nvPicPr>
          <p:cNvPr id="8194" name="Picture 2" descr="Аудиокнига «Том Сойер» слушать онлайн"/>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92499" y="603741"/>
            <a:ext cx="2048747" cy="24664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8148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fade">
                                      <p:cBhvr>
                                        <p:cTn id="7" dur="1000"/>
                                        <p:tgtEl>
                                          <p:spTgt spid="8194"/>
                                        </p:tgtEl>
                                      </p:cBhvr>
                                    </p:animEffect>
                                    <p:anim calcmode="lin" valueType="num">
                                      <p:cBhvr>
                                        <p:cTn id="8" dur="1000" fill="hold"/>
                                        <p:tgtEl>
                                          <p:spTgt spid="8194"/>
                                        </p:tgtEl>
                                        <p:attrNameLst>
                                          <p:attrName>ppt_x</p:attrName>
                                        </p:attrNameLst>
                                      </p:cBhvr>
                                      <p:tavLst>
                                        <p:tav tm="0">
                                          <p:val>
                                            <p:strVal val="#ppt_x"/>
                                          </p:val>
                                        </p:tav>
                                        <p:tav tm="100000">
                                          <p:val>
                                            <p:strVal val="#ppt_x"/>
                                          </p:val>
                                        </p:tav>
                                      </p:tavLst>
                                    </p:anim>
                                    <p:anim calcmode="lin" valueType="num">
                                      <p:cBhvr>
                                        <p:cTn id="9" dur="1000" fill="hold"/>
                                        <p:tgtEl>
                                          <p:spTgt spid="81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295699" y="110526"/>
            <a:ext cx="5254201" cy="332142"/>
          </a:xfrm>
          <a:prstGeom prst="rect">
            <a:avLst/>
          </a:prstGeom>
        </p:spPr>
        <p:txBody>
          <a:bodyPr vert="horz" wrap="square" lIns="0" tIns="16510" rIns="0" bIns="0" rtlCol="0">
            <a:spAutoFit/>
          </a:bodyPr>
          <a:lstStyle/>
          <a:p>
            <a:pPr marL="12700" algn="ctr">
              <a:lnSpc>
                <a:spcPct val="100000"/>
              </a:lnSpc>
              <a:spcBef>
                <a:spcPts val="130"/>
              </a:spcBef>
            </a:pPr>
            <a:r>
              <a:rPr lang="ru-RU" spc="-5" dirty="0" smtClean="0"/>
              <a:t>Сегодня на уроке</a:t>
            </a:r>
            <a:endParaRPr spc="-5" dirty="0"/>
          </a:p>
        </p:txBody>
      </p:sp>
      <p:sp>
        <p:nvSpPr>
          <p:cNvPr id="12" name="object 12"/>
          <p:cNvSpPr txBox="1"/>
          <p:nvPr/>
        </p:nvSpPr>
        <p:spPr>
          <a:xfrm>
            <a:off x="1237702" y="1986658"/>
            <a:ext cx="3256915" cy="543739"/>
          </a:xfrm>
          <a:prstGeom prst="rect">
            <a:avLst/>
          </a:prstGeom>
        </p:spPr>
        <p:txBody>
          <a:bodyPr vert="horz" wrap="square" lIns="0" tIns="12700" rIns="0" bIns="0" rtlCol="0">
            <a:spAutoFit/>
          </a:bodyPr>
          <a:lstStyle/>
          <a:p>
            <a:pPr>
              <a:lnSpc>
                <a:spcPct val="100000"/>
              </a:lnSpc>
              <a:spcBef>
                <a:spcPts val="25"/>
              </a:spcBef>
            </a:pPr>
            <a:endParaRPr sz="2250" dirty="0">
              <a:latin typeface="Arial"/>
              <a:cs typeface="Arial"/>
            </a:endParaRPr>
          </a:p>
          <a:p>
            <a:pPr algn="ctr">
              <a:lnSpc>
                <a:spcPct val="100000"/>
              </a:lnSpc>
            </a:pPr>
            <a:r>
              <a:rPr sz="1200" b="1" spc="-10" dirty="0">
                <a:solidFill>
                  <a:srgbClr val="FFFFFF"/>
                </a:solidFill>
                <a:latin typeface="Arial"/>
                <a:cs typeface="Arial"/>
              </a:rPr>
              <a:t>Изменяется</a:t>
            </a:r>
            <a:endParaRPr sz="1200" dirty="0">
              <a:latin typeface="Arial"/>
              <a:cs typeface="Arial"/>
            </a:endParaRPr>
          </a:p>
        </p:txBody>
      </p:sp>
      <p:sp>
        <p:nvSpPr>
          <p:cNvPr id="3" name="TextBox 2"/>
          <p:cNvSpPr txBox="1"/>
          <p:nvPr/>
        </p:nvSpPr>
        <p:spPr>
          <a:xfrm>
            <a:off x="144320" y="708025"/>
            <a:ext cx="5405580" cy="2585323"/>
          </a:xfrm>
          <a:prstGeom prst="rect">
            <a:avLst/>
          </a:prstGeom>
          <a:noFill/>
        </p:spPr>
        <p:txBody>
          <a:bodyPr wrap="square" rtlCol="0">
            <a:spAutoFit/>
          </a:bodyPr>
          <a:lstStyle/>
          <a:p>
            <a:pPr marL="285750" indent="-285750">
              <a:buFontTx/>
              <a:buChar char="-"/>
            </a:pPr>
            <a:r>
              <a:rPr lang="ru-RU" dirty="0" smtClean="0">
                <a:latin typeface="Arial" panose="020B0604020202020204" pitchFamily="34" charset="0"/>
                <a:cs typeface="Arial" panose="020B0604020202020204" pitchFamily="34" charset="0"/>
              </a:rPr>
              <a:t>Познакомимся с жизнью и творчеством американского писателя Марка Твена.</a:t>
            </a:r>
          </a:p>
          <a:p>
            <a:pPr marL="285750" indent="-285750">
              <a:buFontTx/>
              <a:buChar char="-"/>
            </a:pPr>
            <a:r>
              <a:rPr lang="ru-RU" dirty="0" smtClean="0">
                <a:latin typeface="Arial" panose="020B0604020202020204" pitchFamily="34" charset="0"/>
                <a:cs typeface="Arial" panose="020B0604020202020204" pitchFamily="34" charset="0"/>
              </a:rPr>
              <a:t>Узнаем о его юных годах, его мечтах и испытаниях.</a:t>
            </a:r>
          </a:p>
          <a:p>
            <a:pPr marL="285750" indent="-285750">
              <a:buFontTx/>
              <a:buChar char="-"/>
            </a:pPr>
            <a:r>
              <a:rPr lang="ru-RU" dirty="0" smtClean="0">
                <a:latin typeface="Arial" panose="020B0604020202020204" pitchFamily="34" charset="0"/>
                <a:cs typeface="Arial" panose="020B0604020202020204" pitchFamily="34" charset="0"/>
              </a:rPr>
              <a:t>Прочитаем отрывок из его романа «Приключения Тома </a:t>
            </a:r>
            <a:r>
              <a:rPr lang="ru-RU" dirty="0" err="1" smtClean="0">
                <a:latin typeface="Arial" panose="020B0604020202020204" pitchFamily="34" charset="0"/>
                <a:cs typeface="Arial" panose="020B0604020202020204" pitchFamily="34" charset="0"/>
              </a:rPr>
              <a:t>Сойера</a:t>
            </a:r>
            <a:r>
              <a:rPr lang="ru-RU" dirty="0" smtClean="0">
                <a:latin typeface="Arial" panose="020B0604020202020204" pitchFamily="34" charset="0"/>
                <a:cs typeface="Arial" panose="020B0604020202020204" pitchFamily="34" charset="0"/>
              </a:rPr>
              <a:t>».</a:t>
            </a:r>
          </a:p>
          <a:p>
            <a:pPr marL="285750" indent="-285750">
              <a:buFontTx/>
              <a:buChar char="-"/>
            </a:pPr>
            <a:endParaRPr lang="ru-RU" dirty="0" smtClean="0">
              <a:latin typeface="Arial" panose="020B0604020202020204" pitchFamily="34" charset="0"/>
              <a:cs typeface="Arial" panose="020B0604020202020204" pitchFamily="34" charset="0"/>
            </a:endParaRPr>
          </a:p>
          <a:p>
            <a:pPr marL="285750" indent="-285750">
              <a:buFontTx/>
              <a:buChar char="-"/>
            </a:pPr>
            <a:endParaRPr lang="ru-RU" dirty="0" smtClean="0">
              <a:latin typeface="Arial" panose="020B0604020202020204" pitchFamily="34" charset="0"/>
              <a:cs typeface="Arial" panose="020B0604020202020204" pitchFamily="34" charset="0"/>
            </a:endParaRPr>
          </a:p>
          <a:p>
            <a:endParaRPr lang="ru-RU"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0752" y="102424"/>
            <a:ext cx="5164295" cy="630942"/>
          </a:xfrm>
        </p:spPr>
        <p:txBody>
          <a:bodyPr/>
          <a:lstStyle/>
          <a:p>
            <a:pPr algn="ctr"/>
            <a:r>
              <a:rPr lang="ru-RU" dirty="0"/>
              <a:t>ВЕЛИКОЛЕПНЫЙ МАЛЯР</a:t>
            </a:r>
            <a:br>
              <a:rPr lang="ru-RU" dirty="0"/>
            </a:br>
            <a:endParaRPr lang="ru-RU" dirty="0"/>
          </a:p>
        </p:txBody>
      </p:sp>
      <p:sp>
        <p:nvSpPr>
          <p:cNvPr id="3" name="Текст 2"/>
          <p:cNvSpPr>
            <a:spLocks noGrp="1"/>
          </p:cNvSpPr>
          <p:nvPr>
            <p:ph type="body" idx="1"/>
          </p:nvPr>
        </p:nvSpPr>
        <p:spPr>
          <a:xfrm>
            <a:off x="215900" y="781128"/>
            <a:ext cx="2971799" cy="2308324"/>
          </a:xfrm>
        </p:spPr>
        <p:txBody>
          <a:bodyPr/>
          <a:lstStyle/>
          <a:p>
            <a:r>
              <a:rPr lang="ru-RU" sz="1800" b="0" i="0" dirty="0" smtClean="0">
                <a:solidFill>
                  <a:schemeClr val="tx1"/>
                </a:solidFill>
              </a:rPr>
              <a:t>Наступила </a:t>
            </a:r>
            <a:r>
              <a:rPr lang="ru-RU" sz="1800" b="0" i="0" dirty="0">
                <a:solidFill>
                  <a:schemeClr val="tx1"/>
                </a:solidFill>
              </a:rPr>
              <a:t>суббота. Летняя природа сияла — свежая, кипящая жизнью. В каждом сердце звенела песня, а если сердце было молодое, песня изливалась из уст.</a:t>
            </a:r>
          </a:p>
          <a:p>
            <a:endParaRPr lang="ru-RU" dirty="0"/>
          </a:p>
        </p:txBody>
      </p:sp>
      <p:pic>
        <p:nvPicPr>
          <p:cNvPr id="7170" name="Picture 2" descr="Марк Твен «Приключения Тома Сойера» — отзыв alia_rai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63900" y="781128"/>
            <a:ext cx="2342337" cy="18318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6100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sz="half" idx="2"/>
          </p:nvPr>
        </p:nvSpPr>
        <p:spPr>
          <a:xfrm>
            <a:off x="215900" y="631825"/>
            <a:ext cx="2667000" cy="2215991"/>
          </a:xfrm>
        </p:spPr>
        <p:txBody>
          <a:bodyPr/>
          <a:lstStyle/>
          <a:p>
            <a:r>
              <a:rPr lang="ru-RU" sz="1800" b="0" i="0" dirty="0">
                <a:solidFill>
                  <a:schemeClr val="tx1"/>
                </a:solidFill>
              </a:rPr>
              <a:t>Том вышел на улицу с ведром известки и длинной кистью. Он окинул взглядом забор, и радость в одно мгновенье улетела у него из души, и там — воцарилась тоска.</a:t>
            </a:r>
            <a:endParaRPr lang="ru-RU" sz="1800" dirty="0">
              <a:solidFill>
                <a:schemeClr val="tx1"/>
              </a:solidFill>
            </a:endParaRPr>
          </a:p>
        </p:txBody>
      </p:sp>
      <p:pic>
        <p:nvPicPr>
          <p:cNvPr id="6146" name="Picture 2" descr="ВЫСТАВКА ОДНОЙ КАРТИНЫ (А ТОМ СОЙЕР-ТО ВЫРОС!!!). Обсуждение на  LiveInternet - Российский Сервис Онлайн-Дневников"/>
          <p:cNvPicPr>
            <a:picLocks noGrp="1" noChangeAspect="1" noChangeArrowheads="1"/>
          </p:cNvPicPr>
          <p:nvPr>
            <p:ph sz="half" idx="3"/>
          </p:nvPr>
        </p:nvPicPr>
        <p:blipFill>
          <a:blip r:embed="rId2">
            <a:extLst>
              <a:ext uri="{28A0092B-C50C-407E-A947-70E740481C1C}">
                <a14:useLocalDpi xmlns:a14="http://schemas.microsoft.com/office/drawing/2010/main" val="0"/>
              </a:ext>
            </a:extLst>
          </a:blip>
          <a:srcRect/>
          <a:stretch>
            <a:fillRect/>
          </a:stretch>
        </p:blipFill>
        <p:spPr bwMode="auto">
          <a:xfrm>
            <a:off x="3035300" y="631825"/>
            <a:ext cx="2209800" cy="21415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863759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sz="half" idx="2"/>
          </p:nvPr>
        </p:nvSpPr>
        <p:spPr>
          <a:xfrm>
            <a:off x="185121" y="555625"/>
            <a:ext cx="2819400" cy="2462213"/>
          </a:xfrm>
        </p:spPr>
        <p:txBody>
          <a:bodyPr/>
          <a:lstStyle/>
          <a:p>
            <a:r>
              <a:rPr lang="ru-RU" sz="1600" b="0" i="0" dirty="0">
                <a:solidFill>
                  <a:schemeClr val="tx1"/>
                </a:solidFill>
              </a:rPr>
              <a:t>Со вздохом обмакнул он кисть в известку, </a:t>
            </a:r>
            <a:r>
              <a:rPr lang="ru-RU" sz="1600" b="0" i="0" dirty="0" smtClean="0">
                <a:solidFill>
                  <a:schemeClr val="tx1"/>
                </a:solidFill>
              </a:rPr>
              <a:t>провёл </a:t>
            </a:r>
            <a:r>
              <a:rPr lang="ru-RU" sz="1600" b="0" i="0" dirty="0">
                <a:solidFill>
                  <a:schemeClr val="tx1"/>
                </a:solidFill>
              </a:rPr>
              <a:t>ею по верхней доске, потом проделал то же самое снова и остановился: как ничтожна белая полоска по сравнению с огромным пространством некрашеного забора! В отчаянии он опустился на землю под деревом. </a:t>
            </a:r>
            <a:endParaRPr lang="ru-RU" sz="1600" dirty="0">
              <a:solidFill>
                <a:schemeClr val="tx1"/>
              </a:solidFill>
            </a:endParaRPr>
          </a:p>
        </p:txBody>
      </p:sp>
      <p:pic>
        <p:nvPicPr>
          <p:cNvPr id="5" name="Рисунок 6">
            <a:extLst>
              <a:ext uri="{FF2B5EF4-FFF2-40B4-BE49-F238E27FC236}">
                <a16:creationId xmlns:a16="http://schemas.microsoft.com/office/drawing/2014/main" id="{67115420-C78C-B64F-BB56-F8878D3FC25B}"/>
              </a:ext>
            </a:extLst>
          </p:cNvPr>
          <p:cNvPicPr>
            <a:picLocks noGrp="1" noChangeAspect="1"/>
          </p:cNvPicPr>
          <p:nvPr>
            <p:ph sz="half" idx="3"/>
          </p:nvPr>
        </p:nvPicPr>
        <p:blipFill>
          <a:blip r:embed="rId2"/>
          <a:stretch>
            <a:fillRect/>
          </a:stretch>
        </p:blipFill>
        <p:spPr>
          <a:xfrm>
            <a:off x="2968625" y="555625"/>
            <a:ext cx="2508250" cy="2590800"/>
          </a:xfrm>
          <a:prstGeom prst="rect">
            <a:avLst/>
          </a:prstGeom>
          <a:ln>
            <a:solidFill>
              <a:schemeClr val="accent1"/>
            </a:solidFill>
          </a:ln>
          <a:effectLst>
            <a:outerShdw blurRad="50800" dist="38100" dir="2700000" algn="tl" rotWithShape="0">
              <a:prstClr val="black">
                <a:alpha val="40000"/>
              </a:prstClr>
            </a:outerShdw>
          </a:effectLst>
        </p:spPr>
      </p:pic>
      <p:pic>
        <p:nvPicPr>
          <p:cNvPr id="6" name="Рисунок 5"/>
          <p:cNvPicPr>
            <a:picLocks noChangeAspect="1"/>
          </p:cNvPicPr>
          <p:nvPr/>
        </p:nvPicPr>
        <p:blipFill>
          <a:blip r:embed="rId3"/>
          <a:stretch>
            <a:fillRect/>
          </a:stretch>
        </p:blipFill>
        <p:spPr>
          <a:xfrm>
            <a:off x="167414" y="555625"/>
            <a:ext cx="5458685" cy="2590800"/>
          </a:xfrm>
          <a:prstGeom prst="rect">
            <a:avLst/>
          </a:prstGeom>
        </p:spPr>
      </p:pic>
    </p:spTree>
    <p:extLst>
      <p:ext uri="{BB962C8B-B14F-4D97-AF65-F5344CB8AC3E}">
        <p14:creationId xmlns:p14="http://schemas.microsoft.com/office/powerpoint/2010/main" val="2604616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D:\Маме\Учительская деятельность\Модератор\6 класс\6 класс 4 четверть\6 класс урок 64\1448938071_24.jpg"/>
          <p:cNvPicPr>
            <a:picLocks noChangeAspect="1" noChangeArrowheads="1"/>
          </p:cNvPicPr>
          <p:nvPr/>
        </p:nvPicPr>
        <p:blipFill rotWithShape="1">
          <a:blip r:embed="rId2"/>
          <a:srcRect r="-1802" b="21777"/>
          <a:stretch/>
        </p:blipFill>
        <p:spPr bwMode="auto">
          <a:xfrm>
            <a:off x="3187700" y="708025"/>
            <a:ext cx="2438400" cy="2133600"/>
          </a:xfrm>
          <a:prstGeom prst="rect">
            <a:avLst/>
          </a:prstGeom>
          <a:noFill/>
          <a:ln>
            <a:solidFill>
              <a:schemeClr val="accent1"/>
            </a:solidFill>
          </a:ln>
          <a:effectLst>
            <a:outerShdw blurRad="50800" dist="38100" dir="2700000" algn="tl" rotWithShape="0">
              <a:prstClr val="black">
                <a:alpha val="40000"/>
              </a:prstClr>
            </a:outerShdw>
          </a:effectLst>
        </p:spPr>
      </p:pic>
      <p:sp>
        <p:nvSpPr>
          <p:cNvPr id="2" name="Заголовок 1"/>
          <p:cNvSpPr>
            <a:spLocks noGrp="1"/>
          </p:cNvSpPr>
          <p:nvPr>
            <p:ph type="title"/>
          </p:nvPr>
        </p:nvSpPr>
        <p:spPr/>
        <p:txBody>
          <a:bodyPr/>
          <a:lstStyle/>
          <a:p>
            <a:endParaRPr lang="ru-RU"/>
          </a:p>
        </p:txBody>
      </p:sp>
      <p:sp>
        <p:nvSpPr>
          <p:cNvPr id="3" name="Объект 2"/>
          <p:cNvSpPr>
            <a:spLocks noGrp="1"/>
          </p:cNvSpPr>
          <p:nvPr>
            <p:ph sz="half" idx="2"/>
          </p:nvPr>
        </p:nvSpPr>
        <p:spPr>
          <a:xfrm>
            <a:off x="215900" y="524439"/>
            <a:ext cx="2819400" cy="2523768"/>
          </a:xfrm>
        </p:spPr>
        <p:txBody>
          <a:bodyPr/>
          <a:lstStyle/>
          <a:p>
            <a:r>
              <a:rPr lang="ru-RU" b="0" i="0" dirty="0"/>
              <a:t> </a:t>
            </a:r>
            <a:r>
              <a:rPr lang="ru-RU" sz="1400" b="0" i="0" dirty="0">
                <a:solidFill>
                  <a:schemeClr val="tx1"/>
                </a:solidFill>
              </a:rPr>
              <a:t>Он вспомнил, как весело собирался провести этот день, и на сердце у него стало еще тяжелее. Скоро другие мальчики, свободные от всяких трудов, выбегут на улицу гулять и резвиться. У них, конечно, затеяны разные веселые игры, и все они будут издеваться над ним за то, что ему приходится так тяжко работать.</a:t>
            </a:r>
            <a:endParaRPr lang="ru-RU" sz="1400" dirty="0">
              <a:solidFill>
                <a:schemeClr val="tx1"/>
              </a:solidFill>
            </a:endParaRPr>
          </a:p>
        </p:txBody>
      </p:sp>
      <p:pic>
        <p:nvPicPr>
          <p:cNvPr id="3074" name="Picture 2" descr="Марк Твен «Приключения Тома Сойера» Краткое Содержание"/>
          <p:cNvPicPr>
            <a:picLocks noGrp="1" noChangeAspect="1" noChangeArrowheads="1"/>
          </p:cNvPicPr>
          <p:nvPr>
            <p:ph sz="half" idx="3"/>
          </p:nvPr>
        </p:nvPicPr>
        <p:blipFill>
          <a:blip r:embed="rId3">
            <a:extLst>
              <a:ext uri="{28A0092B-C50C-407E-A947-70E740481C1C}">
                <a14:useLocalDpi xmlns:a14="http://schemas.microsoft.com/office/drawing/2010/main" val="0"/>
              </a:ext>
            </a:extLst>
          </a:blip>
          <a:srcRect/>
          <a:stretch>
            <a:fillRect/>
          </a:stretch>
        </p:blipFill>
        <p:spPr bwMode="auto">
          <a:xfrm>
            <a:off x="3111500" y="708025"/>
            <a:ext cx="2514600" cy="213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2136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1000"/>
                                        <p:tgtEl>
                                          <p:spTgt spid="3074"/>
                                        </p:tgtEl>
                                      </p:cBhvr>
                                    </p:animEffect>
                                    <p:anim calcmode="lin" valueType="num">
                                      <p:cBhvr>
                                        <p:cTn id="8" dur="1000" fill="hold"/>
                                        <p:tgtEl>
                                          <p:spTgt spid="3074"/>
                                        </p:tgtEl>
                                        <p:attrNameLst>
                                          <p:attrName>ppt_x</p:attrName>
                                        </p:attrNameLst>
                                      </p:cBhvr>
                                      <p:tavLst>
                                        <p:tav tm="0">
                                          <p:val>
                                            <p:strVal val="#ppt_x"/>
                                          </p:val>
                                        </p:tav>
                                        <p:tav tm="100000">
                                          <p:val>
                                            <p:strVal val="#ppt_x"/>
                                          </p:val>
                                        </p:tav>
                                      </p:tavLst>
                                    </p:anim>
                                    <p:anim calcmode="lin" valueType="num">
                                      <p:cBhvr>
                                        <p:cTn id="9"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sz="half" idx="2"/>
          </p:nvPr>
        </p:nvSpPr>
        <p:spPr>
          <a:xfrm>
            <a:off x="215900" y="631825"/>
            <a:ext cx="2508123" cy="2031325"/>
          </a:xfrm>
        </p:spPr>
        <p:txBody>
          <a:bodyPr/>
          <a:lstStyle/>
          <a:p>
            <a:r>
              <a:rPr lang="ru-RU" b="0" i="0" dirty="0"/>
              <a:t> </a:t>
            </a:r>
            <a:r>
              <a:rPr lang="ru-RU" sz="1800" b="0" i="0" dirty="0">
                <a:solidFill>
                  <a:schemeClr val="tx1"/>
                </a:solidFill>
              </a:rPr>
              <a:t>И вдруг в эту </a:t>
            </a:r>
            <a:r>
              <a:rPr lang="ru-RU" sz="1800" b="0" i="0" dirty="0" smtClean="0">
                <a:solidFill>
                  <a:schemeClr val="tx1"/>
                </a:solidFill>
              </a:rPr>
              <a:t>чёрную </a:t>
            </a:r>
            <a:r>
              <a:rPr lang="ru-RU" sz="1800" b="0" i="0" dirty="0">
                <a:solidFill>
                  <a:schemeClr val="tx1"/>
                </a:solidFill>
              </a:rPr>
              <a:t>минуту отчаяния на Тома снизошло вдохновение! Именно вдохновение, не меньше — блестящая, гениальная мысль.</a:t>
            </a:r>
            <a:endParaRPr lang="ru-RU" sz="1800" dirty="0">
              <a:solidFill>
                <a:schemeClr val="tx1"/>
              </a:solidFill>
            </a:endParaRPr>
          </a:p>
        </p:txBody>
      </p:sp>
      <p:pic>
        <p:nvPicPr>
          <p:cNvPr id="5" name="Объект 4"/>
          <p:cNvPicPr>
            <a:picLocks noGrp="1" noChangeAspect="1"/>
          </p:cNvPicPr>
          <p:nvPr>
            <p:ph sz="half" idx="3"/>
          </p:nvPr>
        </p:nvPicPr>
        <p:blipFill rotWithShape="1">
          <a:blip r:embed="rId2" cstate="print">
            <a:extLst>
              <a:ext uri="{28A0092B-C50C-407E-A947-70E740481C1C}">
                <a14:useLocalDpi xmlns:a14="http://schemas.microsoft.com/office/drawing/2010/main" val="0"/>
              </a:ext>
            </a:extLst>
          </a:blip>
          <a:srcRect l="-184" t="276" b="-1"/>
          <a:stretch/>
        </p:blipFill>
        <p:spPr>
          <a:xfrm>
            <a:off x="3263900" y="708025"/>
            <a:ext cx="2133600" cy="2307139"/>
          </a:xfrm>
          <a:prstGeom prst="ellipse">
            <a:avLst/>
          </a:prstGeom>
          <a:effectLst>
            <a:softEdge rad="127000"/>
          </a:effectLst>
        </p:spPr>
      </p:pic>
    </p:spTree>
    <p:extLst>
      <p:ext uri="{BB962C8B-B14F-4D97-AF65-F5344CB8AC3E}">
        <p14:creationId xmlns:p14="http://schemas.microsoft.com/office/powerpoint/2010/main" val="386635315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sz="half" idx="2"/>
          </p:nvPr>
        </p:nvSpPr>
        <p:spPr>
          <a:xfrm>
            <a:off x="215900" y="631954"/>
            <a:ext cx="2819399" cy="2154436"/>
          </a:xfrm>
        </p:spPr>
        <p:txBody>
          <a:bodyPr/>
          <a:lstStyle/>
          <a:p>
            <a:r>
              <a:rPr lang="ru-RU" sz="1400" b="0" i="0" dirty="0">
                <a:solidFill>
                  <a:schemeClr val="tx1"/>
                </a:solidFill>
              </a:rPr>
              <a:t>Он взял кисть и спокойно принялся за работу. Вот вдали показался Бен </a:t>
            </a:r>
            <a:r>
              <a:rPr lang="ru-RU" sz="1400" b="0" i="0" dirty="0" err="1">
                <a:solidFill>
                  <a:schemeClr val="tx1"/>
                </a:solidFill>
              </a:rPr>
              <a:t>Роджерс</a:t>
            </a:r>
            <a:r>
              <a:rPr lang="ru-RU" sz="1400" b="0" i="0" dirty="0">
                <a:solidFill>
                  <a:schemeClr val="tx1"/>
                </a:solidFill>
              </a:rPr>
              <a:t>, тот самый мальчишка, насмешек которого он боялся больше всего. Бен не шел, а прыгал, скакал и приплясывал — верный знак, что на душе у него легко и что он многого ждет от предстоящего дня. </a:t>
            </a:r>
            <a:endParaRPr lang="ru-RU" sz="2800" dirty="0">
              <a:solidFill>
                <a:schemeClr val="tx1"/>
              </a:solidFill>
            </a:endParaRPr>
          </a:p>
        </p:txBody>
      </p:sp>
      <p:pic>
        <p:nvPicPr>
          <p:cNvPr id="5" name="Объект 4">
            <a:extLst>
              <a:ext uri="{FF2B5EF4-FFF2-40B4-BE49-F238E27FC236}">
                <a16:creationId xmlns:a16="http://schemas.microsoft.com/office/drawing/2014/main" id="{7C08F5C0-123B-A44F-A216-3FB26E4CB00E}"/>
              </a:ext>
            </a:extLst>
          </p:cNvPr>
          <p:cNvPicPr>
            <a:picLocks noGrp="1" noChangeAspect="1"/>
          </p:cNvPicPr>
          <p:nvPr>
            <p:ph sz="half" idx="3"/>
          </p:nvPr>
        </p:nvPicPr>
        <p:blipFill>
          <a:blip r:embed="rId2"/>
          <a:stretch>
            <a:fillRect/>
          </a:stretch>
        </p:blipFill>
        <p:spPr>
          <a:xfrm>
            <a:off x="3205129" y="746125"/>
            <a:ext cx="2035242" cy="2141538"/>
          </a:xfrm>
          <a:ln>
            <a:solidFill>
              <a:schemeClr val="accent1"/>
            </a:solidFill>
          </a:ln>
          <a:effectLst>
            <a:outerShdw blurRad="50800" dist="38100" dir="2700000" algn="tl" rotWithShape="0">
              <a:prstClr val="black">
                <a:alpha val="40000"/>
              </a:prstClr>
            </a:outerShdw>
          </a:effectLst>
        </p:spPr>
      </p:pic>
      <p:pic>
        <p:nvPicPr>
          <p:cNvPr id="9218" name="Picture 2" descr="Проект «Любимые книги преподавателей БГУКИ» | libbu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0240" y="631954"/>
            <a:ext cx="2286000" cy="2446045"/>
          </a:xfrm>
          <a:prstGeom prst="rect">
            <a:avLst/>
          </a:prstGeom>
          <a:noFill/>
          <a:extLst>
            <a:ext uri="{909E8E84-426E-40DD-AFC4-6F175D3DCCD1}">
              <a14:hiddenFill xmlns:a14="http://schemas.microsoft.com/office/drawing/2010/main">
                <a:solidFill>
                  <a:srgbClr val="FFFFFF"/>
                </a:solidFill>
              </a14:hiddenFill>
            </a:ext>
          </a:extLst>
        </p:spPr>
      </p:pic>
      <p:pic>
        <p:nvPicPr>
          <p:cNvPr id="6" name="Рисунок 5"/>
          <p:cNvPicPr>
            <a:picLocks noChangeAspect="1"/>
          </p:cNvPicPr>
          <p:nvPr/>
        </p:nvPicPr>
        <p:blipFill>
          <a:blip r:embed="rId4"/>
          <a:stretch>
            <a:fillRect/>
          </a:stretch>
        </p:blipFill>
        <p:spPr>
          <a:xfrm>
            <a:off x="3152534" y="631953"/>
            <a:ext cx="2249484" cy="2446045"/>
          </a:xfrm>
          <a:prstGeom prst="rect">
            <a:avLst/>
          </a:prstGeom>
        </p:spPr>
      </p:pic>
    </p:spTree>
    <p:extLst>
      <p:ext uri="{BB962C8B-B14F-4D97-AF65-F5344CB8AC3E}">
        <p14:creationId xmlns:p14="http://schemas.microsoft.com/office/powerpoint/2010/main" val="2060397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fade">
                                      <p:cBhvr>
                                        <p:cTn id="7" dur="1000"/>
                                        <p:tgtEl>
                                          <p:spTgt spid="9218"/>
                                        </p:tgtEl>
                                      </p:cBhvr>
                                    </p:animEffect>
                                    <p:anim calcmode="lin" valueType="num">
                                      <p:cBhvr>
                                        <p:cTn id="8" dur="1000" fill="hold"/>
                                        <p:tgtEl>
                                          <p:spTgt spid="9218"/>
                                        </p:tgtEl>
                                        <p:attrNameLst>
                                          <p:attrName>ppt_x</p:attrName>
                                        </p:attrNameLst>
                                      </p:cBhvr>
                                      <p:tavLst>
                                        <p:tav tm="0">
                                          <p:val>
                                            <p:strVal val="#ppt_x"/>
                                          </p:val>
                                        </p:tav>
                                        <p:tav tm="100000">
                                          <p:val>
                                            <p:strVal val="#ppt_x"/>
                                          </p:val>
                                        </p:tav>
                                      </p:tavLst>
                                    </p:anim>
                                    <p:anim calcmode="lin" valueType="num">
                                      <p:cBhvr>
                                        <p:cTn id="9" dur="1000" fill="hold"/>
                                        <p:tgtEl>
                                          <p:spTgt spid="921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Книга Приключения Тома Сойера на итальянском языке"/>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87607" y="555625"/>
            <a:ext cx="2377440" cy="22098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p:txBody>
          <a:bodyPr/>
          <a:lstStyle/>
          <a:p>
            <a:endParaRPr lang="ru-RU"/>
          </a:p>
        </p:txBody>
      </p:sp>
      <p:sp>
        <p:nvSpPr>
          <p:cNvPr id="3" name="Объект 2"/>
          <p:cNvSpPr>
            <a:spLocks noGrp="1"/>
          </p:cNvSpPr>
          <p:nvPr>
            <p:ph sz="half" idx="2"/>
          </p:nvPr>
        </p:nvSpPr>
        <p:spPr>
          <a:xfrm>
            <a:off x="268585" y="659527"/>
            <a:ext cx="2508123" cy="2585323"/>
          </a:xfrm>
        </p:spPr>
        <p:txBody>
          <a:bodyPr/>
          <a:lstStyle/>
          <a:p>
            <a:r>
              <a:rPr lang="ru-RU" sz="1200" b="0" i="0" dirty="0">
                <a:solidFill>
                  <a:schemeClr val="tx1"/>
                </a:solidFill>
              </a:rPr>
              <a:t>Он грыз яблоко и время от времени издавал протяжный мелодический свист, за которым следовали звуки на самых низких нотах: “дин-дон-дон, дин-дон-дон”, так как Бен изображал пароход. Подойдя ближе, он убавил скорость, стал посреди улицы и принялся, не торопясь, заворачивать, осторожно, с надлежащею важностью, потому что представлял собою “Большую Миссури”</a:t>
            </a:r>
            <a:endParaRPr lang="ru-RU" sz="1200" dirty="0">
              <a:solidFill>
                <a:schemeClr val="tx1"/>
              </a:solidFill>
            </a:endParaRPr>
          </a:p>
          <a:p>
            <a:endParaRPr lang="ru-RU" sz="1200" dirty="0"/>
          </a:p>
        </p:txBody>
      </p:sp>
      <p:pic>
        <p:nvPicPr>
          <p:cNvPr id="9" name="Объект 4"/>
          <p:cNvPicPr>
            <a:picLocks noGrp="1" noChangeAspect="1"/>
          </p:cNvPicPr>
          <p:nvPr>
            <p:ph sz="half" idx="3"/>
          </p:nvPr>
        </p:nvPicPr>
        <p:blipFill>
          <a:blip r:embed="rId3" cstate="print">
            <a:extLst>
              <a:ext uri="{28A0092B-C50C-407E-A947-70E740481C1C}">
                <a14:useLocalDpi xmlns:a14="http://schemas.microsoft.com/office/drawing/2010/main" val="0"/>
              </a:ext>
            </a:extLst>
          </a:blip>
          <a:stretch>
            <a:fillRect/>
          </a:stretch>
        </p:blipFill>
        <p:spPr>
          <a:xfrm>
            <a:off x="3087607" y="817692"/>
            <a:ext cx="2377440" cy="2057400"/>
          </a:xfrm>
        </p:spPr>
      </p:pic>
      <p:pic>
        <p:nvPicPr>
          <p:cNvPr id="8" name="Рисунок 7"/>
          <p:cNvPicPr>
            <a:picLocks noChangeAspect="1"/>
          </p:cNvPicPr>
          <p:nvPr/>
        </p:nvPicPr>
        <p:blipFill>
          <a:blip r:embed="rId4"/>
          <a:stretch>
            <a:fillRect/>
          </a:stretch>
        </p:blipFill>
        <p:spPr>
          <a:xfrm>
            <a:off x="3068232" y="775349"/>
            <a:ext cx="2481667" cy="2142476"/>
          </a:xfrm>
          <a:prstGeom prst="rect">
            <a:avLst/>
          </a:prstGeom>
        </p:spPr>
      </p:pic>
    </p:spTree>
    <p:extLst>
      <p:ext uri="{BB962C8B-B14F-4D97-AF65-F5344CB8AC3E}">
        <p14:creationId xmlns:p14="http://schemas.microsoft.com/office/powerpoint/2010/main" val="1636280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sz="half" idx="2"/>
          </p:nvPr>
        </p:nvSpPr>
        <p:spPr>
          <a:xfrm>
            <a:off x="288290" y="746315"/>
            <a:ext cx="2508123" cy="2215991"/>
          </a:xfrm>
        </p:spPr>
        <p:txBody>
          <a:bodyPr/>
          <a:lstStyle/>
          <a:p>
            <a:r>
              <a:rPr lang="ru-RU" sz="1600" b="0" i="0" dirty="0">
                <a:solidFill>
                  <a:schemeClr val="tx1"/>
                </a:solidFill>
              </a:rPr>
              <a:t>— Стоп, машина, сэр! Динь-</a:t>
            </a:r>
            <a:r>
              <a:rPr lang="ru-RU" sz="1600" b="0" i="0" dirty="0" err="1">
                <a:solidFill>
                  <a:schemeClr val="tx1"/>
                </a:solidFill>
              </a:rPr>
              <a:t>дилинь</a:t>
            </a:r>
            <a:r>
              <a:rPr lang="ru-RU" sz="1600" b="0" i="0" dirty="0">
                <a:solidFill>
                  <a:schemeClr val="tx1"/>
                </a:solidFill>
              </a:rPr>
              <a:t>, динь-</a:t>
            </a:r>
            <a:r>
              <a:rPr lang="ru-RU" sz="1600" b="0" i="0" dirty="0" err="1">
                <a:solidFill>
                  <a:schemeClr val="tx1"/>
                </a:solidFill>
              </a:rPr>
              <a:t>дилинь</a:t>
            </a:r>
            <a:r>
              <a:rPr lang="ru-RU" sz="1600" b="0" i="0" dirty="0">
                <a:solidFill>
                  <a:schemeClr val="tx1"/>
                </a:solidFill>
              </a:rPr>
              <a:t>-динь!</a:t>
            </a:r>
          </a:p>
          <a:p>
            <a:r>
              <a:rPr lang="ru-RU" sz="1600" b="0" i="0" dirty="0">
                <a:solidFill>
                  <a:schemeClr val="tx1"/>
                </a:solidFill>
              </a:rPr>
              <a:t>Пароход медленно сошел с середины дороги, и стал приближаться к тротуару.</a:t>
            </a:r>
          </a:p>
          <a:p>
            <a:r>
              <a:rPr lang="ru-RU" sz="1600" b="0" i="0" dirty="0">
                <a:solidFill>
                  <a:schemeClr val="tx1"/>
                </a:solidFill>
              </a:rPr>
              <a:t>— Задний ход! </a:t>
            </a:r>
            <a:r>
              <a:rPr lang="ru-RU" sz="1600" b="0" i="0" dirty="0" err="1">
                <a:solidFill>
                  <a:schemeClr val="tx1"/>
                </a:solidFill>
              </a:rPr>
              <a:t>Дилинь</a:t>
            </a:r>
            <a:r>
              <a:rPr lang="ru-RU" sz="1600" b="0" i="0" dirty="0">
                <a:solidFill>
                  <a:schemeClr val="tx1"/>
                </a:solidFill>
              </a:rPr>
              <a:t>-</a:t>
            </a:r>
            <a:r>
              <a:rPr lang="ru-RU" sz="1600" b="0" i="0" dirty="0" err="1">
                <a:solidFill>
                  <a:schemeClr val="tx1"/>
                </a:solidFill>
              </a:rPr>
              <a:t>дилинь</a:t>
            </a:r>
            <a:r>
              <a:rPr lang="ru-RU" sz="1600" b="0" i="0" dirty="0">
                <a:solidFill>
                  <a:schemeClr val="tx1"/>
                </a:solidFill>
              </a:rPr>
              <a:t>-динь!</a:t>
            </a:r>
          </a:p>
          <a:p>
            <a:endParaRPr lang="ru-RU" sz="1600" dirty="0"/>
          </a:p>
        </p:txBody>
      </p:sp>
      <p:pic>
        <p:nvPicPr>
          <p:cNvPr id="6" name="Picture 2" descr="Как мотивировать людей. Метод Тома Сойер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22250" y="708025"/>
            <a:ext cx="2000999" cy="2179638"/>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Книга Приключения Тома Сойера на итальянском языке"/>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88970" y="631825"/>
            <a:ext cx="2111749" cy="22558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8397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1000"/>
                                        <p:tgtEl>
                                          <p:spTgt spid="5122"/>
                                        </p:tgtEl>
                                      </p:cBhvr>
                                    </p:animEffect>
                                    <p:anim calcmode="lin" valueType="num">
                                      <p:cBhvr>
                                        <p:cTn id="8" dur="1000" fill="hold"/>
                                        <p:tgtEl>
                                          <p:spTgt spid="5122"/>
                                        </p:tgtEl>
                                        <p:attrNameLst>
                                          <p:attrName>ppt_x</p:attrName>
                                        </p:attrNameLst>
                                      </p:cBhvr>
                                      <p:tavLst>
                                        <p:tav tm="0">
                                          <p:val>
                                            <p:strVal val="#ppt_x"/>
                                          </p:val>
                                        </p:tav>
                                        <p:tav tm="100000">
                                          <p:val>
                                            <p:strVal val="#ppt_x"/>
                                          </p:val>
                                        </p:tav>
                                      </p:tavLst>
                                    </p:anim>
                                    <p:anim calcmode="lin" valueType="num">
                                      <p:cBhvr>
                                        <p:cTn id="9" dur="1000" fill="hold"/>
                                        <p:tgtEl>
                                          <p:spTgt spid="51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sz="half" idx="2"/>
          </p:nvPr>
        </p:nvSpPr>
        <p:spPr>
          <a:xfrm>
            <a:off x="215900" y="631825"/>
            <a:ext cx="2508123" cy="1723549"/>
          </a:xfrm>
        </p:spPr>
        <p:txBody>
          <a:bodyPr/>
          <a:lstStyle/>
          <a:p>
            <a:r>
              <a:rPr lang="ru-RU" sz="1600" b="0" i="0" dirty="0">
                <a:solidFill>
                  <a:schemeClr val="tx1"/>
                </a:solidFill>
              </a:rPr>
              <a:t>Теперь левая рука начала описывать такие же круги.</a:t>
            </a:r>
            <a:r>
              <a:rPr lang="ru-RU" sz="1600" dirty="0">
                <a:solidFill>
                  <a:schemeClr val="tx1"/>
                </a:solidFill>
              </a:rPr>
              <a:t/>
            </a:r>
            <a:br>
              <a:rPr lang="ru-RU" sz="1600" dirty="0">
                <a:solidFill>
                  <a:schemeClr val="tx1"/>
                </a:solidFill>
              </a:rPr>
            </a:br>
            <a:r>
              <a:rPr lang="ru-RU" sz="1600" b="0" i="0" dirty="0">
                <a:solidFill>
                  <a:schemeClr val="tx1"/>
                </a:solidFill>
              </a:rPr>
              <a:t>— Стоп, правый борт! </a:t>
            </a:r>
            <a:r>
              <a:rPr lang="ru-RU" sz="1600" b="0" i="0" dirty="0" err="1">
                <a:solidFill>
                  <a:schemeClr val="tx1"/>
                </a:solidFill>
              </a:rPr>
              <a:t>Дилинь</a:t>
            </a:r>
            <a:r>
              <a:rPr lang="ru-RU" sz="1600" b="0" i="0" dirty="0">
                <a:solidFill>
                  <a:schemeClr val="tx1"/>
                </a:solidFill>
              </a:rPr>
              <a:t>-динь-динь! Стоп, левый борт! </a:t>
            </a:r>
            <a:r>
              <a:rPr lang="ru-RU" sz="1600" b="0" i="0" dirty="0" err="1" smtClean="0">
                <a:solidFill>
                  <a:schemeClr val="tx1"/>
                </a:solidFill>
              </a:rPr>
              <a:t>Чуу</a:t>
            </a:r>
            <a:r>
              <a:rPr lang="ru-RU" sz="1600" b="0" i="0" dirty="0" smtClean="0">
                <a:solidFill>
                  <a:schemeClr val="tx1"/>
                </a:solidFill>
              </a:rPr>
              <a:t>-</a:t>
            </a:r>
            <a:r>
              <a:rPr lang="ru-RU" sz="1600" b="0" i="0" dirty="0" err="1" smtClean="0">
                <a:solidFill>
                  <a:schemeClr val="tx1"/>
                </a:solidFill>
              </a:rPr>
              <a:t>чуу</a:t>
            </a:r>
            <a:r>
              <a:rPr lang="ru-RU" sz="1600" b="0" i="0" dirty="0" smtClean="0">
                <a:solidFill>
                  <a:schemeClr val="tx1"/>
                </a:solidFill>
              </a:rPr>
              <a:t>-у</a:t>
            </a:r>
            <a:r>
              <a:rPr lang="ru-RU" sz="1600" b="0" i="0" dirty="0">
                <a:solidFill>
                  <a:schemeClr val="tx1"/>
                </a:solidFill>
              </a:rPr>
              <a:t>! </a:t>
            </a:r>
            <a:r>
              <a:rPr lang="ru-RU" sz="1600" b="0" i="0" dirty="0" smtClean="0">
                <a:solidFill>
                  <a:schemeClr val="tx1"/>
                </a:solidFill>
              </a:rPr>
              <a:t>Машина </a:t>
            </a:r>
            <a:r>
              <a:rPr lang="ru-RU" sz="1600" b="0" i="0" dirty="0">
                <a:solidFill>
                  <a:schemeClr val="tx1"/>
                </a:solidFill>
              </a:rPr>
              <a:t>остановлена, сэр! </a:t>
            </a:r>
            <a:r>
              <a:rPr lang="ru-RU" sz="1600" b="0" i="0" dirty="0" err="1">
                <a:solidFill>
                  <a:schemeClr val="tx1"/>
                </a:solidFill>
              </a:rPr>
              <a:t>Дилинь</a:t>
            </a:r>
            <a:r>
              <a:rPr lang="ru-RU" sz="1600" b="0" i="0" dirty="0">
                <a:solidFill>
                  <a:schemeClr val="tx1"/>
                </a:solidFill>
              </a:rPr>
              <a:t>-динь-динь! </a:t>
            </a:r>
            <a:endParaRPr lang="ru-RU" sz="1600" dirty="0">
              <a:solidFill>
                <a:schemeClr val="tx1"/>
              </a:solidFill>
            </a:endParaRPr>
          </a:p>
        </p:txBody>
      </p:sp>
      <p:pic>
        <p:nvPicPr>
          <p:cNvPr id="6" name="Picture 2" descr="Книга Приключения Тома Сойера на итальянском языке"/>
          <p:cNvPicPr>
            <a:picLocks noChangeAspect="1" noChangeArrowheads="1"/>
          </p:cNvPicPr>
          <p:nvPr/>
        </p:nvPicPr>
        <p:blipFill rotWithShape="1">
          <a:blip r:embed="rId2">
            <a:extLst>
              <a:ext uri="{28A0092B-C50C-407E-A947-70E740481C1C}">
                <a14:useLocalDpi xmlns:a14="http://schemas.microsoft.com/office/drawing/2010/main" val="0"/>
              </a:ext>
            </a:extLst>
          </a:blip>
          <a:srcRect l="71651" t="23645" r="6699" b="22308"/>
          <a:stretch/>
        </p:blipFill>
        <p:spPr bwMode="auto">
          <a:xfrm>
            <a:off x="2806700" y="784225"/>
            <a:ext cx="1295401" cy="2308225"/>
          </a:xfrm>
          <a:prstGeom prst="rect">
            <a:avLst/>
          </a:prstGeom>
          <a:noFill/>
          <a:extLst>
            <a:ext uri="{909E8E84-426E-40DD-AFC4-6F175D3DCCD1}">
              <a14:hiddenFill xmlns:a14="http://schemas.microsoft.com/office/drawing/2010/main">
                <a:solidFill>
                  <a:srgbClr val="FFFFFF"/>
                </a:solidFill>
              </a14:hiddenFill>
            </a:ext>
          </a:extLst>
        </p:spPr>
      </p:pic>
      <p:pic>
        <p:nvPicPr>
          <p:cNvPr id="10242" name="Picture 2" descr="Был ли штурвал на корабле Магеллана? | Пикабу"/>
          <p:cNvPicPr>
            <a:picLocks noGrp="1" noChangeAspect="1" noChangeArrowheads="1"/>
          </p:cNvPicPr>
          <p:nvPr>
            <p:ph sz="half" idx="3"/>
          </p:nvPr>
        </p:nvPicPr>
        <p:blipFill>
          <a:blip r:embed="rId3" cstate="print">
            <a:extLst>
              <a:ext uri="{28A0092B-C50C-407E-A947-70E740481C1C}">
                <a14:useLocalDpi xmlns:a14="http://schemas.microsoft.com/office/drawing/2010/main" val="0"/>
              </a:ext>
            </a:extLst>
          </a:blip>
          <a:srcRect/>
          <a:stretch>
            <a:fillRect/>
          </a:stretch>
        </p:blipFill>
        <p:spPr bwMode="auto">
          <a:xfrm>
            <a:off x="3644900" y="555625"/>
            <a:ext cx="1974850" cy="15240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6232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sz="half" idx="2"/>
          </p:nvPr>
        </p:nvSpPr>
        <p:spPr>
          <a:xfrm>
            <a:off x="288290" y="746315"/>
            <a:ext cx="2508123" cy="2215991"/>
          </a:xfrm>
        </p:spPr>
        <p:txBody>
          <a:bodyPr/>
          <a:lstStyle/>
          <a:p>
            <a:r>
              <a:rPr lang="ru-RU" sz="1800" b="0" i="0" dirty="0" smtClean="0">
                <a:solidFill>
                  <a:schemeClr val="tx1"/>
                </a:solidFill>
              </a:rPr>
              <a:t>Том </a:t>
            </a:r>
            <a:r>
              <a:rPr lang="ru-RU" sz="1800" b="0" i="0" dirty="0">
                <a:solidFill>
                  <a:schemeClr val="tx1"/>
                </a:solidFill>
              </a:rPr>
              <a:t>продолжал работать, не обращая на пароход никакого внимания. Бен уставился на него и через минуту сказал:</a:t>
            </a:r>
          </a:p>
          <a:p>
            <a:r>
              <a:rPr lang="ru-RU" sz="1800" b="0" i="0" dirty="0">
                <a:solidFill>
                  <a:schemeClr val="tx1"/>
                </a:solidFill>
              </a:rPr>
              <a:t>— Ага! Попался!</a:t>
            </a:r>
          </a:p>
          <a:p>
            <a:endParaRPr lang="ru-RU" sz="1800" dirty="0">
              <a:solidFill>
                <a:schemeClr val="tx1"/>
              </a:solidFill>
            </a:endParaRPr>
          </a:p>
        </p:txBody>
      </p:sp>
      <p:pic>
        <p:nvPicPr>
          <p:cNvPr id="5" name="Объект 4">
            <a:extLst>
              <a:ext uri="{FF2B5EF4-FFF2-40B4-BE49-F238E27FC236}">
                <a16:creationId xmlns:a16="http://schemas.microsoft.com/office/drawing/2014/main" id="{D0AB7E15-12AB-0C4C-B9D8-A681CF6A5027}"/>
              </a:ext>
            </a:extLst>
          </p:cNvPr>
          <p:cNvPicPr>
            <a:picLocks noGrp="1" noChangeAspect="1"/>
          </p:cNvPicPr>
          <p:nvPr>
            <p:ph sz="half" idx="3"/>
          </p:nvPr>
        </p:nvPicPr>
        <p:blipFill>
          <a:blip r:embed="rId2" cstate="email"/>
          <a:stretch>
            <a:fillRect/>
          </a:stretch>
        </p:blipFill>
        <p:spPr>
          <a:xfrm>
            <a:off x="3111500" y="708025"/>
            <a:ext cx="2042762" cy="2348145"/>
          </a:xfrm>
          <a:prstGeom prst="rect">
            <a:avLst/>
          </a:prstGeom>
          <a:ln>
            <a:solidFill>
              <a:schemeClr val="accent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504484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ppt_y</p:attrName>
                                        </p:attrNameLst>
                                      </p:cBhvr>
                                      <p:tavLst>
                                        <p:tav tm="0">
                                          <p:val>
                                            <p:strVal val="#ppt_y+#ppt_h*1.125000"/>
                                          </p:val>
                                        </p:tav>
                                        <p:tav tm="100000">
                                          <p:val>
                                            <p:strVal val="#ppt_y"/>
                                          </p:val>
                                        </p:tav>
                                      </p:tavLst>
                                    </p:anim>
                                    <p:animEffect transition="in" filter="wipe(up)">
                                      <p:cBhvr>
                                        <p:cTn id="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Текст 2"/>
          <p:cNvSpPr>
            <a:spLocks noGrp="1"/>
          </p:cNvSpPr>
          <p:nvPr>
            <p:ph type="body" idx="1"/>
          </p:nvPr>
        </p:nvSpPr>
        <p:spPr>
          <a:xfrm>
            <a:off x="516525" y="860425"/>
            <a:ext cx="1604376" cy="1077114"/>
          </a:xfrm>
        </p:spPr>
        <p:txBody>
          <a:bodyPr/>
          <a:lstStyle/>
          <a:p>
            <a:endParaRPr lang="ru-RU" dirty="0"/>
          </a:p>
        </p:txBody>
      </p:sp>
      <p:pic>
        <p:nvPicPr>
          <p:cNvPr id="1026" name="Picture 2" descr="Марк Твен   Сэмюэл Ленгхорн Клеменс. Американский писатель и журналист Марк Твен  1835-1910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700" y="102424"/>
            <a:ext cx="5562600" cy="30440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835416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sz="half" idx="2"/>
          </p:nvPr>
        </p:nvSpPr>
        <p:spPr>
          <a:xfrm>
            <a:off x="288290" y="746315"/>
            <a:ext cx="2508123" cy="1846659"/>
          </a:xfrm>
        </p:spPr>
        <p:txBody>
          <a:bodyPr/>
          <a:lstStyle/>
          <a:p>
            <a:r>
              <a:rPr lang="ru-RU" sz="1200" b="0" i="0" dirty="0">
                <a:solidFill>
                  <a:schemeClr val="tx1"/>
                </a:solidFill>
              </a:rPr>
              <a:t>Ответа не было. Том глазами художника созерцал свой последний мазок, потом осторожно провел кистью опять и вновь откинулся назад — полюбовался. Бен подошел, и встал рядом. У Тома слюнки потекли при виде яблока, но он как ни в чем не бывало </a:t>
            </a:r>
            <a:r>
              <a:rPr lang="ru-RU" sz="1200" b="0" i="0" dirty="0" smtClean="0">
                <a:solidFill>
                  <a:schemeClr val="tx1"/>
                </a:solidFill>
              </a:rPr>
              <a:t>упорно продолжал свою работу.</a:t>
            </a:r>
            <a:endParaRPr lang="ru-RU" dirty="0">
              <a:solidFill>
                <a:schemeClr val="tx1"/>
              </a:solidFill>
            </a:endParaRPr>
          </a:p>
        </p:txBody>
      </p:sp>
      <p:pic>
        <p:nvPicPr>
          <p:cNvPr id="5" name="Объект 4"/>
          <p:cNvPicPr>
            <a:picLocks noGrp="1" noChangeAspect="1"/>
          </p:cNvPicPr>
          <p:nvPr>
            <p:ph sz="half" idx="3"/>
          </p:nvPr>
        </p:nvPicPr>
        <p:blipFill>
          <a:blip r:embed="rId2"/>
          <a:stretch>
            <a:fillRect/>
          </a:stretch>
        </p:blipFill>
        <p:spPr>
          <a:xfrm>
            <a:off x="3035300" y="638027"/>
            <a:ext cx="2172558" cy="2247900"/>
          </a:xfrm>
          <a:prstGeom prst="rect">
            <a:avLst/>
          </a:prstGeom>
        </p:spPr>
      </p:pic>
    </p:spTree>
    <p:extLst>
      <p:ext uri="{BB962C8B-B14F-4D97-AF65-F5344CB8AC3E}">
        <p14:creationId xmlns:p14="http://schemas.microsoft.com/office/powerpoint/2010/main" val="252632988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0752" y="102424"/>
            <a:ext cx="5164295" cy="315471"/>
          </a:xfrm>
        </p:spPr>
        <p:txBody>
          <a:bodyPr/>
          <a:lstStyle/>
          <a:p>
            <a:pPr algn="ctr"/>
            <a:r>
              <a:rPr lang="ru-RU" dirty="0" smtClean="0"/>
              <a:t>Ответьте на вопросы</a:t>
            </a:r>
            <a:endParaRPr lang="ru-RU" dirty="0"/>
          </a:p>
        </p:txBody>
      </p:sp>
      <p:sp>
        <p:nvSpPr>
          <p:cNvPr id="3" name="Текст 2"/>
          <p:cNvSpPr>
            <a:spLocks noGrp="1"/>
          </p:cNvSpPr>
          <p:nvPr>
            <p:ph type="body" idx="1"/>
          </p:nvPr>
        </p:nvSpPr>
        <p:spPr>
          <a:xfrm>
            <a:off x="617313" y="781128"/>
            <a:ext cx="4531172" cy="2215991"/>
          </a:xfrm>
        </p:spPr>
        <p:txBody>
          <a:bodyPr/>
          <a:lstStyle/>
          <a:p>
            <a:r>
              <a:rPr lang="ru-RU" dirty="0" smtClean="0"/>
              <a:t>Как зовут главного героя?</a:t>
            </a:r>
          </a:p>
          <a:p>
            <a:r>
              <a:rPr lang="ru-RU" dirty="0" smtClean="0"/>
              <a:t>Что вы о нём узнали?</a:t>
            </a:r>
          </a:p>
          <a:p>
            <a:r>
              <a:rPr lang="ru-RU" dirty="0" smtClean="0"/>
              <a:t>Понравился он вам?</a:t>
            </a:r>
          </a:p>
          <a:p>
            <a:r>
              <a:rPr lang="ru-RU" dirty="0" smtClean="0"/>
              <a:t>Какой был день, </a:t>
            </a:r>
            <a:r>
              <a:rPr lang="ru-RU" dirty="0"/>
              <a:t>к</a:t>
            </a:r>
            <a:r>
              <a:rPr lang="ru-RU" dirty="0" smtClean="0"/>
              <a:t>огда Том должен был выполнить задание тёти Полли? </a:t>
            </a:r>
            <a:endParaRPr lang="ru-RU" dirty="0"/>
          </a:p>
        </p:txBody>
      </p:sp>
    </p:spTree>
    <p:extLst>
      <p:ext uri="{BB962C8B-B14F-4D97-AF65-F5344CB8AC3E}">
        <p14:creationId xmlns:p14="http://schemas.microsoft.com/office/powerpoint/2010/main" val="221950467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0752" y="102424"/>
            <a:ext cx="5164295" cy="315471"/>
          </a:xfrm>
        </p:spPr>
        <p:txBody>
          <a:bodyPr/>
          <a:lstStyle/>
          <a:p>
            <a:pPr algn="ctr"/>
            <a:r>
              <a:rPr lang="ru-RU" dirty="0"/>
              <a:t>Ответьте на вопросы</a:t>
            </a:r>
          </a:p>
        </p:txBody>
      </p:sp>
      <p:sp>
        <p:nvSpPr>
          <p:cNvPr id="3" name="Текст 2"/>
          <p:cNvSpPr>
            <a:spLocks noGrp="1"/>
          </p:cNvSpPr>
          <p:nvPr>
            <p:ph type="body" idx="1"/>
          </p:nvPr>
        </p:nvSpPr>
        <p:spPr>
          <a:xfrm>
            <a:off x="617313" y="781128"/>
            <a:ext cx="4531172" cy="1846659"/>
          </a:xfrm>
        </p:spPr>
        <p:txBody>
          <a:bodyPr/>
          <a:lstStyle/>
          <a:p>
            <a:r>
              <a:rPr lang="ru-RU" dirty="0" smtClean="0"/>
              <a:t>Какая гениальная мысль зародилась у Тома?</a:t>
            </a:r>
          </a:p>
          <a:p>
            <a:r>
              <a:rPr lang="ru-RU" dirty="0" smtClean="0"/>
              <a:t>Чего больше всего боялся Том?</a:t>
            </a:r>
          </a:p>
          <a:p>
            <a:r>
              <a:rPr lang="ru-RU" dirty="0" smtClean="0"/>
              <a:t>Что изображал из себя Бен?</a:t>
            </a:r>
            <a:endParaRPr lang="ru-RU" dirty="0"/>
          </a:p>
        </p:txBody>
      </p:sp>
    </p:spTree>
    <p:extLst>
      <p:ext uri="{BB962C8B-B14F-4D97-AF65-F5344CB8AC3E}">
        <p14:creationId xmlns:p14="http://schemas.microsoft.com/office/powerpoint/2010/main" val="278437703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0752" y="102424"/>
            <a:ext cx="5164295" cy="315471"/>
          </a:xfrm>
        </p:spPr>
        <p:txBody>
          <a:bodyPr/>
          <a:lstStyle/>
          <a:p>
            <a:pPr algn="ctr"/>
            <a:r>
              <a:rPr lang="ru-RU" dirty="0"/>
              <a:t>Ответьте на вопросы</a:t>
            </a:r>
          </a:p>
        </p:txBody>
      </p:sp>
      <p:sp>
        <p:nvSpPr>
          <p:cNvPr id="3" name="Текст 2"/>
          <p:cNvSpPr>
            <a:spLocks noGrp="1"/>
          </p:cNvSpPr>
          <p:nvPr>
            <p:ph type="body" idx="1"/>
          </p:nvPr>
        </p:nvSpPr>
        <p:spPr>
          <a:xfrm>
            <a:off x="596900" y="936625"/>
            <a:ext cx="4531172" cy="1477328"/>
          </a:xfrm>
        </p:spPr>
        <p:txBody>
          <a:bodyPr/>
          <a:lstStyle/>
          <a:p>
            <a:r>
              <a:rPr lang="ru-RU" dirty="0" smtClean="0"/>
              <a:t>Как Том стал работать , увидев Бена?</a:t>
            </a:r>
          </a:p>
          <a:p>
            <a:r>
              <a:rPr lang="ru-RU" dirty="0" smtClean="0"/>
              <a:t>Почему вдруг Бен захотел белить забор?</a:t>
            </a:r>
            <a:endParaRPr lang="ru-RU" dirty="0"/>
          </a:p>
        </p:txBody>
      </p:sp>
    </p:spTree>
    <p:extLst>
      <p:ext uri="{BB962C8B-B14F-4D97-AF65-F5344CB8AC3E}">
        <p14:creationId xmlns:p14="http://schemas.microsoft.com/office/powerpoint/2010/main" val="282815905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Рисунок 3"/>
          <p:cNvPicPr>
            <a:picLocks noChangeAspect="1"/>
          </p:cNvPicPr>
          <p:nvPr/>
        </p:nvPicPr>
        <p:blipFill>
          <a:blip r:embed="rId2"/>
          <a:stretch>
            <a:fillRect/>
          </a:stretch>
        </p:blipFill>
        <p:spPr>
          <a:xfrm>
            <a:off x="33464" y="0"/>
            <a:ext cx="5668835" cy="3222625"/>
          </a:xfrm>
          <a:prstGeom prst="rect">
            <a:avLst/>
          </a:prstGeom>
        </p:spPr>
      </p:pic>
    </p:spTree>
    <p:extLst>
      <p:ext uri="{BB962C8B-B14F-4D97-AF65-F5344CB8AC3E}">
        <p14:creationId xmlns:p14="http://schemas.microsoft.com/office/powerpoint/2010/main" val="137455614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0752" y="102424"/>
            <a:ext cx="5325348" cy="276999"/>
          </a:xfrm>
        </p:spPr>
        <p:txBody>
          <a:bodyPr/>
          <a:lstStyle/>
          <a:p>
            <a:r>
              <a:rPr lang="ru-RU" sz="1800" dirty="0" smtClean="0"/>
              <a:t>Задание для самостоятельного выполнения</a:t>
            </a:r>
            <a:endParaRPr lang="ru-RU" sz="1800" dirty="0"/>
          </a:p>
        </p:txBody>
      </p:sp>
      <p:sp>
        <p:nvSpPr>
          <p:cNvPr id="3" name="Текст 2"/>
          <p:cNvSpPr>
            <a:spLocks noGrp="1"/>
          </p:cNvSpPr>
          <p:nvPr>
            <p:ph type="body" idx="1"/>
          </p:nvPr>
        </p:nvSpPr>
        <p:spPr>
          <a:xfrm>
            <a:off x="617313" y="781128"/>
            <a:ext cx="4531172" cy="1107996"/>
          </a:xfrm>
        </p:spPr>
        <p:txBody>
          <a:bodyPr/>
          <a:lstStyle/>
          <a:p>
            <a:pPr algn="ctr"/>
            <a:r>
              <a:rPr lang="ru-RU" i="0" dirty="0" smtClean="0">
                <a:solidFill>
                  <a:schemeClr val="tx1"/>
                </a:solidFill>
              </a:rPr>
              <a:t>Прочитать 1 часть повести и ответить на вопросы на странице 164 письменно.</a:t>
            </a:r>
            <a:endParaRPr lang="ru-RU" i="0" dirty="0">
              <a:solidFill>
                <a:schemeClr val="tx1"/>
              </a:solidFill>
            </a:endParaRPr>
          </a:p>
        </p:txBody>
      </p:sp>
    </p:spTree>
    <p:extLst>
      <p:ext uri="{BB962C8B-B14F-4D97-AF65-F5344CB8AC3E}">
        <p14:creationId xmlns:p14="http://schemas.microsoft.com/office/powerpoint/2010/main" val="328707116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1535"/>
            <a:ext cx="5760085" cy="1021080"/>
          </a:xfrm>
          <a:custGeom>
            <a:avLst/>
            <a:gdLst/>
            <a:ahLst/>
            <a:cxnLst/>
            <a:rect l="l" t="t" r="r" b="b"/>
            <a:pathLst>
              <a:path w="5760085" h="1021080">
                <a:moveTo>
                  <a:pt x="5759640" y="0"/>
                </a:moveTo>
                <a:lnTo>
                  <a:pt x="0" y="0"/>
                </a:lnTo>
                <a:lnTo>
                  <a:pt x="0" y="1020952"/>
                </a:lnTo>
                <a:lnTo>
                  <a:pt x="5759640" y="1020952"/>
                </a:lnTo>
                <a:lnTo>
                  <a:pt x="5759640" y="0"/>
                </a:lnTo>
                <a:close/>
              </a:path>
            </a:pathLst>
          </a:custGeom>
          <a:solidFill>
            <a:srgbClr val="2365C7"/>
          </a:solidFill>
        </p:spPr>
        <p:txBody>
          <a:bodyPr wrap="square" lIns="0" tIns="0" rIns="0" bIns="0" rtlCol="0"/>
          <a:lstStyle/>
          <a:p>
            <a:endParaRPr/>
          </a:p>
        </p:txBody>
      </p:sp>
      <p:sp>
        <p:nvSpPr>
          <p:cNvPr id="3" name="object 3"/>
          <p:cNvSpPr txBox="1">
            <a:spLocks noGrp="1"/>
          </p:cNvSpPr>
          <p:nvPr>
            <p:ph type="title"/>
          </p:nvPr>
        </p:nvSpPr>
        <p:spPr>
          <a:xfrm>
            <a:off x="1034554" y="1536"/>
            <a:ext cx="3527290" cy="907299"/>
          </a:xfrm>
          <a:prstGeom prst="rect">
            <a:avLst/>
          </a:prstGeom>
        </p:spPr>
        <p:txBody>
          <a:bodyPr vert="horz" wrap="square" lIns="0" tIns="14604" rIns="0" bIns="0" rtlCol="0">
            <a:spAutoFit/>
          </a:bodyPr>
          <a:lstStyle/>
          <a:p>
            <a:pPr marL="12700">
              <a:lnSpc>
                <a:spcPct val="100000"/>
              </a:lnSpc>
              <a:spcBef>
                <a:spcPts val="114"/>
              </a:spcBef>
            </a:pPr>
            <a:r>
              <a:rPr sz="3400" spc="-5" dirty="0" err="1"/>
              <a:t>Русский</a:t>
            </a:r>
            <a:r>
              <a:rPr sz="3400" spc="-55" dirty="0"/>
              <a:t> </a:t>
            </a:r>
            <a:r>
              <a:rPr sz="3400" spc="10" dirty="0" err="1" smtClean="0"/>
              <a:t>язык</a:t>
            </a:r>
            <a:r>
              <a:rPr lang="ru-RU" sz="3400" spc="10" dirty="0" smtClean="0"/>
              <a:t/>
            </a:r>
            <a:br>
              <a:rPr lang="ru-RU" sz="3400" spc="10" dirty="0" smtClean="0"/>
            </a:br>
            <a:r>
              <a:rPr lang="ru-RU" sz="2400" spc="10" dirty="0"/>
              <a:t>Л</a:t>
            </a:r>
            <a:r>
              <a:rPr lang="ru-RU" sz="2400" spc="10" dirty="0" smtClean="0"/>
              <a:t>итературное чтение </a:t>
            </a:r>
            <a:endParaRPr sz="2400" dirty="0"/>
          </a:p>
        </p:txBody>
      </p:sp>
      <p:sp>
        <p:nvSpPr>
          <p:cNvPr id="5" name="object 5"/>
          <p:cNvSpPr/>
          <p:nvPr/>
        </p:nvSpPr>
        <p:spPr>
          <a:xfrm>
            <a:off x="237636" y="1264479"/>
            <a:ext cx="344170" cy="676275"/>
          </a:xfrm>
          <a:custGeom>
            <a:avLst/>
            <a:gdLst/>
            <a:ahLst/>
            <a:cxnLst/>
            <a:rect l="l" t="t" r="r" b="b"/>
            <a:pathLst>
              <a:path w="344170" h="676275">
                <a:moveTo>
                  <a:pt x="343828" y="0"/>
                </a:moveTo>
                <a:lnTo>
                  <a:pt x="0" y="0"/>
                </a:lnTo>
                <a:lnTo>
                  <a:pt x="0" y="675751"/>
                </a:lnTo>
                <a:lnTo>
                  <a:pt x="343828" y="675751"/>
                </a:lnTo>
                <a:lnTo>
                  <a:pt x="343828" y="0"/>
                </a:lnTo>
                <a:close/>
              </a:path>
            </a:pathLst>
          </a:custGeom>
          <a:solidFill>
            <a:srgbClr val="2365C7"/>
          </a:solidFill>
        </p:spPr>
        <p:txBody>
          <a:bodyPr wrap="square" lIns="0" tIns="0" rIns="0" bIns="0" rtlCol="0"/>
          <a:lstStyle/>
          <a:p>
            <a:endParaRPr/>
          </a:p>
        </p:txBody>
      </p:sp>
      <p:grpSp>
        <p:nvGrpSpPr>
          <p:cNvPr id="10" name="object 10"/>
          <p:cNvGrpSpPr/>
          <p:nvPr/>
        </p:nvGrpSpPr>
        <p:grpSpPr>
          <a:xfrm>
            <a:off x="4686759" y="212868"/>
            <a:ext cx="634365" cy="634365"/>
            <a:chOff x="4686759" y="212868"/>
            <a:chExt cx="634365" cy="634365"/>
          </a:xfrm>
        </p:grpSpPr>
        <p:sp>
          <p:nvSpPr>
            <p:cNvPr id="11" name="object 11"/>
            <p:cNvSpPr/>
            <p:nvPr/>
          </p:nvSpPr>
          <p:spPr>
            <a:xfrm>
              <a:off x="4701999" y="228108"/>
              <a:ext cx="603885" cy="603885"/>
            </a:xfrm>
            <a:custGeom>
              <a:avLst/>
              <a:gdLst/>
              <a:ahLst/>
              <a:cxnLst/>
              <a:rect l="l" t="t" r="r" b="b"/>
              <a:pathLst>
                <a:path w="603885" h="603885">
                  <a:moveTo>
                    <a:pt x="603608" y="0"/>
                  </a:moveTo>
                  <a:lnTo>
                    <a:pt x="0" y="0"/>
                  </a:lnTo>
                  <a:lnTo>
                    <a:pt x="0" y="603609"/>
                  </a:lnTo>
                  <a:lnTo>
                    <a:pt x="603608" y="603609"/>
                  </a:lnTo>
                  <a:lnTo>
                    <a:pt x="603608" y="0"/>
                  </a:lnTo>
                  <a:close/>
                </a:path>
              </a:pathLst>
            </a:custGeom>
            <a:solidFill>
              <a:srgbClr val="00A650"/>
            </a:solidFill>
          </p:spPr>
          <p:txBody>
            <a:bodyPr wrap="square" lIns="0" tIns="0" rIns="0" bIns="0" rtlCol="0"/>
            <a:lstStyle/>
            <a:p>
              <a:endParaRPr/>
            </a:p>
          </p:txBody>
        </p:sp>
        <p:sp>
          <p:nvSpPr>
            <p:cNvPr id="12" name="object 12"/>
            <p:cNvSpPr/>
            <p:nvPr/>
          </p:nvSpPr>
          <p:spPr>
            <a:xfrm>
              <a:off x="4701999" y="228108"/>
              <a:ext cx="603885" cy="603885"/>
            </a:xfrm>
            <a:custGeom>
              <a:avLst/>
              <a:gdLst/>
              <a:ahLst/>
              <a:cxnLst/>
              <a:rect l="l" t="t" r="r" b="b"/>
              <a:pathLst>
                <a:path w="603885" h="603885">
                  <a:moveTo>
                    <a:pt x="0" y="0"/>
                  </a:moveTo>
                  <a:lnTo>
                    <a:pt x="603608" y="0"/>
                  </a:lnTo>
                  <a:lnTo>
                    <a:pt x="603608" y="603609"/>
                  </a:lnTo>
                  <a:lnTo>
                    <a:pt x="0" y="603609"/>
                  </a:lnTo>
                  <a:lnTo>
                    <a:pt x="0" y="0"/>
                  </a:lnTo>
                  <a:close/>
                </a:path>
              </a:pathLst>
            </a:custGeom>
            <a:ln w="30481">
              <a:solidFill>
                <a:srgbClr val="FFFFFF"/>
              </a:solidFill>
            </a:ln>
          </p:spPr>
          <p:txBody>
            <a:bodyPr wrap="square" lIns="0" tIns="0" rIns="0" bIns="0" rtlCol="0"/>
            <a:lstStyle/>
            <a:p>
              <a:endParaRPr/>
            </a:p>
          </p:txBody>
        </p:sp>
      </p:grpSp>
      <p:sp>
        <p:nvSpPr>
          <p:cNvPr id="13" name="object 13"/>
          <p:cNvSpPr txBox="1"/>
          <p:nvPr/>
        </p:nvSpPr>
        <p:spPr>
          <a:xfrm>
            <a:off x="4864100" y="249024"/>
            <a:ext cx="313510" cy="385362"/>
          </a:xfrm>
          <a:prstGeom prst="rect">
            <a:avLst/>
          </a:prstGeom>
        </p:spPr>
        <p:txBody>
          <a:bodyPr vert="horz" wrap="square" lIns="0" tIns="15875" rIns="0" bIns="0" rtlCol="0">
            <a:spAutoFit/>
          </a:bodyPr>
          <a:lstStyle/>
          <a:p>
            <a:pPr algn="ctr">
              <a:lnSpc>
                <a:spcPct val="100000"/>
              </a:lnSpc>
              <a:spcBef>
                <a:spcPts val="125"/>
              </a:spcBef>
            </a:pPr>
            <a:r>
              <a:rPr lang="ru-RU" sz="2400" b="1" spc="10" dirty="0">
                <a:solidFill>
                  <a:srgbClr val="FFFFFF"/>
                </a:solidFill>
                <a:latin typeface="Arial"/>
                <a:cs typeface="Arial"/>
              </a:rPr>
              <a:t>6</a:t>
            </a:r>
            <a:endParaRPr sz="2400" dirty="0">
              <a:latin typeface="Arial"/>
              <a:cs typeface="Arial"/>
            </a:endParaRPr>
          </a:p>
        </p:txBody>
      </p:sp>
      <p:sp>
        <p:nvSpPr>
          <p:cNvPr id="14" name="object 14"/>
          <p:cNvSpPr txBox="1"/>
          <p:nvPr/>
        </p:nvSpPr>
        <p:spPr>
          <a:xfrm>
            <a:off x="4701999" y="556599"/>
            <a:ext cx="603885" cy="227626"/>
          </a:xfrm>
          <a:prstGeom prst="rect">
            <a:avLst/>
          </a:prstGeom>
        </p:spPr>
        <p:txBody>
          <a:bodyPr vert="horz" wrap="square" lIns="0" tIns="12065" rIns="0" bIns="0" rtlCol="0">
            <a:spAutoFit/>
          </a:bodyPr>
          <a:lstStyle/>
          <a:p>
            <a:pPr algn="ctr">
              <a:lnSpc>
                <a:spcPct val="100000"/>
              </a:lnSpc>
              <a:spcBef>
                <a:spcPts val="95"/>
              </a:spcBef>
            </a:pPr>
            <a:r>
              <a:rPr sz="1400" b="1" spc="5" dirty="0">
                <a:solidFill>
                  <a:srgbClr val="FFFFFF"/>
                </a:solidFill>
                <a:latin typeface="Arial"/>
                <a:cs typeface="Arial"/>
              </a:rPr>
              <a:t>к</a:t>
            </a:r>
            <a:r>
              <a:rPr sz="1400" b="1" spc="-5" dirty="0">
                <a:solidFill>
                  <a:srgbClr val="FFFFFF"/>
                </a:solidFill>
                <a:latin typeface="Arial"/>
                <a:cs typeface="Arial"/>
              </a:rPr>
              <a:t>ласс</a:t>
            </a:r>
            <a:endParaRPr sz="1400" b="1" dirty="0">
              <a:latin typeface="Arial"/>
              <a:cs typeface="Arial"/>
            </a:endParaRPr>
          </a:p>
        </p:txBody>
      </p:sp>
      <p:sp>
        <p:nvSpPr>
          <p:cNvPr id="27" name="object 5"/>
          <p:cNvSpPr/>
          <p:nvPr/>
        </p:nvSpPr>
        <p:spPr>
          <a:xfrm>
            <a:off x="229753" y="2180459"/>
            <a:ext cx="344170" cy="676275"/>
          </a:xfrm>
          <a:custGeom>
            <a:avLst/>
            <a:gdLst/>
            <a:ahLst/>
            <a:cxnLst/>
            <a:rect l="l" t="t" r="r" b="b"/>
            <a:pathLst>
              <a:path w="344170" h="676275">
                <a:moveTo>
                  <a:pt x="343828" y="0"/>
                </a:moveTo>
                <a:lnTo>
                  <a:pt x="0" y="0"/>
                </a:lnTo>
                <a:lnTo>
                  <a:pt x="0" y="675751"/>
                </a:lnTo>
                <a:lnTo>
                  <a:pt x="343828" y="675751"/>
                </a:lnTo>
                <a:lnTo>
                  <a:pt x="343828" y="0"/>
                </a:lnTo>
                <a:close/>
              </a:path>
            </a:pathLst>
          </a:custGeom>
          <a:solidFill>
            <a:schemeClr val="bg1">
              <a:lumMod val="65000"/>
            </a:schemeClr>
          </a:solidFill>
        </p:spPr>
        <p:txBody>
          <a:bodyPr wrap="square" lIns="0" tIns="0" rIns="0" bIns="0" rtlCol="0"/>
          <a:lstStyle/>
          <a:p>
            <a:endParaRPr/>
          </a:p>
        </p:txBody>
      </p:sp>
      <p:pic>
        <p:nvPicPr>
          <p:cNvPr id="28" name="Picture 4" descr="D:\клипарт\школа\0_b410d_2f9dc2cf_S.png"/>
          <p:cNvPicPr>
            <a:picLocks noChangeAspect="1" noChangeArrowheads="1"/>
          </p:cNvPicPr>
          <p:nvPr/>
        </p:nvPicPr>
        <p:blipFill>
          <a:blip r:embed="rId2"/>
          <a:srcRect/>
          <a:stretch>
            <a:fillRect/>
          </a:stretch>
        </p:blipFill>
        <p:spPr bwMode="auto">
          <a:xfrm>
            <a:off x="237635" y="249024"/>
            <a:ext cx="656763" cy="529060"/>
          </a:xfrm>
          <a:prstGeom prst="rect">
            <a:avLst/>
          </a:prstGeom>
          <a:noFill/>
        </p:spPr>
      </p:pic>
      <p:sp>
        <p:nvSpPr>
          <p:cNvPr id="6" name="AutoShape 2" descr="Книга: &quot;Тайное становится явным&quot; - Виктор Драгунский. Купить книгу, читать  рецензии | ISBN 978-5-699-82538-7 | Лабиринт"/>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20482" name="Picture 2" descr="http://mark-twain.ru/wp-content/uploads/scale_1200-e1577211762569.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4562339" y="987170"/>
            <a:ext cx="1197746" cy="1566161"/>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5" name="Picture 2" descr="Марк Твен: Приключения Тома Сойера В нашей новой серии &quot;Школьная программа&quot;  | Детская литература"/>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66243" y="1465552"/>
            <a:ext cx="1374144" cy="1631844"/>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524692" y="1262320"/>
            <a:ext cx="2882900" cy="1225977"/>
          </a:xfrm>
          <a:prstGeom prst="rect">
            <a:avLst/>
          </a:prstGeom>
        </p:spPr>
        <p:txBody>
          <a:bodyPr>
            <a:spAutoFit/>
          </a:bodyPr>
          <a:lstStyle/>
          <a:p>
            <a:pPr marL="18415" algn="ctr">
              <a:spcBef>
                <a:spcPts val="110"/>
              </a:spcBef>
            </a:pPr>
            <a:r>
              <a:rPr lang="ru-RU" b="1" spc="-20" dirty="0">
                <a:solidFill>
                  <a:srgbClr val="002060"/>
                </a:solidFill>
                <a:latin typeface="Arial"/>
                <a:cs typeface="Arial"/>
              </a:rPr>
              <a:t>Марк Твен</a:t>
            </a:r>
          </a:p>
          <a:p>
            <a:pPr marL="18415" algn="ctr">
              <a:spcBef>
                <a:spcPts val="110"/>
              </a:spcBef>
            </a:pPr>
            <a:endParaRPr lang="ru-RU" b="1" spc="-20" dirty="0">
              <a:solidFill>
                <a:srgbClr val="002060"/>
              </a:solidFill>
              <a:latin typeface="Arial"/>
              <a:cs typeface="Arial"/>
            </a:endParaRPr>
          </a:p>
          <a:p>
            <a:pPr marL="18415" algn="ctr">
              <a:spcBef>
                <a:spcPts val="110"/>
              </a:spcBef>
            </a:pPr>
            <a:r>
              <a:rPr lang="ru-RU" b="1" spc="-20" dirty="0">
                <a:solidFill>
                  <a:srgbClr val="002060"/>
                </a:solidFill>
                <a:latin typeface="Arial"/>
                <a:cs typeface="Arial"/>
              </a:rPr>
              <a:t>«Приключения Тома </a:t>
            </a:r>
            <a:r>
              <a:rPr lang="ru-RU" b="1" spc="-20" dirty="0" err="1">
                <a:solidFill>
                  <a:srgbClr val="002060"/>
                </a:solidFill>
                <a:latin typeface="Arial"/>
                <a:cs typeface="Arial"/>
              </a:rPr>
              <a:t>Сойера</a:t>
            </a:r>
            <a:r>
              <a:rPr lang="ru-RU" b="1" spc="-20" dirty="0" smtClean="0">
                <a:solidFill>
                  <a:srgbClr val="002060"/>
                </a:solidFill>
                <a:latin typeface="Arial"/>
                <a:cs typeface="Arial"/>
              </a:rPr>
              <a:t>» (2 урок)</a:t>
            </a:r>
            <a:endParaRPr lang="ru-RU" b="1" spc="-20" dirty="0">
              <a:solidFill>
                <a:srgbClr val="002060"/>
              </a:solidFill>
              <a:latin typeface="Arial"/>
              <a:cs typeface="Arial"/>
            </a:endParaRPr>
          </a:p>
        </p:txBody>
      </p:sp>
    </p:spTree>
    <p:extLst>
      <p:ext uri="{BB962C8B-B14F-4D97-AF65-F5344CB8AC3E}">
        <p14:creationId xmlns:p14="http://schemas.microsoft.com/office/powerpoint/2010/main" val="288971472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Рисунок 3"/>
          <p:cNvPicPr>
            <a:picLocks noChangeAspect="1"/>
          </p:cNvPicPr>
          <p:nvPr/>
        </p:nvPicPr>
        <p:blipFill>
          <a:blip r:embed="rId2"/>
          <a:stretch>
            <a:fillRect/>
          </a:stretch>
        </p:blipFill>
        <p:spPr>
          <a:xfrm>
            <a:off x="63500" y="65690"/>
            <a:ext cx="5702300" cy="3179159"/>
          </a:xfrm>
          <a:prstGeom prst="rect">
            <a:avLst/>
          </a:prstGeom>
        </p:spPr>
      </p:pic>
    </p:spTree>
    <p:extLst>
      <p:ext uri="{BB962C8B-B14F-4D97-AF65-F5344CB8AC3E}">
        <p14:creationId xmlns:p14="http://schemas.microsoft.com/office/powerpoint/2010/main" val="238835402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0752" y="102424"/>
            <a:ext cx="5164295" cy="315471"/>
          </a:xfrm>
        </p:spPr>
        <p:txBody>
          <a:bodyPr/>
          <a:lstStyle/>
          <a:p>
            <a:pPr algn="ctr"/>
            <a:r>
              <a:rPr lang="ru-RU" dirty="0" smtClean="0"/>
              <a:t>«плюс»    или   «минус»?</a:t>
            </a:r>
            <a:endParaRPr lang="ru-RU" dirty="0"/>
          </a:p>
        </p:txBody>
      </p:sp>
      <p:sp>
        <p:nvSpPr>
          <p:cNvPr id="3" name="Объект 2"/>
          <p:cNvSpPr>
            <a:spLocks noGrp="1"/>
          </p:cNvSpPr>
          <p:nvPr>
            <p:ph sz="half" idx="2"/>
          </p:nvPr>
        </p:nvSpPr>
        <p:spPr>
          <a:xfrm>
            <a:off x="279153" y="671925"/>
            <a:ext cx="2508123" cy="2215991"/>
          </a:xfrm>
        </p:spPr>
        <p:txBody>
          <a:bodyPr/>
          <a:lstStyle/>
          <a:p>
            <a:r>
              <a:rPr lang="ru-RU" b="0" i="0" dirty="0"/>
              <a:t> </a:t>
            </a:r>
            <a:r>
              <a:rPr lang="ru-RU" b="0" i="0" dirty="0" smtClean="0">
                <a:solidFill>
                  <a:schemeClr val="tx1"/>
                </a:solidFill>
              </a:rPr>
              <a:t>Настоящее имя писателя, автора повести «Приключения Тома </a:t>
            </a:r>
            <a:r>
              <a:rPr lang="ru-RU" b="0" i="0" dirty="0" err="1" smtClean="0">
                <a:solidFill>
                  <a:schemeClr val="tx1"/>
                </a:solidFill>
              </a:rPr>
              <a:t>Сойера</a:t>
            </a:r>
            <a:r>
              <a:rPr lang="ru-RU" b="0" i="0" dirty="0" smtClean="0">
                <a:solidFill>
                  <a:schemeClr val="tx1"/>
                </a:solidFill>
              </a:rPr>
              <a:t>» -  Марк Твен.</a:t>
            </a:r>
            <a:endParaRPr lang="ru-RU" dirty="0">
              <a:solidFill>
                <a:schemeClr val="tx1"/>
              </a:solidFill>
            </a:endParaRPr>
          </a:p>
        </p:txBody>
      </p:sp>
      <p:pic>
        <p:nvPicPr>
          <p:cNvPr id="5" name="Объект 4"/>
          <p:cNvPicPr>
            <a:picLocks noGrp="1" noChangeAspect="1"/>
          </p:cNvPicPr>
          <p:nvPr>
            <p:ph sz="half" idx="3"/>
          </p:nvPr>
        </p:nvPicPr>
        <p:blipFill rotWithShape="1">
          <a:blip r:embed="rId2"/>
          <a:srcRect l="5344" t="26367" r="59912" b="6519"/>
          <a:stretch/>
        </p:blipFill>
        <p:spPr>
          <a:xfrm>
            <a:off x="3506272" y="1100922"/>
            <a:ext cx="1432955" cy="1431944"/>
          </a:xfrm>
          <a:prstGeom prst="rect">
            <a:avLst/>
          </a:prstGeom>
        </p:spPr>
      </p:pic>
    </p:spTree>
    <p:extLst>
      <p:ext uri="{BB962C8B-B14F-4D97-AF65-F5344CB8AC3E}">
        <p14:creationId xmlns:p14="http://schemas.microsoft.com/office/powerpoint/2010/main" val="3351498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0752" y="102424"/>
            <a:ext cx="5164295" cy="315471"/>
          </a:xfrm>
        </p:spPr>
        <p:txBody>
          <a:bodyPr/>
          <a:lstStyle/>
          <a:p>
            <a:pPr algn="ctr"/>
            <a:r>
              <a:rPr lang="ru-RU" dirty="0"/>
              <a:t>«плюс»    или   «минус»?</a:t>
            </a:r>
          </a:p>
        </p:txBody>
      </p:sp>
      <p:sp>
        <p:nvSpPr>
          <p:cNvPr id="3" name="Объект 2"/>
          <p:cNvSpPr>
            <a:spLocks noGrp="1"/>
          </p:cNvSpPr>
          <p:nvPr>
            <p:ph sz="half" idx="2"/>
          </p:nvPr>
        </p:nvSpPr>
        <p:spPr>
          <a:xfrm>
            <a:off x="393223" y="784225"/>
            <a:ext cx="2508123" cy="1477328"/>
          </a:xfrm>
        </p:spPr>
        <p:txBody>
          <a:bodyPr/>
          <a:lstStyle/>
          <a:p>
            <a:r>
              <a:rPr lang="ru-RU" b="0" i="0" dirty="0" smtClean="0">
                <a:solidFill>
                  <a:schemeClr val="tx1"/>
                </a:solidFill>
              </a:rPr>
              <a:t>Настоящее имя  писателя </a:t>
            </a:r>
            <a:r>
              <a:rPr lang="ru-RU" b="0" i="0" dirty="0" err="1" smtClean="0">
                <a:solidFill>
                  <a:schemeClr val="tx1"/>
                </a:solidFill>
              </a:rPr>
              <a:t>Сэмюэл</a:t>
            </a:r>
            <a:r>
              <a:rPr lang="ru-RU" b="0" i="0" dirty="0" smtClean="0">
                <a:solidFill>
                  <a:schemeClr val="tx1"/>
                </a:solidFill>
              </a:rPr>
              <a:t> </a:t>
            </a:r>
            <a:r>
              <a:rPr lang="ru-RU" b="0" i="0" dirty="0" err="1" smtClean="0">
                <a:solidFill>
                  <a:schemeClr val="tx1"/>
                </a:solidFill>
              </a:rPr>
              <a:t>Клеменс</a:t>
            </a:r>
            <a:r>
              <a:rPr lang="ru-RU" b="0" i="0" dirty="0" smtClean="0">
                <a:solidFill>
                  <a:schemeClr val="tx1"/>
                </a:solidFill>
              </a:rPr>
              <a:t>.</a:t>
            </a:r>
            <a:endParaRPr lang="ru-RU" b="0" i="0" dirty="0">
              <a:solidFill>
                <a:schemeClr val="tx1"/>
              </a:solidFill>
            </a:endParaRPr>
          </a:p>
        </p:txBody>
      </p:sp>
      <p:pic>
        <p:nvPicPr>
          <p:cNvPr id="5" name="Объект 4"/>
          <p:cNvPicPr>
            <a:picLocks noGrp="1" noChangeAspect="1"/>
          </p:cNvPicPr>
          <p:nvPr>
            <p:ph sz="half" idx="3"/>
          </p:nvPr>
        </p:nvPicPr>
        <p:blipFill rotWithShape="1">
          <a:blip r:embed="rId2"/>
          <a:srcRect l="57460" t="29791" r="9132" b="5494"/>
          <a:stretch/>
        </p:blipFill>
        <p:spPr>
          <a:xfrm>
            <a:off x="3568700" y="1012825"/>
            <a:ext cx="1377854" cy="1380759"/>
          </a:xfrm>
          <a:prstGeom prst="rect">
            <a:avLst/>
          </a:prstGeom>
        </p:spPr>
      </p:pic>
    </p:spTree>
    <p:extLst>
      <p:ext uri="{BB962C8B-B14F-4D97-AF65-F5344CB8AC3E}">
        <p14:creationId xmlns:p14="http://schemas.microsoft.com/office/powerpoint/2010/main" val="1797662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0752" y="102424"/>
            <a:ext cx="5164295" cy="430887"/>
          </a:xfrm>
        </p:spPr>
        <p:txBody>
          <a:bodyPr/>
          <a:lstStyle/>
          <a:p>
            <a:pPr algn="ctr"/>
            <a:r>
              <a:rPr lang="ru-RU" sz="2800" dirty="0" err="1" smtClean="0"/>
              <a:t>Сэмюэль</a:t>
            </a:r>
            <a:r>
              <a:rPr lang="ru-RU" sz="2800" dirty="0" smtClean="0"/>
              <a:t> </a:t>
            </a:r>
            <a:r>
              <a:rPr lang="ru-RU" sz="2800" dirty="0" err="1" smtClean="0"/>
              <a:t>Клеменс</a:t>
            </a:r>
            <a:endParaRPr lang="ru-RU" sz="2800" dirty="0"/>
          </a:p>
        </p:txBody>
      </p:sp>
      <p:sp>
        <p:nvSpPr>
          <p:cNvPr id="3" name="Текст 2"/>
          <p:cNvSpPr>
            <a:spLocks noGrp="1"/>
          </p:cNvSpPr>
          <p:nvPr>
            <p:ph type="body" idx="1"/>
          </p:nvPr>
        </p:nvSpPr>
        <p:spPr>
          <a:xfrm>
            <a:off x="236312" y="708025"/>
            <a:ext cx="2875188" cy="1477328"/>
          </a:xfrm>
        </p:spPr>
        <p:txBody>
          <a:bodyPr/>
          <a:lstStyle/>
          <a:p>
            <a:r>
              <a:rPr lang="ru-RU" b="0" i="0" dirty="0">
                <a:solidFill>
                  <a:schemeClr val="tx1"/>
                </a:solidFill>
              </a:rPr>
              <a:t>Р</a:t>
            </a:r>
            <a:r>
              <a:rPr lang="ru-RU" b="0" i="0" dirty="0" smtClean="0">
                <a:solidFill>
                  <a:schemeClr val="tx1"/>
                </a:solidFill>
              </a:rPr>
              <a:t>одился </a:t>
            </a:r>
            <a:r>
              <a:rPr lang="ru-RU" b="0" i="0" dirty="0">
                <a:solidFill>
                  <a:schemeClr val="tx1"/>
                </a:solidFill>
              </a:rPr>
              <a:t>в 1835 году в поселке Флорида (штата Миссури).</a:t>
            </a:r>
            <a:endParaRPr lang="ru-RU" dirty="0">
              <a:solidFill>
                <a:schemeClr val="tx1"/>
              </a:solidFill>
            </a:endParaRPr>
          </a:p>
        </p:txBody>
      </p:sp>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92500" y="695614"/>
            <a:ext cx="1904999" cy="2286000"/>
          </a:xfrm>
          <a:prstGeom prst="rect">
            <a:avLst/>
          </a:prstGeom>
        </p:spPr>
      </p:pic>
      <p:pic>
        <p:nvPicPr>
          <p:cNvPr id="4" name="Picture 2" descr="D:\Маме\Учительская деятельность\Модератор\6 класс\6 класс 4 четверть\6 класс урок 64\1448938088_07.jpg"/>
          <p:cNvPicPr>
            <a:picLocks noChangeAspect="1" noChangeArrowheads="1"/>
          </p:cNvPicPr>
          <p:nvPr/>
        </p:nvPicPr>
        <p:blipFill rotWithShape="1">
          <a:blip r:embed="rId3"/>
          <a:srcRect r="-2036" b="22820"/>
          <a:stretch/>
        </p:blipFill>
        <p:spPr bwMode="auto">
          <a:xfrm>
            <a:off x="3111500" y="612486"/>
            <a:ext cx="2516909" cy="2349789"/>
          </a:xfrm>
          <a:prstGeom prst="rect">
            <a:avLst/>
          </a:prstGeom>
          <a:noFill/>
          <a:ln>
            <a:solidFill>
              <a:schemeClr val="accent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403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0752" y="102424"/>
            <a:ext cx="5164295" cy="315471"/>
          </a:xfrm>
        </p:spPr>
        <p:txBody>
          <a:bodyPr/>
          <a:lstStyle/>
          <a:p>
            <a:pPr algn="ctr"/>
            <a:r>
              <a:rPr lang="ru-RU" dirty="0"/>
              <a:t>«плюс»    или   «минус»?</a:t>
            </a:r>
          </a:p>
        </p:txBody>
      </p:sp>
      <p:sp>
        <p:nvSpPr>
          <p:cNvPr id="3" name="Объект 2"/>
          <p:cNvSpPr>
            <a:spLocks noGrp="1"/>
          </p:cNvSpPr>
          <p:nvPr>
            <p:ph sz="half" idx="2"/>
          </p:nvPr>
        </p:nvSpPr>
        <p:spPr>
          <a:xfrm>
            <a:off x="596900" y="996806"/>
            <a:ext cx="2508123" cy="1107996"/>
          </a:xfrm>
        </p:spPr>
        <p:txBody>
          <a:bodyPr/>
          <a:lstStyle/>
          <a:p>
            <a:r>
              <a:rPr lang="ru-RU" b="0" i="0" dirty="0" smtClean="0">
                <a:solidFill>
                  <a:schemeClr val="tx1"/>
                </a:solidFill>
              </a:rPr>
              <a:t>Том </a:t>
            </a:r>
            <a:r>
              <a:rPr lang="ru-RU" b="0" i="0" dirty="0" err="1" smtClean="0">
                <a:solidFill>
                  <a:schemeClr val="tx1"/>
                </a:solidFill>
              </a:rPr>
              <a:t>Сойер</a:t>
            </a:r>
            <a:r>
              <a:rPr lang="ru-RU" b="0" i="0" dirty="0" smtClean="0">
                <a:solidFill>
                  <a:schemeClr val="tx1"/>
                </a:solidFill>
              </a:rPr>
              <a:t> жил на берегу реки Миссисипи.</a:t>
            </a:r>
            <a:endParaRPr lang="ru-RU" b="0" i="0" dirty="0">
              <a:solidFill>
                <a:schemeClr val="tx1"/>
              </a:solidFill>
            </a:endParaRPr>
          </a:p>
        </p:txBody>
      </p:sp>
      <p:pic>
        <p:nvPicPr>
          <p:cNvPr id="5" name="Объект 4"/>
          <p:cNvPicPr>
            <a:picLocks noGrp="1" noChangeAspect="1"/>
          </p:cNvPicPr>
          <p:nvPr>
            <p:ph sz="half" idx="3"/>
          </p:nvPr>
        </p:nvPicPr>
        <p:blipFill rotWithShape="1">
          <a:blip r:embed="rId2"/>
          <a:srcRect l="57460" t="29791" r="9132" b="5494"/>
          <a:stretch/>
        </p:blipFill>
        <p:spPr>
          <a:xfrm>
            <a:off x="3644900" y="860425"/>
            <a:ext cx="1377854" cy="1380759"/>
          </a:xfrm>
          <a:prstGeom prst="rect">
            <a:avLst/>
          </a:prstGeom>
        </p:spPr>
      </p:pic>
      <p:pic>
        <p:nvPicPr>
          <p:cNvPr id="6" name="Объект 4"/>
          <p:cNvPicPr>
            <a:picLocks noChangeAspect="1"/>
          </p:cNvPicPr>
          <p:nvPr/>
        </p:nvPicPr>
        <p:blipFill rotWithShape="1">
          <a:blip r:embed="rId2"/>
          <a:srcRect l="57460" t="29791" r="9132" b="5494"/>
          <a:stretch/>
        </p:blipFill>
        <p:spPr>
          <a:xfrm>
            <a:off x="3644900" y="860424"/>
            <a:ext cx="1377854" cy="1380759"/>
          </a:xfrm>
          <a:prstGeom prst="rect">
            <a:avLst/>
          </a:prstGeom>
        </p:spPr>
      </p:pic>
    </p:spTree>
    <p:extLst>
      <p:ext uri="{BB962C8B-B14F-4D97-AF65-F5344CB8AC3E}">
        <p14:creationId xmlns:p14="http://schemas.microsoft.com/office/powerpoint/2010/main" val="1187510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0752" y="102424"/>
            <a:ext cx="5164295" cy="315471"/>
          </a:xfrm>
        </p:spPr>
        <p:txBody>
          <a:bodyPr/>
          <a:lstStyle/>
          <a:p>
            <a:pPr algn="ctr"/>
            <a:r>
              <a:rPr lang="ru-RU" dirty="0" smtClean="0"/>
              <a:t>«плюс»    или   «минус»?</a:t>
            </a:r>
            <a:endParaRPr lang="ru-RU" dirty="0"/>
          </a:p>
        </p:txBody>
      </p:sp>
      <p:sp>
        <p:nvSpPr>
          <p:cNvPr id="3" name="Объект 2"/>
          <p:cNvSpPr>
            <a:spLocks noGrp="1"/>
          </p:cNvSpPr>
          <p:nvPr>
            <p:ph sz="half" idx="2"/>
          </p:nvPr>
        </p:nvSpPr>
        <p:spPr>
          <a:xfrm>
            <a:off x="279153" y="671925"/>
            <a:ext cx="2508123" cy="369332"/>
          </a:xfrm>
        </p:spPr>
        <p:txBody>
          <a:bodyPr/>
          <a:lstStyle/>
          <a:p>
            <a:r>
              <a:rPr lang="ru-RU" b="0" i="0" dirty="0"/>
              <a:t> </a:t>
            </a:r>
            <a:endParaRPr lang="ru-RU" dirty="0"/>
          </a:p>
        </p:txBody>
      </p:sp>
      <p:pic>
        <p:nvPicPr>
          <p:cNvPr id="5" name="Объект 4"/>
          <p:cNvPicPr>
            <a:picLocks noGrp="1" noChangeAspect="1"/>
          </p:cNvPicPr>
          <p:nvPr>
            <p:ph sz="half" idx="3"/>
          </p:nvPr>
        </p:nvPicPr>
        <p:blipFill rotWithShape="1">
          <a:blip r:embed="rId2"/>
          <a:srcRect l="5344" t="26367" r="59912" b="6519"/>
          <a:stretch/>
        </p:blipFill>
        <p:spPr>
          <a:xfrm>
            <a:off x="3644900" y="936625"/>
            <a:ext cx="1432955" cy="1431944"/>
          </a:xfrm>
          <a:prstGeom prst="rect">
            <a:avLst/>
          </a:prstGeom>
        </p:spPr>
      </p:pic>
      <p:sp>
        <p:nvSpPr>
          <p:cNvPr id="4" name="Прямоугольник 3"/>
          <p:cNvSpPr/>
          <p:nvPr/>
        </p:nvSpPr>
        <p:spPr>
          <a:xfrm>
            <a:off x="368300" y="856591"/>
            <a:ext cx="2882900" cy="1384995"/>
          </a:xfrm>
          <a:prstGeom prst="rect">
            <a:avLst/>
          </a:prstGeom>
        </p:spPr>
        <p:txBody>
          <a:bodyPr>
            <a:spAutoFit/>
          </a:bodyPr>
          <a:lstStyle/>
          <a:p>
            <a:r>
              <a:rPr lang="ru-RU" sz="2800" dirty="0">
                <a:latin typeface="Arial" panose="020B0604020202020204" pitchFamily="34" charset="0"/>
                <a:cs typeface="Arial" panose="020B0604020202020204" pitchFamily="34" charset="0"/>
              </a:rPr>
              <a:t>В субботу Том должен был идти в школу.</a:t>
            </a:r>
          </a:p>
        </p:txBody>
      </p:sp>
    </p:spTree>
    <p:extLst>
      <p:ext uri="{BB962C8B-B14F-4D97-AF65-F5344CB8AC3E}">
        <p14:creationId xmlns:p14="http://schemas.microsoft.com/office/powerpoint/2010/main" val="1133460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0752" y="102424"/>
            <a:ext cx="5164295" cy="315471"/>
          </a:xfrm>
        </p:spPr>
        <p:txBody>
          <a:bodyPr/>
          <a:lstStyle/>
          <a:p>
            <a:pPr algn="ctr"/>
            <a:r>
              <a:rPr lang="ru-RU" dirty="0"/>
              <a:t>«плюс»    или   «минус»?</a:t>
            </a:r>
          </a:p>
        </p:txBody>
      </p:sp>
      <p:sp>
        <p:nvSpPr>
          <p:cNvPr id="3" name="Объект 2"/>
          <p:cNvSpPr>
            <a:spLocks noGrp="1"/>
          </p:cNvSpPr>
          <p:nvPr>
            <p:ph sz="half" idx="2"/>
          </p:nvPr>
        </p:nvSpPr>
        <p:spPr>
          <a:xfrm>
            <a:off x="288290" y="746315"/>
            <a:ext cx="2508123" cy="1846659"/>
          </a:xfrm>
        </p:spPr>
        <p:txBody>
          <a:bodyPr/>
          <a:lstStyle/>
          <a:p>
            <a:r>
              <a:rPr lang="ru-RU" b="0" i="0" dirty="0" smtClean="0">
                <a:solidFill>
                  <a:schemeClr val="tx1"/>
                </a:solidFill>
              </a:rPr>
              <a:t>В субботу Том вышел на улицу с ведром извёстки и длинной кистью.</a:t>
            </a:r>
            <a:endParaRPr lang="ru-RU" b="0" i="0" dirty="0">
              <a:solidFill>
                <a:schemeClr val="tx1"/>
              </a:solidFill>
            </a:endParaRPr>
          </a:p>
        </p:txBody>
      </p:sp>
      <p:pic>
        <p:nvPicPr>
          <p:cNvPr id="5" name="Объект 4"/>
          <p:cNvPicPr>
            <a:picLocks noGrp="1" noChangeAspect="1"/>
          </p:cNvPicPr>
          <p:nvPr>
            <p:ph sz="half" idx="3"/>
          </p:nvPr>
        </p:nvPicPr>
        <p:blipFill rotWithShape="1">
          <a:blip r:embed="rId2"/>
          <a:srcRect l="57460" t="29791" r="9132" b="5494"/>
          <a:stretch/>
        </p:blipFill>
        <p:spPr>
          <a:xfrm>
            <a:off x="3533823" y="1126514"/>
            <a:ext cx="1377854" cy="1380759"/>
          </a:xfrm>
          <a:prstGeom prst="rect">
            <a:avLst/>
          </a:prstGeom>
        </p:spPr>
      </p:pic>
    </p:spTree>
    <p:extLst>
      <p:ext uri="{BB962C8B-B14F-4D97-AF65-F5344CB8AC3E}">
        <p14:creationId xmlns:p14="http://schemas.microsoft.com/office/powerpoint/2010/main" val="4240350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0751" y="150186"/>
            <a:ext cx="5164295" cy="630942"/>
          </a:xfrm>
        </p:spPr>
        <p:txBody>
          <a:bodyPr/>
          <a:lstStyle/>
          <a:p>
            <a:pPr algn="ctr"/>
            <a:r>
              <a:rPr lang="ru-RU" dirty="0" smtClean="0"/>
              <a:t>Кто из мальчиков подошёл к Тому как</a:t>
            </a:r>
            <a:br>
              <a:rPr lang="ru-RU" dirty="0" smtClean="0"/>
            </a:br>
            <a:r>
              <a:rPr lang="ru-RU" dirty="0" smtClean="0">
                <a:solidFill>
                  <a:schemeClr val="tx2"/>
                </a:solidFill>
              </a:rPr>
              <a:t>«Большая Миссури»?</a:t>
            </a:r>
            <a:endParaRPr lang="ru-RU" dirty="0">
              <a:solidFill>
                <a:schemeClr val="tx2"/>
              </a:solidFill>
            </a:endParaRPr>
          </a:p>
        </p:txBody>
      </p:sp>
      <p:sp>
        <p:nvSpPr>
          <p:cNvPr id="3" name="Текст 2"/>
          <p:cNvSpPr>
            <a:spLocks noGrp="1"/>
          </p:cNvSpPr>
          <p:nvPr>
            <p:ph type="body" idx="1"/>
          </p:nvPr>
        </p:nvSpPr>
        <p:spPr>
          <a:xfrm>
            <a:off x="596900" y="1089024"/>
            <a:ext cx="4551585" cy="1107996"/>
          </a:xfrm>
        </p:spPr>
        <p:txBody>
          <a:bodyPr/>
          <a:lstStyle/>
          <a:p>
            <a:r>
              <a:rPr lang="ru-RU" b="0" i="0" dirty="0" smtClean="0">
                <a:solidFill>
                  <a:schemeClr val="tx1"/>
                </a:solidFill>
              </a:rPr>
              <a:t>Сид</a:t>
            </a:r>
          </a:p>
          <a:p>
            <a:r>
              <a:rPr lang="ru-RU" b="0" i="0" dirty="0" smtClean="0">
                <a:solidFill>
                  <a:schemeClr val="tx1"/>
                </a:solidFill>
              </a:rPr>
              <a:t>Джим</a:t>
            </a:r>
          </a:p>
          <a:p>
            <a:r>
              <a:rPr lang="ru-RU" b="0" i="0" dirty="0" smtClean="0">
                <a:solidFill>
                  <a:schemeClr val="tx1"/>
                </a:solidFill>
              </a:rPr>
              <a:t>Бен </a:t>
            </a:r>
            <a:r>
              <a:rPr lang="ru-RU" b="0" i="0" dirty="0" err="1">
                <a:solidFill>
                  <a:schemeClr val="tx1"/>
                </a:solidFill>
              </a:rPr>
              <a:t>Р</a:t>
            </a:r>
            <a:r>
              <a:rPr lang="ru-RU" b="0" i="0" dirty="0" err="1" smtClean="0">
                <a:solidFill>
                  <a:schemeClr val="tx1"/>
                </a:solidFill>
              </a:rPr>
              <a:t>оджерс</a:t>
            </a:r>
            <a:endParaRPr lang="ru-RU" b="0" i="0" dirty="0">
              <a:solidFill>
                <a:schemeClr val="tx1"/>
              </a:solidFill>
            </a:endParaRPr>
          </a:p>
        </p:txBody>
      </p:sp>
      <p:sp>
        <p:nvSpPr>
          <p:cNvPr id="4" name="Улыбающееся лицо 3"/>
          <p:cNvSpPr/>
          <p:nvPr/>
        </p:nvSpPr>
        <p:spPr>
          <a:xfrm>
            <a:off x="2578100" y="1800418"/>
            <a:ext cx="381000" cy="384360"/>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5" name="Объект 4"/>
          <p:cNvPicPr>
            <a:picLocks noChangeAspect="1"/>
          </p:cNvPicPr>
          <p:nvPr/>
        </p:nvPicPr>
        <p:blipFill rotWithShape="1">
          <a:blip r:embed="rId2"/>
          <a:srcRect l="57460" t="29791" r="9132" b="5494"/>
          <a:stretch/>
        </p:blipFill>
        <p:spPr>
          <a:xfrm>
            <a:off x="3770631" y="1089024"/>
            <a:ext cx="1377854" cy="1380759"/>
          </a:xfrm>
          <a:prstGeom prst="rect">
            <a:avLst/>
          </a:prstGeom>
        </p:spPr>
      </p:pic>
    </p:spTree>
    <p:extLst>
      <p:ext uri="{BB962C8B-B14F-4D97-AF65-F5344CB8AC3E}">
        <p14:creationId xmlns:p14="http://schemas.microsoft.com/office/powerpoint/2010/main" val="1381409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0752" y="102424"/>
            <a:ext cx="5164295" cy="315471"/>
          </a:xfrm>
        </p:spPr>
        <p:txBody>
          <a:bodyPr/>
          <a:lstStyle/>
          <a:p>
            <a:pPr algn="ctr"/>
            <a:r>
              <a:rPr lang="ru-RU" dirty="0" smtClean="0"/>
              <a:t>Что было в руках у Бена?</a:t>
            </a:r>
            <a:endParaRPr lang="ru-RU" dirty="0"/>
          </a:p>
        </p:txBody>
      </p:sp>
      <p:sp>
        <p:nvSpPr>
          <p:cNvPr id="3" name="Текст 2"/>
          <p:cNvSpPr>
            <a:spLocks noGrp="1"/>
          </p:cNvSpPr>
          <p:nvPr>
            <p:ph type="body" idx="1"/>
          </p:nvPr>
        </p:nvSpPr>
        <p:spPr>
          <a:xfrm>
            <a:off x="617313" y="781128"/>
            <a:ext cx="4531172" cy="1107996"/>
          </a:xfrm>
        </p:spPr>
        <p:txBody>
          <a:bodyPr/>
          <a:lstStyle/>
          <a:p>
            <a:r>
              <a:rPr lang="ru-RU" b="0" i="0" dirty="0" smtClean="0">
                <a:solidFill>
                  <a:schemeClr val="tx1"/>
                </a:solidFill>
              </a:rPr>
              <a:t>Алебастровый шарик</a:t>
            </a:r>
          </a:p>
          <a:p>
            <a:r>
              <a:rPr lang="ru-RU" b="0" i="0" dirty="0" smtClean="0">
                <a:solidFill>
                  <a:schemeClr val="tx1"/>
                </a:solidFill>
              </a:rPr>
              <a:t>Яблоко</a:t>
            </a:r>
          </a:p>
          <a:p>
            <a:r>
              <a:rPr lang="ru-RU" b="0" i="0" dirty="0" smtClean="0">
                <a:solidFill>
                  <a:schemeClr val="tx1"/>
                </a:solidFill>
              </a:rPr>
              <a:t>Дохлая крыса</a:t>
            </a:r>
            <a:endParaRPr lang="ru-RU" b="0" i="0" dirty="0">
              <a:solidFill>
                <a:schemeClr val="tx1"/>
              </a:solidFill>
            </a:endParaRPr>
          </a:p>
        </p:txBody>
      </p:sp>
      <p:sp>
        <p:nvSpPr>
          <p:cNvPr id="4" name="Улыбающееся лицо 3"/>
          <p:cNvSpPr/>
          <p:nvPr/>
        </p:nvSpPr>
        <p:spPr>
          <a:xfrm>
            <a:off x="2909133" y="1504764"/>
            <a:ext cx="381000" cy="384360"/>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5" name="Объект 4"/>
          <p:cNvPicPr>
            <a:picLocks noChangeAspect="1"/>
          </p:cNvPicPr>
          <p:nvPr/>
        </p:nvPicPr>
        <p:blipFill rotWithShape="1">
          <a:blip r:embed="rId2"/>
          <a:srcRect l="5344" t="26367" r="59912" b="6519"/>
          <a:stretch/>
        </p:blipFill>
        <p:spPr>
          <a:xfrm>
            <a:off x="3925540" y="980972"/>
            <a:ext cx="1432955" cy="1431944"/>
          </a:xfrm>
          <a:prstGeom prst="rect">
            <a:avLst/>
          </a:prstGeom>
        </p:spPr>
      </p:pic>
    </p:spTree>
    <p:extLst>
      <p:ext uri="{BB962C8B-B14F-4D97-AF65-F5344CB8AC3E}">
        <p14:creationId xmlns:p14="http://schemas.microsoft.com/office/powerpoint/2010/main" val="1072807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sz="half" idx="2"/>
          </p:nvPr>
        </p:nvSpPr>
        <p:spPr>
          <a:xfrm>
            <a:off x="288290" y="746315"/>
            <a:ext cx="2508123" cy="2154436"/>
          </a:xfrm>
        </p:spPr>
        <p:txBody>
          <a:bodyPr/>
          <a:lstStyle/>
          <a:p>
            <a:r>
              <a:rPr lang="ru-RU" sz="1400" b="0" i="0" dirty="0">
                <a:solidFill>
                  <a:schemeClr val="tx1"/>
                </a:solidFill>
              </a:rPr>
              <a:t>Том посмотрел на него и сказал:</a:t>
            </a:r>
            <a:r>
              <a:rPr lang="ru-RU" sz="1400" dirty="0">
                <a:solidFill>
                  <a:schemeClr val="tx1"/>
                </a:solidFill>
              </a:rPr>
              <a:t/>
            </a:r>
            <a:br>
              <a:rPr lang="ru-RU" sz="1400" dirty="0">
                <a:solidFill>
                  <a:schemeClr val="tx1"/>
                </a:solidFill>
              </a:rPr>
            </a:br>
            <a:r>
              <a:rPr lang="ru-RU" sz="1400" b="0" i="0" dirty="0">
                <a:solidFill>
                  <a:schemeClr val="tx1"/>
                </a:solidFill>
              </a:rPr>
              <a:t>— Что ты называешь работой?</a:t>
            </a:r>
            <a:r>
              <a:rPr lang="ru-RU" sz="1400" dirty="0">
                <a:solidFill>
                  <a:schemeClr val="tx1"/>
                </a:solidFill>
              </a:rPr>
              <a:t/>
            </a:r>
            <a:br>
              <a:rPr lang="ru-RU" sz="1400" dirty="0">
                <a:solidFill>
                  <a:schemeClr val="tx1"/>
                </a:solidFill>
              </a:rPr>
            </a:br>
            <a:r>
              <a:rPr lang="ru-RU" sz="1400" b="0" i="0" dirty="0">
                <a:solidFill>
                  <a:schemeClr val="tx1"/>
                </a:solidFill>
              </a:rPr>
              <a:t>— А разве это не работа?</a:t>
            </a:r>
            <a:r>
              <a:rPr lang="ru-RU" sz="1400" dirty="0">
                <a:solidFill>
                  <a:schemeClr val="tx1"/>
                </a:solidFill>
              </a:rPr>
              <a:t/>
            </a:r>
            <a:br>
              <a:rPr lang="ru-RU" sz="1400" dirty="0">
                <a:solidFill>
                  <a:schemeClr val="tx1"/>
                </a:solidFill>
              </a:rPr>
            </a:br>
            <a:r>
              <a:rPr lang="ru-RU" sz="1400" b="0" i="0" dirty="0">
                <a:solidFill>
                  <a:schemeClr val="tx1"/>
                </a:solidFill>
              </a:rPr>
              <a:t>Том снова принялся белить забор и ответил небрежно:</a:t>
            </a:r>
            <a:r>
              <a:rPr lang="ru-RU" sz="1400" dirty="0">
                <a:solidFill>
                  <a:schemeClr val="tx1"/>
                </a:solidFill>
              </a:rPr>
              <a:t/>
            </a:r>
            <a:br>
              <a:rPr lang="ru-RU" sz="1400" dirty="0">
                <a:solidFill>
                  <a:schemeClr val="tx1"/>
                </a:solidFill>
              </a:rPr>
            </a:br>
            <a:r>
              <a:rPr lang="ru-RU" sz="1400" b="0" i="0" dirty="0">
                <a:solidFill>
                  <a:schemeClr val="tx1"/>
                </a:solidFill>
              </a:rPr>
              <a:t>— Может, работа, а может, и нет. Я знаю только одно: Тому </a:t>
            </a:r>
            <a:r>
              <a:rPr lang="ru-RU" sz="1400" b="0" i="0" dirty="0" err="1">
                <a:solidFill>
                  <a:schemeClr val="tx1"/>
                </a:solidFill>
              </a:rPr>
              <a:t>Сойеру</a:t>
            </a:r>
            <a:r>
              <a:rPr lang="ru-RU" sz="1400" b="0" i="0" dirty="0">
                <a:solidFill>
                  <a:schemeClr val="tx1"/>
                </a:solidFill>
              </a:rPr>
              <a:t> она по душе.</a:t>
            </a:r>
            <a:endParaRPr lang="ru-RU" sz="1400" dirty="0">
              <a:solidFill>
                <a:schemeClr val="tx1"/>
              </a:solidFill>
            </a:endParaRPr>
          </a:p>
        </p:txBody>
      </p:sp>
      <p:pic>
        <p:nvPicPr>
          <p:cNvPr id="4098" name="Picture 2" descr="Директор школы в Ферзиковском районе незаконно нанимал на работу учеников и  не платил им Калужские новости"/>
          <p:cNvPicPr>
            <a:picLocks noGrp="1" noChangeAspect="1" noChangeArrowheads="1"/>
          </p:cNvPicPr>
          <p:nvPr>
            <p:ph sz="half" idx="3"/>
          </p:nvPr>
        </p:nvPicPr>
        <p:blipFill>
          <a:blip r:embed="rId2">
            <a:extLst>
              <a:ext uri="{28A0092B-C50C-407E-A947-70E740481C1C}">
                <a14:useLocalDpi xmlns:a14="http://schemas.microsoft.com/office/drawing/2010/main" val="0"/>
              </a:ext>
            </a:extLst>
          </a:blip>
          <a:srcRect/>
          <a:stretch>
            <a:fillRect/>
          </a:stretch>
        </p:blipFill>
        <p:spPr bwMode="auto">
          <a:xfrm>
            <a:off x="2959671" y="813978"/>
            <a:ext cx="2508250" cy="20191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9940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sz="half" idx="2"/>
          </p:nvPr>
        </p:nvSpPr>
        <p:spPr>
          <a:xfrm>
            <a:off x="288290" y="746315"/>
            <a:ext cx="2508123" cy="1661993"/>
          </a:xfrm>
        </p:spPr>
        <p:txBody>
          <a:bodyPr/>
          <a:lstStyle/>
          <a:p>
            <a:r>
              <a:rPr lang="ru-RU" sz="1200" b="0" i="0" dirty="0">
                <a:solidFill>
                  <a:schemeClr val="tx1"/>
                </a:solidFill>
              </a:rPr>
              <a:t>— Да что ты? Уж не хочешь ли ты сказать, что для тебя это занятие — приятное?</a:t>
            </a:r>
            <a:r>
              <a:rPr lang="ru-RU" sz="1200" dirty="0">
                <a:solidFill>
                  <a:schemeClr val="tx1"/>
                </a:solidFill>
              </a:rPr>
              <a:t/>
            </a:r>
            <a:br>
              <a:rPr lang="ru-RU" sz="1200" dirty="0">
                <a:solidFill>
                  <a:schemeClr val="tx1"/>
                </a:solidFill>
              </a:rPr>
            </a:br>
            <a:r>
              <a:rPr lang="ru-RU" sz="1200" b="0" i="0" dirty="0">
                <a:solidFill>
                  <a:schemeClr val="tx1"/>
                </a:solidFill>
              </a:rPr>
              <a:t>Кисть продолжала гулять по забору.</a:t>
            </a:r>
            <a:r>
              <a:rPr lang="ru-RU" sz="1200" dirty="0">
                <a:solidFill>
                  <a:schemeClr val="tx1"/>
                </a:solidFill>
              </a:rPr>
              <a:t/>
            </a:r>
            <a:br>
              <a:rPr lang="ru-RU" sz="1200" dirty="0">
                <a:solidFill>
                  <a:schemeClr val="tx1"/>
                </a:solidFill>
              </a:rPr>
            </a:br>
            <a:r>
              <a:rPr lang="ru-RU" sz="1200" b="0" i="0" dirty="0">
                <a:solidFill>
                  <a:schemeClr val="tx1"/>
                </a:solidFill>
              </a:rPr>
              <a:t>— Приятное? А что же в нём такого неприятного? Разве мальчикам каждый день достаётся белить заборы?</a:t>
            </a:r>
            <a:endParaRPr lang="ru-RU" sz="1200" dirty="0">
              <a:solidFill>
                <a:schemeClr val="tx1"/>
              </a:solidFill>
            </a:endParaRPr>
          </a:p>
        </p:txBody>
      </p:sp>
      <p:pic>
        <p:nvPicPr>
          <p:cNvPr id="7" name="Объект 4"/>
          <p:cNvPicPr>
            <a:picLocks noGrp="1" noChangeAspect="1"/>
          </p:cNvPicPr>
          <p:nvPr>
            <p:ph sz="half" idx="3"/>
          </p:nvPr>
        </p:nvPicPr>
        <p:blipFill>
          <a:blip r:embed="rId2" cstate="print">
            <a:extLst>
              <a:ext uri="{28A0092B-C50C-407E-A947-70E740481C1C}">
                <a14:useLocalDpi xmlns:a14="http://schemas.microsoft.com/office/drawing/2010/main" val="0"/>
              </a:ext>
            </a:extLst>
          </a:blip>
          <a:stretch>
            <a:fillRect/>
          </a:stretch>
        </p:blipFill>
        <p:spPr>
          <a:xfrm>
            <a:off x="3034030" y="746315"/>
            <a:ext cx="2377440" cy="2095310"/>
          </a:xfrm>
        </p:spPr>
      </p:pic>
    </p:spTree>
    <p:extLst>
      <p:ext uri="{BB962C8B-B14F-4D97-AF65-F5344CB8AC3E}">
        <p14:creationId xmlns:p14="http://schemas.microsoft.com/office/powerpoint/2010/main" val="217250201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sz="half" idx="2"/>
          </p:nvPr>
        </p:nvSpPr>
        <p:spPr>
          <a:xfrm>
            <a:off x="214264" y="659527"/>
            <a:ext cx="2668635" cy="2585323"/>
          </a:xfrm>
        </p:spPr>
        <p:txBody>
          <a:bodyPr/>
          <a:lstStyle/>
          <a:p>
            <a:r>
              <a:rPr lang="ru-RU" sz="1200" b="0" i="0" dirty="0">
                <a:solidFill>
                  <a:schemeClr val="tx1"/>
                </a:solidFill>
              </a:rPr>
              <a:t>Дело представилось в новом свете. Бен перестал грызть яблоко. Том с упоением художника водил кистью взад и вперёд, отступал на несколько шагов, чтобы полюбоваться эффектом, там и сям добавлял штришок и снова критически осматривал сделанное, а Бен следил за каждым его движением, увлекаясь всё больше и больше. Наконец сказал:</a:t>
            </a:r>
            <a:r>
              <a:rPr lang="ru-RU" sz="1200" dirty="0">
                <a:solidFill>
                  <a:schemeClr val="tx1"/>
                </a:solidFill>
              </a:rPr>
              <a:t/>
            </a:r>
            <a:br>
              <a:rPr lang="ru-RU" sz="1200" dirty="0">
                <a:solidFill>
                  <a:schemeClr val="tx1"/>
                </a:solidFill>
              </a:rPr>
            </a:br>
            <a:r>
              <a:rPr lang="ru-RU" sz="1200" b="0" i="0" dirty="0">
                <a:solidFill>
                  <a:schemeClr val="tx1"/>
                </a:solidFill>
              </a:rPr>
              <a:t>— Слушай, Том, дай и мне побелить немножко!</a:t>
            </a:r>
            <a:endParaRPr lang="ru-RU" sz="1200" dirty="0">
              <a:solidFill>
                <a:schemeClr val="tx1"/>
              </a:solidFill>
            </a:endParaRPr>
          </a:p>
        </p:txBody>
      </p:sp>
      <p:pic>
        <p:nvPicPr>
          <p:cNvPr id="5" name="Picture 2" descr="Как мотивировать людей. Метод Тома Сойера."/>
          <p:cNvPicPr>
            <a:picLocks noGrp="1" noChangeAspect="1" noChangeArrowheads="1"/>
          </p:cNvPicPr>
          <p:nvPr>
            <p:ph sz="half" idx="3"/>
          </p:nvPr>
        </p:nvPicPr>
        <p:blipFill>
          <a:blip r:embed="rId2">
            <a:extLst>
              <a:ext uri="{28A0092B-C50C-407E-A947-70E740481C1C}">
                <a14:useLocalDpi xmlns:a14="http://schemas.microsoft.com/office/drawing/2010/main" val="0"/>
              </a:ext>
            </a:extLst>
          </a:blip>
          <a:srcRect/>
          <a:stretch>
            <a:fillRect/>
          </a:stretch>
        </p:blipFill>
        <p:spPr bwMode="auto">
          <a:xfrm>
            <a:off x="3222250" y="631825"/>
            <a:ext cx="2175250" cy="22558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955161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sz="half" idx="2"/>
          </p:nvPr>
        </p:nvSpPr>
        <p:spPr>
          <a:xfrm>
            <a:off x="215900" y="631825"/>
            <a:ext cx="2971800" cy="2769989"/>
          </a:xfrm>
        </p:spPr>
        <p:txBody>
          <a:bodyPr/>
          <a:lstStyle/>
          <a:p>
            <a:r>
              <a:rPr lang="ru-RU" sz="1200" b="0" i="0" dirty="0">
                <a:solidFill>
                  <a:schemeClr val="tx1"/>
                </a:solidFill>
              </a:rPr>
              <a:t>Том задумался и, казалось, был готов согласиться, но в последнюю минуту передумал:</a:t>
            </a:r>
            <a:r>
              <a:rPr lang="ru-RU" sz="1200" dirty="0">
                <a:solidFill>
                  <a:schemeClr val="tx1"/>
                </a:solidFill>
              </a:rPr>
              <a:t/>
            </a:r>
            <a:br>
              <a:rPr lang="ru-RU" sz="1200" dirty="0">
                <a:solidFill>
                  <a:schemeClr val="tx1"/>
                </a:solidFill>
              </a:rPr>
            </a:br>
            <a:r>
              <a:rPr lang="ru-RU" sz="1200" b="0" i="0" dirty="0">
                <a:solidFill>
                  <a:schemeClr val="tx1"/>
                </a:solidFill>
              </a:rPr>
              <a:t>— Нет, нет, Бен… Всё равно ничего не выйдет. Видишь ли, тётя Полли ужасно привередлива насчёт этого забора: он ведь выходит на улицу. Будь это та сторона, что во двор, другое дело, но тут она страшно строга — надо белить очень и очень старательно. Из тысячи… даже, пожалуй, из двух тысяч мальчиков найдётся только один, кто сумел бы выбелить его как следует.</a:t>
            </a:r>
            <a:endParaRPr lang="ru-RU" dirty="0">
              <a:solidFill>
                <a:schemeClr val="tx1"/>
              </a:solidFill>
            </a:endParaRPr>
          </a:p>
        </p:txBody>
      </p:sp>
      <p:pic>
        <p:nvPicPr>
          <p:cNvPr id="5" name="Picture 2" descr="Марк Твен, Приключения Тома Сойера – читать онлайн полностью – ЛитРес"/>
          <p:cNvPicPr>
            <a:picLocks noGrp="1" noChangeAspect="1" noChangeArrowheads="1"/>
          </p:cNvPicPr>
          <p:nvPr>
            <p:ph sz="half" idx="3"/>
          </p:nvPr>
        </p:nvPicPr>
        <p:blipFill>
          <a:blip r:embed="rId2" cstate="print">
            <a:extLst>
              <a:ext uri="{28A0092B-C50C-407E-A947-70E740481C1C}">
                <a14:useLocalDpi xmlns:a14="http://schemas.microsoft.com/office/drawing/2010/main" val="0"/>
              </a:ext>
            </a:extLst>
          </a:blip>
          <a:srcRect/>
          <a:stretch>
            <a:fillRect/>
          </a:stretch>
        </p:blipFill>
        <p:spPr bwMode="auto">
          <a:xfrm>
            <a:off x="3340100" y="708025"/>
            <a:ext cx="2034416" cy="2141538"/>
          </a:xfrm>
          <a:prstGeom prst="rect">
            <a:avLst/>
          </a:prstGeom>
          <a:noFill/>
          <a:extLst>
            <a:ext uri="{909E8E84-426E-40DD-AFC4-6F175D3DCCD1}">
              <a14:hiddenFill xmlns:a14="http://schemas.microsoft.com/office/drawing/2010/main">
                <a:solidFill>
                  <a:srgbClr val="FFFFFF"/>
                </a:solidFill>
              </a14:hiddenFill>
            </a:ext>
          </a:extLst>
        </p:spPr>
      </p:pic>
      <p:pic>
        <p:nvPicPr>
          <p:cNvPr id="6" name="Рисунок 5"/>
          <p:cNvPicPr>
            <a:picLocks noChangeAspect="1"/>
          </p:cNvPicPr>
          <p:nvPr/>
        </p:nvPicPr>
        <p:blipFill>
          <a:blip r:embed="rId3"/>
          <a:stretch>
            <a:fillRect/>
          </a:stretch>
        </p:blipFill>
        <p:spPr>
          <a:xfrm>
            <a:off x="3314212" y="631825"/>
            <a:ext cx="2187637" cy="2217738"/>
          </a:xfrm>
          <a:prstGeom prst="rect">
            <a:avLst/>
          </a:prstGeom>
        </p:spPr>
      </p:pic>
    </p:spTree>
    <p:extLst>
      <p:ext uri="{BB962C8B-B14F-4D97-AF65-F5344CB8AC3E}">
        <p14:creationId xmlns:p14="http://schemas.microsoft.com/office/powerpoint/2010/main" val="271237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sz="half" idx="2"/>
          </p:nvPr>
        </p:nvSpPr>
        <p:spPr>
          <a:xfrm>
            <a:off x="290277" y="616786"/>
            <a:ext cx="2508123" cy="2400657"/>
          </a:xfrm>
        </p:spPr>
        <p:txBody>
          <a:bodyPr/>
          <a:lstStyle/>
          <a:p>
            <a:r>
              <a:rPr lang="ru-RU" sz="1200" b="0" i="0" dirty="0">
                <a:solidFill>
                  <a:schemeClr val="tx1"/>
                </a:solidFill>
              </a:rPr>
              <a:t>— Да что ты? Вот никогда бы не подумал. Дай мне только попробовать… ну хоть немножечко. Будь я на твоём месте, я б тебе дал. А, Том?</a:t>
            </a:r>
            <a:r>
              <a:rPr lang="ru-RU" sz="1200" dirty="0">
                <a:solidFill>
                  <a:schemeClr val="tx1"/>
                </a:solidFill>
              </a:rPr>
              <a:t/>
            </a:r>
            <a:br>
              <a:rPr lang="ru-RU" sz="1200" dirty="0">
                <a:solidFill>
                  <a:schemeClr val="tx1"/>
                </a:solidFill>
              </a:rPr>
            </a:br>
            <a:r>
              <a:rPr lang="ru-RU" sz="1200" b="0" i="0" dirty="0">
                <a:solidFill>
                  <a:schemeClr val="tx1"/>
                </a:solidFill>
              </a:rPr>
              <a:t>— Бен, я бы с радостью, честное слово, но тётя Полли… Вот Джим тоже хотел, да она не позволила. Просился и Сид — не пустила. Теперь ты понимаешь, как мне трудно доверить эту работу тебе? Если ты начнёшь белить, да вдруг что-нибудь выйдет не так…</a:t>
            </a:r>
            <a:endParaRPr lang="ru-RU" sz="1200" dirty="0">
              <a:solidFill>
                <a:schemeClr val="tx1"/>
              </a:solidFill>
            </a:endParaRPr>
          </a:p>
        </p:txBody>
      </p:sp>
      <p:pic>
        <p:nvPicPr>
          <p:cNvPr id="5" name="Объект 4">
            <a:extLst>
              <a:ext uri="{FF2B5EF4-FFF2-40B4-BE49-F238E27FC236}">
                <a16:creationId xmlns:a16="http://schemas.microsoft.com/office/drawing/2014/main" id="{D0AB7E15-12AB-0C4C-B9D8-A681CF6A5027}"/>
              </a:ext>
            </a:extLst>
          </p:cNvPr>
          <p:cNvPicPr>
            <a:picLocks noGrp="1" noChangeAspect="1"/>
          </p:cNvPicPr>
          <p:nvPr>
            <p:ph sz="half" idx="3"/>
          </p:nvPr>
        </p:nvPicPr>
        <p:blipFill>
          <a:blip r:embed="rId2" cstate="email"/>
          <a:stretch>
            <a:fillRect/>
          </a:stretch>
        </p:blipFill>
        <p:spPr>
          <a:xfrm>
            <a:off x="3111499" y="700422"/>
            <a:ext cx="2353547" cy="2348145"/>
          </a:xfrm>
          <a:prstGeom prst="rect">
            <a:avLst/>
          </a:prstGeom>
          <a:ln>
            <a:solidFill>
              <a:schemeClr val="accent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621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ppt_y</p:attrName>
                                        </p:attrNameLst>
                                      </p:cBhvr>
                                      <p:tavLst>
                                        <p:tav tm="0">
                                          <p:val>
                                            <p:strVal val="#ppt_y+#ppt_h*1.125000"/>
                                          </p:val>
                                        </p:tav>
                                        <p:tav tm="100000">
                                          <p:val>
                                            <p:strVal val="#ppt_y"/>
                                          </p:val>
                                        </p:tav>
                                      </p:tavLst>
                                    </p:anim>
                                    <p:animEffect transition="in" filter="wipe(up)">
                                      <p:cBhvr>
                                        <p:cTn id="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0752" y="102424"/>
            <a:ext cx="5164295" cy="369332"/>
          </a:xfrm>
        </p:spPr>
        <p:txBody>
          <a:bodyPr/>
          <a:lstStyle/>
          <a:p>
            <a:pPr algn="ctr"/>
            <a:r>
              <a:rPr lang="ru-RU" sz="2400" dirty="0" smtClean="0"/>
              <a:t>Биография Марка Твена</a:t>
            </a:r>
            <a:endParaRPr lang="ru-RU" sz="2400" dirty="0"/>
          </a:p>
        </p:txBody>
      </p:sp>
      <p:sp>
        <p:nvSpPr>
          <p:cNvPr id="3" name="Текст 2"/>
          <p:cNvSpPr>
            <a:spLocks noGrp="1"/>
          </p:cNvSpPr>
          <p:nvPr>
            <p:ph type="body" idx="1"/>
          </p:nvPr>
        </p:nvSpPr>
        <p:spPr>
          <a:xfrm>
            <a:off x="300752" y="631825"/>
            <a:ext cx="2209800" cy="984885"/>
          </a:xfrm>
        </p:spPr>
        <p:txBody>
          <a:bodyPr/>
          <a:lstStyle/>
          <a:p>
            <a:r>
              <a:rPr lang="ru-RU" sz="1600" b="0" i="0" dirty="0" smtClean="0">
                <a:solidFill>
                  <a:schemeClr val="tx1"/>
                </a:solidFill>
              </a:rPr>
              <a:t>Кроме </a:t>
            </a:r>
            <a:r>
              <a:rPr lang="ru-RU" sz="1600" b="0" i="0" dirty="0">
                <a:solidFill>
                  <a:schemeClr val="tx1"/>
                </a:solidFill>
              </a:rPr>
              <a:t>Сэма, в семье было </a:t>
            </a:r>
            <a:r>
              <a:rPr lang="ru-RU" sz="1600" b="0" i="0" dirty="0" smtClean="0">
                <a:solidFill>
                  <a:schemeClr val="tx1"/>
                </a:solidFill>
              </a:rPr>
              <a:t>ещё </a:t>
            </a:r>
            <a:r>
              <a:rPr lang="ru-RU" sz="1600" b="0" i="0" dirty="0">
                <a:solidFill>
                  <a:schemeClr val="tx1"/>
                </a:solidFill>
              </a:rPr>
              <a:t>3 ребенка: два мальчика и девочка. </a:t>
            </a:r>
          </a:p>
        </p:txBody>
      </p:sp>
      <p:pic>
        <p:nvPicPr>
          <p:cNvPr id="5" name="Picture 2" descr="D:\Маме\Учительская деятельность\Модератор\6 класс\6 класс 4 четверть\6 класс урок 64\1448938024_08.jpg"/>
          <p:cNvPicPr>
            <a:picLocks noChangeAspect="1" noChangeArrowheads="1"/>
          </p:cNvPicPr>
          <p:nvPr/>
        </p:nvPicPr>
        <p:blipFill>
          <a:blip r:embed="rId2"/>
          <a:srcRect/>
          <a:stretch>
            <a:fillRect/>
          </a:stretch>
        </p:blipFill>
        <p:spPr bwMode="auto">
          <a:xfrm>
            <a:off x="2730500" y="631825"/>
            <a:ext cx="2734547" cy="2362200"/>
          </a:xfrm>
          <a:prstGeom prst="rect">
            <a:avLst/>
          </a:prstGeom>
          <a:noFill/>
          <a:ln>
            <a:solidFill>
              <a:schemeClr val="accent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43549030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649" y="98425"/>
            <a:ext cx="5164295" cy="343534"/>
          </a:xfrm>
        </p:spPr>
        <p:txBody>
          <a:bodyPr/>
          <a:lstStyle/>
          <a:p>
            <a:endParaRPr lang="ru-RU"/>
          </a:p>
        </p:txBody>
      </p:sp>
      <p:pic>
        <p:nvPicPr>
          <p:cNvPr id="5" name="Объект 4"/>
          <p:cNvPicPr>
            <a:picLocks noGrp="1" noChangeAspect="1"/>
          </p:cNvPicPr>
          <p:nvPr>
            <p:ph sz="half" idx="3"/>
          </p:nvPr>
        </p:nvPicPr>
        <p:blipFill>
          <a:blip r:embed="rId2" cstate="print">
            <a:extLst>
              <a:ext uri="{28A0092B-C50C-407E-A947-70E740481C1C}">
                <a14:useLocalDpi xmlns:a14="http://schemas.microsoft.com/office/drawing/2010/main" val="0"/>
              </a:ext>
            </a:extLst>
          </a:blip>
          <a:stretch>
            <a:fillRect/>
          </a:stretch>
        </p:blipFill>
        <p:spPr>
          <a:xfrm>
            <a:off x="3416300" y="726819"/>
            <a:ext cx="2071644" cy="2179891"/>
          </a:xfrm>
        </p:spPr>
      </p:pic>
      <p:sp>
        <p:nvSpPr>
          <p:cNvPr id="6" name="Объект 5"/>
          <p:cNvSpPr>
            <a:spLocks noGrp="1"/>
          </p:cNvSpPr>
          <p:nvPr>
            <p:ph sz="half" idx="2"/>
          </p:nvPr>
        </p:nvSpPr>
        <p:spPr>
          <a:xfrm>
            <a:off x="292100" y="631825"/>
            <a:ext cx="2895600" cy="2369880"/>
          </a:xfrm>
        </p:spPr>
        <p:txBody>
          <a:bodyPr/>
          <a:lstStyle/>
          <a:p>
            <a:r>
              <a:rPr lang="ru-RU" sz="1100" b="0" i="0" dirty="0" smtClean="0">
                <a:solidFill>
                  <a:schemeClr val="tx1"/>
                </a:solidFill>
              </a:rPr>
              <a:t>— Я </a:t>
            </a:r>
            <a:r>
              <a:rPr lang="ru-RU" sz="1100" b="0" i="0" dirty="0">
                <a:solidFill>
                  <a:schemeClr val="tx1"/>
                </a:solidFill>
              </a:rPr>
              <a:t>буду стараться не хуже тебя. Мне бы только попробовать! Слушай: я дам тебе серединку вот этого яблока.</a:t>
            </a:r>
            <a:r>
              <a:rPr lang="ru-RU" sz="1100" dirty="0">
                <a:solidFill>
                  <a:schemeClr val="tx1"/>
                </a:solidFill>
              </a:rPr>
              <a:t/>
            </a:r>
            <a:br>
              <a:rPr lang="ru-RU" sz="1100" dirty="0">
                <a:solidFill>
                  <a:schemeClr val="tx1"/>
                </a:solidFill>
              </a:rPr>
            </a:br>
            <a:r>
              <a:rPr lang="ru-RU" sz="1100" b="0" i="0" dirty="0">
                <a:solidFill>
                  <a:schemeClr val="tx1"/>
                </a:solidFill>
              </a:rPr>
              <a:t>— Ладно! Впрочем, нет, Бен, лучше не надо… боюсь я…</a:t>
            </a:r>
            <a:r>
              <a:rPr lang="ru-RU" sz="1100" dirty="0">
                <a:solidFill>
                  <a:schemeClr val="tx1"/>
                </a:solidFill>
              </a:rPr>
              <a:t/>
            </a:r>
            <a:br>
              <a:rPr lang="ru-RU" sz="1100" dirty="0">
                <a:solidFill>
                  <a:schemeClr val="tx1"/>
                </a:solidFill>
              </a:rPr>
            </a:br>
            <a:r>
              <a:rPr lang="ru-RU" sz="1100" b="0" i="0" dirty="0">
                <a:solidFill>
                  <a:schemeClr val="tx1"/>
                </a:solidFill>
              </a:rPr>
              <a:t>— Я дам тебе всё яблоко — всё, что осталось.</a:t>
            </a:r>
            <a:r>
              <a:rPr lang="ru-RU" sz="1100" dirty="0">
                <a:solidFill>
                  <a:schemeClr val="tx1"/>
                </a:solidFill>
              </a:rPr>
              <a:t/>
            </a:r>
            <a:br>
              <a:rPr lang="ru-RU" sz="1100" dirty="0">
                <a:solidFill>
                  <a:schemeClr val="tx1"/>
                </a:solidFill>
              </a:rPr>
            </a:br>
            <a:r>
              <a:rPr lang="ru-RU" sz="1100" b="0" i="0" dirty="0">
                <a:solidFill>
                  <a:schemeClr val="tx1"/>
                </a:solidFill>
              </a:rPr>
              <a:t>Том вручил ему кисть с видимой неохотой, но с тайным восторгом в душе. И пока бывший пароход «Большая Миссури» </a:t>
            </a:r>
            <a:r>
              <a:rPr lang="ru-RU" sz="1100" b="0" i="0" dirty="0" smtClean="0">
                <a:solidFill>
                  <a:schemeClr val="tx1"/>
                </a:solidFill>
              </a:rPr>
              <a:t>трудился, отставной </a:t>
            </a:r>
            <a:r>
              <a:rPr lang="ru-RU" sz="1100" b="0" i="0" dirty="0">
                <a:solidFill>
                  <a:schemeClr val="tx1"/>
                </a:solidFill>
              </a:rPr>
              <a:t>художник сидел рядом в холодке на каком-то бочонке, болтал ногами, грыз яблоко и расставлял сети для других простаков. </a:t>
            </a:r>
            <a:endParaRPr lang="ru-RU" sz="1100" dirty="0">
              <a:solidFill>
                <a:schemeClr val="tx1"/>
              </a:solidFill>
            </a:endParaRPr>
          </a:p>
        </p:txBody>
      </p:sp>
    </p:spTree>
    <p:extLst>
      <p:ext uri="{BB962C8B-B14F-4D97-AF65-F5344CB8AC3E}">
        <p14:creationId xmlns:p14="http://schemas.microsoft.com/office/powerpoint/2010/main" val="21116700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0752" y="102424"/>
            <a:ext cx="5164295" cy="315471"/>
          </a:xfrm>
        </p:spPr>
        <p:txBody>
          <a:bodyPr/>
          <a:lstStyle/>
          <a:p>
            <a:pPr algn="ctr"/>
            <a:r>
              <a:rPr lang="ru-RU" dirty="0" smtClean="0"/>
              <a:t>Расставлять сети</a:t>
            </a:r>
            <a:endParaRPr lang="ru-RU" dirty="0"/>
          </a:p>
        </p:txBody>
      </p:sp>
      <p:sp>
        <p:nvSpPr>
          <p:cNvPr id="3" name="Объект 2"/>
          <p:cNvSpPr>
            <a:spLocks noGrp="1"/>
          </p:cNvSpPr>
          <p:nvPr>
            <p:ph sz="half" idx="2"/>
          </p:nvPr>
        </p:nvSpPr>
        <p:spPr>
          <a:xfrm>
            <a:off x="215900" y="631825"/>
            <a:ext cx="2753487" cy="2800767"/>
          </a:xfrm>
        </p:spPr>
        <p:txBody>
          <a:bodyPr/>
          <a:lstStyle/>
          <a:p>
            <a:r>
              <a:rPr lang="ru-RU" sz="1400" b="0" i="0" dirty="0">
                <a:solidFill>
                  <a:schemeClr val="tx1"/>
                </a:solidFill>
              </a:rPr>
              <a:t>В простаках недостатка не было: мальчишки то и дело подходили к забору — подходили зубоскалить, а оставались белить. К тому времени, как Бен выбился из сил, Том уже продал вторую очередь Билли Фишеру за совсем нового бумажного змея; а когда и Фишер устал, его сменил Джонни </a:t>
            </a:r>
            <a:r>
              <a:rPr lang="ru-RU" sz="1400" b="0" i="0" dirty="0" smtClean="0">
                <a:solidFill>
                  <a:schemeClr val="tx1"/>
                </a:solidFill>
              </a:rPr>
              <a:t>Миллер </a:t>
            </a:r>
            <a:r>
              <a:rPr lang="ru-RU" sz="1400" b="0" i="0" dirty="0">
                <a:solidFill>
                  <a:schemeClr val="tx1"/>
                </a:solidFill>
              </a:rPr>
              <a:t>— и так далее, и так далее, час за часом. </a:t>
            </a:r>
            <a:endParaRPr lang="ru-RU" sz="1400" dirty="0">
              <a:solidFill>
                <a:schemeClr val="tx1"/>
              </a:solidFill>
            </a:endParaRPr>
          </a:p>
        </p:txBody>
      </p:sp>
      <p:pic>
        <p:nvPicPr>
          <p:cNvPr id="5" name="Объект 4"/>
          <p:cNvPicPr>
            <a:picLocks noGrp="1" noChangeAspect="1"/>
          </p:cNvPicPr>
          <p:nvPr>
            <p:ph sz="half" idx="3"/>
          </p:nvPr>
        </p:nvPicPr>
        <p:blipFill>
          <a:blip r:embed="rId2">
            <a:extLst>
              <a:ext uri="{28A0092B-C50C-407E-A947-70E740481C1C}">
                <a14:useLocalDpi xmlns:a14="http://schemas.microsoft.com/office/drawing/2010/main" val="0"/>
              </a:ext>
            </a:extLst>
          </a:blip>
          <a:stretch>
            <a:fillRect/>
          </a:stretch>
        </p:blipFill>
        <p:spPr>
          <a:xfrm>
            <a:off x="3187700" y="708025"/>
            <a:ext cx="2289175" cy="2286000"/>
          </a:xfrm>
          <a:prstGeom prst="rect">
            <a:avLst/>
          </a:prstGeom>
        </p:spPr>
      </p:pic>
    </p:spTree>
    <p:extLst>
      <p:ext uri="{BB962C8B-B14F-4D97-AF65-F5344CB8AC3E}">
        <p14:creationId xmlns:p14="http://schemas.microsoft.com/office/powerpoint/2010/main" val="143841624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sz="half" idx="2"/>
          </p:nvPr>
        </p:nvSpPr>
        <p:spPr>
          <a:xfrm>
            <a:off x="285271" y="631825"/>
            <a:ext cx="5289010" cy="2369880"/>
          </a:xfrm>
        </p:spPr>
        <p:txBody>
          <a:bodyPr/>
          <a:lstStyle/>
          <a:p>
            <a:r>
              <a:rPr lang="ru-RU" sz="1400" b="0" i="0" dirty="0">
                <a:solidFill>
                  <a:schemeClr val="tx1"/>
                </a:solidFill>
              </a:rPr>
              <a:t>К полудню Том из жалкого бедняка, каким он был утром, превратился в богача, буквально утопающего в роскоши. Кроме вещей, о которых мы сейчас говорили, у него оказались двенадцать алебастровых шариков, </a:t>
            </a:r>
            <a:r>
              <a:rPr lang="ru-RU" sz="1400" b="0" i="0" dirty="0" smtClean="0">
                <a:solidFill>
                  <a:schemeClr val="tx1"/>
                </a:solidFill>
              </a:rPr>
              <a:t>осколок </a:t>
            </a:r>
            <a:r>
              <a:rPr lang="ru-RU" sz="1400" b="0" i="0" dirty="0">
                <a:solidFill>
                  <a:schemeClr val="tx1"/>
                </a:solidFill>
              </a:rPr>
              <a:t>синей бутылки, чтобы глядеть сквозь него, пушка, сделанная из катушки для ниток, ключ, который ничего не хотел отпирать, кусок мела, стеклянная пробка от графина, оловянный солдатик, пара головастиков, шесть хлопушек, одноглазый котёнок, медная дверная ручка, собачий ошейник — без собаки, — рукоятка ножа, четыре апельсиновые корки и старая, сломанная оконная рама.</a:t>
            </a:r>
            <a:endParaRPr lang="ru-RU" sz="1400" dirty="0">
              <a:solidFill>
                <a:schemeClr val="tx1"/>
              </a:solidFill>
            </a:endParaRPr>
          </a:p>
        </p:txBody>
      </p:sp>
    </p:spTree>
    <p:extLst>
      <p:ext uri="{BB962C8B-B14F-4D97-AF65-F5344CB8AC3E}">
        <p14:creationId xmlns:p14="http://schemas.microsoft.com/office/powerpoint/2010/main" val="46540984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sz="half" idx="2"/>
          </p:nvPr>
        </p:nvSpPr>
        <p:spPr>
          <a:xfrm>
            <a:off x="300752" y="610679"/>
            <a:ext cx="2508123" cy="2459546"/>
          </a:xfrm>
        </p:spPr>
        <p:txBody>
          <a:bodyPr/>
          <a:lstStyle/>
          <a:p>
            <a:r>
              <a:rPr lang="ru-RU" sz="1600" b="0" i="0" dirty="0">
                <a:solidFill>
                  <a:schemeClr val="tx1"/>
                </a:solidFill>
              </a:rPr>
              <a:t>Том приятно и весело провёл время в большой компании, ничего не делая, а на заборе оказалось целых три слоя извёстки! Если бы извёстка не кончилась, он разорил бы всех мальчиков этого города.</a:t>
            </a:r>
            <a:endParaRPr lang="ru-RU" sz="1600" dirty="0">
              <a:solidFill>
                <a:schemeClr val="tx1"/>
              </a:solidFill>
            </a:endParaRPr>
          </a:p>
        </p:txBody>
      </p:sp>
      <p:pic>
        <p:nvPicPr>
          <p:cNvPr id="5" name="Объект 4"/>
          <p:cNvPicPr>
            <a:picLocks noGrp="1" noChangeAspect="1"/>
          </p:cNvPicPr>
          <p:nvPr>
            <p:ph sz="half" idx="3"/>
          </p:nvPr>
        </p:nvPicPr>
        <p:blipFill rotWithShape="1">
          <a:blip r:embed="rId2"/>
          <a:srcRect l="22940" t="26923" r="8244" b="26923"/>
          <a:stretch/>
        </p:blipFill>
        <p:spPr>
          <a:xfrm>
            <a:off x="3035300" y="807560"/>
            <a:ext cx="2505947" cy="2019110"/>
          </a:xfrm>
          <a:prstGeom prst="rect">
            <a:avLst/>
          </a:prstGeom>
        </p:spPr>
      </p:pic>
    </p:spTree>
    <p:extLst>
      <p:ext uri="{BB962C8B-B14F-4D97-AF65-F5344CB8AC3E}">
        <p14:creationId xmlns:p14="http://schemas.microsoft.com/office/powerpoint/2010/main" val="88866595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sz="half" idx="2"/>
          </p:nvPr>
        </p:nvSpPr>
        <p:spPr>
          <a:xfrm>
            <a:off x="215900" y="555625"/>
            <a:ext cx="2890193" cy="3016210"/>
          </a:xfrm>
        </p:spPr>
        <p:txBody>
          <a:bodyPr/>
          <a:lstStyle/>
          <a:p>
            <a:r>
              <a:rPr lang="ru-RU" sz="1400" b="0" i="0" dirty="0">
                <a:solidFill>
                  <a:schemeClr val="tx1"/>
                </a:solidFill>
              </a:rPr>
              <a:t>Том сказал себе, что, в сущности, жизнь не так уж пуста и ничтожна. Сам того не ведая, он открыл великий </a:t>
            </a:r>
            <a:r>
              <a:rPr lang="ru-RU" sz="1400" b="0" i="0" dirty="0" smtClean="0">
                <a:solidFill>
                  <a:schemeClr val="tx1"/>
                </a:solidFill>
              </a:rPr>
              <a:t>закон. </a:t>
            </a:r>
            <a:r>
              <a:rPr lang="ru-RU" sz="1400" b="0" i="0" dirty="0">
                <a:solidFill>
                  <a:schemeClr val="tx1"/>
                </a:solidFill>
              </a:rPr>
              <a:t>Д</a:t>
            </a:r>
            <a:r>
              <a:rPr lang="ru-RU" sz="1400" b="0" i="0" dirty="0" smtClean="0">
                <a:solidFill>
                  <a:schemeClr val="tx1"/>
                </a:solidFill>
              </a:rPr>
              <a:t>ля </a:t>
            </a:r>
            <a:r>
              <a:rPr lang="ru-RU" sz="1400" b="0" i="0" dirty="0">
                <a:solidFill>
                  <a:schemeClr val="tx1"/>
                </a:solidFill>
              </a:rPr>
              <a:t>того чтобы человек или мальчик страстно захотел обладать какой-нибудь вещью, пусть эта вещь достанется ему возможно труднее. О</a:t>
            </a:r>
            <a:r>
              <a:rPr lang="ru-RU" sz="1400" b="0" i="0" dirty="0" smtClean="0">
                <a:solidFill>
                  <a:schemeClr val="tx1"/>
                </a:solidFill>
              </a:rPr>
              <a:t>н </a:t>
            </a:r>
            <a:r>
              <a:rPr lang="ru-RU" sz="1400" b="0" i="0" dirty="0">
                <a:solidFill>
                  <a:schemeClr val="tx1"/>
                </a:solidFill>
              </a:rPr>
              <a:t>понял </a:t>
            </a:r>
            <a:r>
              <a:rPr lang="ru-RU" sz="1400" b="0" i="0" dirty="0" smtClean="0">
                <a:solidFill>
                  <a:schemeClr val="tx1"/>
                </a:solidFill>
              </a:rPr>
              <a:t>, </a:t>
            </a:r>
            <a:r>
              <a:rPr lang="ru-RU" sz="1400" b="0" i="0" dirty="0">
                <a:solidFill>
                  <a:schemeClr val="tx1"/>
                </a:solidFill>
              </a:rPr>
              <a:t>что Работа есть то, что мы обязаны делать, а Игра есть то, что мы не обязаны делать. </a:t>
            </a:r>
            <a:endParaRPr lang="ru-RU" sz="1400" dirty="0">
              <a:solidFill>
                <a:schemeClr val="tx1"/>
              </a:solidFill>
            </a:endParaRPr>
          </a:p>
        </p:txBody>
      </p:sp>
      <p:sp>
        <p:nvSpPr>
          <p:cNvPr id="6" name="Объект 5"/>
          <p:cNvSpPr>
            <a:spLocks noGrp="1"/>
          </p:cNvSpPr>
          <p:nvPr>
            <p:ph sz="half" idx="3"/>
          </p:nvPr>
        </p:nvSpPr>
        <p:spPr>
          <a:xfrm>
            <a:off x="3263900" y="746315"/>
            <a:ext cx="2213610" cy="2141601"/>
          </a:xfrm>
        </p:spPr>
        <p:txBody>
          <a:bodyPr/>
          <a:lstStyle/>
          <a:p>
            <a:endParaRPr lang="ru-RU" dirty="0"/>
          </a:p>
        </p:txBody>
      </p:sp>
      <p:pic>
        <p:nvPicPr>
          <p:cNvPr id="15362" name="Picture 2" descr="КАК ПОНЯТЬ, ЧТО ВАС ЗАСТАВЛЯЮТ БЕСПЛАТНО КРАСИТЬ ЗАБОР..."/>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67330" y="631824"/>
            <a:ext cx="2268483" cy="22560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11249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0752" y="102424"/>
            <a:ext cx="5164295" cy="315471"/>
          </a:xfrm>
        </p:spPr>
        <p:txBody>
          <a:bodyPr/>
          <a:lstStyle/>
          <a:p>
            <a:pPr algn="ctr"/>
            <a:r>
              <a:rPr lang="ru-RU" dirty="0" smtClean="0"/>
              <a:t>Ответьте </a:t>
            </a:r>
            <a:r>
              <a:rPr lang="ru-RU" dirty="0"/>
              <a:t>н</a:t>
            </a:r>
            <a:r>
              <a:rPr lang="ru-RU" dirty="0" smtClean="0"/>
              <a:t>а вопросы </a:t>
            </a:r>
            <a:endParaRPr lang="ru-RU" dirty="0"/>
          </a:p>
        </p:txBody>
      </p:sp>
      <p:sp>
        <p:nvSpPr>
          <p:cNvPr id="3" name="Объект 2"/>
          <p:cNvSpPr>
            <a:spLocks noGrp="1"/>
          </p:cNvSpPr>
          <p:nvPr>
            <p:ph sz="half" idx="2"/>
          </p:nvPr>
        </p:nvSpPr>
        <p:spPr>
          <a:xfrm>
            <a:off x="288290" y="746315"/>
            <a:ext cx="2508123" cy="1107996"/>
          </a:xfrm>
        </p:spPr>
        <p:txBody>
          <a:bodyPr/>
          <a:lstStyle/>
          <a:p>
            <a:r>
              <a:rPr lang="ru-RU" b="0" i="0" dirty="0" smtClean="0">
                <a:solidFill>
                  <a:schemeClr val="tx1"/>
                </a:solidFill>
              </a:rPr>
              <a:t>Какое наказание получил Том от тёти Полли?</a:t>
            </a:r>
            <a:endParaRPr lang="ru-RU" b="0" i="0" dirty="0">
              <a:solidFill>
                <a:schemeClr val="tx1"/>
              </a:solidFill>
            </a:endParaRPr>
          </a:p>
        </p:txBody>
      </p:sp>
      <p:sp>
        <p:nvSpPr>
          <p:cNvPr id="4" name="Объект 3"/>
          <p:cNvSpPr>
            <a:spLocks noGrp="1"/>
          </p:cNvSpPr>
          <p:nvPr>
            <p:ph sz="half" idx="3"/>
          </p:nvPr>
        </p:nvSpPr>
        <p:spPr>
          <a:xfrm>
            <a:off x="2969387" y="746315"/>
            <a:ext cx="2508123" cy="1846659"/>
          </a:xfrm>
        </p:spPr>
        <p:txBody>
          <a:bodyPr/>
          <a:lstStyle/>
          <a:p>
            <a:r>
              <a:rPr lang="ru-RU" dirty="0" smtClean="0"/>
              <a:t>В субботу он должен был белить забор, вместо отдыха.</a:t>
            </a:r>
            <a:endParaRPr lang="ru-RU" dirty="0"/>
          </a:p>
        </p:txBody>
      </p:sp>
    </p:spTree>
    <p:extLst>
      <p:ext uri="{BB962C8B-B14F-4D97-AF65-F5344CB8AC3E}">
        <p14:creationId xmlns:p14="http://schemas.microsoft.com/office/powerpoint/2010/main" val="3510116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0752" y="102424"/>
            <a:ext cx="5164295" cy="315471"/>
          </a:xfrm>
        </p:spPr>
        <p:txBody>
          <a:bodyPr/>
          <a:lstStyle/>
          <a:p>
            <a:pPr algn="ctr"/>
            <a:r>
              <a:rPr lang="ru-RU" dirty="0" smtClean="0"/>
              <a:t>Ответьте </a:t>
            </a:r>
            <a:r>
              <a:rPr lang="ru-RU" dirty="0"/>
              <a:t>н</a:t>
            </a:r>
            <a:r>
              <a:rPr lang="ru-RU" dirty="0" smtClean="0"/>
              <a:t>а вопросы </a:t>
            </a:r>
            <a:endParaRPr lang="ru-RU" dirty="0"/>
          </a:p>
        </p:txBody>
      </p:sp>
      <p:sp>
        <p:nvSpPr>
          <p:cNvPr id="3" name="Объект 2"/>
          <p:cNvSpPr>
            <a:spLocks noGrp="1"/>
          </p:cNvSpPr>
          <p:nvPr>
            <p:ph sz="half" idx="2"/>
          </p:nvPr>
        </p:nvSpPr>
        <p:spPr>
          <a:xfrm>
            <a:off x="288290" y="746315"/>
            <a:ext cx="2508123" cy="1477328"/>
          </a:xfrm>
        </p:spPr>
        <p:txBody>
          <a:bodyPr/>
          <a:lstStyle/>
          <a:p>
            <a:r>
              <a:rPr lang="ru-RU" b="0" i="0" dirty="0" smtClean="0">
                <a:solidFill>
                  <a:schemeClr val="tx1"/>
                </a:solidFill>
              </a:rPr>
              <a:t>Куда шёл Бен до встречи с Томом? Кого он изображал?</a:t>
            </a:r>
            <a:endParaRPr lang="ru-RU" b="0" i="0" dirty="0">
              <a:solidFill>
                <a:schemeClr val="tx1"/>
              </a:solidFill>
            </a:endParaRPr>
          </a:p>
        </p:txBody>
      </p:sp>
      <p:sp>
        <p:nvSpPr>
          <p:cNvPr id="4" name="Объект 3"/>
          <p:cNvSpPr>
            <a:spLocks noGrp="1"/>
          </p:cNvSpPr>
          <p:nvPr>
            <p:ph sz="half" idx="3"/>
          </p:nvPr>
        </p:nvSpPr>
        <p:spPr>
          <a:xfrm>
            <a:off x="2969387" y="746315"/>
            <a:ext cx="2508123" cy="1107996"/>
          </a:xfrm>
        </p:spPr>
        <p:txBody>
          <a:bodyPr/>
          <a:lstStyle/>
          <a:p>
            <a:r>
              <a:rPr lang="ru-RU" dirty="0" smtClean="0"/>
              <a:t>Бен шёл купаться на речку.</a:t>
            </a:r>
            <a:endParaRPr lang="ru-RU" dirty="0"/>
          </a:p>
        </p:txBody>
      </p:sp>
    </p:spTree>
    <p:extLst>
      <p:ext uri="{BB962C8B-B14F-4D97-AF65-F5344CB8AC3E}">
        <p14:creationId xmlns:p14="http://schemas.microsoft.com/office/powerpoint/2010/main" val="3077980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0752" y="102424"/>
            <a:ext cx="5164295" cy="315471"/>
          </a:xfrm>
        </p:spPr>
        <p:txBody>
          <a:bodyPr/>
          <a:lstStyle/>
          <a:p>
            <a:pPr algn="ctr"/>
            <a:r>
              <a:rPr lang="ru-RU" dirty="0" smtClean="0"/>
              <a:t>Ответьте </a:t>
            </a:r>
            <a:r>
              <a:rPr lang="ru-RU" dirty="0"/>
              <a:t>н</a:t>
            </a:r>
            <a:r>
              <a:rPr lang="ru-RU" dirty="0" smtClean="0"/>
              <a:t>а вопросы </a:t>
            </a:r>
            <a:endParaRPr lang="ru-RU" dirty="0"/>
          </a:p>
        </p:txBody>
      </p:sp>
      <p:sp>
        <p:nvSpPr>
          <p:cNvPr id="3" name="Объект 2"/>
          <p:cNvSpPr>
            <a:spLocks noGrp="1"/>
          </p:cNvSpPr>
          <p:nvPr>
            <p:ph sz="half" idx="2"/>
          </p:nvPr>
        </p:nvSpPr>
        <p:spPr>
          <a:xfrm>
            <a:off x="288290" y="746315"/>
            <a:ext cx="2508123" cy="1107996"/>
          </a:xfrm>
        </p:spPr>
        <p:txBody>
          <a:bodyPr/>
          <a:lstStyle/>
          <a:p>
            <a:r>
              <a:rPr lang="ru-RU" b="0" i="0" dirty="0" smtClean="0">
                <a:solidFill>
                  <a:schemeClr val="tx1"/>
                </a:solidFill>
              </a:rPr>
              <a:t>Какая работа была по душе Тому </a:t>
            </a:r>
            <a:r>
              <a:rPr lang="ru-RU" b="0" i="0" dirty="0" err="1" smtClean="0">
                <a:solidFill>
                  <a:schemeClr val="tx1"/>
                </a:solidFill>
              </a:rPr>
              <a:t>Сойеру</a:t>
            </a:r>
            <a:r>
              <a:rPr lang="ru-RU" b="0" i="0" dirty="0" smtClean="0">
                <a:solidFill>
                  <a:schemeClr val="tx1"/>
                </a:solidFill>
              </a:rPr>
              <a:t>?</a:t>
            </a:r>
            <a:endParaRPr lang="ru-RU" b="0" i="0" dirty="0">
              <a:solidFill>
                <a:schemeClr val="tx1"/>
              </a:solidFill>
            </a:endParaRPr>
          </a:p>
        </p:txBody>
      </p:sp>
      <p:sp>
        <p:nvSpPr>
          <p:cNvPr id="4" name="Объект 3"/>
          <p:cNvSpPr>
            <a:spLocks noGrp="1"/>
          </p:cNvSpPr>
          <p:nvPr>
            <p:ph sz="half" idx="3"/>
          </p:nvPr>
        </p:nvSpPr>
        <p:spPr>
          <a:xfrm>
            <a:off x="2781488" y="561649"/>
            <a:ext cx="2768412" cy="2585323"/>
          </a:xfrm>
        </p:spPr>
        <p:txBody>
          <a:bodyPr/>
          <a:lstStyle/>
          <a:p>
            <a:r>
              <a:rPr lang="ru-RU" dirty="0" smtClean="0"/>
              <a:t>Белить забор – скучная работа. Но Том назвал её приятной работой по душе.</a:t>
            </a:r>
            <a:endParaRPr lang="ru-RU" dirty="0"/>
          </a:p>
        </p:txBody>
      </p:sp>
    </p:spTree>
    <p:extLst>
      <p:ext uri="{BB962C8B-B14F-4D97-AF65-F5344CB8AC3E}">
        <p14:creationId xmlns:p14="http://schemas.microsoft.com/office/powerpoint/2010/main" val="2112365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0752" y="102424"/>
            <a:ext cx="5164295" cy="315471"/>
          </a:xfrm>
        </p:spPr>
        <p:txBody>
          <a:bodyPr/>
          <a:lstStyle/>
          <a:p>
            <a:pPr algn="ctr"/>
            <a:r>
              <a:rPr lang="ru-RU" dirty="0" smtClean="0"/>
              <a:t>Ответим на вопросы</a:t>
            </a:r>
            <a:endParaRPr lang="ru-RU" dirty="0"/>
          </a:p>
        </p:txBody>
      </p:sp>
      <p:sp>
        <p:nvSpPr>
          <p:cNvPr id="3" name="Объект 2"/>
          <p:cNvSpPr>
            <a:spLocks noGrp="1"/>
          </p:cNvSpPr>
          <p:nvPr>
            <p:ph sz="half" idx="2"/>
          </p:nvPr>
        </p:nvSpPr>
        <p:spPr>
          <a:xfrm>
            <a:off x="288290" y="746315"/>
            <a:ext cx="2508123" cy="1846659"/>
          </a:xfrm>
        </p:spPr>
        <p:txBody>
          <a:bodyPr/>
          <a:lstStyle/>
          <a:p>
            <a:r>
              <a:rPr lang="ru-RU" b="0" i="0" dirty="0" smtClean="0">
                <a:solidFill>
                  <a:schemeClr val="tx1"/>
                </a:solidFill>
              </a:rPr>
              <a:t>Кому Том продал вторую очередь белить забор и какая была плата за это? </a:t>
            </a:r>
            <a:endParaRPr lang="ru-RU" b="0" i="0" dirty="0">
              <a:solidFill>
                <a:schemeClr val="tx1"/>
              </a:solidFill>
            </a:endParaRPr>
          </a:p>
        </p:txBody>
      </p:sp>
      <p:sp>
        <p:nvSpPr>
          <p:cNvPr id="4" name="Объект 3"/>
          <p:cNvSpPr>
            <a:spLocks noGrp="1"/>
          </p:cNvSpPr>
          <p:nvPr>
            <p:ph sz="half" idx="3"/>
          </p:nvPr>
        </p:nvSpPr>
        <p:spPr>
          <a:xfrm>
            <a:off x="2969387" y="746315"/>
            <a:ext cx="2508123" cy="1477328"/>
          </a:xfrm>
        </p:spPr>
        <p:txBody>
          <a:bodyPr/>
          <a:lstStyle/>
          <a:p>
            <a:r>
              <a:rPr lang="ru-RU" dirty="0" smtClean="0"/>
              <a:t>Билли Фишеру за нового бумажного змея.</a:t>
            </a:r>
            <a:endParaRPr lang="ru-RU" dirty="0"/>
          </a:p>
        </p:txBody>
      </p:sp>
    </p:spTree>
    <p:extLst>
      <p:ext uri="{BB962C8B-B14F-4D97-AF65-F5344CB8AC3E}">
        <p14:creationId xmlns:p14="http://schemas.microsoft.com/office/powerpoint/2010/main" val="3556258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sz="half" idx="2"/>
          </p:nvPr>
        </p:nvSpPr>
        <p:spPr>
          <a:xfrm>
            <a:off x="288290" y="746315"/>
            <a:ext cx="2508123" cy="1477328"/>
          </a:xfrm>
        </p:spPr>
        <p:txBody>
          <a:bodyPr/>
          <a:lstStyle/>
          <a:p>
            <a:r>
              <a:rPr lang="ru-RU" b="0" i="0" dirty="0" smtClean="0">
                <a:solidFill>
                  <a:schemeClr val="tx1"/>
                </a:solidFill>
              </a:rPr>
              <a:t>Сколько слоёв извёстки оказалось на заборе?</a:t>
            </a:r>
            <a:endParaRPr lang="ru-RU" b="0" i="0" dirty="0">
              <a:solidFill>
                <a:schemeClr val="tx1"/>
              </a:solidFill>
            </a:endParaRPr>
          </a:p>
        </p:txBody>
      </p:sp>
      <p:sp>
        <p:nvSpPr>
          <p:cNvPr id="4" name="Объект 3"/>
          <p:cNvSpPr>
            <a:spLocks noGrp="1"/>
          </p:cNvSpPr>
          <p:nvPr>
            <p:ph sz="half" idx="3"/>
          </p:nvPr>
        </p:nvSpPr>
        <p:spPr>
          <a:xfrm>
            <a:off x="2969387" y="746315"/>
            <a:ext cx="2508123" cy="738664"/>
          </a:xfrm>
        </p:spPr>
        <p:txBody>
          <a:bodyPr/>
          <a:lstStyle/>
          <a:p>
            <a:r>
              <a:rPr lang="ru-RU" dirty="0" smtClean="0"/>
              <a:t>Целых три слоя извёстки.</a:t>
            </a:r>
            <a:endParaRPr lang="ru-RU" dirty="0"/>
          </a:p>
        </p:txBody>
      </p:sp>
    </p:spTree>
    <p:extLst>
      <p:ext uri="{BB962C8B-B14F-4D97-AF65-F5344CB8AC3E}">
        <p14:creationId xmlns:p14="http://schemas.microsoft.com/office/powerpoint/2010/main" val="1362937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Текст 2"/>
          <p:cNvSpPr>
            <a:spLocks noGrp="1"/>
          </p:cNvSpPr>
          <p:nvPr>
            <p:ph type="body" idx="1"/>
          </p:nvPr>
        </p:nvSpPr>
        <p:spPr/>
        <p:txBody>
          <a:bodyPr/>
          <a:lstStyle/>
          <a:p>
            <a:endParaRPr lang="ru-RU" dirty="0"/>
          </a:p>
        </p:txBody>
      </p:sp>
      <p:pic>
        <p:nvPicPr>
          <p:cNvPr id="4" name="Picture 2" descr="D:\Маме\Учительская деятельность\Модератор\6 класс\6 класс 4 четверть\6 класс урок 64\1448938037_09.jpg"/>
          <p:cNvPicPr>
            <a:picLocks noChangeAspect="1" noChangeArrowheads="1"/>
          </p:cNvPicPr>
          <p:nvPr/>
        </p:nvPicPr>
        <p:blipFill>
          <a:blip r:embed="rId2"/>
          <a:srcRect/>
          <a:stretch>
            <a:fillRect/>
          </a:stretch>
        </p:blipFill>
        <p:spPr bwMode="auto">
          <a:xfrm>
            <a:off x="0" y="22224"/>
            <a:ext cx="5702300" cy="3222625"/>
          </a:xfrm>
          <a:prstGeom prst="rect">
            <a:avLst/>
          </a:prstGeom>
          <a:noFill/>
          <a:ln>
            <a:solidFill>
              <a:schemeClr val="accent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25231971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sz="half" idx="2"/>
          </p:nvPr>
        </p:nvSpPr>
        <p:spPr>
          <a:xfrm>
            <a:off x="288290" y="746315"/>
            <a:ext cx="2508123" cy="1231106"/>
          </a:xfrm>
        </p:spPr>
        <p:txBody>
          <a:bodyPr/>
          <a:lstStyle/>
          <a:p>
            <a:r>
              <a:rPr lang="ru-RU" sz="2000" b="0" i="0" dirty="0" smtClean="0">
                <a:solidFill>
                  <a:schemeClr val="tx1"/>
                </a:solidFill>
              </a:rPr>
              <a:t> Что доказал себе Том?</a:t>
            </a:r>
          </a:p>
          <a:p>
            <a:r>
              <a:rPr lang="ru-RU" sz="2000" b="0" i="0" dirty="0" smtClean="0">
                <a:solidFill>
                  <a:schemeClr val="tx1"/>
                </a:solidFill>
              </a:rPr>
              <a:t> Какой великий закон он открыл?</a:t>
            </a:r>
            <a:endParaRPr lang="ru-RU" sz="2000" b="0" i="0" dirty="0">
              <a:solidFill>
                <a:schemeClr val="tx1"/>
              </a:solidFill>
            </a:endParaRPr>
          </a:p>
        </p:txBody>
      </p:sp>
      <p:sp>
        <p:nvSpPr>
          <p:cNvPr id="4" name="Объект 3"/>
          <p:cNvSpPr>
            <a:spLocks noGrp="1"/>
          </p:cNvSpPr>
          <p:nvPr>
            <p:ph sz="half" idx="3"/>
          </p:nvPr>
        </p:nvSpPr>
        <p:spPr>
          <a:xfrm>
            <a:off x="2969387" y="746315"/>
            <a:ext cx="2508123" cy="1538883"/>
          </a:xfrm>
        </p:spPr>
        <p:txBody>
          <a:bodyPr/>
          <a:lstStyle/>
          <a:p>
            <a:r>
              <a:rPr lang="ru-RU" sz="2000" dirty="0" smtClean="0"/>
              <a:t>Работа – это то, что мы обязаны делать, а Игра – то, что мы не обязаны делать.</a:t>
            </a:r>
            <a:endParaRPr lang="ru-RU" sz="2000" dirty="0"/>
          </a:p>
        </p:txBody>
      </p:sp>
    </p:spTree>
    <p:extLst>
      <p:ext uri="{BB962C8B-B14F-4D97-AF65-F5344CB8AC3E}">
        <p14:creationId xmlns:p14="http://schemas.microsoft.com/office/powerpoint/2010/main" val="260102654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4" name="Объект 3"/>
          <p:cNvSpPr>
            <a:spLocks noGrp="1"/>
          </p:cNvSpPr>
          <p:nvPr>
            <p:ph sz="half" idx="3"/>
          </p:nvPr>
        </p:nvSpPr>
        <p:spPr>
          <a:xfrm>
            <a:off x="2120900" y="631825"/>
            <a:ext cx="3505199" cy="1938992"/>
          </a:xfrm>
        </p:spPr>
        <p:txBody>
          <a:bodyPr/>
          <a:lstStyle/>
          <a:p>
            <a:r>
              <a:rPr lang="ru-RU" sz="1400" b="0" i="0" dirty="0">
                <a:solidFill>
                  <a:schemeClr val="tx1"/>
                </a:solidFill>
              </a:rPr>
              <a:t>В записках </a:t>
            </a:r>
            <a:r>
              <a:rPr lang="ru-RU" sz="1400" b="0" i="0" dirty="0" err="1">
                <a:solidFill>
                  <a:schemeClr val="tx1"/>
                </a:solidFill>
              </a:rPr>
              <a:t>Сэмюэл</a:t>
            </a:r>
            <a:r>
              <a:rPr lang="ru-RU" sz="1400" b="0" i="0" dirty="0">
                <a:solidFill>
                  <a:schemeClr val="tx1"/>
                </a:solidFill>
              </a:rPr>
              <a:t> </a:t>
            </a:r>
            <a:r>
              <a:rPr lang="ru-RU" sz="1400" b="0" i="0" dirty="0" err="1">
                <a:solidFill>
                  <a:schemeClr val="tx1"/>
                </a:solidFill>
              </a:rPr>
              <a:t>Клеменс</a:t>
            </a:r>
            <a:r>
              <a:rPr lang="ru-RU" sz="1400" b="0" i="0" dirty="0">
                <a:solidFill>
                  <a:schemeClr val="tx1"/>
                </a:solidFill>
              </a:rPr>
              <a:t> указал, что он прибыл на землю вместе с кометой. По его мнению, когда она появится рядом с планетой снова, он уйдет с ней. Так и случилось. В 1910 году комета снова пролетала около орбиты нашей планеты. И в этот же год известный писатель покинул наш </a:t>
            </a:r>
            <a:r>
              <a:rPr lang="ru-RU" sz="1400" b="0" i="0" dirty="0" err="1" smtClean="0">
                <a:solidFill>
                  <a:schemeClr val="tx1"/>
                </a:solidFill>
              </a:rPr>
              <a:t>мир.Писатель</a:t>
            </a:r>
            <a:r>
              <a:rPr lang="ru-RU" sz="1400" b="0" i="0" dirty="0" smtClean="0">
                <a:solidFill>
                  <a:schemeClr val="tx1"/>
                </a:solidFill>
              </a:rPr>
              <a:t> </a:t>
            </a:r>
            <a:r>
              <a:rPr lang="ru-RU" sz="1400" b="0" i="0" dirty="0">
                <a:solidFill>
                  <a:schemeClr val="tx1"/>
                </a:solidFill>
              </a:rPr>
              <a:t>покинул людей вместе с кометой.</a:t>
            </a:r>
            <a:endParaRPr lang="ru-RU" sz="1400" dirty="0">
              <a:solidFill>
                <a:schemeClr val="tx1"/>
              </a:solidFill>
            </a:endParaRPr>
          </a:p>
        </p:txBody>
      </p:sp>
      <p:pic>
        <p:nvPicPr>
          <p:cNvPr id="3074" name="Picture 2" descr="Марк Твен и комета Галлея. Невероятные совпадения - Tabulo"/>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215900" y="1012825"/>
            <a:ext cx="1755775" cy="13178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592124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0752" y="102424"/>
            <a:ext cx="5164295" cy="315471"/>
          </a:xfrm>
        </p:spPr>
        <p:txBody>
          <a:bodyPr/>
          <a:lstStyle/>
          <a:p>
            <a:r>
              <a:rPr lang="ru-RU" dirty="0" smtClean="0"/>
              <a:t>Дом музей Марка Твена в Ганнибале</a:t>
            </a:r>
            <a:endParaRPr lang="ru-RU" dirty="0"/>
          </a:p>
        </p:txBody>
      </p:sp>
      <p:sp>
        <p:nvSpPr>
          <p:cNvPr id="5" name="Прямоугольник 4"/>
          <p:cNvSpPr/>
          <p:nvPr/>
        </p:nvSpPr>
        <p:spPr>
          <a:xfrm>
            <a:off x="139699" y="684471"/>
            <a:ext cx="5486400" cy="2308324"/>
          </a:xfrm>
          <a:prstGeom prst="rect">
            <a:avLst/>
          </a:prstGeom>
        </p:spPr>
        <p:txBody>
          <a:bodyPr wrap="square">
            <a:spAutoFit/>
          </a:bodyPr>
          <a:lstStyle/>
          <a:p>
            <a:r>
              <a:rPr lang="ru-RU" dirty="0">
                <a:latin typeface="Open Sans"/>
              </a:rPr>
              <a:t>Небольшой американский город Ганнибал (или </a:t>
            </a:r>
            <a:r>
              <a:rPr lang="ru-RU" dirty="0" err="1">
                <a:latin typeface="Open Sans"/>
              </a:rPr>
              <a:t>Ханнибал</a:t>
            </a:r>
            <a:r>
              <a:rPr lang="ru-RU" dirty="0">
                <a:latin typeface="Open Sans"/>
              </a:rPr>
              <a:t>) находится на берегу реки Миссисипи. Здесь до наших дней сохранился дом, в котором мальчишкой играл Марк Твен; и пещеры, которые он исследовал в детстве и которые потом были описаны в знаменитых «Приключениях Тома </a:t>
            </a:r>
            <a:r>
              <a:rPr lang="ru-RU" dirty="0" err="1">
                <a:latin typeface="Open Sans"/>
              </a:rPr>
              <a:t>Сойера</a:t>
            </a:r>
            <a:r>
              <a:rPr lang="ru-RU" dirty="0">
                <a:latin typeface="Open Sans"/>
              </a:rPr>
              <a:t>» и «Приключениях </a:t>
            </a:r>
            <a:r>
              <a:rPr lang="ru-RU" dirty="0" err="1">
                <a:latin typeface="Open Sans"/>
              </a:rPr>
              <a:t>Гекльберри</a:t>
            </a:r>
            <a:r>
              <a:rPr lang="ru-RU" dirty="0">
                <a:latin typeface="Open Sans"/>
              </a:rPr>
              <a:t> Финна</a:t>
            </a:r>
            <a:r>
              <a:rPr lang="ru-RU" dirty="0" smtClean="0">
                <a:latin typeface="Open Sans"/>
              </a:rPr>
              <a:t>».</a:t>
            </a:r>
            <a:endParaRPr lang="ru-RU" dirty="0"/>
          </a:p>
        </p:txBody>
      </p:sp>
      <p:pic>
        <p:nvPicPr>
          <p:cNvPr id="16386" name="Picture 2" descr="http://mark-twain.ru/wp-content/uploads/2019/12/1-90-1024x53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47" y="555625"/>
            <a:ext cx="5485751" cy="251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6789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6386"/>
                                        </p:tgtEl>
                                        <p:attrNameLst>
                                          <p:attrName>style.visibility</p:attrName>
                                        </p:attrNameLst>
                                      </p:cBhvr>
                                      <p:to>
                                        <p:strVal val="visible"/>
                                      </p:to>
                                    </p:set>
                                    <p:animEffect transition="in" filter="fade">
                                      <p:cBhvr>
                                        <p:cTn id="7" dur="1000"/>
                                        <p:tgtEl>
                                          <p:spTgt spid="16386"/>
                                        </p:tgtEl>
                                      </p:cBhvr>
                                    </p:animEffect>
                                    <p:anim calcmode="lin" valueType="num">
                                      <p:cBhvr>
                                        <p:cTn id="8" dur="1000" fill="hold"/>
                                        <p:tgtEl>
                                          <p:spTgt spid="16386"/>
                                        </p:tgtEl>
                                        <p:attrNameLst>
                                          <p:attrName>ppt_x</p:attrName>
                                        </p:attrNameLst>
                                      </p:cBhvr>
                                      <p:tavLst>
                                        <p:tav tm="0">
                                          <p:val>
                                            <p:strVal val="#ppt_x"/>
                                          </p:val>
                                        </p:tav>
                                        <p:tav tm="100000">
                                          <p:val>
                                            <p:strVal val="#ppt_x"/>
                                          </p:val>
                                        </p:tav>
                                      </p:tavLst>
                                    </p:anim>
                                    <p:anim calcmode="lin" valueType="num">
                                      <p:cBhvr>
                                        <p:cTn id="9" dur="1000" fill="hold"/>
                                        <p:tgtEl>
                                          <p:spTgt spid="163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Текст 2"/>
          <p:cNvSpPr>
            <a:spLocks noGrp="1"/>
          </p:cNvSpPr>
          <p:nvPr>
            <p:ph type="body" idx="1"/>
          </p:nvPr>
        </p:nvSpPr>
        <p:spPr>
          <a:xfrm>
            <a:off x="601438" y="2517853"/>
            <a:ext cx="2189387" cy="2094230"/>
          </a:xfrm>
        </p:spPr>
        <p:txBody>
          <a:bodyPr/>
          <a:lstStyle/>
          <a:p>
            <a:endParaRPr lang="ru-RU" dirty="0"/>
          </a:p>
        </p:txBody>
      </p:sp>
      <p:pic>
        <p:nvPicPr>
          <p:cNvPr id="17410" name="Picture 2" descr="http://mark-twain.ru/wp-content/uploads/2019/12/1-81-1024x76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8052" y="708025"/>
            <a:ext cx="2239986" cy="2057400"/>
          </a:xfrm>
          <a:prstGeom prst="rect">
            <a:avLst/>
          </a:prstGeom>
          <a:noFill/>
          <a:extLst>
            <a:ext uri="{909E8E84-426E-40DD-AFC4-6F175D3DCCD1}">
              <a14:hiddenFill xmlns:a14="http://schemas.microsoft.com/office/drawing/2010/main">
                <a:solidFill>
                  <a:srgbClr val="FFFFFF"/>
                </a:solidFill>
              </a14:hiddenFill>
            </a:ext>
          </a:extLst>
        </p:spPr>
      </p:pic>
      <p:pic>
        <p:nvPicPr>
          <p:cNvPr id="17412" name="Picture 4" descr="http://mark-twain.ru/wp-content/uploads/2019/12/1-86-300x22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2761" y="708025"/>
            <a:ext cx="2689225" cy="20169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894906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Текст 2"/>
          <p:cNvSpPr>
            <a:spLocks noGrp="1"/>
          </p:cNvSpPr>
          <p:nvPr>
            <p:ph type="body" idx="1"/>
          </p:nvPr>
        </p:nvSpPr>
        <p:spPr>
          <a:xfrm>
            <a:off x="749790" y="2515896"/>
            <a:ext cx="2570387" cy="2094230"/>
          </a:xfrm>
        </p:spPr>
        <p:txBody>
          <a:bodyPr/>
          <a:lstStyle/>
          <a:p>
            <a:endParaRPr lang="ru-RU" dirty="0"/>
          </a:p>
        </p:txBody>
      </p:sp>
      <p:pic>
        <p:nvPicPr>
          <p:cNvPr id="18434" name="Picture 2" descr="http://mark-twain.ru/wp-content/uploads/2019/12/1-85-300x22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752" y="708025"/>
            <a:ext cx="2857500" cy="2143125"/>
          </a:xfrm>
          <a:prstGeom prst="rect">
            <a:avLst/>
          </a:prstGeom>
          <a:noFill/>
          <a:extLst>
            <a:ext uri="{909E8E84-426E-40DD-AFC4-6F175D3DCCD1}">
              <a14:hiddenFill xmlns:a14="http://schemas.microsoft.com/office/drawing/2010/main">
                <a:solidFill>
                  <a:srgbClr val="FFFFFF"/>
                </a:solidFill>
              </a14:hiddenFill>
            </a:ext>
          </a:extLst>
        </p:spPr>
      </p:pic>
      <p:pic>
        <p:nvPicPr>
          <p:cNvPr id="18436" name="Picture 4" descr="http://mark-twain.ru/wp-content/uploads/2019/12/1-84-300x23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7290" y="784225"/>
            <a:ext cx="1890088" cy="2066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059660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Текст 2"/>
          <p:cNvSpPr>
            <a:spLocks noGrp="1"/>
          </p:cNvSpPr>
          <p:nvPr>
            <p:ph type="body" idx="1"/>
          </p:nvPr>
        </p:nvSpPr>
        <p:spPr>
          <a:xfrm>
            <a:off x="215900" y="631825"/>
            <a:ext cx="5249147" cy="2369880"/>
          </a:xfrm>
        </p:spPr>
        <p:txBody>
          <a:bodyPr/>
          <a:lstStyle/>
          <a:p>
            <a:r>
              <a:rPr lang="ru-RU" sz="1400" b="0" i="0" dirty="0">
                <a:solidFill>
                  <a:schemeClr val="tx1"/>
                </a:solidFill>
              </a:rPr>
              <a:t>Ежегодно с 30 июня по 4 июля в Ганнибале проходят «Национальные дни Тома </a:t>
            </a:r>
            <a:r>
              <a:rPr lang="ru-RU" sz="1400" b="0" i="0" dirty="0" err="1">
                <a:solidFill>
                  <a:schemeClr val="tx1"/>
                </a:solidFill>
              </a:rPr>
              <a:t>Сойера</a:t>
            </a:r>
            <a:r>
              <a:rPr lang="ru-RU" sz="1400" b="0" i="0" dirty="0">
                <a:solidFill>
                  <a:schemeClr val="tx1"/>
                </a:solidFill>
              </a:rPr>
              <a:t>». Этот фестиваль, на который съезжаются семьями со всей Америки, проводится вот уже сорок лет. Среди прочих состязаний есть и покраска забора. Босые мальчишки, закатав рукава и подвернув джинсы, соревнуются, кто быстрей и лучше покрасит отведенные им несколько досок. На этом же фестивале избираются на год Том </a:t>
            </a:r>
            <a:r>
              <a:rPr lang="ru-RU" sz="1400" b="0" i="0" dirty="0" err="1">
                <a:solidFill>
                  <a:schemeClr val="tx1"/>
                </a:solidFill>
              </a:rPr>
              <a:t>Сойер</a:t>
            </a:r>
            <a:r>
              <a:rPr lang="ru-RU" sz="1400" b="0" i="0" dirty="0">
                <a:solidFill>
                  <a:schemeClr val="tx1"/>
                </a:solidFill>
              </a:rPr>
              <a:t> и Бекки Тэтчер из местных старшеклассников. Целый год они, как послы доброй воли, представляют Ганнибал в США и за его пределами, участвуя во всех официальных </a:t>
            </a:r>
            <a:r>
              <a:rPr lang="ru-RU" sz="1400" b="0" i="0" dirty="0" smtClean="0">
                <a:solidFill>
                  <a:schemeClr val="tx1"/>
                </a:solidFill>
              </a:rPr>
              <a:t>церемониях.</a:t>
            </a:r>
            <a:endParaRPr lang="ru-RU" sz="1050" dirty="0">
              <a:solidFill>
                <a:schemeClr val="tx1"/>
              </a:solidFill>
            </a:endParaRPr>
          </a:p>
        </p:txBody>
      </p:sp>
      <p:sp>
        <p:nvSpPr>
          <p:cNvPr id="4" name="Текст 2"/>
          <p:cNvSpPr txBox="1">
            <a:spLocks/>
          </p:cNvSpPr>
          <p:nvPr/>
        </p:nvSpPr>
        <p:spPr>
          <a:xfrm>
            <a:off x="368301" y="784225"/>
            <a:ext cx="3276600" cy="246221"/>
          </a:xfrm>
          <a:prstGeom prst="rect">
            <a:avLst/>
          </a:prstGeom>
        </p:spPr>
        <p:txBody>
          <a:bodyPr wrap="square" lIns="0" tIns="0" rIns="0" bIns="0">
            <a:spAutoFit/>
          </a:bodyPr>
          <a:lstStyle>
            <a:lvl1pPr marL="0">
              <a:defRPr sz="2400" b="1" i="1">
                <a:solidFill>
                  <a:srgbClr val="2365C7"/>
                </a:solidFill>
                <a:latin typeface="Arial"/>
                <a:ea typeface="+mn-ea"/>
                <a:cs typeface="Arial"/>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ru-RU" sz="1600" kern="0" smtClean="0"/>
              <a:t>   </a:t>
            </a:r>
            <a:endParaRPr lang="ru-RU" sz="1600" kern="0" dirty="0"/>
          </a:p>
        </p:txBody>
      </p:sp>
    </p:spTree>
    <p:extLst>
      <p:ext uri="{BB962C8B-B14F-4D97-AF65-F5344CB8AC3E}">
        <p14:creationId xmlns:p14="http://schemas.microsoft.com/office/powerpoint/2010/main" val="140270831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0752" y="102424"/>
            <a:ext cx="5164295" cy="315471"/>
          </a:xfrm>
        </p:spPr>
        <p:txBody>
          <a:bodyPr/>
          <a:lstStyle/>
          <a:p>
            <a:pPr algn="ctr"/>
            <a:endParaRPr lang="ru-RU" dirty="0"/>
          </a:p>
        </p:txBody>
      </p:sp>
      <p:pic>
        <p:nvPicPr>
          <p:cNvPr id="3074" name="Picture 2" descr="Буктрейлер. Марк Твен &quot;Приключения Тома Сойера&quot; — Буктрейлер"/>
          <p:cNvPicPr>
            <a:picLocks noGrp="1" noChangeAspect="1" noChangeArrowheads="1"/>
          </p:cNvPicPr>
          <p:nvPr>
            <p:ph sz="half" idx="3"/>
          </p:nvPr>
        </p:nvPicPr>
        <p:blipFill>
          <a:blip r:embed="rId2">
            <a:extLst>
              <a:ext uri="{28A0092B-C50C-407E-A947-70E740481C1C}">
                <a14:useLocalDpi xmlns:a14="http://schemas.microsoft.com/office/drawing/2010/main" val="0"/>
              </a:ext>
            </a:extLst>
          </a:blip>
          <a:srcRect/>
          <a:stretch>
            <a:fillRect/>
          </a:stretch>
        </p:blipFill>
        <p:spPr bwMode="auto">
          <a:xfrm>
            <a:off x="2956797" y="784225"/>
            <a:ext cx="2508250" cy="1814314"/>
          </a:xfrm>
          <a:prstGeom prst="rect">
            <a:avLst/>
          </a:prstGeom>
          <a:noFill/>
          <a:extLst>
            <a:ext uri="{909E8E84-426E-40DD-AFC4-6F175D3DCCD1}">
              <a14:hiddenFill xmlns:a14="http://schemas.microsoft.com/office/drawing/2010/main">
                <a:solidFill>
                  <a:srgbClr val="FFFFFF"/>
                </a:solidFill>
              </a14:hiddenFill>
            </a:ext>
          </a:extLst>
        </p:spPr>
      </p:pic>
      <p:pic>
        <p:nvPicPr>
          <p:cNvPr id="5" name="Объект 4"/>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20700" y="783646"/>
            <a:ext cx="1605218" cy="1790700"/>
          </a:xfrm>
          <a:prstGeom prst="rect">
            <a:avLst/>
          </a:prstGeom>
        </p:spPr>
      </p:pic>
    </p:spTree>
    <p:extLst>
      <p:ext uri="{BB962C8B-B14F-4D97-AF65-F5344CB8AC3E}">
        <p14:creationId xmlns:p14="http://schemas.microsoft.com/office/powerpoint/2010/main" val="345430467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2050" name="Picture 2" descr="Марк Твен - краткая биография, факты, личная жизнь"/>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659334" y="746125"/>
            <a:ext cx="1767431" cy="214153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Марк Твен. Биография писателя | Краткая биография Марка Твена."/>
          <p:cNvPicPr>
            <a:picLocks noGrp="1" noChangeAspect="1" noChangeArrowheads="1"/>
          </p:cNvPicPr>
          <p:nvPr>
            <p:ph sz="half" idx="3"/>
          </p:nvPr>
        </p:nvPicPr>
        <p:blipFill>
          <a:blip r:embed="rId3" cstate="print">
            <a:extLst>
              <a:ext uri="{28A0092B-C50C-407E-A947-70E740481C1C}">
                <a14:useLocalDpi xmlns:a14="http://schemas.microsoft.com/office/drawing/2010/main" val="0"/>
              </a:ext>
            </a:extLst>
          </a:blip>
          <a:srcRect/>
          <a:stretch>
            <a:fillRect/>
          </a:stretch>
        </p:blipFill>
        <p:spPr bwMode="auto">
          <a:xfrm>
            <a:off x="3052511" y="746125"/>
            <a:ext cx="2340478" cy="2141538"/>
          </a:xfrm>
          <a:prstGeom prst="rect">
            <a:avLst/>
          </a:prstGeom>
          <a:noFill/>
          <a:extLst>
            <a:ext uri="{909E8E84-426E-40DD-AFC4-6F175D3DCCD1}">
              <a14:hiddenFill xmlns:a14="http://schemas.microsoft.com/office/drawing/2010/main">
                <a:solidFill>
                  <a:srgbClr val="FFFFFF"/>
                </a:solidFill>
              </a14:hiddenFill>
            </a:ext>
          </a:extLst>
        </p:spPr>
      </p:pic>
      <p:pic>
        <p:nvPicPr>
          <p:cNvPr id="5" name="Объект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0512" y="746125"/>
            <a:ext cx="2219126" cy="2141538"/>
          </a:xfrm>
          <a:prstGeom prst="rect">
            <a:avLst/>
          </a:prstGeom>
        </p:spPr>
      </p:pic>
    </p:spTree>
    <p:extLst>
      <p:ext uri="{BB962C8B-B14F-4D97-AF65-F5344CB8AC3E}">
        <p14:creationId xmlns:p14="http://schemas.microsoft.com/office/powerpoint/2010/main" val="1966309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5900" y="102424"/>
            <a:ext cx="5249147" cy="315471"/>
          </a:xfrm>
        </p:spPr>
        <p:txBody>
          <a:bodyPr/>
          <a:lstStyle/>
          <a:p>
            <a:pPr algn="ctr"/>
            <a:r>
              <a:rPr lang="ru-RU" dirty="0" smtClean="0"/>
              <a:t>Словарная работа</a:t>
            </a:r>
            <a:endParaRPr lang="ru-RU" dirty="0"/>
          </a:p>
        </p:txBody>
      </p:sp>
      <p:sp>
        <p:nvSpPr>
          <p:cNvPr id="3" name="TextBox 2"/>
          <p:cNvSpPr txBox="1"/>
          <p:nvPr/>
        </p:nvSpPr>
        <p:spPr>
          <a:xfrm>
            <a:off x="146985" y="541141"/>
            <a:ext cx="5341142" cy="2862322"/>
          </a:xfrm>
          <a:prstGeom prst="rect">
            <a:avLst/>
          </a:prstGeom>
          <a:noFill/>
        </p:spPr>
        <p:txBody>
          <a:bodyPr wrap="none" rtlCol="0">
            <a:spAutoFit/>
          </a:bodyPr>
          <a:lstStyle/>
          <a:p>
            <a:r>
              <a:rPr lang="ru-RU" dirty="0" smtClean="0">
                <a:latin typeface="Arial" panose="020B0604020202020204" pitchFamily="34" charset="0"/>
                <a:cs typeface="Arial" panose="020B0604020202020204" pitchFamily="34" charset="0"/>
              </a:rPr>
              <a:t>Белить забор</a:t>
            </a:r>
            <a:r>
              <a:rPr lang="uz-Latn-UZ" dirty="0" smtClean="0">
                <a:latin typeface="Arial" panose="020B0604020202020204" pitchFamily="34" charset="0"/>
                <a:cs typeface="Arial" panose="020B0604020202020204" pitchFamily="34" charset="0"/>
              </a:rPr>
              <a:t> – devorni oqlamoq</a:t>
            </a:r>
            <a:endParaRPr lang="ru-RU" dirty="0" smtClean="0">
              <a:latin typeface="Arial" panose="020B0604020202020204" pitchFamily="34" charset="0"/>
              <a:cs typeface="Arial" panose="020B0604020202020204" pitchFamily="34" charset="0"/>
            </a:endParaRPr>
          </a:p>
          <a:p>
            <a:r>
              <a:rPr lang="ru-RU" dirty="0" smtClean="0">
                <a:latin typeface="Arial" panose="020B0604020202020204" pitchFamily="34" charset="0"/>
                <a:cs typeface="Arial" panose="020B0604020202020204" pitchFamily="34" charset="0"/>
              </a:rPr>
              <a:t>Работа по душе</a:t>
            </a:r>
            <a:r>
              <a:rPr lang="uz-Latn-UZ" dirty="0" smtClean="0">
                <a:latin typeface="Arial" panose="020B0604020202020204" pitchFamily="34" charset="0"/>
                <a:cs typeface="Arial" panose="020B0604020202020204" pitchFamily="34" charset="0"/>
              </a:rPr>
              <a:t> – ish yoqadi</a:t>
            </a:r>
            <a:endParaRPr lang="ru-RU" dirty="0" smtClean="0">
              <a:latin typeface="Arial" panose="020B0604020202020204" pitchFamily="34" charset="0"/>
              <a:cs typeface="Arial" panose="020B0604020202020204" pitchFamily="34" charset="0"/>
            </a:endParaRPr>
          </a:p>
          <a:p>
            <a:r>
              <a:rPr lang="ru-RU" dirty="0" smtClean="0">
                <a:latin typeface="Arial" panose="020B0604020202020204" pitchFamily="34" charset="0"/>
                <a:cs typeface="Arial" panose="020B0604020202020204" pitchFamily="34" charset="0"/>
              </a:rPr>
              <a:t>Приятное занятие</a:t>
            </a:r>
            <a:r>
              <a:rPr lang="uz-Latn-UZ" dirty="0" smtClean="0">
                <a:latin typeface="Arial" panose="020B0604020202020204" pitchFamily="34" charset="0"/>
                <a:cs typeface="Arial" panose="020B0604020202020204" pitchFamily="34" charset="0"/>
              </a:rPr>
              <a:t> – yoqimli ish</a:t>
            </a:r>
            <a:endParaRPr lang="ru-RU" dirty="0" smtClean="0">
              <a:latin typeface="Arial" panose="020B0604020202020204" pitchFamily="34" charset="0"/>
              <a:cs typeface="Arial" panose="020B0604020202020204" pitchFamily="34" charset="0"/>
            </a:endParaRPr>
          </a:p>
          <a:p>
            <a:r>
              <a:rPr lang="ru-RU" dirty="0" smtClean="0">
                <a:latin typeface="Arial" panose="020B0604020202020204" pitchFamily="34" charset="0"/>
                <a:cs typeface="Arial" panose="020B0604020202020204" pitchFamily="34" charset="0"/>
              </a:rPr>
              <a:t>С упоением художника</a:t>
            </a:r>
            <a:r>
              <a:rPr lang="uz-Latn-UZ" dirty="0" smtClean="0">
                <a:latin typeface="Arial" panose="020B0604020202020204" pitchFamily="34" charset="0"/>
                <a:cs typeface="Arial" panose="020B0604020202020204" pitchFamily="34" charset="0"/>
              </a:rPr>
              <a:t> – rassomdek</a:t>
            </a:r>
            <a:r>
              <a:rPr lang="ru-RU"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zavqlanmoq</a:t>
            </a:r>
            <a:endParaRPr lang="ru-RU" dirty="0" smtClean="0">
              <a:latin typeface="Arial" panose="020B0604020202020204" pitchFamily="34" charset="0"/>
              <a:cs typeface="Arial" panose="020B0604020202020204" pitchFamily="34" charset="0"/>
            </a:endParaRPr>
          </a:p>
          <a:p>
            <a:r>
              <a:rPr lang="ru-RU" dirty="0" smtClean="0">
                <a:latin typeface="Arial" panose="020B0604020202020204" pitchFamily="34" charset="0"/>
                <a:cs typeface="Arial" panose="020B0604020202020204" pitchFamily="34" charset="0"/>
              </a:rPr>
              <a:t>Отступал , чтобы полюбоваться</a:t>
            </a:r>
            <a:r>
              <a:rPr lang="uz-Latn-UZ" dirty="0" smtClean="0">
                <a:latin typeface="Arial" panose="020B0604020202020204" pitchFamily="34" charset="0"/>
                <a:cs typeface="Arial" panose="020B0604020202020204" pitchFamily="34" charset="0"/>
              </a:rPr>
              <a:t> - zavqlanish</a:t>
            </a:r>
            <a:endParaRPr lang="ru-RU" dirty="0" smtClean="0">
              <a:latin typeface="Arial" panose="020B0604020202020204" pitchFamily="34" charset="0"/>
              <a:cs typeface="Arial" panose="020B0604020202020204" pitchFamily="34" charset="0"/>
            </a:endParaRPr>
          </a:p>
          <a:p>
            <a:r>
              <a:rPr lang="ru-RU" dirty="0" smtClean="0">
                <a:latin typeface="Arial" panose="020B0604020202020204" pitchFamily="34" charset="0"/>
                <a:cs typeface="Arial" panose="020B0604020202020204" pitchFamily="34" charset="0"/>
              </a:rPr>
              <a:t>Штришок</a:t>
            </a:r>
            <a:r>
              <a:rPr lang="uz-Latn-UZ" dirty="0" smtClean="0">
                <a:latin typeface="Arial" panose="020B0604020202020204" pitchFamily="34" charset="0"/>
                <a:cs typeface="Arial" panose="020B0604020202020204" pitchFamily="34" charset="0"/>
              </a:rPr>
              <a:t> = </a:t>
            </a:r>
            <a:r>
              <a:rPr lang="ru-RU" dirty="0" smtClean="0">
                <a:latin typeface="Arial" panose="020B0604020202020204" pitchFamily="34" charset="0"/>
                <a:cs typeface="Arial" panose="020B0604020202020204" pitchFamily="34" charset="0"/>
              </a:rPr>
              <a:t>маленький штрих</a:t>
            </a:r>
            <a:r>
              <a:rPr lang="uz-Latn-UZ" dirty="0" smtClean="0">
                <a:latin typeface="Arial" panose="020B0604020202020204" pitchFamily="34" charset="0"/>
                <a:cs typeface="Arial" panose="020B0604020202020204" pitchFamily="34" charset="0"/>
              </a:rPr>
              <a:t> </a:t>
            </a:r>
            <a:endParaRPr lang="ru-RU" dirty="0" smtClean="0">
              <a:latin typeface="Arial" panose="020B0604020202020204" pitchFamily="34" charset="0"/>
              <a:cs typeface="Arial" panose="020B0604020202020204" pitchFamily="34" charset="0"/>
            </a:endParaRPr>
          </a:p>
          <a:p>
            <a:r>
              <a:rPr lang="ru-RU" dirty="0" smtClean="0">
                <a:latin typeface="Arial" panose="020B0604020202020204" pitchFamily="34" charset="0"/>
                <a:cs typeface="Arial" panose="020B0604020202020204" pitchFamily="34" charset="0"/>
              </a:rPr>
              <a:t>Привередлива</a:t>
            </a:r>
            <a:r>
              <a:rPr lang="uz-Latn-UZ" dirty="0" smtClean="0">
                <a:latin typeface="Arial" panose="020B0604020202020204" pitchFamily="34" charset="0"/>
                <a:cs typeface="Arial" panose="020B0604020202020204" pitchFamily="34" charset="0"/>
              </a:rPr>
              <a:t> - jaxldor</a:t>
            </a:r>
            <a:endParaRPr lang="ru-RU" dirty="0" smtClean="0">
              <a:latin typeface="Arial" panose="020B0604020202020204" pitchFamily="34" charset="0"/>
              <a:cs typeface="Arial" panose="020B0604020202020204" pitchFamily="34" charset="0"/>
            </a:endParaRPr>
          </a:p>
          <a:p>
            <a:r>
              <a:rPr lang="ru-RU" dirty="0" smtClean="0">
                <a:latin typeface="Arial" panose="020B0604020202020204" pitchFamily="34" charset="0"/>
                <a:cs typeface="Arial" panose="020B0604020202020204" pitchFamily="34" charset="0"/>
              </a:rPr>
              <a:t>Отставной художник - </a:t>
            </a:r>
          </a:p>
          <a:p>
            <a:r>
              <a:rPr lang="ru-RU" dirty="0" smtClean="0">
                <a:latin typeface="Arial" panose="020B0604020202020204" pitchFamily="34" charset="0"/>
                <a:cs typeface="Arial" panose="020B0604020202020204" pitchFamily="34" charset="0"/>
              </a:rPr>
              <a:t>Простак - </a:t>
            </a:r>
            <a:r>
              <a:rPr lang="uz-Latn-UZ" dirty="0" smtClean="0">
                <a:latin typeface="Arial" panose="020B0604020202020204" pitchFamily="34" charset="0"/>
                <a:cs typeface="Arial" panose="020B0604020202020204" pitchFamily="34" charset="0"/>
              </a:rPr>
              <a:t>sodda</a:t>
            </a:r>
            <a:endParaRPr lang="ru-RU" dirty="0" smtClean="0">
              <a:latin typeface="Arial" panose="020B0604020202020204" pitchFamily="34" charset="0"/>
              <a:cs typeface="Arial" panose="020B0604020202020204" pitchFamily="34" charset="0"/>
            </a:endParaRPr>
          </a:p>
          <a:p>
            <a:r>
              <a:rPr lang="ru-RU" dirty="0" smtClean="0"/>
              <a:t> </a:t>
            </a:r>
            <a:endParaRPr lang="ru-RU" dirty="0"/>
          </a:p>
        </p:txBody>
      </p:sp>
      <p:sp>
        <p:nvSpPr>
          <p:cNvPr id="4" name="Rectangle 1"/>
          <p:cNvSpPr>
            <a:spLocks noChangeArrowheads="1"/>
          </p:cNvSpPr>
          <p:nvPr/>
        </p:nvSpPr>
        <p:spPr bwMode="auto">
          <a:xfrm>
            <a:off x="3721100" y="2432824"/>
            <a:ext cx="2514600" cy="260974"/>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7935" rIns="0" bIns="-7935"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b="0" i="0" u="none" strike="noStrike" cap="none" normalizeH="0" baseline="0" dirty="0" smtClean="0">
              <a:ln>
                <a:noFill/>
              </a:ln>
              <a:solidFill>
                <a:srgbClr val="202124"/>
              </a:solidFill>
              <a:effectLst/>
              <a:latin typeface="Arial" panose="020B0604020202020204" pitchFamily="34" charset="0"/>
              <a:cs typeface="Arial" panose="020B0604020202020204" pitchFamily="34" charset="0"/>
            </a:endParaRPr>
          </a:p>
        </p:txBody>
      </p:sp>
      <p:sp>
        <p:nvSpPr>
          <p:cNvPr id="5" name="Rectangle 2"/>
          <p:cNvSpPr>
            <a:spLocks noChangeArrowheads="1"/>
          </p:cNvSpPr>
          <p:nvPr/>
        </p:nvSpPr>
        <p:spPr bwMode="auto">
          <a:xfrm>
            <a:off x="2654300" y="2524263"/>
            <a:ext cx="2414995" cy="260974"/>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7935" rIns="0" bIns="-7935"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b="0" i="0" u="none" strike="noStrike" cap="none" normalizeH="0" baseline="0" dirty="0" err="1" smtClean="0">
                <a:ln>
                  <a:noFill/>
                </a:ln>
                <a:solidFill>
                  <a:srgbClr val="202124"/>
                </a:solidFill>
                <a:effectLst/>
                <a:latin typeface="Google Sans"/>
              </a:rPr>
              <a:t>Iste'fodagi</a:t>
            </a:r>
            <a:r>
              <a:rPr kumimoji="0" lang="ru-RU" altLang="ru-RU" b="0" i="0" u="none" strike="noStrike" cap="none" normalizeH="0" baseline="0" dirty="0" smtClean="0">
                <a:ln>
                  <a:noFill/>
                </a:ln>
                <a:solidFill>
                  <a:srgbClr val="202124"/>
                </a:solidFill>
                <a:effectLst/>
                <a:latin typeface="Google Sans"/>
              </a:rPr>
              <a:t> </a:t>
            </a:r>
            <a:r>
              <a:rPr kumimoji="0" lang="ru-RU" altLang="ru-RU" b="0" i="0" u="none" strike="noStrike" cap="none" normalizeH="0" baseline="0" dirty="0" err="1" smtClean="0">
                <a:ln>
                  <a:noFill/>
                </a:ln>
                <a:solidFill>
                  <a:srgbClr val="202124"/>
                </a:solidFill>
                <a:effectLst/>
                <a:latin typeface="Google Sans"/>
              </a:rPr>
              <a:t>rassom</a:t>
            </a:r>
            <a:r>
              <a:rPr kumimoji="0" lang="ru-RU" altLang="ru-RU" sz="300" b="0" i="0" u="none" strike="noStrike" cap="none" normalizeH="0" baseline="0" dirty="0" smtClean="0">
                <a:ln>
                  <a:noFill/>
                </a:ln>
                <a:solidFill>
                  <a:schemeClr val="tx1"/>
                </a:solidFill>
                <a:effectLst/>
              </a:rPr>
              <a:t> </a:t>
            </a:r>
            <a:endParaRPr kumimoji="0" lang="ru-RU" altLang="ru-RU" sz="14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26138506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0752" y="102424"/>
            <a:ext cx="5164295" cy="315471"/>
          </a:xfrm>
        </p:spPr>
        <p:txBody>
          <a:bodyPr/>
          <a:lstStyle/>
          <a:p>
            <a:pPr algn="ctr"/>
            <a:r>
              <a:rPr lang="ru-RU" dirty="0" smtClean="0"/>
              <a:t>Чему учит повесть?</a:t>
            </a:r>
            <a:endParaRPr lang="ru-RU" dirty="0"/>
          </a:p>
        </p:txBody>
      </p:sp>
      <p:sp>
        <p:nvSpPr>
          <p:cNvPr id="3" name="Текст 2"/>
          <p:cNvSpPr>
            <a:spLocks noGrp="1"/>
          </p:cNvSpPr>
          <p:nvPr>
            <p:ph type="body" idx="1"/>
          </p:nvPr>
        </p:nvSpPr>
        <p:spPr>
          <a:xfrm>
            <a:off x="300752" y="631825"/>
            <a:ext cx="5206720" cy="1846659"/>
          </a:xfrm>
        </p:spPr>
        <p:txBody>
          <a:bodyPr/>
          <a:lstStyle/>
          <a:p>
            <a:pPr algn="ctr"/>
            <a:r>
              <a:rPr lang="ru-RU" sz="2000" b="0" i="0" dirty="0">
                <a:solidFill>
                  <a:schemeClr val="tx1"/>
                </a:solidFill>
              </a:rPr>
              <a:t>Повесть "Том </a:t>
            </a:r>
            <a:r>
              <a:rPr lang="ru-RU" sz="2000" b="0" i="0" dirty="0" err="1">
                <a:solidFill>
                  <a:schemeClr val="tx1"/>
                </a:solidFill>
              </a:rPr>
              <a:t>Сойер</a:t>
            </a:r>
            <a:r>
              <a:rPr lang="ru-RU" sz="2000" b="0" i="0" dirty="0">
                <a:solidFill>
                  <a:schemeClr val="tx1"/>
                </a:solidFill>
              </a:rPr>
              <a:t>" учит многим качествам хорошего человека- это храбрость, мужество, решительность, доброта и сообразительность. Мальчик часто попадал в различные передряги из которых порой было сложно выпутаться. </a:t>
            </a:r>
            <a:endParaRPr lang="ru-RU" sz="1800" dirty="0">
              <a:solidFill>
                <a:schemeClr val="tx1"/>
              </a:solidFill>
            </a:endParaRPr>
          </a:p>
        </p:txBody>
      </p:sp>
    </p:spTree>
    <p:extLst>
      <p:ext uri="{BB962C8B-B14F-4D97-AF65-F5344CB8AC3E}">
        <p14:creationId xmlns:p14="http://schemas.microsoft.com/office/powerpoint/2010/main" val="3707234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Текст 2"/>
          <p:cNvSpPr>
            <a:spLocks noGrp="1"/>
          </p:cNvSpPr>
          <p:nvPr>
            <p:ph type="body" idx="1"/>
          </p:nvPr>
        </p:nvSpPr>
        <p:spPr/>
        <p:txBody>
          <a:bodyPr/>
          <a:lstStyle/>
          <a:p>
            <a:endParaRPr lang="ru-RU"/>
          </a:p>
        </p:txBody>
      </p:sp>
      <p:pic>
        <p:nvPicPr>
          <p:cNvPr id="4" name="Picture 2" descr="D:\Маме\Учительская деятельность\Модератор\6 класс\6 класс 4 четверть\6 класс урок 64\1448938071_10.jpg"/>
          <p:cNvPicPr>
            <a:picLocks noChangeAspect="1" noChangeArrowheads="1"/>
          </p:cNvPicPr>
          <p:nvPr/>
        </p:nvPicPr>
        <p:blipFill>
          <a:blip r:embed="rId2"/>
          <a:srcRect/>
          <a:stretch>
            <a:fillRect/>
          </a:stretch>
        </p:blipFill>
        <p:spPr bwMode="auto">
          <a:xfrm>
            <a:off x="27346" y="5539"/>
            <a:ext cx="5674953" cy="3239311"/>
          </a:xfrm>
          <a:prstGeom prst="rect">
            <a:avLst/>
          </a:prstGeom>
          <a:noFill/>
          <a:ln>
            <a:solidFill>
              <a:schemeClr val="accent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23683763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9700" y="126226"/>
            <a:ext cx="5486400" cy="276999"/>
          </a:xfrm>
        </p:spPr>
        <p:txBody>
          <a:bodyPr/>
          <a:lstStyle/>
          <a:p>
            <a:pPr algn="ctr"/>
            <a:r>
              <a:rPr lang="ru-RU" sz="1800" dirty="0" smtClean="0"/>
              <a:t>Задание для самостоятельного выполнения</a:t>
            </a:r>
            <a:endParaRPr lang="ru-RU" sz="1800" dirty="0"/>
          </a:p>
        </p:txBody>
      </p:sp>
      <p:sp>
        <p:nvSpPr>
          <p:cNvPr id="3" name="Текст 2"/>
          <p:cNvSpPr>
            <a:spLocks noGrp="1"/>
          </p:cNvSpPr>
          <p:nvPr>
            <p:ph type="body" idx="1"/>
          </p:nvPr>
        </p:nvSpPr>
        <p:spPr>
          <a:xfrm>
            <a:off x="617313" y="781128"/>
            <a:ext cx="4531172" cy="1846659"/>
          </a:xfrm>
        </p:spPr>
        <p:txBody>
          <a:bodyPr/>
          <a:lstStyle/>
          <a:p>
            <a:pPr algn="ctr"/>
            <a:r>
              <a:rPr lang="ru-RU" sz="2000" b="0" i="0" dirty="0" smtClean="0">
                <a:solidFill>
                  <a:schemeClr val="tx1"/>
                </a:solidFill>
              </a:rPr>
              <a:t>Прочитать  вторую часть внимательно.</a:t>
            </a:r>
          </a:p>
          <a:p>
            <a:pPr algn="ctr"/>
            <a:r>
              <a:rPr lang="ru-RU" sz="2000" b="0" i="0" dirty="0" smtClean="0">
                <a:solidFill>
                  <a:schemeClr val="tx1"/>
                </a:solidFill>
              </a:rPr>
              <a:t>Письменно ответить на вопросы и задания  </a:t>
            </a:r>
          </a:p>
          <a:p>
            <a:pPr algn="ctr"/>
            <a:r>
              <a:rPr lang="ru-RU" sz="2000" b="0" i="0" dirty="0" smtClean="0">
                <a:solidFill>
                  <a:schemeClr val="tx1"/>
                </a:solidFill>
              </a:rPr>
              <a:t>на странице 166. </a:t>
            </a:r>
          </a:p>
          <a:p>
            <a:pPr algn="ctr"/>
            <a:endParaRPr lang="ru-RU" sz="2000" b="0" i="0" dirty="0"/>
          </a:p>
        </p:txBody>
      </p:sp>
    </p:spTree>
    <p:extLst>
      <p:ext uri="{BB962C8B-B14F-4D97-AF65-F5344CB8AC3E}">
        <p14:creationId xmlns:p14="http://schemas.microsoft.com/office/powerpoint/2010/main" val="22283927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Текст 2"/>
          <p:cNvSpPr>
            <a:spLocks noGrp="1"/>
          </p:cNvSpPr>
          <p:nvPr>
            <p:ph type="body" idx="1"/>
          </p:nvPr>
        </p:nvSpPr>
        <p:spPr/>
        <p:txBody>
          <a:bodyPr/>
          <a:lstStyle/>
          <a:p>
            <a:endParaRPr lang="ru-RU"/>
          </a:p>
        </p:txBody>
      </p:sp>
      <p:pic>
        <p:nvPicPr>
          <p:cNvPr id="4" name="Picture 2" descr="D:\Маме\Учительская деятельность\Модератор\6 класс\6 класс 4 четверть\6 класс урок 64\1448938085_11.jpg"/>
          <p:cNvPicPr>
            <a:picLocks noChangeAspect="1" noChangeArrowheads="1"/>
          </p:cNvPicPr>
          <p:nvPr/>
        </p:nvPicPr>
        <p:blipFill>
          <a:blip r:embed="rId2"/>
          <a:srcRect/>
          <a:stretch>
            <a:fillRect/>
          </a:stretch>
        </p:blipFill>
        <p:spPr bwMode="auto">
          <a:xfrm>
            <a:off x="21784" y="0"/>
            <a:ext cx="5680515" cy="3191985"/>
          </a:xfrm>
          <a:prstGeom prst="rect">
            <a:avLst/>
          </a:prstGeom>
          <a:noFill/>
          <a:ln>
            <a:solidFill>
              <a:schemeClr val="accent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1185289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Текст 2"/>
          <p:cNvSpPr>
            <a:spLocks noGrp="1"/>
          </p:cNvSpPr>
          <p:nvPr>
            <p:ph type="body" idx="1"/>
          </p:nvPr>
        </p:nvSpPr>
        <p:spPr/>
        <p:txBody>
          <a:bodyPr/>
          <a:lstStyle/>
          <a:p>
            <a:endParaRPr lang="ru-RU" dirty="0"/>
          </a:p>
        </p:txBody>
      </p:sp>
      <p:pic>
        <p:nvPicPr>
          <p:cNvPr id="4" name="Picture 2" descr="D:\Маме\Учительская деятельность\Модератор\6 класс\6 класс 4 четверть\6 класс урок 64\1448938065_12.jpg"/>
          <p:cNvPicPr>
            <a:picLocks noChangeAspect="1" noChangeArrowheads="1"/>
          </p:cNvPicPr>
          <p:nvPr/>
        </p:nvPicPr>
        <p:blipFill>
          <a:blip r:embed="rId2"/>
          <a:srcRect/>
          <a:stretch>
            <a:fillRect/>
          </a:stretch>
        </p:blipFill>
        <p:spPr bwMode="auto">
          <a:xfrm>
            <a:off x="0" y="0"/>
            <a:ext cx="5702300" cy="3244850"/>
          </a:xfrm>
          <a:prstGeom prst="rect">
            <a:avLst/>
          </a:prstGeom>
          <a:noFill/>
          <a:ln>
            <a:solidFill>
              <a:schemeClr val="accent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77102159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4656</TotalTime>
  <Words>1649</Words>
  <Application>Microsoft Office PowerPoint</Application>
  <PresentationFormat>Произвольный</PresentationFormat>
  <Paragraphs>135</Paragraphs>
  <Slides>70</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70</vt:i4>
      </vt:variant>
    </vt:vector>
  </HeadingPairs>
  <TitlesOfParts>
    <vt:vector size="75" baseType="lpstr">
      <vt:lpstr>Arial</vt:lpstr>
      <vt:lpstr>Calibri</vt:lpstr>
      <vt:lpstr>Google Sans</vt:lpstr>
      <vt:lpstr>Open Sans</vt:lpstr>
      <vt:lpstr>Office Theme</vt:lpstr>
      <vt:lpstr>Русский язык Литературное чтение </vt:lpstr>
      <vt:lpstr>Сегодня на уроке</vt:lpstr>
      <vt:lpstr>Презентация PowerPoint</vt:lpstr>
      <vt:lpstr>Сэмюэль Клеменс</vt:lpstr>
      <vt:lpstr>Биография Марка Твена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Словарная работа</vt:lpstr>
      <vt:lpstr>Читаем вместе</vt:lpstr>
      <vt:lpstr>ВЕЛИКОЛЕПНЫЙ МАЛЯР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Ответьте на вопросы</vt:lpstr>
      <vt:lpstr>Ответьте на вопросы</vt:lpstr>
      <vt:lpstr>Ответьте на вопросы</vt:lpstr>
      <vt:lpstr>Презентация PowerPoint</vt:lpstr>
      <vt:lpstr>Задание для самостоятельного выполнения</vt:lpstr>
      <vt:lpstr>Русский язык Литературное чтение </vt:lpstr>
      <vt:lpstr>Презентация PowerPoint</vt:lpstr>
      <vt:lpstr>«плюс»    или   «минус»?</vt:lpstr>
      <vt:lpstr>«плюс»    или   «минус»?</vt:lpstr>
      <vt:lpstr>«плюс»    или   «минус»?</vt:lpstr>
      <vt:lpstr>«плюс»    или   «минус»?</vt:lpstr>
      <vt:lpstr>«плюс»    или   «минус»?</vt:lpstr>
      <vt:lpstr>Кто из мальчиков подошёл к Тому как «Большая Миссури»?</vt:lpstr>
      <vt:lpstr>Что было в руках у Бена?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Расставлять сети</vt:lpstr>
      <vt:lpstr>Презентация PowerPoint</vt:lpstr>
      <vt:lpstr>Презентация PowerPoint</vt:lpstr>
      <vt:lpstr>Презентация PowerPoint</vt:lpstr>
      <vt:lpstr>Ответьте на вопросы </vt:lpstr>
      <vt:lpstr>Ответьте на вопросы </vt:lpstr>
      <vt:lpstr>Ответьте на вопросы </vt:lpstr>
      <vt:lpstr>Ответим на вопросы</vt:lpstr>
      <vt:lpstr>Презентация PowerPoint</vt:lpstr>
      <vt:lpstr>Презентация PowerPoint</vt:lpstr>
      <vt:lpstr>Презентация PowerPoint</vt:lpstr>
      <vt:lpstr>Дом музей Марка Твена в Ганнибале</vt:lpstr>
      <vt:lpstr>Презентация PowerPoint</vt:lpstr>
      <vt:lpstr>Презентация PowerPoint</vt:lpstr>
      <vt:lpstr>Презентация PowerPoint</vt:lpstr>
      <vt:lpstr>Презентация PowerPoint</vt:lpstr>
      <vt:lpstr>Презентация PowerPoint</vt:lpstr>
      <vt:lpstr>Словарная работа</vt:lpstr>
      <vt:lpstr>Чему учит повесть?</vt:lpstr>
      <vt:lpstr>Задание для самостоятельного выполнения</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Русский язык</dc:title>
  <cp:lastModifiedBy>Пользователь</cp:lastModifiedBy>
  <cp:revision>205</cp:revision>
  <dcterms:created xsi:type="dcterms:W3CDTF">2020-04-13T08:05:42Z</dcterms:created>
  <dcterms:modified xsi:type="dcterms:W3CDTF">2021-03-02T10:30:47Z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stSaved">
    <vt:filetime>2020-04-13T00:00:00Z</vt:filetime>
  </property>
</Properties>
</file>