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</p:sldMasterIdLst>
  <p:notesMasterIdLst>
    <p:notesMasterId r:id="rId18"/>
  </p:notesMasterIdLst>
  <p:handoutMasterIdLst>
    <p:handoutMasterId r:id="rId19"/>
  </p:handoutMasterIdLst>
  <p:sldIdLst>
    <p:sldId id="519" r:id="rId6"/>
    <p:sldId id="511" r:id="rId7"/>
    <p:sldId id="520" r:id="rId8"/>
    <p:sldId id="522" r:id="rId9"/>
    <p:sldId id="521" r:id="rId10"/>
    <p:sldId id="523" r:id="rId11"/>
    <p:sldId id="524" r:id="rId12"/>
    <p:sldId id="525" r:id="rId13"/>
    <p:sldId id="527" r:id="rId14"/>
    <p:sldId id="526" r:id="rId15"/>
    <p:sldId id="528" r:id="rId16"/>
    <p:sldId id="401" r:id="rId17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C3399"/>
    <a:srgbClr val="005DA2"/>
    <a:srgbClr val="8CEE42"/>
    <a:srgbClr val="66FFFF"/>
    <a:srgbClr val="004F8A"/>
    <a:srgbClr val="391A05"/>
    <a:srgbClr val="C75F09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1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4"/>
            <a:ext cx="5615354" cy="805042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100" kern="2000" spc="13" dirty="0">
                <a:solidFill>
                  <a:sysClr val="window" lastClr="FFFFFF"/>
                </a:solidFill>
              </a:rPr>
              <a:t>ONA TILI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9" y="528145"/>
            <a:ext cx="1361998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1278" y="1756197"/>
            <a:ext cx="7429763" cy="1121036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QO‘SHTIRNOQNING ISHLATILISHI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Quotation Marks Icon Set - Download Free Vectors, Clipart Graphics &amp; Vector 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5"/>
          <a:stretch/>
        </p:blipFill>
        <p:spPr bwMode="auto">
          <a:xfrm>
            <a:off x="3429265" y="3079414"/>
            <a:ext cx="2763947" cy="17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900" y="1083650"/>
            <a:ext cx="6568373" cy="3447098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smtClean="0"/>
              <a:t>“</a:t>
            </a:r>
            <a:r>
              <a:rPr lang="en-US" sz="2800" dirty="0" err="1"/>
              <a:t>Yurtimizdan</a:t>
            </a:r>
            <a:r>
              <a:rPr lang="en-US" sz="2800" dirty="0"/>
              <a:t> </a:t>
            </a:r>
            <a:r>
              <a:rPr lang="en-US" sz="2800" dirty="0" err="1"/>
              <a:t>dunyo</a:t>
            </a:r>
            <a:r>
              <a:rPr lang="en-US" sz="2800" dirty="0"/>
              <a:t> </a:t>
            </a:r>
            <a:r>
              <a:rPr lang="en-US" sz="2800" dirty="0" err="1"/>
              <a:t>ilm-fani</a:t>
            </a:r>
            <a:r>
              <a:rPr lang="en-US" sz="2800" dirty="0"/>
              <a:t> </a:t>
            </a:r>
            <a:r>
              <a:rPr lang="en-US" sz="2800" dirty="0" err="1"/>
              <a:t>taraqqiyotiga</a:t>
            </a:r>
            <a:r>
              <a:rPr lang="en-US" sz="2800" dirty="0"/>
              <a:t> </a:t>
            </a:r>
            <a:r>
              <a:rPr lang="en-US" sz="2800" dirty="0" err="1"/>
              <a:t>beqiyos</a:t>
            </a:r>
            <a:r>
              <a:rPr lang="en-US" sz="2800" dirty="0"/>
              <a:t> </a:t>
            </a:r>
            <a:r>
              <a:rPr lang="en-US" sz="2800" dirty="0" err="1"/>
              <a:t>hissa</a:t>
            </a:r>
            <a:r>
              <a:rPr lang="en-US" sz="2800" dirty="0"/>
              <a:t> </a:t>
            </a:r>
            <a:r>
              <a:rPr lang="en-US" sz="2800" dirty="0" err="1"/>
              <a:t>qo‘shgan</a:t>
            </a:r>
            <a:r>
              <a:rPr lang="en-US" sz="2800" dirty="0"/>
              <a:t> </a:t>
            </a:r>
            <a:r>
              <a:rPr lang="en-US" sz="2800" dirty="0" err="1"/>
              <a:t>buyuk</a:t>
            </a:r>
            <a:r>
              <a:rPr lang="en-US" sz="2800" dirty="0"/>
              <a:t> </a:t>
            </a:r>
            <a:r>
              <a:rPr lang="en-US" sz="2800" dirty="0" err="1"/>
              <a:t>mutafakkirlar</a:t>
            </a:r>
            <a:r>
              <a:rPr lang="en-US" sz="2800" dirty="0"/>
              <a:t> </a:t>
            </a:r>
            <a:r>
              <a:rPr lang="en-US" sz="2800" dirty="0" err="1"/>
              <a:t>yetishib</a:t>
            </a:r>
            <a:r>
              <a:rPr lang="en-US" sz="2800" dirty="0"/>
              <a:t> </a:t>
            </a:r>
            <a:r>
              <a:rPr lang="en-US" sz="2800" dirty="0" err="1"/>
              <a:t>chiqqan</a:t>
            </a:r>
            <a:r>
              <a:rPr lang="en-US" sz="2800" dirty="0"/>
              <a:t>. </a:t>
            </a:r>
            <a:r>
              <a:rPr lang="en-US" sz="2800" dirty="0" err="1"/>
              <a:t>Yoshlarni</a:t>
            </a:r>
            <a:r>
              <a:rPr lang="en-US" sz="2800" dirty="0"/>
              <a:t> </a:t>
            </a:r>
            <a:r>
              <a:rPr lang="en-US" sz="2800" dirty="0" err="1"/>
              <a:t>ularga</a:t>
            </a:r>
            <a:r>
              <a:rPr lang="en-US" sz="2800" dirty="0"/>
              <a:t> </a:t>
            </a:r>
            <a:r>
              <a:rPr lang="en-US" sz="2800" dirty="0" err="1"/>
              <a:t>munosib</a:t>
            </a:r>
            <a:r>
              <a:rPr lang="en-US" sz="2800" dirty="0"/>
              <a:t> </a:t>
            </a:r>
            <a:r>
              <a:rPr lang="en-US" sz="2800" dirty="0" err="1"/>
              <a:t>ma’rifatli</a:t>
            </a:r>
            <a:r>
              <a:rPr lang="en-US" sz="2800" dirty="0"/>
              <a:t>, </a:t>
            </a:r>
            <a:r>
              <a:rPr lang="en-US" sz="2800" dirty="0" err="1"/>
              <a:t>ilmli</a:t>
            </a:r>
            <a:r>
              <a:rPr lang="en-US" sz="2800" dirty="0"/>
              <a:t> </a:t>
            </a:r>
            <a:r>
              <a:rPr lang="en-US" sz="2800" dirty="0" err="1"/>
              <a:t>qilib</a:t>
            </a:r>
            <a:r>
              <a:rPr lang="en-US" sz="2800" dirty="0"/>
              <a:t> </a:t>
            </a:r>
            <a:r>
              <a:rPr lang="en-US" sz="2800" dirty="0" err="1"/>
              <a:t>tarbiyalashimiz</a:t>
            </a:r>
            <a:r>
              <a:rPr lang="en-US" sz="2800" dirty="0"/>
              <a:t> </a:t>
            </a:r>
            <a:r>
              <a:rPr lang="en-US" sz="2800" dirty="0" err="1"/>
              <a:t>lozim</a:t>
            </a:r>
            <a:r>
              <a:rPr lang="en-US" sz="2800" dirty="0" smtClean="0"/>
              <a:t>”</a:t>
            </a:r>
            <a:r>
              <a:rPr lang="uz-Latn-UZ" sz="2800" dirty="0" smtClean="0"/>
              <a:t>, –</a:t>
            </a:r>
            <a:r>
              <a:rPr lang="en-US" sz="2800" dirty="0" smtClean="0"/>
              <a:t> </a:t>
            </a:r>
            <a:r>
              <a:rPr lang="en-US" sz="2800" dirty="0" err="1"/>
              <a:t>degan</a:t>
            </a:r>
            <a:r>
              <a:rPr lang="en-US" sz="2800" dirty="0"/>
              <a:t> </a:t>
            </a:r>
            <a:r>
              <a:rPr lang="en-US" sz="2800" dirty="0" err="1"/>
              <a:t>Prezidentimiz</a:t>
            </a:r>
            <a:r>
              <a:rPr lang="en-US" sz="2800" dirty="0"/>
              <a:t> </a:t>
            </a:r>
            <a:r>
              <a:rPr lang="en-US" sz="2800" dirty="0" err="1"/>
              <a:t>Shavkat</a:t>
            </a:r>
            <a:r>
              <a:rPr lang="en-US" sz="2800" dirty="0"/>
              <a:t> </a:t>
            </a:r>
            <a:r>
              <a:rPr lang="en-US" sz="2800" dirty="0" err="1"/>
              <a:t>Mirziyoyev</a:t>
            </a:r>
            <a:r>
              <a:rPr lang="en-US" sz="2800" dirty="0"/>
              <a:t>.</a:t>
            </a:r>
          </a:p>
          <a:p>
            <a:endParaRPr lang="ru-RU" sz="28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73" y="1252103"/>
            <a:ext cx="1644998" cy="22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араллелограмм 3"/>
          <p:cNvSpPr/>
          <p:nvPr/>
        </p:nvSpPr>
        <p:spPr>
          <a:xfrm>
            <a:off x="2080779" y="3976249"/>
            <a:ext cx="2296392" cy="529937"/>
          </a:xfrm>
          <a:prstGeom prst="parallelogram">
            <a:avLst>
              <a:gd name="adj" fmla="val 46569"/>
            </a:avLst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“K”, – m.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 438-mashq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120" y="948569"/>
            <a:ext cx="7826818" cy="30777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dirty="0" err="1"/>
              <a:t>Qo‘shtirnoqning</a:t>
            </a:r>
            <a:r>
              <a:rPr lang="en-US" sz="2000" dirty="0"/>
              <a:t> </a:t>
            </a:r>
            <a:r>
              <a:rPr lang="en-US" sz="2000" dirty="0" err="1"/>
              <a:t>qo‘yilish</a:t>
            </a:r>
            <a:r>
              <a:rPr lang="en-US" sz="2000" dirty="0"/>
              <a:t> </a:t>
            </a:r>
            <a:r>
              <a:rPr lang="en-US" sz="2000" dirty="0" err="1" smtClean="0"/>
              <a:t>sabablarini</a:t>
            </a:r>
            <a:r>
              <a:rPr lang="en-US" sz="2000" dirty="0" smtClean="0"/>
              <a:t> </a:t>
            </a:r>
            <a:r>
              <a:rPr lang="en-US" sz="2000" dirty="0" err="1"/>
              <a:t>izohlang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398506"/>
            <a:ext cx="64943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ul-abror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suhbatlashdik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tabiatshunoslar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klubi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faollaridan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Tilingni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nazoratingda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tut.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So‘zingni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9" y="1620837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072929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618" y="1530278"/>
            <a:ext cx="6482680" cy="2246729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algn="ctr"/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Abu Rayhon Beruniy asarlaridan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tasining nomini yozing.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Qayerlarga ulug‘ bobomizning nomi berilgani bilan qiziqib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ko‘ring.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24" y="969731"/>
            <a:ext cx="1975621" cy="28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0878" y="871829"/>
            <a:ext cx="394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33" y="1560514"/>
            <a:ext cx="1536625" cy="20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645" y="1510551"/>
            <a:ext cx="69755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...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Bag‘dodda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Baytul-hikma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(“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Donishmandlik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akademiyasida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yodgorliklar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435-mashq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2" y="1052478"/>
            <a:ext cx="8707582" cy="615553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000" dirty="0" smtClean="0"/>
              <a:t>A</a:t>
            </a:r>
            <a:r>
              <a:rPr lang="en-US" sz="2000" dirty="0"/>
              <a:t>. </a:t>
            </a:r>
            <a:r>
              <a:rPr lang="en-US" sz="2000" dirty="0" err="1"/>
              <a:t>Oripov</a:t>
            </a:r>
            <a:r>
              <a:rPr lang="en-US" sz="2000" dirty="0"/>
              <a:t> </a:t>
            </a:r>
            <a:r>
              <a:rPr lang="en-US" sz="2000" dirty="0" err="1"/>
              <a:t>she’ridan</a:t>
            </a:r>
            <a:r>
              <a:rPr lang="en-US" sz="2000" dirty="0"/>
              <a:t> </a:t>
            </a:r>
            <a:r>
              <a:rPr lang="en-US" sz="2000" dirty="0" err="1"/>
              <a:t>parchani</a:t>
            </a:r>
            <a:r>
              <a:rPr lang="en-US" sz="2000" dirty="0"/>
              <a:t> </a:t>
            </a:r>
            <a:r>
              <a:rPr lang="en-US" sz="2000" dirty="0" err="1"/>
              <a:t>o‘qing</a:t>
            </a:r>
            <a:r>
              <a:rPr lang="en-US" sz="2000" dirty="0"/>
              <a:t>. </a:t>
            </a:r>
            <a:r>
              <a:rPr lang="en-US" sz="2000" dirty="0" err="1"/>
              <a:t>Matndan</a:t>
            </a:r>
            <a:r>
              <a:rPr lang="en-US" sz="2000" dirty="0"/>
              <a:t> </a:t>
            </a:r>
            <a:r>
              <a:rPr lang="en-US" sz="2000" dirty="0" err="1"/>
              <a:t>ushbu</a:t>
            </a:r>
            <a:r>
              <a:rPr lang="en-US" sz="2000" dirty="0"/>
              <a:t> </a:t>
            </a:r>
            <a:r>
              <a:rPr lang="en-US" sz="2000" dirty="0" err="1"/>
              <a:t>she’riy</a:t>
            </a:r>
            <a:r>
              <a:rPr lang="en-US" sz="2000" dirty="0"/>
              <a:t> </a:t>
            </a:r>
            <a:r>
              <a:rPr lang="en-US" sz="2000" dirty="0" err="1"/>
              <a:t>parchaga</a:t>
            </a:r>
            <a:r>
              <a:rPr lang="en-US" sz="2000" dirty="0"/>
              <a:t>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xatboshini</a:t>
            </a:r>
            <a:r>
              <a:rPr lang="en-US" sz="2000" dirty="0"/>
              <a:t> </a:t>
            </a:r>
            <a:r>
              <a:rPr lang="en-US" sz="2000" dirty="0" err="1"/>
              <a:t>topib</a:t>
            </a:r>
            <a:r>
              <a:rPr lang="en-US" sz="2000" dirty="0"/>
              <a:t>, </a:t>
            </a:r>
            <a:r>
              <a:rPr lang="en-US" sz="2000" dirty="0" err="1"/>
              <a:t>ko‘chiring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418" y="2162337"/>
            <a:ext cx="5787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/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sehrli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diyor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	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Uxlar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Kolumb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yoritdi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Beruniyning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mash’ali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97" y="1937386"/>
            <a:ext cx="1480704" cy="20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435-mashq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2" y="1052478"/>
            <a:ext cx="8707582" cy="615553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000" dirty="0" smtClean="0"/>
              <a:t>A</a:t>
            </a:r>
            <a:r>
              <a:rPr lang="en-US" sz="2000" dirty="0"/>
              <a:t>. </a:t>
            </a:r>
            <a:r>
              <a:rPr lang="en-US" sz="2000" dirty="0" err="1"/>
              <a:t>Oripov</a:t>
            </a:r>
            <a:r>
              <a:rPr lang="en-US" sz="2000" dirty="0"/>
              <a:t> </a:t>
            </a:r>
            <a:r>
              <a:rPr lang="en-US" sz="2000" dirty="0" err="1"/>
              <a:t>she’ridan</a:t>
            </a:r>
            <a:r>
              <a:rPr lang="en-US" sz="2000" dirty="0"/>
              <a:t> </a:t>
            </a:r>
            <a:r>
              <a:rPr lang="en-US" sz="2000" dirty="0" err="1"/>
              <a:t>parchani</a:t>
            </a:r>
            <a:r>
              <a:rPr lang="en-US" sz="2000" dirty="0"/>
              <a:t> </a:t>
            </a:r>
            <a:r>
              <a:rPr lang="en-US" sz="2000" dirty="0" err="1"/>
              <a:t>o‘qing</a:t>
            </a:r>
            <a:r>
              <a:rPr lang="en-US" sz="2000" dirty="0"/>
              <a:t>. </a:t>
            </a:r>
            <a:r>
              <a:rPr lang="en-US" sz="2000" dirty="0" err="1"/>
              <a:t>Matndan</a:t>
            </a:r>
            <a:r>
              <a:rPr lang="en-US" sz="2000" dirty="0"/>
              <a:t> </a:t>
            </a:r>
            <a:r>
              <a:rPr lang="en-US" sz="2000" dirty="0" err="1"/>
              <a:t>ushbu</a:t>
            </a:r>
            <a:r>
              <a:rPr lang="en-US" sz="2000" dirty="0"/>
              <a:t> </a:t>
            </a:r>
            <a:r>
              <a:rPr lang="en-US" sz="2000" dirty="0" err="1"/>
              <a:t>she’riy</a:t>
            </a:r>
            <a:r>
              <a:rPr lang="en-US" sz="2000" dirty="0"/>
              <a:t> </a:t>
            </a:r>
            <a:r>
              <a:rPr lang="en-US" sz="2000" dirty="0" err="1"/>
              <a:t>parchaga</a:t>
            </a:r>
            <a:r>
              <a:rPr lang="en-US" sz="2000" dirty="0"/>
              <a:t>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xatboshini</a:t>
            </a:r>
            <a:r>
              <a:rPr lang="en-US" sz="2000" dirty="0"/>
              <a:t> </a:t>
            </a:r>
            <a:r>
              <a:rPr lang="en-US" sz="2000" dirty="0" err="1"/>
              <a:t>topib</a:t>
            </a:r>
            <a:r>
              <a:rPr lang="en-US" sz="2000" dirty="0"/>
              <a:t>, </a:t>
            </a:r>
            <a:r>
              <a:rPr lang="en-US" sz="2000" dirty="0" err="1"/>
              <a:t>ko‘chiring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509" y="1937386"/>
            <a:ext cx="6037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taxminni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Yevropalik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sayyoh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Beruniydan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qit’aning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isbotlashdi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57" y="1750349"/>
            <a:ext cx="2013544" cy="20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436-mashq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93" y="1010914"/>
            <a:ext cx="7826818" cy="307777"/>
          </a:xfrm>
        </p:spPr>
        <p:txBody>
          <a:bodyPr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Matnda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qo‘shtirnoq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ishlatilgan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45" y="1505772"/>
            <a:ext cx="6483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Bag‘dodda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Baytul-hikma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(“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Donishmandlik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akademiyasida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kashfiyotlar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yodgorliklar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4884" y="1682416"/>
            <a:ext cx="1868562" cy="17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383" y="1177169"/>
            <a:ext cx="5908462" cy="3231654"/>
          </a:xfrm>
        </p:spPr>
        <p:txBody>
          <a:bodyPr/>
          <a:lstStyle/>
          <a:p>
            <a:r>
              <a:rPr lang="uz-Latn-UZ" dirty="0" smtClean="0"/>
              <a:t>   </a:t>
            </a:r>
            <a:r>
              <a:rPr lang="en-US" sz="2800" dirty="0" err="1" smtClean="0"/>
              <a:t>Qo‘shtirnoq</a:t>
            </a:r>
            <a:r>
              <a:rPr lang="en-US" sz="2800" dirty="0" smtClean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/>
              <a:t>o‘rinlarda</a:t>
            </a:r>
            <a:r>
              <a:rPr lang="en-US" sz="2800" dirty="0"/>
              <a:t> </a:t>
            </a:r>
            <a:r>
              <a:rPr lang="en-US" sz="2800" dirty="0" err="1"/>
              <a:t>ishlatiladi</a:t>
            </a:r>
            <a:r>
              <a:rPr lang="en-US" sz="2800" dirty="0"/>
              <a:t>:</a:t>
            </a:r>
          </a:p>
          <a:p>
            <a:r>
              <a:rPr lang="uz-Latn-UZ" sz="2800" dirty="0" smtClean="0"/>
              <a:t>   1. </a:t>
            </a:r>
            <a:r>
              <a:rPr lang="en-US" sz="2800" dirty="0" err="1" smtClean="0"/>
              <a:t>Badiiy</a:t>
            </a:r>
            <a:r>
              <a:rPr lang="en-US" sz="2800" dirty="0"/>
              <a:t>, </a:t>
            </a:r>
            <a:r>
              <a:rPr lang="en-US" sz="2800" dirty="0" err="1"/>
              <a:t>ilmiy</a:t>
            </a:r>
            <a:r>
              <a:rPr lang="en-US" sz="2800" dirty="0"/>
              <a:t>, </a:t>
            </a:r>
            <a:r>
              <a:rPr lang="en-US" sz="2800" dirty="0" err="1"/>
              <a:t>musiqa</a:t>
            </a:r>
            <a:r>
              <a:rPr lang="en-US" sz="2800" dirty="0"/>
              <a:t>, </a:t>
            </a:r>
            <a:r>
              <a:rPr lang="en-US" sz="2800" dirty="0" err="1"/>
              <a:t>san’at</a:t>
            </a:r>
            <a:r>
              <a:rPr lang="en-US" sz="2800" dirty="0"/>
              <a:t> </a:t>
            </a:r>
            <a:r>
              <a:rPr lang="en-US" sz="2800" dirty="0" err="1"/>
              <a:t>asarlari</a:t>
            </a:r>
            <a:r>
              <a:rPr lang="en-US" sz="2800" dirty="0"/>
              <a:t>; </a:t>
            </a:r>
            <a:r>
              <a:rPr lang="en-US" sz="2800" dirty="0" err="1" smtClean="0"/>
              <a:t>gazeta-jurnallar</a:t>
            </a:r>
            <a:r>
              <a:rPr lang="uz-Latn-UZ" sz="2800" dirty="0" smtClean="0"/>
              <a:t> </a:t>
            </a:r>
            <a:r>
              <a:rPr lang="en-US" sz="2800" dirty="0" err="1" smtClean="0"/>
              <a:t>nomi</a:t>
            </a:r>
            <a:r>
              <a:rPr lang="en-US" sz="2800" dirty="0" smtClean="0"/>
              <a:t> </a:t>
            </a:r>
            <a:r>
              <a:rPr lang="en-US" sz="2800" dirty="0" err="1" smtClean="0"/>
              <a:t>qo‘sh</a:t>
            </a:r>
            <a:r>
              <a:rPr lang="uz-Latn-UZ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err="1"/>
              <a:t>tirnoqqa</a:t>
            </a:r>
            <a:r>
              <a:rPr lang="en-US" sz="2800" dirty="0"/>
              <a:t> </a:t>
            </a:r>
            <a:r>
              <a:rPr lang="en-US" sz="2800" dirty="0" err="1"/>
              <a:t>olinadi</a:t>
            </a:r>
            <a:r>
              <a:rPr lang="en-US" sz="2800" dirty="0"/>
              <a:t>: </a:t>
            </a:r>
            <a:r>
              <a:rPr lang="en-US" sz="2800" dirty="0" err="1"/>
              <a:t>Sa’diyning</a:t>
            </a:r>
            <a:r>
              <a:rPr lang="en-US" sz="2800" dirty="0"/>
              <a:t> “</a:t>
            </a:r>
            <a:r>
              <a:rPr lang="en-US" sz="2800" dirty="0" err="1"/>
              <a:t>Guliston</a:t>
            </a:r>
            <a:r>
              <a:rPr lang="en-US" sz="2800" dirty="0"/>
              <a:t>” </a:t>
            </a:r>
            <a:r>
              <a:rPr lang="en-US" sz="2800" dirty="0" err="1"/>
              <a:t>asari</a:t>
            </a:r>
            <a:r>
              <a:rPr lang="en-US" sz="2800" dirty="0" smtClean="0"/>
              <a:t>,</a:t>
            </a:r>
            <a:r>
              <a:rPr lang="uz-Latn-UZ" sz="2800" dirty="0" smtClean="0"/>
              <a:t> </a:t>
            </a:r>
            <a:r>
              <a:rPr lang="en-US" sz="2800" dirty="0" smtClean="0"/>
              <a:t>“</a:t>
            </a:r>
            <a:r>
              <a:rPr lang="en-US" sz="2800" dirty="0" err="1"/>
              <a:t>Kichkina</a:t>
            </a:r>
            <a:r>
              <a:rPr lang="en-US" sz="2800" dirty="0"/>
              <a:t> </a:t>
            </a:r>
            <a:r>
              <a:rPr lang="en-US" sz="2800" dirty="0" err="1"/>
              <a:t>tabib</a:t>
            </a:r>
            <a:r>
              <a:rPr lang="en-US" sz="2800" dirty="0"/>
              <a:t>” </a:t>
            </a:r>
            <a:r>
              <a:rPr lang="en-US" sz="2800" dirty="0" err="1" smtClean="0"/>
              <a:t>kinofilmi</a:t>
            </a:r>
            <a:r>
              <a:rPr lang="en-US" sz="2800" dirty="0"/>
              <a:t>, “Tong </a:t>
            </a:r>
            <a:r>
              <a:rPr lang="en-US" sz="2800" dirty="0" err="1"/>
              <a:t>yulduzi</a:t>
            </a:r>
            <a:r>
              <a:rPr lang="en-US" sz="2800" dirty="0"/>
              <a:t>” </a:t>
            </a:r>
            <a:r>
              <a:rPr lang="en-US" sz="2800" dirty="0" err="1"/>
              <a:t>gazetasi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41" y="1394258"/>
            <a:ext cx="22367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54" y="1073260"/>
            <a:ext cx="8551719" cy="3662541"/>
          </a:xfrm>
        </p:spPr>
        <p:txBody>
          <a:bodyPr/>
          <a:lstStyle/>
          <a:p>
            <a:r>
              <a:rPr lang="uz-Latn-UZ" dirty="0" smtClean="0"/>
              <a:t>   </a:t>
            </a:r>
            <a:r>
              <a:rPr lang="en-US" sz="2800" dirty="0" smtClean="0"/>
              <a:t>2.</a:t>
            </a:r>
            <a:r>
              <a:rPr lang="uz-Latn-UZ" sz="2800" dirty="0" smtClean="0"/>
              <a:t> </a:t>
            </a:r>
            <a:r>
              <a:rPr lang="en-US" sz="2800" dirty="0" err="1" smtClean="0"/>
              <a:t>Tashkilot</a:t>
            </a:r>
            <a:r>
              <a:rPr lang="en-US" sz="2800" dirty="0"/>
              <a:t>, </a:t>
            </a:r>
            <a:r>
              <a:rPr lang="en-US" sz="2800" dirty="0" err="1"/>
              <a:t>muassasa</a:t>
            </a:r>
            <a:r>
              <a:rPr lang="en-US" sz="2800" dirty="0"/>
              <a:t>, </a:t>
            </a:r>
            <a:r>
              <a:rPr lang="en-US" sz="2800" dirty="0" err="1"/>
              <a:t>korxona</a:t>
            </a:r>
            <a:r>
              <a:rPr lang="en-US" sz="2800" dirty="0"/>
              <a:t>, </a:t>
            </a:r>
            <a:r>
              <a:rPr lang="en-US" sz="2800" dirty="0" err="1"/>
              <a:t>jamiyat</a:t>
            </a:r>
            <a:r>
              <a:rPr lang="en-US" sz="2800" dirty="0"/>
              <a:t> </a:t>
            </a:r>
            <a:r>
              <a:rPr lang="en-US" sz="2800" dirty="0" err="1"/>
              <a:t>nomlari</a:t>
            </a:r>
            <a:r>
              <a:rPr lang="en-US" sz="2800" dirty="0"/>
              <a:t> ham </a:t>
            </a:r>
            <a:r>
              <a:rPr lang="en-US" sz="2800" dirty="0" err="1"/>
              <a:t>qo‘shtirnoq</a:t>
            </a:r>
            <a:r>
              <a:rPr lang="en-US" sz="2800" dirty="0"/>
              <a:t> </a:t>
            </a:r>
            <a:r>
              <a:rPr lang="en-US" sz="2800" dirty="0" err="1"/>
              <a:t>ichida</a:t>
            </a:r>
            <a:r>
              <a:rPr lang="en-US" sz="2800" dirty="0"/>
              <a:t> </a:t>
            </a:r>
            <a:r>
              <a:rPr lang="en-US" sz="2800" dirty="0" err="1"/>
              <a:t>yoziladi</a:t>
            </a:r>
            <a:r>
              <a:rPr lang="en-US" sz="2800" dirty="0"/>
              <a:t>: </a:t>
            </a:r>
          </a:p>
          <a:p>
            <a:r>
              <a:rPr lang="uz-Latn-UZ" sz="2800" dirty="0" smtClean="0"/>
              <a:t> </a:t>
            </a:r>
          </a:p>
          <a:p>
            <a:endParaRPr lang="uz-Latn-UZ" sz="2800" dirty="0" smtClean="0"/>
          </a:p>
          <a:p>
            <a:endParaRPr lang="uz-Latn-UZ" sz="2800" dirty="0" smtClean="0"/>
          </a:p>
          <a:p>
            <a:r>
              <a:rPr lang="uz-Latn-UZ" sz="2800" dirty="0" smtClean="0"/>
              <a:t>  </a:t>
            </a:r>
            <a:r>
              <a:rPr lang="en-US" sz="2800" dirty="0" smtClean="0"/>
              <a:t>3.</a:t>
            </a:r>
            <a:r>
              <a:rPr lang="uz-Latn-UZ" sz="2800" dirty="0" smtClean="0"/>
              <a:t> </a:t>
            </a:r>
            <a:r>
              <a:rPr lang="en-US" sz="2800" dirty="0" err="1" smtClean="0"/>
              <a:t>Sinf</a:t>
            </a:r>
            <a:r>
              <a:rPr lang="en-US" sz="2800" dirty="0" smtClean="0"/>
              <a:t> </a:t>
            </a:r>
            <a:r>
              <a:rPr lang="en-US" sz="2800" dirty="0" err="1"/>
              <a:t>tartibini</a:t>
            </a:r>
            <a:r>
              <a:rPr lang="en-US" sz="2800" dirty="0"/>
              <a:t> </a:t>
            </a:r>
            <a:r>
              <a:rPr lang="en-US" sz="2800" dirty="0" err="1"/>
              <a:t>bildiruvchi</a:t>
            </a:r>
            <a:r>
              <a:rPr lang="en-US" sz="2800" dirty="0"/>
              <a:t> </a:t>
            </a:r>
            <a:r>
              <a:rPr lang="en-US" sz="2800" dirty="0" err="1" smtClean="0"/>
              <a:t>harflar</a:t>
            </a:r>
            <a:r>
              <a:rPr lang="en-US" sz="2800" dirty="0"/>
              <a:t>, </a:t>
            </a:r>
            <a:r>
              <a:rPr lang="en-US" sz="2800" dirty="0" err="1"/>
              <a:t>baho</a:t>
            </a:r>
            <a:r>
              <a:rPr lang="en-US" sz="2800" dirty="0"/>
              <a:t> </a:t>
            </a:r>
            <a:r>
              <a:rPr lang="en-US" sz="2800" dirty="0" err="1"/>
              <a:t>ballari</a:t>
            </a:r>
            <a:r>
              <a:rPr lang="en-US" sz="2800" dirty="0"/>
              <a:t> ham </a:t>
            </a:r>
            <a:r>
              <a:rPr lang="en-US" sz="2800" dirty="0" err="1" smtClean="0"/>
              <a:t>qo‘shtirnoqda</a:t>
            </a:r>
            <a:r>
              <a:rPr lang="en-US" sz="2800" dirty="0" smtClean="0"/>
              <a:t> </a:t>
            </a:r>
            <a:r>
              <a:rPr lang="en-US" sz="2800" dirty="0" err="1"/>
              <a:t>beriladi</a:t>
            </a:r>
            <a:r>
              <a:rPr lang="en-US" sz="2800" dirty="0" smtClean="0"/>
              <a:t>:</a:t>
            </a:r>
            <a:endParaRPr lang="uz-Latn-UZ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394855" y="1974274"/>
            <a:ext cx="3813463" cy="457200"/>
          </a:xfrm>
          <a:prstGeom prst="snip1Rect">
            <a:avLst>
              <a:gd name="adj" fmla="val 50000"/>
            </a:avLst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“Kamalak” tashkiloti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457700" y="1981206"/>
            <a:ext cx="4488873" cy="450268"/>
          </a:xfrm>
          <a:prstGeom prst="snip1Rect">
            <a:avLst>
              <a:gd name="adj" fmla="val 46213"/>
            </a:avLst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“Toshkent” mehmonxonasi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683328" y="2583874"/>
            <a:ext cx="5288395" cy="457200"/>
          </a:xfrm>
          <a:prstGeom prst="homePlate">
            <a:avLst/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“El-yurt umidi” jamg‘armasi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94855" y="1967342"/>
            <a:ext cx="3813463" cy="457200"/>
          </a:xfrm>
          <a:prstGeom prst="homePlate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“Kamalak” tashkiloti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457700" y="1974274"/>
            <a:ext cx="4488873" cy="450268"/>
          </a:xfrm>
          <a:prstGeom prst="homePlate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“Toshkent” mehmonxonasi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527462" y="4223142"/>
            <a:ext cx="1922319" cy="612648"/>
          </a:xfrm>
          <a:prstGeom prst="wedgeRectCallout">
            <a:avLst>
              <a:gd name="adj1" fmla="val -70593"/>
              <a:gd name="adj2" fmla="val 992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5-“B” sinf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903517" y="4224111"/>
            <a:ext cx="1922319" cy="612648"/>
          </a:xfrm>
          <a:prstGeom prst="wedgeRectCallout">
            <a:avLst>
              <a:gd name="adj1" fmla="val 78596"/>
              <a:gd name="adj2" fmla="val 1331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“5” baho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dirty="0" smtClean="0"/>
              <a:t>437-mashq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2" y="1021305"/>
            <a:ext cx="8329543" cy="677108"/>
          </a:xfrm>
        </p:spPr>
        <p:txBody>
          <a:bodyPr/>
          <a:lstStyle/>
          <a:p>
            <a:r>
              <a:rPr lang="uz-Latn-UZ" sz="2400" dirty="0" smtClean="0"/>
              <a:t>   </a:t>
            </a:r>
            <a:r>
              <a:rPr lang="en-US" sz="2000" dirty="0" err="1" smtClean="0">
                <a:solidFill>
                  <a:schemeClr val="tx1"/>
                </a:solidFill>
              </a:rPr>
              <a:t>Gaplarni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Tinish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belgilariga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diqqat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qiling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Allomalardan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birining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yuqoridagi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matnda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qo‘llangan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edi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17" y="1797630"/>
            <a:ext cx="6982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I.Y.Krachkovskiy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Beruniyning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qiziqqan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sohalaridan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qiziqmagan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sohalarini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osondir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“XI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asridir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”,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AQSHning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shug‘ullanuvchi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Jorj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us tilida savol belgisi, uning vazifalari va im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1797630"/>
            <a:ext cx="1771963" cy="24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68" y="3638637"/>
            <a:ext cx="1161496" cy="11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882" y="1217323"/>
            <a:ext cx="6376053" cy="2154436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Boshqalarning</a:t>
            </a:r>
            <a:r>
              <a:rPr lang="en-US" sz="2800" dirty="0" smtClean="0"/>
              <a:t> </a:t>
            </a:r>
            <a:r>
              <a:rPr lang="en-US" sz="2800" dirty="0" err="1"/>
              <a:t>hech</a:t>
            </a:r>
            <a:r>
              <a:rPr lang="en-US" sz="2800" dirty="0"/>
              <a:t> </a:t>
            </a:r>
            <a:r>
              <a:rPr lang="en-US" sz="2800" dirty="0" err="1"/>
              <a:t>o‘zgarishsiz</a:t>
            </a:r>
            <a:r>
              <a:rPr lang="en-US" sz="2800" dirty="0"/>
              <a:t> </a:t>
            </a:r>
            <a:r>
              <a:rPr lang="en-US" sz="2800" dirty="0" err="1"/>
              <a:t>ishlatilgan</a:t>
            </a:r>
            <a:r>
              <a:rPr lang="en-US" sz="2800" dirty="0"/>
              <a:t> </a:t>
            </a:r>
            <a:r>
              <a:rPr lang="en-US" sz="2800" dirty="0" err="1"/>
              <a:t>gapi</a:t>
            </a:r>
            <a:r>
              <a:rPr lang="en-US" sz="2800" dirty="0"/>
              <a:t> </a:t>
            </a:r>
            <a:r>
              <a:rPr lang="en-US" sz="2800" dirty="0" err="1"/>
              <a:t>ko‘chirma</a:t>
            </a:r>
            <a:r>
              <a:rPr lang="en-US" sz="2800" dirty="0"/>
              <a:t> </a:t>
            </a:r>
            <a:r>
              <a:rPr lang="en-US" sz="2800" dirty="0" smtClean="0"/>
              <a:t>gap</a:t>
            </a:r>
            <a:r>
              <a:rPr lang="uz-Latn-UZ" sz="2800" dirty="0" smtClean="0"/>
              <a:t> d</a:t>
            </a:r>
            <a:r>
              <a:rPr lang="en-US" sz="2800" dirty="0" err="1" smtClean="0"/>
              <a:t>eyiladi</a:t>
            </a:r>
            <a:r>
              <a:rPr lang="en-US" sz="2800" dirty="0"/>
              <a:t>. </a:t>
            </a:r>
            <a:r>
              <a:rPr lang="en-US" sz="2800" dirty="0" err="1"/>
              <a:t>Ko‘chirma</a:t>
            </a:r>
            <a:r>
              <a:rPr lang="en-US" sz="2800" dirty="0"/>
              <a:t> gap </a:t>
            </a:r>
            <a:r>
              <a:rPr lang="en-US" sz="2800" dirty="0" err="1"/>
              <a:t>muallif</a:t>
            </a:r>
            <a:r>
              <a:rPr lang="en-US" sz="2800" dirty="0"/>
              <a:t> </a:t>
            </a:r>
            <a:r>
              <a:rPr lang="en-US" sz="2800" dirty="0" err="1"/>
              <a:t>gapi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birga</a:t>
            </a:r>
            <a:r>
              <a:rPr lang="en-US" sz="2800" dirty="0"/>
              <a:t> </a:t>
            </a:r>
            <a:r>
              <a:rPr lang="en-US" sz="2800" dirty="0" err="1"/>
              <a:t>qo‘llanadi</a:t>
            </a:r>
            <a:r>
              <a:rPr lang="en-US" sz="2800" dirty="0"/>
              <a:t>. </a:t>
            </a:r>
            <a:r>
              <a:rPr lang="en-US" sz="2800" dirty="0" err="1"/>
              <a:t>Ko‘chirma</a:t>
            </a:r>
            <a:r>
              <a:rPr lang="en-US" sz="2800" dirty="0"/>
              <a:t> gap </a:t>
            </a:r>
            <a:r>
              <a:rPr lang="en-US" sz="2800" dirty="0" err="1"/>
              <a:t>qo‘shtirnoqqa</a:t>
            </a:r>
            <a:r>
              <a:rPr lang="en-US" sz="2800" dirty="0"/>
              <a:t> </a:t>
            </a:r>
            <a:r>
              <a:rPr lang="en-US" sz="2800" dirty="0" err="1" smtClean="0"/>
              <a:t>olinadi</a:t>
            </a:r>
            <a:r>
              <a:rPr lang="uz-Latn-UZ" sz="2800" dirty="0" smtClean="0"/>
              <a:t>.</a:t>
            </a:r>
            <a:r>
              <a:rPr lang="en-US" sz="2800" dirty="0" smtClean="0"/>
              <a:t> </a:t>
            </a:r>
            <a:endParaRPr lang="uz-Latn-UZ" sz="2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4232" y="13118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92" y="1217323"/>
            <a:ext cx="1786687" cy="2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араллелограмм 1"/>
          <p:cNvSpPr/>
          <p:nvPr/>
        </p:nvSpPr>
        <p:spPr>
          <a:xfrm>
            <a:off x="771524" y="3747649"/>
            <a:ext cx="2296392" cy="529937"/>
          </a:xfrm>
          <a:prstGeom prst="parallelogram">
            <a:avLst>
              <a:gd name="adj" fmla="val 46569"/>
            </a:avLst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“K”, – m.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532909" y="3747650"/>
            <a:ext cx="2296392" cy="529937"/>
          </a:xfrm>
          <a:prstGeom prst="parallelogram">
            <a:avLst>
              <a:gd name="adj" fmla="val 46569"/>
            </a:avLst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M: “K”.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</TotalTime>
  <Words>521</Words>
  <Application>Microsoft Office PowerPoint</Application>
  <PresentationFormat>Экран (16:9)</PresentationFormat>
  <Paragraphs>59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TOPSHIRIQ</vt:lpstr>
      <vt:lpstr>435-mashq </vt:lpstr>
      <vt:lpstr>435-mashq </vt:lpstr>
      <vt:lpstr>436-mashq</vt:lpstr>
      <vt:lpstr>BILIB OLING!</vt:lpstr>
      <vt:lpstr>BILIB OLING!</vt:lpstr>
      <vt:lpstr> 437-mashq</vt:lpstr>
      <vt:lpstr>BILIB OLING!</vt:lpstr>
      <vt:lpstr>Презентация PowerPoint</vt:lpstr>
      <vt:lpstr> 438-mashq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768</cp:revision>
  <cp:lastPrinted>2020-08-26T14:48:01Z</cp:lastPrinted>
  <dcterms:created xsi:type="dcterms:W3CDTF">2020-04-11T16:25:36Z</dcterms:created>
  <dcterms:modified xsi:type="dcterms:W3CDTF">2021-03-02T06:20:40Z</dcterms:modified>
</cp:coreProperties>
</file>