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</p:sldMasterIdLst>
  <p:notesMasterIdLst>
    <p:notesMasterId r:id="rId18"/>
  </p:notesMasterIdLst>
  <p:handoutMasterIdLst>
    <p:handoutMasterId r:id="rId19"/>
  </p:handoutMasterIdLst>
  <p:sldIdLst>
    <p:sldId id="519" r:id="rId6"/>
    <p:sldId id="511" r:id="rId7"/>
    <p:sldId id="520" r:id="rId8"/>
    <p:sldId id="500" r:id="rId9"/>
    <p:sldId id="508" r:id="rId10"/>
    <p:sldId id="521" r:id="rId11"/>
    <p:sldId id="518" r:id="rId12"/>
    <p:sldId id="522" r:id="rId13"/>
    <p:sldId id="523" r:id="rId14"/>
    <p:sldId id="524" r:id="rId15"/>
    <p:sldId id="525" r:id="rId16"/>
    <p:sldId id="401" r:id="rId17"/>
  </p:sldIdLst>
  <p:sldSz cx="9144000" cy="5143500" type="screen16x9"/>
  <p:notesSz cx="6735763" cy="9866313"/>
  <p:defaultTextStyle>
    <a:defPPr>
      <a:defRPr lang="en-US"/>
    </a:defPPr>
    <a:lvl1pPr marL="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681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36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46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728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41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093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77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455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5DA2"/>
    <a:srgbClr val="66FFFF"/>
    <a:srgbClr val="391A05"/>
    <a:srgbClr val="CC3399"/>
    <a:srgbClr val="C75F09"/>
    <a:srgbClr val="008A3E"/>
    <a:srgbClr val="FF33CC"/>
    <a:srgbClr val="FFCCFF"/>
    <a:srgbClr val="8C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2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3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4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6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8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92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9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989" indent="-1856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1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6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6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89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89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1594496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78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3" y="1717513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8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09982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10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5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9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10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5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9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1"/>
            <a:ext cx="7772403" cy="13503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10" indent="-1855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634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8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79" indent="-132590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78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1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4231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8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8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39605"/>
            <a:ext cx="1620957" cy="406647"/>
          </a:xfrm>
          <a:prstGeom prst="rect">
            <a:avLst/>
          </a:prstGeom>
        </p:spPr>
        <p:txBody>
          <a:bodyPr vert="horz" wrap="square" lIns="91373" tIns="45686" rIns="91373" bIns="456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8"/>
            <a:ext cx="104567" cy="246221"/>
          </a:xfrm>
          <a:prstGeom prst="rect">
            <a:avLst/>
          </a:prstGeom>
        </p:spPr>
        <p:txBody>
          <a:bodyPr vert="horz" wrap="none" lIns="91373" tIns="45686" rIns="91373" bIns="456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6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5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20" indent="-172904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536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853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170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264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7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3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72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8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2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6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7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763792"/>
            <a:ext cx="1620957" cy="158277"/>
          </a:xfrm>
          <a:prstGeom prst="rect">
            <a:avLst/>
          </a:prstGeom>
        </p:spPr>
        <p:txBody>
          <a:bodyPr vert="horz" wrap="square" lIns="65281" tIns="32639" rIns="65281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18"/>
            <a:ext cx="104567" cy="246221"/>
          </a:xfrm>
          <a:prstGeom prst="rect">
            <a:avLst/>
          </a:prstGeom>
        </p:spPr>
        <p:txBody>
          <a:bodyPr vert="horz" wrap="none" lIns="65281" tIns="32639" rIns="65281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73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87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11" indent="-123520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29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690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07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03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0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139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7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3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10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47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84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21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58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95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9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3/2/2021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90" tIns="45694" rIns="91390" bIns="456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6"/>
            <a:ext cx="104567" cy="246221"/>
          </a:xfrm>
          <a:prstGeom prst="rect">
            <a:avLst/>
          </a:prstGeom>
        </p:spPr>
        <p:txBody>
          <a:bodyPr vert="horz" wrap="none" lIns="91390" tIns="45694" rIns="91390" bIns="456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2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89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5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97" indent="-172942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65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007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36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05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9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7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3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1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8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6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23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69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49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3/2/2021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6043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400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80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99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99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7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7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7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73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641">
        <a:defRPr>
          <a:latin typeface="+mn-lt"/>
          <a:ea typeface="+mn-ea"/>
          <a:cs typeface="+mn-cs"/>
        </a:defRPr>
      </a:lvl2pPr>
      <a:lvl3pPr marL="1127278">
        <a:defRPr>
          <a:latin typeface="+mn-lt"/>
          <a:ea typeface="+mn-ea"/>
          <a:cs typeface="+mn-cs"/>
        </a:defRPr>
      </a:lvl3pPr>
      <a:lvl4pPr marL="1690910">
        <a:defRPr>
          <a:latin typeface="+mn-lt"/>
          <a:ea typeface="+mn-ea"/>
          <a:cs typeface="+mn-cs"/>
        </a:defRPr>
      </a:lvl4pPr>
      <a:lvl5pPr marL="2254551">
        <a:defRPr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00" y="338144"/>
            <a:ext cx="5615354" cy="805042"/>
          </a:xfrm>
          <a:prstGeom prst="rect">
            <a:avLst/>
          </a:prstGeom>
        </p:spPr>
        <p:txBody>
          <a:bodyPr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47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5100" kern="2000" spc="13" dirty="0">
                <a:solidFill>
                  <a:sysClr val="window" lastClr="FFFFFF"/>
                </a:solidFill>
              </a:rPr>
              <a:t>ONA TILI</a:t>
            </a:r>
            <a:endParaRPr lang="en-US" sz="51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6936828" y="465084"/>
            <a:ext cx="1836682" cy="626817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227">
              <a:spcBef>
                <a:spcPts val="88"/>
              </a:spcBef>
            </a:pPr>
            <a:r>
              <a:rPr lang="uz-Latn-UZ" sz="4000" b="1" spc="-4" dirty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sz="40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47401" y="1582776"/>
            <a:ext cx="7429763" cy="1572378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lnSpc>
                <a:spcPct val="150000"/>
              </a:lnSpc>
              <a:spcBef>
                <a:spcPts val="103"/>
              </a:spcBef>
            </a:pP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UNDOV BELGISINING ISHLATILISHI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028" name="Picture 4" descr="Double Exclamation Mark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7" y="3698354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92" y="3254297"/>
            <a:ext cx="719613" cy="162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05" y="3141961"/>
            <a:ext cx="760846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Double Exclamation Mark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09" y="3693386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432-mashq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911" y="979741"/>
            <a:ext cx="8454234" cy="615553"/>
          </a:xfrm>
        </p:spPr>
        <p:txBody>
          <a:bodyPr/>
          <a:lstStyle/>
          <a:p>
            <a:r>
              <a:rPr lang="uz-Latn-UZ" sz="2000" dirty="0" smtClean="0"/>
              <a:t>   </a:t>
            </a:r>
            <a:r>
              <a:rPr lang="en-US" sz="2000" dirty="0" err="1" smtClean="0"/>
              <a:t>Adabiy</a:t>
            </a:r>
            <a:r>
              <a:rPr lang="en-US" sz="2000" dirty="0" smtClean="0"/>
              <a:t> </a:t>
            </a:r>
            <a:r>
              <a:rPr lang="en-US" sz="2000" dirty="0" err="1"/>
              <a:t>parchalarni</a:t>
            </a:r>
            <a:r>
              <a:rPr lang="en-US" sz="2000" dirty="0"/>
              <a:t> </a:t>
            </a:r>
            <a:r>
              <a:rPr lang="en-US" sz="2000" dirty="0" err="1"/>
              <a:t>ko‘chiring</a:t>
            </a:r>
            <a:r>
              <a:rPr lang="en-US" sz="2000" dirty="0"/>
              <a:t>. </a:t>
            </a:r>
            <a:r>
              <a:rPr lang="en-US" sz="2000" dirty="0" err="1"/>
              <a:t>Tinish</a:t>
            </a:r>
            <a:r>
              <a:rPr lang="en-US" sz="2000" dirty="0"/>
              <a:t> </a:t>
            </a:r>
            <a:r>
              <a:rPr lang="en-US" sz="2000" dirty="0" err="1"/>
              <a:t>belgilarining</a:t>
            </a:r>
            <a:r>
              <a:rPr lang="en-US" sz="2000" dirty="0"/>
              <a:t> </a:t>
            </a:r>
            <a:r>
              <a:rPr lang="en-US" sz="2000" dirty="0" err="1" smtClean="0"/>
              <a:t>qo‘shaloq</a:t>
            </a:r>
            <a:r>
              <a:rPr lang="en-US" sz="2000" dirty="0" smtClean="0"/>
              <a:t> </a:t>
            </a:r>
            <a:r>
              <a:rPr lang="en-US" sz="2000" dirty="0" err="1"/>
              <a:t>qo‘llanishi</a:t>
            </a:r>
            <a:r>
              <a:rPr lang="en-US" sz="2000" dirty="0"/>
              <a:t>  </a:t>
            </a:r>
            <a:r>
              <a:rPr lang="en-US" sz="2000" dirty="0" err="1"/>
              <a:t>ko‘proq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mazmunli</a:t>
            </a:r>
            <a:r>
              <a:rPr lang="en-US" sz="2000" dirty="0"/>
              <a:t>  </a:t>
            </a:r>
            <a:r>
              <a:rPr lang="en-US" sz="2000" dirty="0" err="1"/>
              <a:t>gaplarda</a:t>
            </a:r>
            <a:r>
              <a:rPr lang="en-US" sz="2000" dirty="0"/>
              <a:t> </a:t>
            </a:r>
            <a:r>
              <a:rPr lang="en-US" sz="2000" dirty="0" err="1"/>
              <a:t>uchraydi</a:t>
            </a:r>
            <a:r>
              <a:rPr lang="en-US" sz="2000" dirty="0"/>
              <a:t>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336" y="1734828"/>
            <a:ext cx="73775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yoshim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rubob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?! (Abdulla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Oripov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baxtiyor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bo‘lgaymiz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xo‘b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zafar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quchajak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!!!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82" y="1443883"/>
            <a:ext cx="1040607" cy="220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Diqqat qiling!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984" y="1551242"/>
            <a:ext cx="5326571" cy="2462213"/>
          </a:xfrm>
        </p:spPr>
        <p:txBody>
          <a:bodyPr/>
          <a:lstStyle/>
          <a:p>
            <a:r>
              <a:rPr lang="uz-Latn-UZ" sz="3200" dirty="0" smtClean="0"/>
              <a:t>   </a:t>
            </a:r>
            <a:r>
              <a:rPr lang="en-US" sz="3200" dirty="0" err="1" smtClean="0"/>
              <a:t>O‘ta</a:t>
            </a:r>
            <a:r>
              <a:rPr lang="en-US" sz="3200" dirty="0" smtClean="0"/>
              <a:t> </a:t>
            </a:r>
            <a:r>
              <a:rPr lang="en-US" sz="3200" dirty="0" err="1"/>
              <a:t>kuchli</a:t>
            </a:r>
            <a:r>
              <a:rPr lang="en-US" sz="3200" dirty="0"/>
              <a:t> </a:t>
            </a:r>
            <a:r>
              <a:rPr lang="en-US" sz="3200" dirty="0" err="1"/>
              <a:t>hayajon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aytilgan</a:t>
            </a:r>
            <a:r>
              <a:rPr lang="en-US" sz="3200" dirty="0"/>
              <a:t> </a:t>
            </a:r>
            <a:r>
              <a:rPr lang="en-US" sz="3200" dirty="0" err="1"/>
              <a:t>gaplar</a:t>
            </a:r>
            <a:r>
              <a:rPr lang="en-US" sz="3200" dirty="0"/>
              <a:t> </a:t>
            </a:r>
            <a:r>
              <a:rPr lang="en-US" sz="3200" dirty="0" err="1"/>
              <a:t>oxiriga</a:t>
            </a:r>
            <a:r>
              <a:rPr lang="en-US" sz="3200" dirty="0"/>
              <a:t> </a:t>
            </a:r>
            <a:r>
              <a:rPr lang="en-US" sz="3200" dirty="0" err="1"/>
              <a:t>undov</a:t>
            </a:r>
            <a:r>
              <a:rPr lang="en-US" sz="3200" dirty="0"/>
              <a:t> </a:t>
            </a:r>
            <a:r>
              <a:rPr lang="en-US" sz="3200" dirty="0" err="1"/>
              <a:t>belgisi</a:t>
            </a:r>
            <a:r>
              <a:rPr lang="en-US" sz="3200" dirty="0"/>
              <a:t> </a:t>
            </a:r>
            <a:r>
              <a:rPr lang="en-US" sz="3200" dirty="0" err="1"/>
              <a:t>qo‘shaloq</a:t>
            </a:r>
            <a:r>
              <a:rPr lang="en-US" sz="3200" dirty="0"/>
              <a:t> </a:t>
            </a:r>
            <a:r>
              <a:rPr lang="en-US" sz="3200" dirty="0" err="1"/>
              <a:t>holda</a:t>
            </a:r>
            <a:r>
              <a:rPr lang="en-US" sz="3200" dirty="0"/>
              <a:t> (!!!) </a:t>
            </a:r>
            <a:r>
              <a:rPr lang="en-US" sz="3200" dirty="0" err="1"/>
              <a:t>qo‘yiladi</a:t>
            </a:r>
            <a:r>
              <a:rPr lang="en-US" sz="3200" dirty="0"/>
              <a:t>: </a:t>
            </a:r>
            <a:r>
              <a:rPr lang="en-US" sz="3200" dirty="0" err="1">
                <a:solidFill>
                  <a:srgbClr val="004F8A"/>
                </a:solidFill>
              </a:rPr>
              <a:t>Yovuzlik</a:t>
            </a:r>
            <a:r>
              <a:rPr lang="en-US" sz="3200" dirty="0">
                <a:solidFill>
                  <a:srgbClr val="004F8A"/>
                </a:solidFill>
              </a:rPr>
              <a:t> </a:t>
            </a:r>
            <a:r>
              <a:rPr lang="en-US" sz="3200" dirty="0" err="1">
                <a:solidFill>
                  <a:srgbClr val="004F8A"/>
                </a:solidFill>
              </a:rPr>
              <a:t>Yer</a:t>
            </a:r>
            <a:r>
              <a:rPr lang="en-US" sz="3200" dirty="0">
                <a:solidFill>
                  <a:srgbClr val="004F8A"/>
                </a:solidFill>
              </a:rPr>
              <a:t> </a:t>
            </a:r>
            <a:r>
              <a:rPr lang="en-US" sz="3200" dirty="0" err="1">
                <a:solidFill>
                  <a:srgbClr val="004F8A"/>
                </a:solidFill>
              </a:rPr>
              <a:t>yuzidan</a:t>
            </a:r>
            <a:r>
              <a:rPr lang="en-US" sz="3200" dirty="0">
                <a:solidFill>
                  <a:srgbClr val="004F8A"/>
                </a:solidFill>
              </a:rPr>
              <a:t> </a:t>
            </a:r>
            <a:r>
              <a:rPr lang="en-US" sz="3200" dirty="0" err="1">
                <a:solidFill>
                  <a:srgbClr val="004F8A"/>
                </a:solidFill>
              </a:rPr>
              <a:t>butkul</a:t>
            </a:r>
            <a:r>
              <a:rPr lang="en-US" sz="3200" dirty="0">
                <a:solidFill>
                  <a:srgbClr val="004F8A"/>
                </a:solidFill>
              </a:rPr>
              <a:t> </a:t>
            </a:r>
            <a:r>
              <a:rPr lang="en-US" sz="3200" dirty="0" err="1">
                <a:solidFill>
                  <a:srgbClr val="004F8A"/>
                </a:solidFill>
              </a:rPr>
              <a:t>yo‘qolsin</a:t>
            </a:r>
            <a:r>
              <a:rPr lang="en-US" sz="3200" dirty="0">
                <a:solidFill>
                  <a:srgbClr val="004F8A"/>
                </a:solidFill>
              </a:rPr>
              <a:t>!!!</a:t>
            </a:r>
            <a:endParaRPr lang="ru-RU" sz="3200" dirty="0">
              <a:solidFill>
                <a:srgbClr val="004F8A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27" y="1406957"/>
            <a:ext cx="1716591" cy="225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2"/>
            <a:ext cx="8521770" cy="661659"/>
          </a:xfrm>
          <a:prstGeom prst="rect">
            <a:avLst/>
          </a:prstGeom>
          <a:noFill/>
        </p:spPr>
        <p:txBody>
          <a:bodyPr wrap="none" lIns="91383" tIns="45690" rIns="91383" bIns="4569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975" y="979560"/>
            <a:ext cx="6482680" cy="3539390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431-mashq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Ushbu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jumlalarni davom ettirib, undov va so‘roq gaplar hosil qiling.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1.	Yolg‘on gapirish …</a:t>
            </a:r>
          </a:p>
          <a:p>
            <a:pPr marL="514350" indent="-514350">
              <a:buAutoNum type="arabicPeriod" startAt="2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ishini vaqtida qilmaslik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b="1" dirty="0" smtClean="0">
                <a:solidFill>
                  <a:srgbClr val="005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434-mashq.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Adabiyot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darsligingizdan so‘roq va undov belgisi qo‘llangan 6 ta gap topib, daftaringizga yozing.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/>
        </p:blipFill>
        <p:spPr bwMode="auto">
          <a:xfrm>
            <a:off x="6667847" y="1245585"/>
            <a:ext cx="2151293" cy="19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6082" y="1205936"/>
            <a:ext cx="6272145" cy="3662541"/>
          </a:xfrm>
        </p:spPr>
        <p:txBody>
          <a:bodyPr/>
          <a:lstStyle/>
          <a:p>
            <a:r>
              <a:rPr lang="uz-Latn-UZ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So‘z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err="1">
                <a:solidFill>
                  <a:schemeClr val="tx1"/>
                </a:solidFill>
              </a:rPr>
              <a:t>zabarjad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so‘z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gavhar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oltin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uz-Latn-UZ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z-Latn-UZ" sz="2800" dirty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Zargarlikning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mashaqqati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ko‘p</a:t>
            </a:r>
            <a:r>
              <a:rPr lang="en-US" sz="2800" dirty="0">
                <a:solidFill>
                  <a:schemeClr val="tx1"/>
                </a:solidFill>
              </a:rPr>
              <a:t>! </a:t>
            </a:r>
            <a:endParaRPr lang="uz-Latn-UZ" sz="2800" dirty="0" smtClean="0">
              <a:solidFill>
                <a:schemeClr val="tx1"/>
              </a:solidFill>
            </a:endParaRPr>
          </a:p>
          <a:p>
            <a:r>
              <a:rPr lang="uz-Latn-UZ" sz="2800" dirty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So‘zni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baytga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qadashdan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oldin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z-Latn-UZ" sz="2800" dirty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Kaftingga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qo‘y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to‘yib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qara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o‘p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  <a:p>
            <a:pPr algn="just"/>
            <a:r>
              <a:rPr lang="uz-Latn-UZ" sz="2800" dirty="0" smtClean="0">
                <a:solidFill>
                  <a:schemeClr val="tx1"/>
                </a:solidFill>
              </a:rPr>
              <a:t>   </a:t>
            </a:r>
          </a:p>
          <a:p>
            <a:pPr algn="just"/>
            <a:r>
              <a:rPr lang="uz-Latn-UZ" sz="2800" dirty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Ona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tilimni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sevmasam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so‘zlariga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mahliyo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bo‘lmasam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hayratlanmasam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menga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shoirlik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qayda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edi</a:t>
            </a:r>
            <a:r>
              <a:rPr lang="en-US" sz="2800" dirty="0">
                <a:solidFill>
                  <a:schemeClr val="tx1"/>
                </a:solidFill>
              </a:rPr>
              <a:t>?!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04" y="1111826"/>
            <a:ext cx="1786710" cy="249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784" y="1073260"/>
            <a:ext cx="7051462" cy="3447098"/>
          </a:xfrm>
        </p:spPr>
        <p:txBody>
          <a:bodyPr/>
          <a:lstStyle/>
          <a:p>
            <a:pPr algn="just"/>
            <a:r>
              <a:rPr lang="uz-Latn-UZ" dirty="0" smtClean="0"/>
              <a:t>     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Oftob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kun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shams-u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xurshidi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gardun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10dan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kamalak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ranglaridek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ataydilar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charx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gardun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endParaRPr lang="uz-Latn-UZ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Latn-U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beqiyos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tilimiz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  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Лот №8314997 Книги |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47" y="893618"/>
            <a:ext cx="1628829" cy="19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5019" y="148590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94565" y="148590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81200" y="1890279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99166" y="1911927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5018" y="1915391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19846" y="148590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66163" y="364721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68191" y="364721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22175" y="364721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92585" y="364721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76054" y="406631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85900" y="406631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4072" y="4066310"/>
            <a:ext cx="706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sz="4000" dirty="0"/>
              <a:t>TOPSHIRIQ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63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Lug‘at: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29" y="1244365"/>
            <a:ext cx="8738753" cy="2462213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rgbClr val="7030A0"/>
                </a:solidFill>
              </a:rPr>
              <a:t>zabarjad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– </a:t>
            </a:r>
            <a:r>
              <a:rPr lang="en-US" sz="3200" dirty="0" err="1">
                <a:solidFill>
                  <a:schemeClr val="tx1"/>
                </a:solidFill>
              </a:rPr>
              <a:t>yashil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rangli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qimmatbaho</a:t>
            </a:r>
            <a:r>
              <a:rPr lang="en-US" sz="3200" dirty="0">
                <a:solidFill>
                  <a:schemeClr val="tx1"/>
                </a:solidFill>
              </a:rPr>
              <a:t> tosh; </a:t>
            </a:r>
            <a:r>
              <a:rPr lang="en-US" sz="3200" b="1" dirty="0" err="1">
                <a:solidFill>
                  <a:srgbClr val="7030A0"/>
                </a:solidFill>
              </a:rPr>
              <a:t>gavhar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– </a:t>
            </a:r>
            <a:r>
              <a:rPr lang="en-US" sz="3200" dirty="0" err="1">
                <a:solidFill>
                  <a:schemeClr val="tx1"/>
                </a:solidFill>
              </a:rPr>
              <a:t>sayqallangan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olmos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endParaRPr lang="uz-Latn-UZ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b="1" dirty="0" err="1" smtClean="0">
                <a:solidFill>
                  <a:srgbClr val="7030A0"/>
                </a:solidFill>
              </a:rPr>
              <a:t>mehr</a:t>
            </a:r>
            <a:r>
              <a:rPr lang="en-US" sz="3200" b="1" dirty="0">
                <a:solidFill>
                  <a:srgbClr val="7030A0"/>
                </a:solidFill>
              </a:rPr>
              <a:t>, shams, </a:t>
            </a:r>
            <a:r>
              <a:rPr lang="en-US" sz="3200" b="1" dirty="0" err="1">
                <a:solidFill>
                  <a:srgbClr val="7030A0"/>
                </a:solidFill>
              </a:rPr>
              <a:t>xurshid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– </a:t>
            </a:r>
            <a:r>
              <a:rPr lang="en-US" sz="3200" dirty="0" err="1">
                <a:solidFill>
                  <a:schemeClr val="tx1"/>
                </a:solidFill>
              </a:rPr>
              <a:t>quyosh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endParaRPr lang="uz-Latn-UZ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b="1" dirty="0" err="1" smtClean="0">
                <a:solidFill>
                  <a:srgbClr val="7030A0"/>
                </a:solidFill>
              </a:rPr>
              <a:t>daf’atan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– </a:t>
            </a:r>
            <a:r>
              <a:rPr lang="en-US" sz="3200" dirty="0" err="1">
                <a:solidFill>
                  <a:schemeClr val="tx1"/>
                </a:solidFill>
              </a:rPr>
              <a:t>to‘satdan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endParaRPr lang="uz-Latn-UZ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b="1" dirty="0" err="1" smtClean="0">
                <a:solidFill>
                  <a:srgbClr val="7030A0"/>
                </a:solidFill>
              </a:rPr>
              <a:t>gardun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– </a:t>
            </a:r>
            <a:r>
              <a:rPr lang="en-US" sz="3200" dirty="0" err="1">
                <a:solidFill>
                  <a:schemeClr val="tx1"/>
                </a:solidFill>
              </a:rPr>
              <a:t>dunyo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osmon</a:t>
            </a:r>
            <a:r>
              <a:rPr lang="uz-Latn-UZ" sz="3200" dirty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53" y="1829738"/>
            <a:ext cx="14636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49" y="2839534"/>
            <a:ext cx="967941" cy="96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3596840"/>
            <a:ext cx="1359621" cy="13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0" y="1135604"/>
            <a:ext cx="8686801" cy="3016210"/>
          </a:xfrm>
        </p:spPr>
        <p:txBody>
          <a:bodyPr/>
          <a:lstStyle/>
          <a:p>
            <a:pPr algn="l"/>
            <a:r>
              <a:rPr lang="uz-Latn-UZ" sz="2800" dirty="0" smtClean="0"/>
              <a:t>   </a:t>
            </a:r>
            <a:r>
              <a:rPr lang="en-US" sz="2800" dirty="0" smtClean="0"/>
              <a:t>His-</a:t>
            </a:r>
            <a:r>
              <a:rPr lang="en-US" sz="2800" dirty="0" err="1" smtClean="0"/>
              <a:t>hayajon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shodlik</a:t>
            </a:r>
            <a:r>
              <a:rPr lang="en-US" sz="2800" dirty="0"/>
              <a:t>, </a:t>
            </a:r>
            <a:r>
              <a:rPr lang="en-US" sz="2800" dirty="0" err="1"/>
              <a:t>qo‘rquv</a:t>
            </a:r>
            <a:r>
              <a:rPr lang="en-US" sz="2800" dirty="0"/>
              <a:t>, </a:t>
            </a:r>
            <a:r>
              <a:rPr lang="en-US" sz="2800" dirty="0" err="1"/>
              <a:t>g‘azab</a:t>
            </a:r>
            <a:r>
              <a:rPr lang="en-US" sz="2800" dirty="0" smtClean="0"/>
              <a:t>,</a:t>
            </a:r>
            <a:endParaRPr lang="uz-Latn-UZ" sz="2800" dirty="0" smtClean="0"/>
          </a:p>
          <a:p>
            <a:pPr algn="l"/>
            <a:r>
              <a:rPr lang="en-US" sz="2800" dirty="0" smtClean="0"/>
              <a:t> </a:t>
            </a:r>
            <a:r>
              <a:rPr lang="en-US" sz="2800" dirty="0" err="1"/>
              <a:t>ajablanish</a:t>
            </a:r>
            <a:r>
              <a:rPr lang="en-US" sz="2800" dirty="0"/>
              <a:t>, </a:t>
            </a:r>
            <a:r>
              <a:rPr lang="en-US" sz="2800" dirty="0" err="1"/>
              <a:t>achinish</a:t>
            </a:r>
            <a:r>
              <a:rPr lang="en-US" sz="2800" dirty="0"/>
              <a:t>, </a:t>
            </a:r>
            <a:r>
              <a:rPr lang="en-US" sz="2800" dirty="0" err="1"/>
              <a:t>do‘q</a:t>
            </a:r>
            <a:r>
              <a:rPr lang="en-US" sz="2800" dirty="0"/>
              <a:t>, </a:t>
            </a:r>
            <a:r>
              <a:rPr lang="en-US" sz="2800" dirty="0" err="1"/>
              <a:t>yalinish</a:t>
            </a:r>
            <a:r>
              <a:rPr lang="en-US" sz="2800" dirty="0"/>
              <a:t>, </a:t>
            </a:r>
            <a:endParaRPr lang="uz-Latn-UZ" sz="2800" dirty="0" smtClean="0"/>
          </a:p>
          <a:p>
            <a:pPr algn="l"/>
            <a:r>
              <a:rPr lang="en-US" sz="2800" dirty="0" err="1" smtClean="0"/>
              <a:t>hayrat</a:t>
            </a:r>
            <a:r>
              <a:rPr lang="en-US" sz="2800" dirty="0" smtClean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h.k</a:t>
            </a:r>
            <a:r>
              <a:rPr lang="en-US" sz="2800" dirty="0"/>
              <a:t>.)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aytilgan</a:t>
            </a:r>
            <a:r>
              <a:rPr lang="en-US" sz="2800" dirty="0"/>
              <a:t> </a:t>
            </a:r>
            <a:r>
              <a:rPr lang="en-US" sz="2800" dirty="0" err="1" smtClean="0"/>
              <a:t>gaplar</a:t>
            </a:r>
            <a:endParaRPr lang="uz-Latn-UZ" sz="2800" dirty="0" smtClean="0"/>
          </a:p>
          <a:p>
            <a:pPr algn="l"/>
            <a:r>
              <a:rPr lang="en-US" sz="2800" dirty="0" smtClean="0"/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undov</a:t>
            </a:r>
            <a:r>
              <a:rPr lang="en-US" sz="2800" b="1" dirty="0">
                <a:solidFill>
                  <a:srgbClr val="7030A0"/>
                </a:solidFill>
              </a:rPr>
              <a:t> gap </a:t>
            </a:r>
            <a:r>
              <a:rPr lang="en-US" sz="2800" dirty="0" err="1"/>
              <a:t>hisoblanadi</a:t>
            </a:r>
            <a:r>
              <a:rPr lang="en-US" sz="2800" dirty="0"/>
              <a:t>. </a:t>
            </a:r>
            <a:r>
              <a:rPr lang="en-US" sz="2800" dirty="0" err="1"/>
              <a:t>Ulardan</a:t>
            </a:r>
            <a:r>
              <a:rPr lang="en-US" sz="2800" dirty="0"/>
              <a:t> </a:t>
            </a:r>
            <a:r>
              <a:rPr lang="en-US" sz="2800" dirty="0" err="1"/>
              <a:t>so‘ng</a:t>
            </a:r>
            <a:r>
              <a:rPr lang="en-US" sz="2800" dirty="0"/>
              <a:t> </a:t>
            </a:r>
            <a:endParaRPr lang="uz-Latn-UZ" sz="2800" dirty="0" smtClean="0"/>
          </a:p>
          <a:p>
            <a:pPr algn="l"/>
            <a:r>
              <a:rPr lang="en-US" sz="2800" dirty="0" err="1" smtClean="0"/>
              <a:t>undov</a:t>
            </a:r>
            <a:r>
              <a:rPr lang="en-US" sz="2800" dirty="0" smtClean="0"/>
              <a:t> </a:t>
            </a:r>
            <a:r>
              <a:rPr lang="en-US" sz="2800" dirty="0" err="1"/>
              <a:t>belgisi</a:t>
            </a:r>
            <a:r>
              <a:rPr lang="en-US" sz="2800" dirty="0"/>
              <a:t> </a:t>
            </a:r>
            <a:r>
              <a:rPr lang="en-US" sz="2800" dirty="0" err="1"/>
              <a:t>qo‘yiladi</a:t>
            </a:r>
            <a:r>
              <a:rPr lang="en-US" sz="2800" dirty="0"/>
              <a:t>. </a:t>
            </a:r>
            <a:endParaRPr lang="uz-Latn-UZ" sz="2800" dirty="0" smtClean="0"/>
          </a:p>
          <a:p>
            <a:pPr algn="l"/>
            <a:r>
              <a:rPr lang="uz-Latn-UZ" sz="2800" dirty="0"/>
              <a:t> </a:t>
            </a:r>
            <a:r>
              <a:rPr lang="uz-Latn-UZ" sz="2800" dirty="0" smtClean="0"/>
              <a:t>  </a:t>
            </a:r>
          </a:p>
          <a:p>
            <a:pPr algn="l"/>
            <a:r>
              <a:rPr lang="uz-Latn-UZ" sz="2800" dirty="0"/>
              <a:t> </a:t>
            </a:r>
            <a:r>
              <a:rPr lang="uz-Latn-UZ" sz="2800" dirty="0" smtClean="0"/>
              <a:t> </a:t>
            </a:r>
            <a:r>
              <a:rPr lang="en-US" sz="2800" dirty="0" err="1" smtClean="0"/>
              <a:t>Ko‘klamoyim</a:t>
            </a:r>
            <a:r>
              <a:rPr lang="en-US" sz="2800" dirty="0"/>
              <a:t>, </a:t>
            </a:r>
            <a:r>
              <a:rPr lang="en-US" sz="2800" dirty="0" err="1"/>
              <a:t>ko‘kingdan</a:t>
            </a:r>
            <a:r>
              <a:rPr lang="en-US" sz="2800" dirty="0"/>
              <a:t> </a:t>
            </a:r>
            <a:r>
              <a:rPr lang="en-US" sz="2800" dirty="0" err="1"/>
              <a:t>ber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chimdim</a:t>
            </a:r>
            <a:r>
              <a:rPr lang="en-US" sz="2800" b="1" dirty="0">
                <a:solidFill>
                  <a:srgbClr val="7030A0"/>
                </a:solidFill>
              </a:rPr>
              <a:t>!</a:t>
            </a:r>
            <a:r>
              <a:rPr lang="en-US" sz="2800" dirty="0"/>
              <a:t> (M. Yusuf) </a:t>
            </a:r>
            <a:endParaRPr lang="ru-RU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0" y="1131839"/>
            <a:ext cx="1220124" cy="226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6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0" y="1135604"/>
            <a:ext cx="8686801" cy="3447098"/>
          </a:xfrm>
        </p:spPr>
        <p:txBody>
          <a:bodyPr/>
          <a:lstStyle/>
          <a:p>
            <a:pPr algn="l"/>
            <a:r>
              <a:rPr lang="uz-Latn-UZ" sz="2800" dirty="0" smtClean="0"/>
              <a:t>   </a:t>
            </a:r>
            <a:r>
              <a:rPr lang="en-US" sz="2800" dirty="0" err="1"/>
              <a:t>Undov</a:t>
            </a:r>
            <a:r>
              <a:rPr lang="en-US" sz="2800" dirty="0"/>
              <a:t> </a:t>
            </a:r>
            <a:r>
              <a:rPr lang="en-US" sz="2800" dirty="0" err="1"/>
              <a:t>so‘zlar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gapga</a:t>
            </a:r>
            <a:r>
              <a:rPr lang="en-US" sz="2800" dirty="0"/>
              <a:t> </a:t>
            </a:r>
            <a:r>
              <a:rPr lang="en-US" sz="2800" dirty="0" err="1"/>
              <a:t>teng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 smtClean="0"/>
              <a:t>,</a:t>
            </a:r>
            <a:endParaRPr lang="uz-Latn-UZ" sz="2800" dirty="0" smtClean="0"/>
          </a:p>
          <a:p>
            <a:pPr algn="l"/>
            <a:r>
              <a:rPr lang="en-US" sz="2800" dirty="0" err="1" smtClean="0"/>
              <a:t>ularda</a:t>
            </a:r>
            <a:r>
              <a:rPr lang="en-US" sz="2800" dirty="0" smtClean="0"/>
              <a:t> </a:t>
            </a:r>
            <a:r>
              <a:rPr lang="en-US" sz="2800" dirty="0"/>
              <a:t>ham </a:t>
            </a:r>
            <a:r>
              <a:rPr lang="en-US" sz="2800" dirty="0" err="1"/>
              <a:t>undov</a:t>
            </a:r>
            <a:r>
              <a:rPr lang="en-US" sz="2800" dirty="0"/>
              <a:t> </a:t>
            </a:r>
            <a:r>
              <a:rPr lang="en-US" sz="2800" dirty="0" err="1"/>
              <a:t>belgisi</a:t>
            </a:r>
            <a:r>
              <a:rPr lang="en-US" sz="2800" dirty="0"/>
              <a:t> </a:t>
            </a:r>
            <a:r>
              <a:rPr lang="en-US" sz="2800" dirty="0" err="1" smtClean="0"/>
              <a:t>ishlatiladi</a:t>
            </a:r>
            <a:r>
              <a:rPr lang="en-US" sz="2800" dirty="0"/>
              <a:t>. </a:t>
            </a:r>
            <a:endParaRPr lang="uz-Latn-UZ" sz="2800" dirty="0" smtClean="0"/>
          </a:p>
          <a:p>
            <a:pPr algn="l"/>
            <a:r>
              <a:rPr lang="uz-Latn-UZ" sz="2800" dirty="0" smtClean="0"/>
              <a:t>  </a:t>
            </a:r>
            <a:r>
              <a:rPr lang="en-US" sz="2800" dirty="0" err="1" smtClean="0">
                <a:solidFill>
                  <a:srgbClr val="004F8A"/>
                </a:solidFill>
              </a:rPr>
              <a:t>Ofarin</a:t>
            </a:r>
            <a:r>
              <a:rPr lang="en-US" sz="2800" dirty="0">
                <a:solidFill>
                  <a:srgbClr val="004F8A"/>
                </a:solidFill>
              </a:rPr>
              <a:t>! – </a:t>
            </a:r>
            <a:r>
              <a:rPr lang="en-US" sz="2800" dirty="0" err="1">
                <a:solidFill>
                  <a:srgbClr val="004F8A"/>
                </a:solidFill>
              </a:rPr>
              <a:t>dedi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Mamat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bobo</a:t>
            </a:r>
            <a:r>
              <a:rPr lang="en-US" sz="2800" dirty="0">
                <a:solidFill>
                  <a:srgbClr val="004F8A"/>
                </a:solidFill>
              </a:rPr>
              <a:t>. (T. </a:t>
            </a:r>
            <a:r>
              <a:rPr lang="en-US" sz="2800" dirty="0" err="1">
                <a:solidFill>
                  <a:srgbClr val="004F8A"/>
                </a:solidFill>
              </a:rPr>
              <a:t>Murod</a:t>
            </a:r>
            <a:r>
              <a:rPr lang="en-US" sz="2800" dirty="0" smtClean="0">
                <a:solidFill>
                  <a:srgbClr val="004F8A"/>
                </a:solidFill>
              </a:rPr>
              <a:t>)</a:t>
            </a:r>
            <a:endParaRPr lang="uz-Latn-UZ" sz="2800" dirty="0" smtClean="0">
              <a:solidFill>
                <a:srgbClr val="004F8A"/>
              </a:solidFill>
            </a:endParaRPr>
          </a:p>
          <a:p>
            <a:pPr algn="l"/>
            <a:r>
              <a:rPr lang="en-US" sz="2800" dirty="0" smtClean="0"/>
              <a:t>  </a:t>
            </a:r>
            <a:r>
              <a:rPr lang="en-US" sz="2800" dirty="0" err="1" smtClean="0"/>
              <a:t>Ba’zan</a:t>
            </a:r>
            <a:r>
              <a:rPr lang="en-US" sz="2800" dirty="0" smtClean="0"/>
              <a:t> </a:t>
            </a:r>
            <a:r>
              <a:rPr lang="en-US" sz="2800" dirty="0" err="1" smtClean="0"/>
              <a:t>nutqimiz</a:t>
            </a:r>
            <a:r>
              <a:rPr lang="en-US" sz="2800" dirty="0" smtClean="0"/>
              <a:t> </a:t>
            </a:r>
            <a:r>
              <a:rPr lang="en-US" sz="2800" dirty="0" err="1"/>
              <a:t>qaratilgan</a:t>
            </a:r>
            <a:r>
              <a:rPr lang="en-US" sz="2800" dirty="0"/>
              <a:t> </a:t>
            </a:r>
            <a:r>
              <a:rPr lang="en-US" sz="2800" dirty="0" err="1"/>
              <a:t>shaxs</a:t>
            </a:r>
            <a:r>
              <a:rPr lang="en-US" sz="2800" dirty="0"/>
              <a:t> – </a:t>
            </a:r>
            <a:endParaRPr lang="uz-Latn-UZ" sz="2800" dirty="0" smtClean="0"/>
          </a:p>
          <a:p>
            <a:pPr algn="l"/>
            <a:r>
              <a:rPr lang="en-US" sz="2800" dirty="0" err="1" smtClean="0"/>
              <a:t>undalmalar</a:t>
            </a:r>
            <a:r>
              <a:rPr lang="en-US" sz="2800" dirty="0" smtClean="0"/>
              <a:t> </a:t>
            </a:r>
            <a:r>
              <a:rPr lang="en-US" sz="2800" dirty="0"/>
              <a:t>ham </a:t>
            </a:r>
            <a:r>
              <a:rPr lang="en-US" sz="2800" dirty="0" err="1"/>
              <a:t>alohida</a:t>
            </a:r>
            <a:r>
              <a:rPr lang="en-US" sz="2800" dirty="0"/>
              <a:t> </a:t>
            </a:r>
            <a:r>
              <a:rPr lang="en-US" sz="2800" dirty="0" err="1"/>
              <a:t>ta’kid</a:t>
            </a:r>
            <a:r>
              <a:rPr lang="en-US" sz="2800" dirty="0"/>
              <a:t> </a:t>
            </a:r>
            <a:r>
              <a:rPr lang="en-US" sz="2800" dirty="0" err="1" smtClean="0"/>
              <a:t>bilan</a:t>
            </a:r>
            <a:endParaRPr lang="uz-Latn-UZ" sz="2800" dirty="0" smtClean="0"/>
          </a:p>
          <a:p>
            <a:pPr algn="l"/>
            <a:r>
              <a:rPr lang="en-US" sz="2800" dirty="0" smtClean="0"/>
              <a:t> </a:t>
            </a:r>
            <a:r>
              <a:rPr lang="en-US" sz="2800" dirty="0" err="1"/>
              <a:t>aytilsa</a:t>
            </a:r>
            <a:r>
              <a:rPr lang="en-US" sz="2800" dirty="0"/>
              <a:t>, </a:t>
            </a:r>
            <a:r>
              <a:rPr lang="en-US" sz="2800" dirty="0" err="1"/>
              <a:t>ulardan</a:t>
            </a:r>
            <a:r>
              <a:rPr lang="en-US" sz="2800" dirty="0"/>
              <a:t> </a:t>
            </a:r>
            <a:r>
              <a:rPr lang="en-US" sz="2800" dirty="0" err="1"/>
              <a:t>keyin</a:t>
            </a:r>
            <a:r>
              <a:rPr lang="en-US" sz="2800" dirty="0"/>
              <a:t> </a:t>
            </a:r>
            <a:r>
              <a:rPr lang="en-US" sz="2800" dirty="0" err="1"/>
              <a:t>undov</a:t>
            </a:r>
            <a:r>
              <a:rPr lang="en-US" sz="2800" dirty="0"/>
              <a:t> </a:t>
            </a:r>
            <a:r>
              <a:rPr lang="en-US" sz="2800" dirty="0" err="1"/>
              <a:t>belgisi</a:t>
            </a:r>
            <a:r>
              <a:rPr lang="en-US" sz="2800" dirty="0"/>
              <a:t> </a:t>
            </a:r>
            <a:endParaRPr lang="uz-Latn-UZ" sz="2800" dirty="0" smtClean="0"/>
          </a:p>
          <a:p>
            <a:pPr algn="l"/>
            <a:r>
              <a:rPr lang="en-US" sz="2800" dirty="0" err="1" smtClean="0"/>
              <a:t>qo‘yiladi</a:t>
            </a:r>
            <a:r>
              <a:rPr lang="en-US" sz="2800" dirty="0"/>
              <a:t>. </a:t>
            </a:r>
            <a:endParaRPr lang="uz-Latn-UZ" sz="2800" dirty="0" smtClean="0"/>
          </a:p>
          <a:p>
            <a:pPr algn="l"/>
            <a:r>
              <a:rPr lang="uz-Latn-UZ" sz="2800" dirty="0" smtClean="0"/>
              <a:t>    </a:t>
            </a:r>
            <a:r>
              <a:rPr lang="en-US" sz="2800" dirty="0" err="1" smtClean="0">
                <a:solidFill>
                  <a:srgbClr val="004F8A"/>
                </a:solidFill>
              </a:rPr>
              <a:t>She’rim</a:t>
            </a:r>
            <a:r>
              <a:rPr lang="en-US" sz="2800" dirty="0">
                <a:solidFill>
                  <a:srgbClr val="004F8A"/>
                </a:solidFill>
              </a:rPr>
              <a:t>! </a:t>
            </a:r>
            <a:r>
              <a:rPr lang="en-US" sz="2800" dirty="0" smtClean="0">
                <a:solidFill>
                  <a:srgbClr val="004F8A"/>
                </a:solidFill>
              </a:rPr>
              <a:t>Yana </a:t>
            </a:r>
            <a:r>
              <a:rPr lang="en-US" sz="2800" dirty="0" err="1">
                <a:solidFill>
                  <a:srgbClr val="004F8A"/>
                </a:solidFill>
              </a:rPr>
              <a:t>o‘zing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yaxshisan</a:t>
            </a:r>
            <a:r>
              <a:rPr lang="en-US" sz="2800" dirty="0">
                <a:solidFill>
                  <a:srgbClr val="004F8A"/>
                </a:solidFill>
              </a:rPr>
              <a:t>! (U. </a:t>
            </a:r>
            <a:r>
              <a:rPr lang="en-US" sz="2800" dirty="0" err="1">
                <a:solidFill>
                  <a:srgbClr val="004F8A"/>
                </a:solidFill>
              </a:rPr>
              <a:t>Nosir</a:t>
            </a:r>
            <a:r>
              <a:rPr lang="en-US" sz="2800" dirty="0">
                <a:solidFill>
                  <a:srgbClr val="004F8A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0" y="1131839"/>
            <a:ext cx="1220124" cy="226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431-mashq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956" y="1059873"/>
            <a:ext cx="6905990" cy="258532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z-Latn-UZ" sz="2800" dirty="0" smtClean="0"/>
              <a:t>Ishqilib</a:t>
            </a:r>
            <a:r>
              <a:rPr lang="uz-Latn-UZ" sz="2800" dirty="0"/>
              <a:t>, boshqa yulduz uchmasin</a:t>
            </a:r>
            <a:r>
              <a:rPr lang="uz-Latn-UZ" sz="2800" dirty="0" smtClean="0"/>
              <a:t>!</a:t>
            </a:r>
          </a:p>
          <a:p>
            <a:pPr marL="514350" indent="-514350">
              <a:buAutoNum type="arabicPeriod"/>
            </a:pPr>
            <a:r>
              <a:rPr lang="uz-Latn-UZ" sz="2800" dirty="0" smtClean="0"/>
              <a:t> </a:t>
            </a:r>
            <a:r>
              <a:rPr lang="uz-Latn-UZ" sz="2800" dirty="0"/>
              <a:t>Mana shu shovullagan sukunat ichida dilni titratadigan iztirobli nido yangraydi: Ilhaq! Is’hoq! </a:t>
            </a:r>
            <a:endParaRPr lang="uz-Latn-UZ" sz="2800" dirty="0" smtClean="0"/>
          </a:p>
          <a:p>
            <a:pPr marL="514350" indent="-514350">
              <a:buAutoNum type="arabicPeriod"/>
            </a:pPr>
            <a:r>
              <a:rPr lang="uz-Latn-UZ" sz="2800" dirty="0" smtClean="0"/>
              <a:t>Oyiii</a:t>
            </a:r>
            <a:r>
              <a:rPr lang="uz-Latn-UZ" sz="2800" dirty="0"/>
              <a:t>! – dedi Xo‘ja umidsiz, ojiz tovushda.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49" y="3420005"/>
            <a:ext cx="921242" cy="14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06" y="3409517"/>
            <a:ext cx="957694" cy="14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8946" y="1028700"/>
            <a:ext cx="1444626" cy="52322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Qo‘rquv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8946" y="1860395"/>
            <a:ext cx="1517338" cy="52322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Yalinish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5069" y="2736273"/>
            <a:ext cx="1444626" cy="52322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Qo‘rquv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Diqqat qiling!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8820" y="1239514"/>
            <a:ext cx="6324098" cy="3016210"/>
          </a:xfrm>
        </p:spPr>
        <p:txBody>
          <a:bodyPr/>
          <a:lstStyle/>
          <a:p>
            <a:pPr algn="just"/>
            <a:r>
              <a:rPr lang="uz-Latn-UZ" sz="2800" dirty="0" smtClean="0"/>
              <a:t>   </a:t>
            </a:r>
            <a:r>
              <a:rPr lang="en-US" sz="2800" dirty="0" err="1" smtClean="0"/>
              <a:t>Xabar-darak</a:t>
            </a:r>
            <a:r>
              <a:rPr lang="en-US" sz="2800" dirty="0"/>
              <a:t>, </a:t>
            </a:r>
            <a:r>
              <a:rPr lang="en-US" sz="2800" dirty="0" err="1"/>
              <a:t>buyruq</a:t>
            </a:r>
            <a:r>
              <a:rPr lang="en-US" sz="2800" dirty="0"/>
              <a:t> </a:t>
            </a:r>
            <a:r>
              <a:rPr lang="en-US" sz="2800" dirty="0" err="1"/>
              <a:t>mazmunidagi</a:t>
            </a:r>
            <a:r>
              <a:rPr lang="en-US" sz="2800" dirty="0"/>
              <a:t> </a:t>
            </a:r>
            <a:r>
              <a:rPr lang="en-US" sz="2800" dirty="0" err="1"/>
              <a:t>gaplarni</a:t>
            </a:r>
            <a:r>
              <a:rPr lang="en-US" sz="2800" dirty="0"/>
              <a:t> </a:t>
            </a:r>
            <a:r>
              <a:rPr lang="en-US" sz="2800" dirty="0" err="1"/>
              <a:t>ohangini</a:t>
            </a:r>
            <a:r>
              <a:rPr lang="en-US" sz="2800" dirty="0"/>
              <a:t> </a:t>
            </a:r>
            <a:r>
              <a:rPr lang="en-US" sz="2800" dirty="0" err="1" smtClean="0"/>
              <a:t>o‘zgartirish</a:t>
            </a:r>
            <a:r>
              <a:rPr lang="en-US" sz="2800" dirty="0"/>
              <a:t>, </a:t>
            </a:r>
            <a:r>
              <a:rPr lang="en-US" sz="2800" dirty="0" err="1"/>
              <a:t>undov</a:t>
            </a:r>
            <a:r>
              <a:rPr lang="en-US" sz="2800" dirty="0"/>
              <a:t> </a:t>
            </a:r>
            <a:r>
              <a:rPr lang="en-US" sz="2800" dirty="0" err="1"/>
              <a:t>so‘zlar</a:t>
            </a:r>
            <a:r>
              <a:rPr lang="en-US" sz="2800" dirty="0"/>
              <a:t> </a:t>
            </a:r>
            <a:r>
              <a:rPr lang="en-US" sz="2800" dirty="0" err="1"/>
              <a:t>qo‘shish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ham his-</a:t>
            </a:r>
            <a:r>
              <a:rPr lang="en-US" sz="2800" dirty="0" err="1"/>
              <a:t>hayajon</a:t>
            </a:r>
            <a:r>
              <a:rPr lang="en-US" sz="2800" dirty="0"/>
              <a:t> (</a:t>
            </a:r>
            <a:r>
              <a:rPr lang="en-US" sz="2800" dirty="0" err="1"/>
              <a:t>undov</a:t>
            </a:r>
            <a:r>
              <a:rPr lang="en-US" sz="2800" dirty="0"/>
              <a:t>) </a:t>
            </a:r>
            <a:r>
              <a:rPr lang="en-US" sz="2800" dirty="0" err="1"/>
              <a:t>gapga</a:t>
            </a:r>
            <a:r>
              <a:rPr lang="en-US" sz="2800" dirty="0"/>
              <a:t> </a:t>
            </a:r>
            <a:r>
              <a:rPr lang="en-US" sz="2800" dirty="0" err="1"/>
              <a:t>aylantirish</a:t>
            </a:r>
            <a:r>
              <a:rPr lang="en-US" sz="2800" dirty="0"/>
              <a:t> </a:t>
            </a:r>
            <a:r>
              <a:rPr lang="en-US" sz="2800" dirty="0" err="1"/>
              <a:t>mumkin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4F8A"/>
                </a:solidFill>
              </a:rPr>
              <a:t>Bahor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fasli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chiroyli</a:t>
            </a:r>
            <a:r>
              <a:rPr lang="en-US" sz="2800" dirty="0">
                <a:solidFill>
                  <a:srgbClr val="004F8A"/>
                </a:solidFill>
              </a:rPr>
              <a:t>. → Eh, </a:t>
            </a:r>
            <a:r>
              <a:rPr lang="en-US" sz="2800" dirty="0" err="1">
                <a:solidFill>
                  <a:srgbClr val="004F8A"/>
                </a:solidFill>
              </a:rPr>
              <a:t>bahor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fasli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chiroyli</a:t>
            </a:r>
            <a:r>
              <a:rPr lang="en-US" sz="2800" dirty="0">
                <a:solidFill>
                  <a:srgbClr val="004F8A"/>
                </a:solidFill>
              </a:rPr>
              <a:t>! </a:t>
            </a:r>
            <a:r>
              <a:rPr lang="en-US" sz="2800" dirty="0" err="1">
                <a:solidFill>
                  <a:srgbClr val="004F8A"/>
                </a:solidFill>
              </a:rPr>
              <a:t>O‘zingdan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kattani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hurmat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qil</a:t>
            </a:r>
            <a:r>
              <a:rPr lang="en-US" sz="2800" dirty="0">
                <a:solidFill>
                  <a:srgbClr val="004F8A"/>
                </a:solidFill>
              </a:rPr>
              <a:t>. →</a:t>
            </a:r>
            <a:r>
              <a:rPr lang="en-US" sz="2800" dirty="0" err="1">
                <a:solidFill>
                  <a:srgbClr val="004F8A"/>
                </a:solidFill>
              </a:rPr>
              <a:t>O‘zingdan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kattani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hurmat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qil</a:t>
            </a:r>
            <a:r>
              <a:rPr lang="en-US" sz="2800" dirty="0" smtClean="0">
                <a:solidFill>
                  <a:srgbClr val="004F8A"/>
                </a:solidFill>
              </a:rPr>
              <a:t>!</a:t>
            </a:r>
            <a:endParaRPr lang="en-US" sz="2800" dirty="0">
              <a:solidFill>
                <a:srgbClr val="004F8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67" y="1023215"/>
            <a:ext cx="1188838" cy="289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866" y="1333032"/>
            <a:ext cx="5711034" cy="2800767"/>
          </a:xfrm>
        </p:spPr>
        <p:txBody>
          <a:bodyPr/>
          <a:lstStyle/>
          <a:p>
            <a:pPr algn="just"/>
            <a:r>
              <a:rPr lang="uz-Latn-UZ" sz="2800" dirty="0" smtClean="0"/>
              <a:t>    </a:t>
            </a:r>
            <a:r>
              <a:rPr lang="en-US" sz="2800" dirty="0" err="1" smtClean="0"/>
              <a:t>So‘roq</a:t>
            </a:r>
            <a:r>
              <a:rPr lang="en-US" sz="2800" dirty="0" smtClean="0"/>
              <a:t> </a:t>
            </a:r>
            <a:r>
              <a:rPr lang="en-US" sz="2800" dirty="0" err="1"/>
              <a:t>gaplar</a:t>
            </a:r>
            <a:r>
              <a:rPr lang="en-US" sz="2800" dirty="0"/>
              <a:t> </a:t>
            </a:r>
            <a:r>
              <a:rPr lang="en-US" sz="2800" dirty="0" err="1"/>
              <a:t>ba’zan</a:t>
            </a:r>
            <a:r>
              <a:rPr lang="en-US" sz="2800" dirty="0"/>
              <a:t> </a:t>
            </a:r>
            <a:r>
              <a:rPr lang="en-US" sz="2800" dirty="0" err="1"/>
              <a:t>kuchli</a:t>
            </a:r>
            <a:r>
              <a:rPr lang="en-US" sz="2800" dirty="0"/>
              <a:t> </a:t>
            </a:r>
            <a:r>
              <a:rPr lang="en-US" sz="2800" dirty="0" err="1"/>
              <a:t>hayajon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aytilsa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javob</a:t>
            </a:r>
            <a:r>
              <a:rPr lang="en-US" sz="2800" dirty="0"/>
              <a:t> </a:t>
            </a:r>
            <a:r>
              <a:rPr lang="en-US" sz="2800" dirty="0" err="1"/>
              <a:t>talab</a:t>
            </a:r>
            <a:r>
              <a:rPr lang="en-US" sz="2800" dirty="0"/>
              <a:t> </a:t>
            </a:r>
            <a:r>
              <a:rPr lang="en-US" sz="2800" dirty="0" err="1"/>
              <a:t>qilmasa</a:t>
            </a:r>
            <a:r>
              <a:rPr lang="en-US" sz="2800" dirty="0"/>
              <a:t>, </a:t>
            </a:r>
            <a:r>
              <a:rPr lang="en-US" sz="2800" dirty="0" err="1"/>
              <a:t>ulardan</a:t>
            </a:r>
            <a:r>
              <a:rPr lang="en-US" sz="2800" dirty="0"/>
              <a:t> </a:t>
            </a:r>
            <a:r>
              <a:rPr lang="en-US" sz="2800" dirty="0" err="1"/>
              <a:t>keyin</a:t>
            </a:r>
            <a:r>
              <a:rPr lang="en-US" sz="2800" dirty="0"/>
              <a:t> </a:t>
            </a:r>
            <a:r>
              <a:rPr lang="en-US" sz="2800" dirty="0" err="1"/>
              <a:t>so‘roq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undov</a:t>
            </a:r>
            <a:r>
              <a:rPr lang="en-US" sz="2800" dirty="0"/>
              <a:t> </a:t>
            </a:r>
            <a:r>
              <a:rPr lang="en-US" sz="2800" dirty="0" err="1"/>
              <a:t>belgilari</a:t>
            </a:r>
            <a:r>
              <a:rPr lang="en-US" sz="2800" dirty="0"/>
              <a:t> </a:t>
            </a:r>
            <a:r>
              <a:rPr lang="en-US" sz="2800" dirty="0" err="1"/>
              <a:t>qo‘shaloq</a:t>
            </a:r>
            <a:r>
              <a:rPr lang="en-US" sz="2800" dirty="0"/>
              <a:t> </a:t>
            </a:r>
            <a:r>
              <a:rPr lang="en-US" sz="2800" dirty="0" err="1"/>
              <a:t>holda</a:t>
            </a:r>
            <a:r>
              <a:rPr lang="en-US" sz="2800" dirty="0"/>
              <a:t> (?!) </a:t>
            </a:r>
          </a:p>
          <a:p>
            <a:pPr algn="just"/>
            <a:r>
              <a:rPr lang="en-US" sz="2800" dirty="0" err="1"/>
              <a:t>qo‘yiladi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004F8A"/>
                </a:solidFill>
              </a:rPr>
              <a:t>Aytgil</a:t>
            </a:r>
            <a:r>
              <a:rPr lang="en-US" sz="2800" dirty="0">
                <a:solidFill>
                  <a:srgbClr val="004F8A"/>
                </a:solidFill>
              </a:rPr>
              <a:t>, </a:t>
            </a:r>
            <a:r>
              <a:rPr lang="en-US" sz="2800" dirty="0" err="1">
                <a:solidFill>
                  <a:srgbClr val="004F8A"/>
                </a:solidFill>
              </a:rPr>
              <a:t>do‘stim</a:t>
            </a:r>
            <a:r>
              <a:rPr lang="en-US" sz="2800" dirty="0">
                <a:solidFill>
                  <a:srgbClr val="004F8A"/>
                </a:solidFill>
              </a:rPr>
              <a:t>, </a:t>
            </a:r>
            <a:r>
              <a:rPr lang="en-US" sz="2800" dirty="0" err="1">
                <a:solidFill>
                  <a:srgbClr val="004F8A"/>
                </a:solidFill>
              </a:rPr>
              <a:t>nima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qildik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vatan</a:t>
            </a:r>
            <a:r>
              <a:rPr lang="en-US" sz="2800" dirty="0">
                <a:solidFill>
                  <a:srgbClr val="004F8A"/>
                </a:solidFill>
              </a:rPr>
              <a:t> </a:t>
            </a:r>
            <a:r>
              <a:rPr lang="en-US" sz="2800" dirty="0" err="1">
                <a:solidFill>
                  <a:srgbClr val="004F8A"/>
                </a:solidFill>
              </a:rPr>
              <a:t>uchun</a:t>
            </a:r>
            <a:r>
              <a:rPr lang="en-US" sz="2800" dirty="0">
                <a:solidFill>
                  <a:srgbClr val="004F8A"/>
                </a:solidFill>
              </a:rPr>
              <a:t>?! (I. </a:t>
            </a:r>
            <a:r>
              <a:rPr lang="en-US" sz="2800" dirty="0" err="1">
                <a:solidFill>
                  <a:srgbClr val="004F8A"/>
                </a:solidFill>
              </a:rPr>
              <a:t>Mirzo</a:t>
            </a:r>
            <a:r>
              <a:rPr lang="en-US" sz="2800" dirty="0">
                <a:solidFill>
                  <a:srgbClr val="004F8A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93" y="1122218"/>
            <a:ext cx="2539711" cy="25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Diqqat qiling!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88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8092</TotalTime>
  <Words>492</Words>
  <Application>Microsoft Office PowerPoint</Application>
  <PresentationFormat>Экран (16:9)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TOPSHIRIQ</vt:lpstr>
      <vt:lpstr>TOPSHIRIQ</vt:lpstr>
      <vt:lpstr>Lug‘at:</vt:lpstr>
      <vt:lpstr>BILIB OLING!</vt:lpstr>
      <vt:lpstr>BILIB OLING!</vt:lpstr>
      <vt:lpstr>431-mashq</vt:lpstr>
      <vt:lpstr>Diqqat qiling!</vt:lpstr>
      <vt:lpstr>Diqqat qiling!</vt:lpstr>
      <vt:lpstr>432-mashq</vt:lpstr>
      <vt:lpstr>Diqqat qiling!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754</cp:revision>
  <cp:lastPrinted>2020-08-26T14:48:01Z</cp:lastPrinted>
  <dcterms:created xsi:type="dcterms:W3CDTF">2020-04-11T16:25:36Z</dcterms:created>
  <dcterms:modified xsi:type="dcterms:W3CDTF">2021-03-02T06:04:01Z</dcterms:modified>
</cp:coreProperties>
</file>