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  <p:sldMasterId id="2147483864" r:id="rId4"/>
  </p:sldMasterIdLst>
  <p:notesMasterIdLst>
    <p:notesMasterId r:id="rId17"/>
  </p:notesMasterIdLst>
  <p:handoutMasterIdLst>
    <p:handoutMasterId r:id="rId18"/>
  </p:handoutMasterIdLst>
  <p:sldIdLst>
    <p:sldId id="390" r:id="rId5"/>
    <p:sldId id="507" r:id="rId6"/>
    <p:sldId id="509" r:id="rId7"/>
    <p:sldId id="511" r:id="rId8"/>
    <p:sldId id="512" r:id="rId9"/>
    <p:sldId id="508" r:id="rId10"/>
    <p:sldId id="510" r:id="rId11"/>
    <p:sldId id="513" r:id="rId12"/>
    <p:sldId id="514" r:id="rId13"/>
    <p:sldId id="515" r:id="rId14"/>
    <p:sldId id="516" r:id="rId15"/>
    <p:sldId id="401" r:id="rId16"/>
  </p:sldIdLst>
  <p:sldSz cx="9144000" cy="5143500" type="screen16x9"/>
  <p:notesSz cx="6735763" cy="9866313"/>
  <p:defaultTextStyle>
    <a:defPPr>
      <a:defRPr lang="en-US"/>
    </a:defPPr>
    <a:lvl1pPr marL="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3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02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36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7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05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3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71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CC3399"/>
    <a:srgbClr val="005DA2"/>
    <a:srgbClr val="391A05"/>
    <a:srgbClr val="C75F09"/>
    <a:srgbClr val="008A3E"/>
    <a:srgbClr val="FF33CC"/>
    <a:srgbClr val="FFCCFF"/>
    <a:srgbClr val="8CEE42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06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6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71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95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8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4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88969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9911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0159390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60278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503173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841405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84149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15134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929578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557056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4074113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17372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600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377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75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346907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0103210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07155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829329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811642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0549674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576861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730196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51234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175294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23506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9329167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047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5820528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68383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2781841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9968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23783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0461559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0682767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5385805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0879962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8280908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2626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566908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5477382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593825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36458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646876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2501643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1025510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58706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260116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0359042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384611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5472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15190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5723501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297890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407407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367431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0598232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68" indent="-18567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86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4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91" indent="-13264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86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slideLayout" Target="../slideLayouts/slideLayout167.xml"/><Relationship Id="rId50" Type="http://schemas.openxmlformats.org/officeDocument/2006/relationships/slideLayout" Target="../slideLayouts/slideLayout170.xml"/><Relationship Id="rId55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3" Type="http://schemas.openxmlformats.org/officeDocument/2006/relationships/slideLayout" Target="../slideLayouts/slideLayout173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49" Type="http://schemas.openxmlformats.org/officeDocument/2006/relationships/slideLayout" Target="../slideLayouts/slideLayout169.xml"/><Relationship Id="rId57" Type="http://schemas.openxmlformats.org/officeDocument/2006/relationships/slideLayout" Target="../slideLayouts/slideLayout17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52" Type="http://schemas.openxmlformats.org/officeDocument/2006/relationships/slideLayout" Target="../slideLayouts/slideLayout17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Relationship Id="rId48" Type="http://schemas.openxmlformats.org/officeDocument/2006/relationships/slideLayout" Target="../slideLayouts/slideLayout168.xml"/><Relationship Id="rId56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28.xml"/><Relationship Id="rId51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59" Type="http://schemas.openxmlformats.org/officeDocument/2006/relationships/hyperlink" Target="https://www.facebook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6"/>
            <a:ext cx="1620957" cy="400081"/>
          </a:xfrm>
          <a:prstGeom prst="rect">
            <a:avLst/>
          </a:prstGeom>
        </p:spPr>
        <p:txBody>
          <a:bodyPr vert="horz" wrap="square" lIns="91413" tIns="45706" rIns="91413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91413" tIns="45706" rIns="91413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094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1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2" indent="-172980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64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57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50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5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3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1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8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4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6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9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5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3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3788"/>
            <a:ext cx="1620957" cy="158277"/>
          </a:xfrm>
          <a:prstGeom prst="rect">
            <a:avLst/>
          </a:prstGeom>
        </p:spPr>
        <p:txBody>
          <a:bodyPr vert="horz" wrap="square" lIns="65310" tIns="32653" rIns="65310" bIns="3265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65310" tIns="32653" rIns="65310" bIns="3265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028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4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6020" indent="-123576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46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906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350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828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341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857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369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2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41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057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569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085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9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1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3/2/2021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  <p:sldLayoutId id="2147483911" r:id="rId47"/>
    <p:sldLayoutId id="2147483912" r:id="rId48"/>
    <p:sldLayoutId id="2147483913" r:id="rId49"/>
    <p:sldLayoutId id="2147483914" r:id="rId50"/>
    <p:sldLayoutId id="2147483915" r:id="rId51"/>
    <p:sldLayoutId id="2147483916" r:id="rId52"/>
    <p:sldLayoutId id="2147483917" r:id="rId53"/>
    <p:sldLayoutId id="2147483918" r:id="rId54"/>
    <p:sldLayoutId id="2147483919" r:id="rId55"/>
    <p:sldLayoutId id="2147483920" r:id="rId56"/>
    <p:sldLayoutId id="2147483921" r:id="rId57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3" y="1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3849" y="187359"/>
            <a:ext cx="5008250" cy="940026"/>
          </a:xfrm>
          <a:prstGeom prst="rect">
            <a:avLst/>
          </a:prstGeom>
        </p:spPr>
        <p:txBody>
          <a:bodyPr vert="horz" wrap="square" lIns="0" tIns="16535" rIns="0" bIns="0" rtlCol="0" anchor="ctr">
            <a:spAutoFit/>
          </a:bodyPr>
          <a:lstStyle/>
          <a:p>
            <a:pPr marL="14380" algn="l">
              <a:lnSpc>
                <a:spcPct val="100000"/>
              </a:lnSpc>
              <a:spcBef>
                <a:spcPts val="129"/>
              </a:spcBef>
            </a:pPr>
            <a:r>
              <a:rPr lang="ru-RU" sz="6000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000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60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88467" y="1389987"/>
            <a:ext cx="7090905" cy="2798786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40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uz-Latn-UZ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 VA VERGULNING ISHLATILISHI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49" algn="ctr" defTabSz="652982">
              <a:lnSpc>
                <a:spcPct val="150000"/>
              </a:lnSpc>
              <a:spcBef>
                <a:spcPts val="125"/>
              </a:spcBef>
            </a:pPr>
            <a:endParaRPr lang="uz-Latn-UZ" sz="4000" b="1" i="1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3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04386" y="394651"/>
            <a:ext cx="1307403" cy="572148"/>
          </a:xfrm>
          <a:prstGeom prst="rect">
            <a:avLst/>
          </a:prstGeom>
        </p:spPr>
        <p:txBody>
          <a:bodyPr vert="horz" wrap="square" lIns="0" tIns="17975" rIns="0" bIns="0" rtlCol="0">
            <a:spAutoFit/>
          </a:bodyPr>
          <a:lstStyle/>
          <a:p>
            <a:pPr defTabSz="652982">
              <a:spcBef>
                <a:spcPts val="141"/>
              </a:spcBef>
            </a:pPr>
            <a:r>
              <a:rPr lang="ru-RU" sz="3600" b="1" spc="1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uz-Latn-UZ" sz="3600" b="1" spc="11" dirty="0" smtClean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3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117" y="1787235"/>
            <a:ext cx="488373" cy="136120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2116" y="3378046"/>
            <a:ext cx="488373" cy="13612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bject 11"/>
          <p:cNvSpPr>
            <a:spLocks/>
          </p:cNvSpPr>
          <p:nvPr/>
        </p:nvSpPr>
        <p:spPr bwMode="auto">
          <a:xfrm>
            <a:off x="490289" y="259570"/>
            <a:ext cx="837592" cy="686004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54861" fontAlgn="base">
              <a:spcBef>
                <a:spcPct val="0"/>
              </a:spcBef>
              <a:spcAft>
                <a:spcPct val="0"/>
              </a:spcAft>
            </a:pPr>
            <a:endParaRPr lang="ru-RU" sz="19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94" y="3338746"/>
            <a:ext cx="2265642" cy="15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3345873" y="3659227"/>
            <a:ext cx="914400" cy="86672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3448" y="958960"/>
            <a:ext cx="6698171" cy="615553"/>
          </a:xfrm>
        </p:spPr>
        <p:txBody>
          <a:bodyPr/>
          <a:lstStyle/>
          <a:p>
            <a:r>
              <a:rPr lang="uz-Latn-UZ" sz="2000" dirty="0" smtClean="0"/>
              <a:t>Shoir Erkin Vohidovning “Vergul haqida” she’rini o‘qing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899" y="1766001"/>
            <a:ext cx="57669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Munosabat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bildiring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belgini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nimalarga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qiyoslagan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nimalarga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o‘xshatgan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edingiz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224372"/>
          <p:cNvPicPr/>
          <p:nvPr/>
        </p:nvPicPr>
        <p:blipFill>
          <a:blip r:embed="rId2"/>
          <a:stretch>
            <a:fillRect/>
          </a:stretch>
        </p:blipFill>
        <p:spPr>
          <a:xfrm>
            <a:off x="6321742" y="1621732"/>
            <a:ext cx="1301115" cy="1151890"/>
          </a:xfrm>
          <a:prstGeom prst="rect">
            <a:avLst/>
          </a:prstGeom>
        </p:spPr>
      </p:pic>
      <p:pic>
        <p:nvPicPr>
          <p:cNvPr id="7" name="Picture 32323"/>
          <p:cNvPicPr/>
          <p:nvPr/>
        </p:nvPicPr>
        <p:blipFill>
          <a:blip r:embed="rId3"/>
          <a:stretch>
            <a:fillRect/>
          </a:stretch>
        </p:blipFill>
        <p:spPr>
          <a:xfrm rot="18780001">
            <a:off x="7738544" y="1242760"/>
            <a:ext cx="1106805" cy="1046480"/>
          </a:xfrm>
          <a:prstGeom prst="rect">
            <a:avLst/>
          </a:prstGeom>
        </p:spPr>
      </p:pic>
      <p:pic>
        <p:nvPicPr>
          <p:cNvPr id="8" name="Picture 32321"/>
          <p:cNvPicPr/>
          <p:nvPr/>
        </p:nvPicPr>
        <p:blipFill>
          <a:blip r:embed="rId4"/>
          <a:stretch>
            <a:fillRect/>
          </a:stretch>
        </p:blipFill>
        <p:spPr>
          <a:xfrm rot="2520000">
            <a:off x="6258543" y="3142478"/>
            <a:ext cx="1108710" cy="917575"/>
          </a:xfrm>
          <a:prstGeom prst="rect">
            <a:avLst/>
          </a:prstGeom>
        </p:spPr>
      </p:pic>
      <p:pic>
        <p:nvPicPr>
          <p:cNvPr id="9" name="Picture 32307"/>
          <p:cNvPicPr/>
          <p:nvPr/>
        </p:nvPicPr>
        <p:blipFill>
          <a:blip r:embed="rId5"/>
          <a:stretch>
            <a:fillRect/>
          </a:stretch>
        </p:blipFill>
        <p:spPr>
          <a:xfrm rot="18960000">
            <a:off x="7536397" y="2672629"/>
            <a:ext cx="1224280" cy="10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1195"/>
              </p:ext>
            </p:extLst>
          </p:nvPr>
        </p:nvGraphicFramePr>
        <p:xfrm>
          <a:off x="322118" y="976167"/>
          <a:ext cx="7263246" cy="35661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76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594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Soirning o‘xshatishlari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Sizning o‘xshatishlaringiz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594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Yangi oyga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94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Soyga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594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Yoyga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594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Kamalakka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594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Pilla qurtiga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594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 poy kavushga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06572" y="1791241"/>
            <a:ext cx="4558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Erkaklar do‘ppisidagi </a:t>
            </a:r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naqshga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6572" y="2245683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Qoshga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6572" y="2709269"/>
            <a:ext cx="1778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Qalampirga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6572" y="3166713"/>
            <a:ext cx="2480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Banan </a:t>
            </a:r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mevasiga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303" y="924806"/>
            <a:ext cx="972389" cy="97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16236" r="3256" b="26212"/>
          <a:stretch/>
        </p:blipFill>
        <p:spPr bwMode="auto">
          <a:xfrm>
            <a:off x="7726372" y="1981303"/>
            <a:ext cx="1191761" cy="54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41286" y="2707348"/>
            <a:ext cx="961934" cy="61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5" y="3302951"/>
            <a:ext cx="848877" cy="65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6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24098"/>
            <a:ext cx="8073010" cy="661699"/>
          </a:xfrm>
          <a:prstGeom prst="rect">
            <a:avLst/>
          </a:prstGeom>
          <a:noFill/>
        </p:spPr>
        <p:txBody>
          <a:bodyPr wrap="none" lIns="91423" tIns="45710" rIns="91423" bIns="4571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07"/>
            <a:ext cx="6206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275" y="1384806"/>
            <a:ext cx="6482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425-mashq. 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nuqta va vergulni qayerlarda ishlatishni bilaman” mavzusida 10–12 gapdan iborat matn tuzing. Quyi 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sinflarda </a:t>
            </a:r>
            <a:r>
              <a:rPr lang="uz-Latn-U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 bilimlaringizni matn orqali namoyon qiling.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2" y="1959382"/>
            <a:ext cx="17922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7885905" y="1145276"/>
            <a:ext cx="914401" cy="626846"/>
          </a:xfrm>
          <a:prstGeom prst="wedgeEllipseCallout">
            <a:avLst>
              <a:gd name="adj1" fmla="val -24242"/>
              <a:gd name="adj2" fmla="val 87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62231" y="848792"/>
            <a:ext cx="761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z-Latn-UZ" sz="5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,</a:t>
            </a:r>
            <a:endParaRPr lang="ru-RU" sz="5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</a:t>
            </a:r>
            <a:r>
              <a:rPr lang="ru-RU" sz="4000" dirty="0" smtClean="0"/>
              <a:t>22</a:t>
            </a:r>
            <a:r>
              <a:rPr lang="uz-Latn-UZ" sz="4000" dirty="0" smtClean="0"/>
              <a:t>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773" y="958960"/>
            <a:ext cx="8619776" cy="615553"/>
          </a:xfrm>
        </p:spPr>
        <p:txBody>
          <a:bodyPr/>
          <a:lstStyle/>
          <a:p>
            <a:pPr algn="ctr"/>
            <a:r>
              <a:rPr lang="en-US" sz="2000" dirty="0" err="1">
                <a:solidFill>
                  <a:srgbClr val="391A05"/>
                </a:solidFill>
              </a:rPr>
              <a:t>Quyidagi</a:t>
            </a:r>
            <a:r>
              <a:rPr lang="en-US" sz="2000" dirty="0">
                <a:solidFill>
                  <a:srgbClr val="391A05"/>
                </a:solidFill>
              </a:rPr>
              <a:t> </a:t>
            </a:r>
            <a:r>
              <a:rPr lang="en-US" sz="2000" dirty="0" err="1">
                <a:solidFill>
                  <a:srgbClr val="391A05"/>
                </a:solidFill>
              </a:rPr>
              <a:t>belgilar</a:t>
            </a:r>
            <a:r>
              <a:rPr lang="en-US" sz="2000" dirty="0">
                <a:solidFill>
                  <a:srgbClr val="391A05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//</a:t>
            </a:r>
            <a:r>
              <a:rPr lang="en-US" sz="2000" b="1" dirty="0">
                <a:solidFill>
                  <a:srgbClr val="391A05"/>
                </a:solidFill>
              </a:rPr>
              <a:t> </a:t>
            </a:r>
            <a:r>
              <a:rPr lang="en-US" sz="2000" dirty="0" err="1">
                <a:solidFill>
                  <a:srgbClr val="391A05"/>
                </a:solidFill>
              </a:rPr>
              <a:t>o‘rniga</a:t>
            </a:r>
            <a:r>
              <a:rPr lang="en-US" sz="2000" dirty="0">
                <a:solidFill>
                  <a:srgbClr val="391A05"/>
                </a:solidFill>
              </a:rPr>
              <a:t> </a:t>
            </a:r>
            <a:r>
              <a:rPr lang="en-US" sz="2000" dirty="0" err="1">
                <a:solidFill>
                  <a:srgbClr val="391A05"/>
                </a:solidFill>
              </a:rPr>
              <a:t>zarur</a:t>
            </a:r>
            <a:r>
              <a:rPr lang="en-US" sz="2000" dirty="0">
                <a:solidFill>
                  <a:srgbClr val="391A05"/>
                </a:solidFill>
              </a:rPr>
              <a:t> </a:t>
            </a:r>
            <a:r>
              <a:rPr lang="en-US" sz="2000" dirty="0" err="1">
                <a:solidFill>
                  <a:srgbClr val="391A05"/>
                </a:solidFill>
              </a:rPr>
              <a:t>tinish</a:t>
            </a:r>
            <a:r>
              <a:rPr lang="en-US" sz="2000" dirty="0">
                <a:solidFill>
                  <a:srgbClr val="391A05"/>
                </a:solidFill>
              </a:rPr>
              <a:t> </a:t>
            </a:r>
            <a:r>
              <a:rPr lang="en-US" sz="2000" dirty="0" err="1">
                <a:solidFill>
                  <a:srgbClr val="391A05"/>
                </a:solidFill>
              </a:rPr>
              <a:t>belgisini</a:t>
            </a:r>
            <a:r>
              <a:rPr lang="en-US" sz="2000" dirty="0">
                <a:solidFill>
                  <a:srgbClr val="391A05"/>
                </a:solidFill>
              </a:rPr>
              <a:t> </a:t>
            </a:r>
            <a:r>
              <a:rPr lang="en-US" sz="2000" dirty="0" err="1">
                <a:solidFill>
                  <a:srgbClr val="391A05"/>
                </a:solidFill>
              </a:rPr>
              <a:t>qo‘yib</a:t>
            </a:r>
            <a:r>
              <a:rPr lang="en-US" sz="2000" dirty="0">
                <a:solidFill>
                  <a:srgbClr val="391A05"/>
                </a:solidFill>
              </a:rPr>
              <a:t>, </a:t>
            </a:r>
            <a:r>
              <a:rPr lang="en-US" sz="2000" dirty="0" err="1">
                <a:solidFill>
                  <a:srgbClr val="391A05"/>
                </a:solidFill>
              </a:rPr>
              <a:t>gaplarni</a:t>
            </a:r>
            <a:r>
              <a:rPr lang="en-US" sz="2000" dirty="0">
                <a:solidFill>
                  <a:srgbClr val="391A05"/>
                </a:solidFill>
              </a:rPr>
              <a:t> </a:t>
            </a:r>
            <a:r>
              <a:rPr lang="en-US" sz="2000" dirty="0" err="1">
                <a:solidFill>
                  <a:srgbClr val="391A05"/>
                </a:solidFill>
              </a:rPr>
              <a:t>ko‘chiring</a:t>
            </a:r>
            <a:r>
              <a:rPr lang="en-US" sz="2000" dirty="0">
                <a:solidFill>
                  <a:srgbClr val="391A05"/>
                </a:solidFill>
              </a:rPr>
              <a:t>. </a:t>
            </a:r>
            <a:r>
              <a:rPr lang="en-US" sz="2000" dirty="0" err="1">
                <a:solidFill>
                  <a:srgbClr val="391A05"/>
                </a:solidFill>
              </a:rPr>
              <a:t>Qo‘yiladigan</a:t>
            </a:r>
            <a:r>
              <a:rPr lang="en-US" sz="2000" dirty="0">
                <a:solidFill>
                  <a:srgbClr val="391A05"/>
                </a:solidFill>
              </a:rPr>
              <a:t> </a:t>
            </a:r>
            <a:r>
              <a:rPr lang="en-US" sz="2000" dirty="0" err="1">
                <a:solidFill>
                  <a:srgbClr val="391A05"/>
                </a:solidFill>
              </a:rPr>
              <a:t>belgining</a:t>
            </a:r>
            <a:r>
              <a:rPr lang="en-US" sz="2000" dirty="0">
                <a:solidFill>
                  <a:srgbClr val="391A05"/>
                </a:solidFill>
              </a:rPr>
              <a:t> </a:t>
            </a:r>
            <a:r>
              <a:rPr lang="en-US" sz="2000" dirty="0" err="1">
                <a:solidFill>
                  <a:srgbClr val="391A05"/>
                </a:solidFill>
              </a:rPr>
              <a:t>nima</a:t>
            </a:r>
            <a:r>
              <a:rPr lang="en-US" sz="2000" dirty="0">
                <a:solidFill>
                  <a:srgbClr val="391A05"/>
                </a:solidFill>
              </a:rPr>
              <a:t> </a:t>
            </a:r>
            <a:r>
              <a:rPr lang="en-US" sz="2000" dirty="0" err="1">
                <a:solidFill>
                  <a:srgbClr val="391A05"/>
                </a:solidFill>
              </a:rPr>
              <a:t>sababdan</a:t>
            </a:r>
            <a:r>
              <a:rPr lang="en-US" sz="2000" dirty="0">
                <a:solidFill>
                  <a:srgbClr val="391A05"/>
                </a:solidFill>
              </a:rPr>
              <a:t> </a:t>
            </a:r>
            <a:r>
              <a:rPr lang="en-US" sz="2000" dirty="0" err="1">
                <a:solidFill>
                  <a:srgbClr val="391A05"/>
                </a:solidFill>
              </a:rPr>
              <a:t>ishlatilayotganiga</a:t>
            </a:r>
            <a:r>
              <a:rPr lang="en-US" sz="2000" dirty="0">
                <a:solidFill>
                  <a:srgbClr val="391A05"/>
                </a:solidFill>
              </a:rPr>
              <a:t> </a:t>
            </a:r>
            <a:r>
              <a:rPr lang="en-US" sz="2000" dirty="0" err="1">
                <a:solidFill>
                  <a:srgbClr val="391A05"/>
                </a:solidFill>
              </a:rPr>
              <a:t>diqqat</a:t>
            </a:r>
            <a:r>
              <a:rPr lang="en-US" sz="2000" dirty="0">
                <a:solidFill>
                  <a:srgbClr val="391A05"/>
                </a:solidFill>
              </a:rPr>
              <a:t> </a:t>
            </a:r>
            <a:r>
              <a:rPr lang="en-US" sz="2000" dirty="0" err="1">
                <a:solidFill>
                  <a:srgbClr val="391A05"/>
                </a:solidFill>
              </a:rPr>
              <a:t>qiling</a:t>
            </a:r>
            <a:r>
              <a:rPr lang="en-US" sz="2000" dirty="0">
                <a:solidFill>
                  <a:srgbClr val="391A05"/>
                </a:solidFill>
              </a:rPr>
              <a:t>.</a:t>
            </a:r>
            <a:endParaRPr lang="ru-RU" sz="2000" dirty="0">
              <a:solidFill>
                <a:srgbClr val="391A0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6" r="11363"/>
          <a:stretch/>
        </p:blipFill>
        <p:spPr>
          <a:xfrm>
            <a:off x="7710054" y="2171518"/>
            <a:ext cx="1169495" cy="16836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4463" y="1780536"/>
            <a:ext cx="75230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kun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podsho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saroyiga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kelibdi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og‘a-ini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botirlar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ertagidan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To‘qayda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yirtqich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Vahshatda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osmon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sheridek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qo‘rqmas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durroj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hikoyati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	Bola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Bolaning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ko‘ngli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poshsho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Oybek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7827" y="2195792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87520" y="2226965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69080" y="2645448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69080" y="2645448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03445" y="3073197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90792" y="3074093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64477" y="3934972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37827" y="3934972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98426" y="3935464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18773" y="3942752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40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2276" y="938179"/>
            <a:ext cx="6469571" cy="3877985"/>
          </a:xfrm>
        </p:spPr>
        <p:txBody>
          <a:bodyPr/>
          <a:lstStyle/>
          <a:p>
            <a:r>
              <a:rPr lang="uz-Latn-UZ" sz="2800" dirty="0" smtClean="0"/>
              <a:t>     </a:t>
            </a:r>
            <a:r>
              <a:rPr lang="en-US" sz="2800" dirty="0" err="1" smtClean="0"/>
              <a:t>Nuqta</a:t>
            </a:r>
            <a:r>
              <a:rPr lang="en-US" sz="2800" dirty="0" smtClean="0"/>
              <a:t> </a:t>
            </a:r>
            <a:r>
              <a:rPr lang="en-US" sz="2800" dirty="0" err="1"/>
              <a:t>quyidagi</a:t>
            </a:r>
            <a:r>
              <a:rPr lang="en-US" sz="2800" dirty="0"/>
              <a:t> </a:t>
            </a:r>
            <a:r>
              <a:rPr lang="en-US" sz="2800" dirty="0" err="1"/>
              <a:t>o‘rinlarda</a:t>
            </a:r>
            <a:r>
              <a:rPr lang="en-US" sz="2800" dirty="0"/>
              <a:t> </a:t>
            </a:r>
            <a:r>
              <a:rPr lang="en-US" sz="2800" dirty="0" err="1"/>
              <a:t>qo‘yiladi</a:t>
            </a:r>
            <a:r>
              <a:rPr lang="en-US" sz="2800" dirty="0"/>
              <a:t>:</a:t>
            </a:r>
          </a:p>
          <a:p>
            <a:endParaRPr lang="uz-Latn-UZ" sz="2800" dirty="0" smtClean="0"/>
          </a:p>
          <a:p>
            <a:r>
              <a:rPr lang="uz-Latn-UZ" sz="2800" dirty="0" smtClean="0"/>
              <a:t>   </a:t>
            </a:r>
            <a:r>
              <a:rPr lang="en-US" sz="2800" dirty="0" err="1" smtClean="0"/>
              <a:t>Darak</a:t>
            </a:r>
            <a:r>
              <a:rPr lang="en-US" sz="2800" dirty="0"/>
              <a:t>, </a:t>
            </a:r>
            <a:r>
              <a:rPr lang="en-US" sz="2800" dirty="0" err="1"/>
              <a:t>xabar</a:t>
            </a:r>
            <a:r>
              <a:rPr lang="en-US" sz="2800" dirty="0"/>
              <a:t> </a:t>
            </a:r>
            <a:r>
              <a:rPr lang="en-US" sz="2800" dirty="0" err="1"/>
              <a:t>mazmunidagi</a:t>
            </a:r>
            <a:r>
              <a:rPr lang="en-US" sz="2800" dirty="0"/>
              <a:t>, </a:t>
            </a:r>
            <a:r>
              <a:rPr lang="en-US" sz="2800" dirty="0" err="1"/>
              <a:t>ba’zan</a:t>
            </a:r>
            <a:r>
              <a:rPr lang="en-US" sz="2800" dirty="0"/>
              <a:t> </a:t>
            </a:r>
            <a:r>
              <a:rPr lang="en-US" sz="2800" dirty="0" err="1"/>
              <a:t>buyurish</a:t>
            </a:r>
            <a:r>
              <a:rPr lang="en-US" sz="2800" dirty="0"/>
              <a:t> </a:t>
            </a:r>
            <a:r>
              <a:rPr lang="en-US" sz="2800" dirty="0" err="1"/>
              <a:t>mazmunidagi</a:t>
            </a:r>
            <a:r>
              <a:rPr lang="en-US" sz="2800" dirty="0"/>
              <a:t> </a:t>
            </a:r>
            <a:r>
              <a:rPr lang="en-US" sz="2800" dirty="0" err="1"/>
              <a:t>gaplardan</a:t>
            </a:r>
            <a:r>
              <a:rPr lang="en-US" sz="2800" dirty="0"/>
              <a:t> </a:t>
            </a:r>
            <a:r>
              <a:rPr lang="en-US" sz="2800" dirty="0" err="1"/>
              <a:t>so‘ng</a:t>
            </a:r>
            <a:r>
              <a:rPr lang="en-US" sz="2800" dirty="0"/>
              <a:t>: </a:t>
            </a:r>
            <a:r>
              <a:rPr lang="uz-Latn-UZ" sz="2800" dirty="0" smtClean="0"/>
              <a:t>  </a:t>
            </a:r>
          </a:p>
          <a:p>
            <a:r>
              <a:rPr lang="uz-Latn-UZ" sz="2800" dirty="0">
                <a:solidFill>
                  <a:srgbClr val="7030A0"/>
                </a:solidFill>
              </a:rPr>
              <a:t> </a:t>
            </a:r>
            <a:r>
              <a:rPr lang="uz-Latn-UZ" sz="2800" dirty="0" smtClean="0">
                <a:solidFill>
                  <a:srgbClr val="7030A0"/>
                </a:solidFill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</a:rPr>
              <a:t>Bobom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mosh-</a:t>
            </a:r>
            <a:r>
              <a:rPr lang="en-US" sz="2800" dirty="0" err="1">
                <a:solidFill>
                  <a:srgbClr val="7030A0"/>
                </a:solidFill>
              </a:rPr>
              <a:t>guruch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soqolli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dirty="0" err="1">
                <a:solidFill>
                  <a:srgbClr val="7030A0"/>
                </a:solidFill>
              </a:rPr>
              <a:t>yuzi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ajinlarga</a:t>
            </a:r>
            <a:r>
              <a:rPr lang="en-US" sz="2800" dirty="0">
                <a:solidFill>
                  <a:srgbClr val="7030A0"/>
                </a:solidFill>
              </a:rPr>
              <a:t>  </a:t>
            </a:r>
            <a:r>
              <a:rPr lang="en-US" sz="2800" dirty="0" err="1">
                <a:solidFill>
                  <a:srgbClr val="7030A0"/>
                </a:solidFill>
              </a:rPr>
              <a:t>to‘la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barvasta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qariya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edi</a:t>
            </a:r>
            <a:r>
              <a:rPr lang="en-US" sz="2800" dirty="0">
                <a:solidFill>
                  <a:srgbClr val="7030A0"/>
                </a:solidFill>
              </a:rPr>
              <a:t>. (</a:t>
            </a:r>
            <a:r>
              <a:rPr lang="en-US" sz="2800" dirty="0" err="1">
                <a:solidFill>
                  <a:srgbClr val="7030A0"/>
                </a:solidFill>
              </a:rPr>
              <a:t>I.Sulton</a:t>
            </a:r>
            <a:r>
              <a:rPr lang="en-US" sz="2800" dirty="0" smtClean="0">
                <a:solidFill>
                  <a:srgbClr val="7030A0"/>
                </a:solidFill>
              </a:rPr>
              <a:t>)</a:t>
            </a:r>
            <a:endParaRPr lang="uz-Latn-UZ" sz="2800" dirty="0" smtClean="0">
              <a:solidFill>
                <a:srgbClr val="7030A0"/>
              </a:solidFill>
            </a:endParaRPr>
          </a:p>
          <a:p>
            <a:r>
              <a:rPr lang="uz-Latn-UZ" sz="2800" dirty="0" smtClean="0">
                <a:solidFill>
                  <a:srgbClr val="7030A0"/>
                </a:solidFill>
              </a:rPr>
              <a:t>  O‘quvchilar, vazifalarni to‘liq bajaring.</a:t>
            </a:r>
            <a:endParaRPr lang="en-US" sz="2800" dirty="0">
              <a:solidFill>
                <a:srgbClr val="7030A0"/>
              </a:solidFill>
            </a:endParaRPr>
          </a:p>
          <a:p>
            <a:endParaRPr lang="ru-RU" sz="2800" dirty="0"/>
          </a:p>
        </p:txBody>
      </p:sp>
      <p:sp>
        <p:nvSpPr>
          <p:cNvPr id="5" name="Ромб 4"/>
          <p:cNvSpPr/>
          <p:nvPr/>
        </p:nvSpPr>
        <p:spPr>
          <a:xfrm>
            <a:off x="259773" y="1080655"/>
            <a:ext cx="966354" cy="914400"/>
          </a:xfrm>
          <a:prstGeom prst="diamond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latin typeface="Elephant" panose="02020904090505020303" pitchFamily="18" charset="0"/>
                <a:cs typeface="Arial" panose="020B0604020202020204" pitchFamily="34" charset="0"/>
              </a:rPr>
              <a:t>1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9" y="1080655"/>
            <a:ext cx="15240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6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8871" y="1431794"/>
            <a:ext cx="7259784" cy="3231654"/>
          </a:xfrm>
        </p:spPr>
        <p:txBody>
          <a:bodyPr/>
          <a:lstStyle/>
          <a:p>
            <a:r>
              <a:rPr lang="uz-Latn-UZ" sz="2800" dirty="0" smtClean="0"/>
              <a:t>     </a:t>
            </a:r>
            <a:r>
              <a:rPr lang="en-US" sz="2800" dirty="0" err="1" smtClean="0"/>
              <a:t>Voqea-hodisa</a:t>
            </a:r>
            <a:r>
              <a:rPr lang="en-US" sz="2800" dirty="0"/>
              <a:t>, </a:t>
            </a:r>
            <a:r>
              <a:rPr lang="en-US" sz="2800" dirty="0" err="1"/>
              <a:t>shaxs-narsani</a:t>
            </a:r>
            <a:r>
              <a:rPr lang="en-US" sz="2800" dirty="0"/>
              <a:t> </a:t>
            </a:r>
            <a:endParaRPr lang="uz-Latn-UZ" sz="2800" dirty="0" smtClean="0"/>
          </a:p>
          <a:p>
            <a:r>
              <a:rPr lang="en-US" sz="2800" dirty="0" err="1" smtClean="0"/>
              <a:t>nomlash</a:t>
            </a:r>
            <a:r>
              <a:rPr lang="en-US" sz="2800" dirty="0" smtClean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ishlatilgan</a:t>
            </a:r>
            <a:r>
              <a:rPr lang="en-US" sz="2800" dirty="0"/>
              <a:t> (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so‘z</a:t>
            </a:r>
            <a:r>
              <a:rPr lang="en-US" sz="2800" dirty="0"/>
              <a:t> </a:t>
            </a:r>
            <a:endParaRPr lang="uz-Latn-UZ" sz="2800" dirty="0" smtClean="0"/>
          </a:p>
          <a:p>
            <a:r>
              <a:rPr lang="en-US" sz="2800" dirty="0" err="1" smtClean="0"/>
              <a:t>yoki</a:t>
            </a:r>
            <a:r>
              <a:rPr lang="en-US" sz="2800" dirty="0" smtClean="0"/>
              <a:t> </a:t>
            </a:r>
            <a:r>
              <a:rPr lang="en-US" sz="2800" dirty="0" err="1"/>
              <a:t>so‘z</a:t>
            </a:r>
            <a:r>
              <a:rPr lang="en-US" sz="2800" dirty="0"/>
              <a:t> </a:t>
            </a:r>
            <a:r>
              <a:rPr lang="en-US" sz="2800" dirty="0" err="1"/>
              <a:t>birikmasi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ifodalangan</a:t>
            </a:r>
            <a:r>
              <a:rPr lang="en-US" sz="2800" dirty="0"/>
              <a:t>) </a:t>
            </a:r>
            <a:endParaRPr lang="uz-Latn-UZ" sz="2800" dirty="0" smtClean="0"/>
          </a:p>
          <a:p>
            <a:r>
              <a:rPr lang="en-US" sz="2800" dirty="0" err="1" smtClean="0"/>
              <a:t>qisqa</a:t>
            </a:r>
            <a:r>
              <a:rPr lang="en-US" sz="2800" dirty="0" smtClean="0"/>
              <a:t> </a:t>
            </a:r>
            <a:r>
              <a:rPr lang="en-US" sz="2800" dirty="0" err="1"/>
              <a:t>gapdan</a:t>
            </a:r>
            <a:r>
              <a:rPr lang="en-US" sz="2800" dirty="0"/>
              <a:t> </a:t>
            </a:r>
            <a:r>
              <a:rPr lang="en-US" sz="2800" dirty="0" err="1" smtClean="0"/>
              <a:t>so‘ng</a:t>
            </a:r>
            <a:r>
              <a:rPr lang="en-US" sz="2800" dirty="0" smtClean="0"/>
              <a:t>:</a:t>
            </a:r>
            <a:endParaRPr lang="uz-Latn-UZ" sz="2800" dirty="0" smtClean="0"/>
          </a:p>
          <a:p>
            <a:r>
              <a:rPr lang="uz-Latn-UZ" sz="2800" dirty="0" smtClean="0"/>
              <a:t>    </a:t>
            </a:r>
            <a:r>
              <a:rPr lang="en-US" sz="2800" dirty="0" err="1" smtClean="0">
                <a:solidFill>
                  <a:srgbClr val="7030A0"/>
                </a:solidFill>
              </a:rPr>
              <a:t>Yashash</a:t>
            </a:r>
            <a:r>
              <a:rPr lang="en-US" sz="2800" dirty="0">
                <a:solidFill>
                  <a:srgbClr val="7030A0"/>
                </a:solidFill>
              </a:rPr>
              <a:t>. Bu – </a:t>
            </a:r>
            <a:r>
              <a:rPr lang="en-US" sz="2800" dirty="0" err="1">
                <a:solidFill>
                  <a:srgbClr val="7030A0"/>
                </a:solidFill>
              </a:rPr>
              <a:t>orzular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qanotin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kermoq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  <a:r>
              <a:rPr lang="uz-Latn-UZ" sz="2800" dirty="0" smtClean="0">
                <a:solidFill>
                  <a:srgbClr val="7030A0"/>
                </a:solidFill>
              </a:rPr>
              <a:t>  </a:t>
            </a:r>
          </a:p>
          <a:p>
            <a:r>
              <a:rPr lang="uz-Latn-UZ" sz="2800" dirty="0">
                <a:solidFill>
                  <a:srgbClr val="7030A0"/>
                </a:solidFill>
              </a:rPr>
              <a:t> </a:t>
            </a:r>
            <a:r>
              <a:rPr lang="uz-Latn-UZ" sz="2800" dirty="0" smtClean="0">
                <a:solidFill>
                  <a:srgbClr val="7030A0"/>
                </a:solidFill>
              </a:rPr>
              <a:t>   </a:t>
            </a:r>
            <a:r>
              <a:rPr lang="en-US" sz="2800" dirty="0" err="1" smtClean="0">
                <a:solidFill>
                  <a:srgbClr val="7030A0"/>
                </a:solidFill>
              </a:rPr>
              <a:t>Yashash</a:t>
            </a:r>
            <a:r>
              <a:rPr lang="en-US" sz="2800" dirty="0">
                <a:solidFill>
                  <a:srgbClr val="7030A0"/>
                </a:solidFill>
              </a:rPr>
              <a:t>. Bu – </a:t>
            </a:r>
            <a:r>
              <a:rPr lang="en-US" sz="2800" dirty="0" err="1">
                <a:solidFill>
                  <a:srgbClr val="7030A0"/>
                </a:solidFill>
              </a:rPr>
              <a:t>muhabbat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gullarin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termoq</a:t>
            </a:r>
            <a:r>
              <a:rPr lang="en-US" sz="2800" dirty="0">
                <a:solidFill>
                  <a:srgbClr val="7030A0"/>
                </a:solidFill>
              </a:rPr>
              <a:t>. </a:t>
            </a:r>
            <a:endParaRPr lang="uz-Latn-UZ" sz="2800" dirty="0" smtClean="0">
              <a:solidFill>
                <a:srgbClr val="7030A0"/>
              </a:solidFill>
            </a:endParaRPr>
          </a:p>
          <a:p>
            <a:r>
              <a:rPr lang="uz-Latn-UZ" sz="2800" dirty="0">
                <a:solidFill>
                  <a:srgbClr val="7030A0"/>
                </a:solidFill>
              </a:rPr>
              <a:t> </a:t>
            </a:r>
            <a:r>
              <a:rPr lang="uz-Latn-UZ" sz="2800" dirty="0" smtClean="0">
                <a:solidFill>
                  <a:srgbClr val="7030A0"/>
                </a:solidFill>
              </a:rPr>
              <a:t>                                               </a:t>
            </a:r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>
                <a:solidFill>
                  <a:srgbClr val="7030A0"/>
                </a:solidFill>
              </a:rPr>
              <a:t>O. </a:t>
            </a:r>
            <a:r>
              <a:rPr lang="en-US" sz="2800" dirty="0" err="1">
                <a:solidFill>
                  <a:srgbClr val="7030A0"/>
                </a:solidFill>
              </a:rPr>
              <a:t>Matjon</a:t>
            </a:r>
            <a:r>
              <a:rPr lang="en-US" sz="2800" dirty="0">
                <a:solidFill>
                  <a:srgbClr val="7030A0"/>
                </a:solidFill>
              </a:rPr>
              <a:t>)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Ромб 3"/>
          <p:cNvSpPr/>
          <p:nvPr/>
        </p:nvSpPr>
        <p:spPr>
          <a:xfrm>
            <a:off x="221671" y="865908"/>
            <a:ext cx="914400" cy="914400"/>
          </a:xfrm>
          <a:prstGeom prst="diamond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62" y="1106675"/>
            <a:ext cx="1944543" cy="255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6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1491" y="1416626"/>
            <a:ext cx="5066799" cy="2369880"/>
          </a:xfrm>
        </p:spPr>
        <p:txBody>
          <a:bodyPr/>
          <a:lstStyle/>
          <a:p>
            <a:r>
              <a:rPr lang="uz-Latn-UZ" sz="2800" dirty="0"/>
              <a:t> </a:t>
            </a:r>
            <a:r>
              <a:rPr lang="uz-Latn-UZ" sz="2800" dirty="0" smtClean="0"/>
              <a:t>   </a:t>
            </a:r>
            <a:r>
              <a:rPr lang="en-US" sz="2800" dirty="0" err="1" smtClean="0"/>
              <a:t>Tartib</a:t>
            </a:r>
            <a:r>
              <a:rPr lang="en-US" sz="2800" dirty="0" smtClean="0"/>
              <a:t> </a:t>
            </a:r>
            <a:r>
              <a:rPr lang="en-US" sz="2800" dirty="0" err="1"/>
              <a:t>bildiruvchi</a:t>
            </a:r>
            <a:r>
              <a:rPr lang="en-US" sz="2800" dirty="0"/>
              <a:t> </a:t>
            </a:r>
            <a:r>
              <a:rPr lang="en-US" sz="2800" dirty="0" err="1"/>
              <a:t>arab</a:t>
            </a:r>
            <a:r>
              <a:rPr lang="en-US" sz="2800" dirty="0"/>
              <a:t> </a:t>
            </a:r>
            <a:r>
              <a:rPr lang="en-US" sz="2800" dirty="0" err="1" smtClean="0"/>
              <a:t>raqam</a:t>
            </a:r>
            <a:r>
              <a:rPr lang="uz-Latn-UZ" sz="2800" dirty="0" smtClean="0"/>
              <a:t>-</a:t>
            </a:r>
            <a:r>
              <a:rPr lang="en-US" sz="2800" dirty="0" err="1" smtClean="0"/>
              <a:t>laridan</a:t>
            </a:r>
            <a:r>
              <a:rPr lang="en-US" sz="2800" dirty="0" smtClean="0"/>
              <a:t> </a:t>
            </a:r>
            <a:r>
              <a:rPr lang="en-US" sz="2800" dirty="0" err="1"/>
              <a:t>so‘ng</a:t>
            </a:r>
            <a:r>
              <a:rPr lang="en-US" sz="2800" dirty="0"/>
              <a:t>: </a:t>
            </a:r>
            <a:endParaRPr lang="uz-Latn-UZ" sz="2800" dirty="0" smtClean="0"/>
          </a:p>
          <a:p>
            <a:r>
              <a:rPr lang="uz-Latn-UZ" sz="2800" dirty="0"/>
              <a:t> </a:t>
            </a:r>
            <a:r>
              <a:rPr lang="uz-Latn-UZ" sz="2800" dirty="0" smtClean="0"/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Nutq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tovushlari</a:t>
            </a:r>
            <a:r>
              <a:rPr lang="en-US" sz="2800" dirty="0">
                <a:solidFill>
                  <a:srgbClr val="7030A0"/>
                </a:solidFill>
              </a:rPr>
              <a:t> 2 </a:t>
            </a:r>
            <a:r>
              <a:rPr lang="en-US" sz="2800" dirty="0" err="1">
                <a:solidFill>
                  <a:srgbClr val="7030A0"/>
                </a:solidFill>
              </a:rPr>
              <a:t>xil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bo‘ladi</a:t>
            </a:r>
            <a:r>
              <a:rPr lang="en-US" sz="2800" dirty="0">
                <a:solidFill>
                  <a:srgbClr val="7030A0"/>
                </a:solidFill>
              </a:rPr>
              <a:t>: </a:t>
            </a:r>
            <a:endParaRPr lang="uz-Latn-UZ" sz="2800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rgbClr val="7030A0"/>
                </a:solidFill>
              </a:rPr>
              <a:t>Unli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tovushlar</a:t>
            </a:r>
            <a:r>
              <a:rPr lang="en-US" sz="2800" dirty="0">
                <a:solidFill>
                  <a:srgbClr val="7030A0"/>
                </a:solidFill>
              </a:rPr>
              <a:t>. </a:t>
            </a:r>
            <a:endParaRPr lang="uz-Latn-UZ" sz="2800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rgbClr val="7030A0"/>
                </a:solidFill>
              </a:rPr>
              <a:t>Undosh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tovushlar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Ромб 3"/>
          <p:cNvSpPr/>
          <p:nvPr/>
        </p:nvSpPr>
        <p:spPr>
          <a:xfrm>
            <a:off x="232063" y="959426"/>
            <a:ext cx="914400" cy="914400"/>
          </a:xfrm>
          <a:prstGeom prst="diamond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1" y="959426"/>
            <a:ext cx="2148319" cy="274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423-mashq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647" y="969351"/>
            <a:ext cx="7826818" cy="307777"/>
          </a:xfrm>
        </p:spPr>
        <p:txBody>
          <a:bodyPr/>
          <a:lstStyle/>
          <a:p>
            <a:pPr algn="ctr"/>
            <a:r>
              <a:rPr lang="en-US" sz="2000" dirty="0" err="1"/>
              <a:t>Quyidagi</a:t>
            </a:r>
            <a:r>
              <a:rPr lang="en-US" sz="2000" dirty="0"/>
              <a:t> </a:t>
            </a:r>
            <a:r>
              <a:rPr lang="en-US" sz="2000" dirty="0" err="1"/>
              <a:t>jumlalarni</a:t>
            </a:r>
            <a:r>
              <a:rPr lang="en-US" sz="2000" dirty="0"/>
              <a:t> </a:t>
            </a:r>
            <a:r>
              <a:rPr lang="en-US" sz="2000" dirty="0" err="1"/>
              <a:t>yakunlab</a:t>
            </a:r>
            <a:r>
              <a:rPr lang="en-US" sz="2000" dirty="0"/>
              <a:t>, gap </a:t>
            </a:r>
            <a:r>
              <a:rPr lang="en-US" sz="2000" dirty="0" err="1"/>
              <a:t>hosil</a:t>
            </a:r>
            <a:r>
              <a:rPr lang="en-US" sz="2000" dirty="0"/>
              <a:t> </a:t>
            </a:r>
            <a:r>
              <a:rPr lang="en-US" sz="2000" dirty="0" err="1"/>
              <a:t>qiling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8373" y="1664856"/>
            <a:ext cx="69515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Ulg‘ayganimda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Qishlog‘im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shahrim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chiroyi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	Chet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elliklarning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	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yildan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kun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yonimda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bo‘lmasalar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8" r="23201"/>
          <a:stretch/>
        </p:blipFill>
        <p:spPr bwMode="auto">
          <a:xfrm>
            <a:off x="7377345" y="1558647"/>
            <a:ext cx="1308855" cy="21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8372" y="3828497"/>
            <a:ext cx="5672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s-E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 – bilimdan, bilim esa …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8373" y="3836131"/>
            <a:ext cx="7678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s-E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 – bilimdan, bilim esa 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aqldan kuch oladi.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301" y="938178"/>
            <a:ext cx="8672443" cy="3877985"/>
          </a:xfrm>
        </p:spPr>
        <p:txBody>
          <a:bodyPr/>
          <a:lstStyle/>
          <a:p>
            <a:r>
              <a:rPr lang="uz-Latn-UZ" dirty="0" smtClean="0"/>
              <a:t>   </a:t>
            </a:r>
            <a:r>
              <a:rPr lang="ru-RU" dirty="0" smtClean="0"/>
              <a:t>  </a:t>
            </a:r>
            <a:r>
              <a:rPr lang="en-US" sz="2800" dirty="0" err="1" smtClean="0"/>
              <a:t>Vergul</a:t>
            </a:r>
            <a:r>
              <a:rPr lang="en-US" sz="2800" dirty="0" smtClean="0"/>
              <a:t> </a:t>
            </a:r>
            <a:r>
              <a:rPr lang="en-US" sz="2800" dirty="0" err="1"/>
              <a:t>quyidagi</a:t>
            </a:r>
            <a:r>
              <a:rPr lang="en-US" sz="2800" dirty="0"/>
              <a:t> </a:t>
            </a:r>
            <a:r>
              <a:rPr lang="en-US" sz="2800" dirty="0" err="1"/>
              <a:t>o‘rinlarda</a:t>
            </a:r>
            <a:r>
              <a:rPr lang="en-US" sz="2800" dirty="0"/>
              <a:t> </a:t>
            </a:r>
            <a:r>
              <a:rPr lang="en-US" sz="2800" dirty="0" err="1"/>
              <a:t>ishlatiladi</a:t>
            </a:r>
            <a:r>
              <a:rPr lang="en-US" sz="2800" dirty="0"/>
              <a:t>:</a:t>
            </a:r>
          </a:p>
          <a:p>
            <a:r>
              <a:rPr lang="ru-RU" sz="2800" dirty="0" smtClean="0"/>
              <a:t>   </a:t>
            </a:r>
            <a:r>
              <a:rPr lang="en-US" sz="2800" b="1" dirty="0" smtClean="0"/>
              <a:t>1.</a:t>
            </a:r>
            <a:r>
              <a:rPr lang="uz-Latn-UZ" sz="2800" dirty="0" smtClean="0"/>
              <a:t> </a:t>
            </a:r>
            <a:r>
              <a:rPr lang="en-US" sz="2800" dirty="0" err="1" smtClean="0"/>
              <a:t>Sanash</a:t>
            </a:r>
            <a:r>
              <a:rPr lang="en-US" sz="2800" dirty="0" smtClean="0"/>
              <a:t> </a:t>
            </a:r>
            <a:r>
              <a:rPr lang="en-US" sz="2800" dirty="0" err="1"/>
              <a:t>ohangida</a:t>
            </a:r>
            <a:r>
              <a:rPr lang="en-US" sz="2800" dirty="0"/>
              <a:t> </a:t>
            </a:r>
            <a:r>
              <a:rPr lang="en-US" sz="2800" dirty="0" err="1"/>
              <a:t>aytiladigan</a:t>
            </a:r>
            <a:r>
              <a:rPr lang="en-US" sz="2800" dirty="0"/>
              <a:t> </a:t>
            </a:r>
            <a:r>
              <a:rPr lang="en-US" sz="2800" dirty="0" err="1"/>
              <a:t>bo‘laklar</a:t>
            </a:r>
            <a:r>
              <a:rPr lang="en-US" sz="2800" dirty="0"/>
              <a:t> – </a:t>
            </a:r>
            <a:r>
              <a:rPr lang="en-US" sz="2800" dirty="0" err="1"/>
              <a:t>uyushiq</a:t>
            </a:r>
            <a:r>
              <a:rPr lang="en-US" sz="2800" dirty="0"/>
              <a:t> </a:t>
            </a:r>
            <a:r>
              <a:rPr lang="en-US" sz="2800" dirty="0" err="1"/>
              <a:t>bo‘laklar</a:t>
            </a:r>
            <a:r>
              <a:rPr lang="en-US" sz="2800" dirty="0"/>
              <a:t> </a:t>
            </a:r>
            <a:r>
              <a:rPr lang="en-US" sz="2800" dirty="0" err="1"/>
              <a:t>orasida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004F8A"/>
                </a:solidFill>
              </a:rPr>
              <a:t>Chetlarida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 smtClean="0">
                <a:solidFill>
                  <a:srgbClr val="004F8A"/>
                </a:solidFill>
              </a:rPr>
              <a:t>jiydalar</a:t>
            </a:r>
            <a:r>
              <a:rPr lang="en-US" sz="2800" dirty="0" smtClean="0">
                <a:solidFill>
                  <a:srgbClr val="004F8A"/>
                </a:solidFill>
              </a:rPr>
              <a:t>,</a:t>
            </a:r>
            <a:r>
              <a:rPr lang="uz-Latn-UZ" sz="2800" dirty="0" smtClean="0">
                <a:solidFill>
                  <a:srgbClr val="004F8A"/>
                </a:solidFill>
              </a:rPr>
              <a:t> </a:t>
            </a:r>
            <a:r>
              <a:rPr lang="en-US" sz="2800" dirty="0" err="1" smtClean="0">
                <a:solidFill>
                  <a:srgbClr val="004F8A"/>
                </a:solidFill>
              </a:rPr>
              <a:t>majnuntollar</a:t>
            </a:r>
            <a:r>
              <a:rPr lang="en-US" sz="2800" dirty="0" smtClean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o‘sgan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anhorga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havas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 smtClean="0">
                <a:solidFill>
                  <a:srgbClr val="004F8A"/>
                </a:solidFill>
              </a:rPr>
              <a:t>bilan</a:t>
            </a:r>
            <a:r>
              <a:rPr lang="en-US" sz="2800" dirty="0" smtClean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qaradi</a:t>
            </a:r>
            <a:r>
              <a:rPr lang="en-US" sz="2800" dirty="0">
                <a:solidFill>
                  <a:srgbClr val="004F8A"/>
                </a:solidFill>
              </a:rPr>
              <a:t>. (Said Ahmad)</a:t>
            </a:r>
          </a:p>
          <a:p>
            <a:r>
              <a:rPr lang="ru-RU" sz="2800" dirty="0" smtClean="0"/>
              <a:t>   </a:t>
            </a:r>
            <a:r>
              <a:rPr lang="en-US" sz="2800" b="1" dirty="0" smtClean="0"/>
              <a:t>2.</a:t>
            </a:r>
            <a:r>
              <a:rPr lang="uz-Latn-UZ" sz="2800" dirty="0"/>
              <a:t> </a:t>
            </a:r>
            <a:r>
              <a:rPr lang="en-US" sz="2800" dirty="0" err="1" smtClean="0"/>
              <a:t>Undov</a:t>
            </a:r>
            <a:r>
              <a:rPr lang="en-US" sz="2800" dirty="0" smtClean="0"/>
              <a:t> </a:t>
            </a:r>
            <a:r>
              <a:rPr lang="en-US" sz="2800" dirty="0" err="1"/>
              <a:t>so‘zlardan</a:t>
            </a:r>
            <a:r>
              <a:rPr lang="en-US" sz="2800" dirty="0"/>
              <a:t> </a:t>
            </a:r>
            <a:r>
              <a:rPr lang="en-US" sz="2800" dirty="0" err="1"/>
              <a:t>keyin</a:t>
            </a:r>
            <a:r>
              <a:rPr lang="en-US" sz="2800" dirty="0"/>
              <a:t>: </a:t>
            </a:r>
            <a:endParaRPr lang="uz-Latn-UZ" sz="2800" dirty="0" smtClean="0"/>
          </a:p>
          <a:p>
            <a:r>
              <a:rPr lang="en-US" sz="2800" dirty="0" err="1" smtClean="0">
                <a:solidFill>
                  <a:srgbClr val="004F8A"/>
                </a:solidFill>
              </a:rPr>
              <a:t>Iya</a:t>
            </a:r>
            <a:r>
              <a:rPr lang="en-US" sz="2800" dirty="0">
                <a:solidFill>
                  <a:srgbClr val="004F8A"/>
                </a:solidFill>
              </a:rPr>
              <a:t>, </a:t>
            </a:r>
            <a:r>
              <a:rPr lang="en-US" sz="2800" dirty="0" err="1">
                <a:solidFill>
                  <a:srgbClr val="004F8A"/>
                </a:solidFill>
              </a:rPr>
              <a:t>yubilyar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ekansan</a:t>
            </a:r>
            <a:r>
              <a:rPr lang="en-US" sz="2800" dirty="0">
                <a:solidFill>
                  <a:srgbClr val="004F8A"/>
                </a:solidFill>
              </a:rPr>
              <a:t>-da, </a:t>
            </a:r>
            <a:endParaRPr lang="uz-Latn-UZ" sz="2800" dirty="0" smtClean="0">
              <a:solidFill>
                <a:srgbClr val="004F8A"/>
              </a:solidFill>
            </a:endParaRPr>
          </a:p>
          <a:p>
            <a:r>
              <a:rPr lang="en-US" sz="2800" dirty="0" err="1" smtClean="0">
                <a:solidFill>
                  <a:srgbClr val="004F8A"/>
                </a:solidFill>
              </a:rPr>
              <a:t>shoshmay</a:t>
            </a:r>
            <a:r>
              <a:rPr lang="en-US" sz="2800" dirty="0" smtClean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tur</a:t>
            </a:r>
            <a:r>
              <a:rPr lang="en-US" sz="2800" dirty="0">
                <a:solidFill>
                  <a:srgbClr val="004F8A"/>
                </a:solidFill>
              </a:rPr>
              <a:t>-chi, </a:t>
            </a:r>
            <a:r>
              <a:rPr lang="en-US" sz="2800" dirty="0" err="1">
                <a:solidFill>
                  <a:srgbClr val="004F8A"/>
                </a:solidFill>
              </a:rPr>
              <a:t>hozir</a:t>
            </a:r>
            <a:r>
              <a:rPr lang="en-US" sz="2800" dirty="0" smtClean="0">
                <a:solidFill>
                  <a:srgbClr val="004F8A"/>
                </a:solidFill>
              </a:rPr>
              <a:t>.</a:t>
            </a:r>
            <a:endParaRPr lang="uz-Latn-UZ" sz="2800" dirty="0" smtClean="0">
              <a:solidFill>
                <a:srgbClr val="004F8A"/>
              </a:solidFill>
            </a:endParaRPr>
          </a:p>
          <a:p>
            <a:r>
              <a:rPr lang="uz-Latn-UZ" sz="2800" dirty="0" smtClean="0">
                <a:solidFill>
                  <a:srgbClr val="004F8A"/>
                </a:solidFill>
              </a:rPr>
              <a:t> </a:t>
            </a:r>
            <a:r>
              <a:rPr lang="en-US" sz="2800" dirty="0" smtClean="0">
                <a:solidFill>
                  <a:srgbClr val="004F8A"/>
                </a:solidFill>
              </a:rPr>
              <a:t>(</a:t>
            </a:r>
            <a:r>
              <a:rPr lang="en-US" sz="2800" dirty="0">
                <a:solidFill>
                  <a:srgbClr val="004F8A"/>
                </a:solidFill>
              </a:rPr>
              <a:t>O‘. </a:t>
            </a:r>
            <a:r>
              <a:rPr lang="en-US" sz="2800" dirty="0" err="1">
                <a:solidFill>
                  <a:srgbClr val="004F8A"/>
                </a:solidFill>
              </a:rPr>
              <a:t>Hoshimov</a:t>
            </a:r>
            <a:r>
              <a:rPr lang="en-US" sz="2800" dirty="0">
                <a:solidFill>
                  <a:srgbClr val="004F8A"/>
                </a:solidFill>
              </a:rPr>
              <a:t>)</a:t>
            </a:r>
          </a:p>
          <a:p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2" y="2753590"/>
            <a:ext cx="2246261" cy="16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305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693" y="1000523"/>
            <a:ext cx="8568534" cy="3231654"/>
          </a:xfrm>
        </p:spPr>
        <p:txBody>
          <a:bodyPr/>
          <a:lstStyle/>
          <a:p>
            <a:r>
              <a:rPr lang="ru-RU" sz="2800" dirty="0" smtClean="0"/>
              <a:t>   </a:t>
            </a:r>
            <a:r>
              <a:rPr lang="en-US" sz="2800" b="1" dirty="0" smtClean="0"/>
              <a:t>3.</a:t>
            </a:r>
            <a:r>
              <a:rPr lang="uz-Latn-UZ" sz="2800" dirty="0" smtClean="0"/>
              <a:t> </a:t>
            </a:r>
            <a:r>
              <a:rPr lang="en-US" sz="2800" dirty="0" err="1" smtClean="0"/>
              <a:t>Biror</a:t>
            </a:r>
            <a:r>
              <a:rPr lang="en-US" sz="2800" dirty="0" smtClean="0"/>
              <a:t> </a:t>
            </a:r>
            <a:r>
              <a:rPr lang="en-US" sz="2800" dirty="0" err="1"/>
              <a:t>shaxsga</a:t>
            </a:r>
            <a:r>
              <a:rPr lang="en-US" sz="2800" dirty="0"/>
              <a:t> </a:t>
            </a:r>
            <a:r>
              <a:rPr lang="en-US" sz="2800" dirty="0" err="1"/>
              <a:t>murojaat</a:t>
            </a:r>
            <a:r>
              <a:rPr lang="en-US" sz="2800" dirty="0"/>
              <a:t> – </a:t>
            </a:r>
            <a:r>
              <a:rPr lang="en-US" sz="2800" dirty="0" err="1"/>
              <a:t>undalmalardan</a:t>
            </a:r>
            <a:r>
              <a:rPr lang="en-US" sz="2800" dirty="0"/>
              <a:t> </a:t>
            </a:r>
            <a:r>
              <a:rPr lang="en-US" sz="2800" dirty="0" err="1"/>
              <a:t>keyin</a:t>
            </a:r>
            <a:r>
              <a:rPr lang="en-US" sz="2800" dirty="0"/>
              <a:t>: </a:t>
            </a:r>
            <a:r>
              <a:rPr lang="uz-Latn-UZ" sz="2800" dirty="0" smtClean="0"/>
              <a:t>    </a:t>
            </a:r>
          </a:p>
          <a:p>
            <a:r>
              <a:rPr lang="uz-Latn-UZ" sz="2800" dirty="0">
                <a:solidFill>
                  <a:srgbClr val="004F8A"/>
                </a:solidFill>
              </a:rPr>
              <a:t> </a:t>
            </a:r>
            <a:r>
              <a:rPr lang="uz-Latn-UZ" sz="2800" dirty="0" smtClean="0">
                <a:solidFill>
                  <a:srgbClr val="004F8A"/>
                </a:solidFill>
              </a:rPr>
              <a:t>  </a:t>
            </a:r>
            <a:r>
              <a:rPr lang="en-US" sz="2800" dirty="0" err="1" smtClean="0">
                <a:solidFill>
                  <a:srgbClr val="004F8A"/>
                </a:solidFill>
              </a:rPr>
              <a:t>O‘g‘rigina</a:t>
            </a:r>
            <a:r>
              <a:rPr lang="en-US" sz="2800" dirty="0" smtClean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bolam</a:t>
            </a:r>
            <a:r>
              <a:rPr lang="en-US" sz="2800" dirty="0">
                <a:solidFill>
                  <a:srgbClr val="004F8A"/>
                </a:solidFill>
              </a:rPr>
              <a:t>, </a:t>
            </a:r>
            <a:r>
              <a:rPr lang="en-US" sz="2800" dirty="0" err="1">
                <a:solidFill>
                  <a:srgbClr val="004F8A"/>
                </a:solidFill>
              </a:rPr>
              <a:t>hoynahoy</a:t>
            </a:r>
            <a:r>
              <a:rPr lang="en-US" sz="2800" dirty="0">
                <a:solidFill>
                  <a:srgbClr val="004F8A"/>
                </a:solidFill>
              </a:rPr>
              <a:t>, </a:t>
            </a:r>
            <a:r>
              <a:rPr lang="en-US" sz="2800" dirty="0" err="1">
                <a:solidFill>
                  <a:srgbClr val="004F8A"/>
                </a:solidFill>
              </a:rPr>
              <a:t>biror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tiriklikning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ko‘yida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tomga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chiqqan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ko‘rinasan</a:t>
            </a:r>
            <a:r>
              <a:rPr lang="en-US" sz="2800" dirty="0">
                <a:solidFill>
                  <a:srgbClr val="004F8A"/>
                </a:solidFill>
              </a:rPr>
              <a:t>? (</a:t>
            </a:r>
            <a:r>
              <a:rPr lang="en-US" sz="2800" dirty="0" err="1">
                <a:solidFill>
                  <a:srgbClr val="004F8A"/>
                </a:solidFill>
              </a:rPr>
              <a:t>G‘afur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G‘ulom</a:t>
            </a:r>
            <a:r>
              <a:rPr lang="en-US" sz="2800" dirty="0">
                <a:solidFill>
                  <a:srgbClr val="004F8A"/>
                </a:solidFill>
              </a:rPr>
              <a:t>)</a:t>
            </a:r>
          </a:p>
          <a:p>
            <a:r>
              <a:rPr lang="ru-RU" sz="2800" dirty="0" smtClean="0"/>
              <a:t>   </a:t>
            </a:r>
            <a:r>
              <a:rPr lang="en-US" sz="2800" b="1" dirty="0" smtClean="0"/>
              <a:t>4.</a:t>
            </a:r>
            <a:r>
              <a:rPr lang="uz-Latn-UZ" sz="2800" dirty="0" smtClean="0"/>
              <a:t> </a:t>
            </a:r>
            <a:r>
              <a:rPr lang="en-US" sz="2800" dirty="0" err="1" smtClean="0"/>
              <a:t>So‘z</a:t>
            </a:r>
            <a:r>
              <a:rPr lang="en-US" sz="2800" dirty="0" smtClean="0"/>
              <a:t> </a:t>
            </a:r>
            <a:r>
              <a:rPr lang="en-US" sz="2800" dirty="0" err="1"/>
              <a:t>takrorlansa</a:t>
            </a:r>
            <a:r>
              <a:rPr lang="en-US" sz="2800" dirty="0"/>
              <a:t>: </a:t>
            </a:r>
            <a:endParaRPr lang="uz-Latn-UZ" sz="2800" dirty="0" smtClean="0"/>
          </a:p>
          <a:p>
            <a:r>
              <a:rPr lang="uz-Latn-UZ" sz="2800" dirty="0" smtClean="0">
                <a:solidFill>
                  <a:srgbClr val="004F8A"/>
                </a:solidFill>
              </a:rPr>
              <a:t>    </a:t>
            </a:r>
            <a:r>
              <a:rPr lang="en-US" sz="2800" dirty="0" err="1" smtClean="0">
                <a:solidFill>
                  <a:srgbClr val="004F8A"/>
                </a:solidFill>
              </a:rPr>
              <a:t>Shoir</a:t>
            </a:r>
            <a:r>
              <a:rPr lang="en-US" sz="2800" dirty="0" smtClean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itoatkorona</a:t>
            </a:r>
            <a:r>
              <a:rPr lang="en-US" sz="2800" dirty="0">
                <a:solidFill>
                  <a:srgbClr val="004F8A"/>
                </a:solidFill>
              </a:rPr>
              <a:t> bosh </a:t>
            </a:r>
            <a:r>
              <a:rPr lang="en-US" sz="2800" dirty="0" err="1">
                <a:solidFill>
                  <a:srgbClr val="004F8A"/>
                </a:solidFill>
              </a:rPr>
              <a:t>irg‘ab</a:t>
            </a:r>
            <a:r>
              <a:rPr lang="en-US" sz="2800" dirty="0">
                <a:solidFill>
                  <a:srgbClr val="004F8A"/>
                </a:solidFill>
              </a:rPr>
              <a:t>: </a:t>
            </a:r>
          </a:p>
          <a:p>
            <a:r>
              <a:rPr lang="en-US" sz="2800" dirty="0">
                <a:solidFill>
                  <a:srgbClr val="004F8A"/>
                </a:solidFill>
              </a:rPr>
              <a:t>    – </a:t>
            </a:r>
            <a:r>
              <a:rPr lang="en-US" sz="2800" dirty="0" err="1">
                <a:solidFill>
                  <a:srgbClr val="004F8A"/>
                </a:solidFill>
              </a:rPr>
              <a:t>O‘qiganmiz</a:t>
            </a:r>
            <a:r>
              <a:rPr lang="en-US" sz="2800" dirty="0">
                <a:solidFill>
                  <a:srgbClr val="004F8A"/>
                </a:solidFill>
              </a:rPr>
              <a:t>, </a:t>
            </a:r>
            <a:r>
              <a:rPr lang="en-US" sz="2800" dirty="0" err="1">
                <a:solidFill>
                  <a:srgbClr val="004F8A"/>
                </a:solidFill>
              </a:rPr>
              <a:t>o‘qiganmiz</a:t>
            </a:r>
            <a:r>
              <a:rPr lang="en-US" sz="2800" dirty="0">
                <a:solidFill>
                  <a:srgbClr val="004F8A"/>
                </a:solidFill>
              </a:rPr>
              <a:t>, – </a:t>
            </a:r>
            <a:r>
              <a:rPr lang="en-US" sz="2800" dirty="0" smtClean="0">
                <a:solidFill>
                  <a:srgbClr val="004F8A"/>
                </a:solidFill>
              </a:rPr>
              <a:t>deb</a:t>
            </a:r>
            <a:endParaRPr lang="uz-Latn-UZ" sz="2800" dirty="0" smtClean="0">
              <a:solidFill>
                <a:srgbClr val="004F8A"/>
              </a:solidFill>
            </a:endParaRPr>
          </a:p>
          <a:p>
            <a:r>
              <a:rPr lang="en-US" sz="2800" dirty="0" smtClean="0">
                <a:solidFill>
                  <a:srgbClr val="004F8A"/>
                </a:solidFill>
              </a:rPr>
              <a:t> </a:t>
            </a:r>
            <a:r>
              <a:rPr lang="en-US" sz="2800" dirty="0">
                <a:solidFill>
                  <a:srgbClr val="004F8A"/>
                </a:solidFill>
              </a:rPr>
              <a:t>tan </a:t>
            </a:r>
            <a:r>
              <a:rPr lang="en-US" sz="2800" dirty="0" err="1">
                <a:solidFill>
                  <a:srgbClr val="004F8A"/>
                </a:solidFill>
              </a:rPr>
              <a:t>oldi</a:t>
            </a:r>
            <a:r>
              <a:rPr lang="en-US" sz="2800" dirty="0">
                <a:solidFill>
                  <a:srgbClr val="004F8A"/>
                </a:solidFill>
              </a:rPr>
              <a:t>. (O. </a:t>
            </a:r>
            <a:r>
              <a:rPr lang="en-US" sz="2800" dirty="0" err="1">
                <a:solidFill>
                  <a:srgbClr val="004F8A"/>
                </a:solidFill>
              </a:rPr>
              <a:t>Yoqubov</a:t>
            </a:r>
            <a:r>
              <a:rPr lang="en-US" sz="2800" dirty="0">
                <a:solidFill>
                  <a:srgbClr val="004F8A"/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6146" name="Picture 2" descr="Картинки для детей знаки препинания - подборка 20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66" y="2604652"/>
            <a:ext cx="1481138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557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383" y="1301860"/>
            <a:ext cx="8655626" cy="1723549"/>
          </a:xfrm>
        </p:spPr>
        <p:txBody>
          <a:bodyPr/>
          <a:lstStyle/>
          <a:p>
            <a:r>
              <a:rPr lang="ru-RU" sz="2800" dirty="0" smtClean="0"/>
              <a:t>  </a:t>
            </a:r>
            <a:r>
              <a:rPr lang="en-US" sz="2800" b="1" dirty="0" smtClean="0"/>
              <a:t>5.</a:t>
            </a:r>
            <a:r>
              <a:rPr lang="uz-Latn-UZ" sz="2800" b="1" dirty="0" smtClean="0"/>
              <a:t> </a:t>
            </a:r>
            <a:r>
              <a:rPr lang="en-US" sz="2800" dirty="0" err="1" smtClean="0"/>
              <a:t>So‘zlovchining</a:t>
            </a:r>
            <a:r>
              <a:rPr lang="en-US" sz="2800" dirty="0" smtClean="0"/>
              <a:t> </a:t>
            </a:r>
            <a:r>
              <a:rPr lang="en-US" sz="2800" dirty="0" err="1"/>
              <a:t>o‘zi</a:t>
            </a:r>
            <a:r>
              <a:rPr lang="en-US" sz="2800" dirty="0"/>
              <a:t> </a:t>
            </a:r>
            <a:r>
              <a:rPr lang="en-US" sz="2800" dirty="0" err="1"/>
              <a:t>bildirayotgan</a:t>
            </a:r>
            <a:r>
              <a:rPr lang="en-US" sz="2800" dirty="0"/>
              <a:t> </a:t>
            </a:r>
            <a:r>
              <a:rPr lang="en-US" sz="2800" dirty="0" err="1" smtClean="0"/>
              <a:t>fikrga</a:t>
            </a:r>
            <a:r>
              <a:rPr lang="en-US" sz="2800" dirty="0" smtClean="0"/>
              <a:t> </a:t>
            </a:r>
            <a:r>
              <a:rPr lang="en-US" sz="2800" dirty="0" err="1"/>
              <a:t>qo‘shimcha</a:t>
            </a:r>
            <a:r>
              <a:rPr lang="en-US" sz="2800" dirty="0"/>
              <a:t> </a:t>
            </a:r>
            <a:r>
              <a:rPr lang="en-US" sz="2800" dirty="0" err="1"/>
              <a:t>munosabatini</a:t>
            </a:r>
            <a:r>
              <a:rPr lang="en-US" sz="2800" dirty="0"/>
              <a:t> </a:t>
            </a:r>
            <a:r>
              <a:rPr lang="en-US" sz="2800" dirty="0" err="1"/>
              <a:t>bildiradigan</a:t>
            </a:r>
            <a:r>
              <a:rPr lang="en-US" sz="2800" dirty="0"/>
              <a:t> </a:t>
            </a:r>
            <a:r>
              <a:rPr lang="en-US" sz="2800" dirty="0" err="1"/>
              <a:t>so‘zlarning</a:t>
            </a:r>
            <a:r>
              <a:rPr lang="en-US" sz="2800" dirty="0"/>
              <a:t> </a:t>
            </a:r>
            <a:r>
              <a:rPr lang="en-US" sz="2800" dirty="0" err="1"/>
              <a:t>ikki</a:t>
            </a:r>
            <a:r>
              <a:rPr lang="en-US" sz="2800" dirty="0"/>
              <a:t> </a:t>
            </a:r>
            <a:r>
              <a:rPr lang="en-US" sz="2800" dirty="0" err="1"/>
              <a:t>tomonida</a:t>
            </a:r>
            <a:r>
              <a:rPr lang="en-US" sz="2800" dirty="0"/>
              <a:t>: </a:t>
            </a:r>
            <a:r>
              <a:rPr lang="uz-Latn-UZ" sz="2800" dirty="0" smtClean="0">
                <a:solidFill>
                  <a:srgbClr val="004F8A"/>
                </a:solidFill>
              </a:rPr>
              <a:t>Ha, mayli, shu yetimlarning peshnasiga yozgani bordir...</a:t>
            </a:r>
            <a:r>
              <a:rPr lang="en-US" sz="2800" dirty="0" smtClean="0">
                <a:solidFill>
                  <a:srgbClr val="004F8A"/>
                </a:solidFill>
              </a:rPr>
              <a:t> (</a:t>
            </a:r>
            <a:r>
              <a:rPr lang="uz-Latn-UZ" sz="2800" dirty="0" smtClean="0">
                <a:solidFill>
                  <a:srgbClr val="004F8A"/>
                </a:solidFill>
              </a:rPr>
              <a:t>G‘. G‘ulom</a:t>
            </a:r>
            <a:r>
              <a:rPr lang="en-US" sz="2800" dirty="0" smtClean="0">
                <a:solidFill>
                  <a:srgbClr val="004F8A"/>
                </a:solidFill>
              </a:rPr>
              <a:t>)</a:t>
            </a:r>
            <a:endParaRPr lang="ru-RU" sz="2800" dirty="0">
              <a:solidFill>
                <a:srgbClr val="004F8A"/>
              </a:solidFill>
            </a:endParaRPr>
          </a:p>
        </p:txBody>
      </p:sp>
      <p:pic>
        <p:nvPicPr>
          <p:cNvPr id="7170" name="Picture 2" descr="Все дело в запятой (5 вопросов к знатокам русского языка) | Болт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4" y="3112799"/>
            <a:ext cx="5247120" cy="174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50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7951</TotalTime>
  <Words>419</Words>
  <Application>Microsoft Office PowerPoint</Application>
  <PresentationFormat>Экран (16:9)</PresentationFormat>
  <Paragraphs>87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Elephant</vt:lpstr>
      <vt:lpstr>Open Sans</vt:lpstr>
      <vt:lpstr>Open Sans Light</vt:lpstr>
      <vt:lpstr>1_Office Theme</vt:lpstr>
      <vt:lpstr>2_Office Theme</vt:lpstr>
      <vt:lpstr>3_Office Theme</vt:lpstr>
      <vt:lpstr>4_Office Theme</vt:lpstr>
      <vt:lpstr>     ONA TILI</vt:lpstr>
      <vt:lpstr>422-mashq</vt:lpstr>
      <vt:lpstr>BILIB OLING!</vt:lpstr>
      <vt:lpstr>BILIB OLING!</vt:lpstr>
      <vt:lpstr>BILIB OLING!</vt:lpstr>
      <vt:lpstr>423-mashq</vt:lpstr>
      <vt:lpstr>BILIB OLING!</vt:lpstr>
      <vt:lpstr>BILIB OLING!</vt:lpstr>
      <vt:lpstr>BILIB OLING!</vt:lpstr>
      <vt:lpstr>TOPSHIRIQ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742</cp:revision>
  <cp:lastPrinted>2020-08-26T14:48:01Z</cp:lastPrinted>
  <dcterms:created xsi:type="dcterms:W3CDTF">2020-04-11T16:25:36Z</dcterms:created>
  <dcterms:modified xsi:type="dcterms:W3CDTF">2021-03-02T05:29:11Z</dcterms:modified>
</cp:coreProperties>
</file>