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</p:sldMasterIdLst>
  <p:notesMasterIdLst>
    <p:notesMasterId r:id="rId17"/>
  </p:notesMasterIdLst>
  <p:handoutMasterIdLst>
    <p:handoutMasterId r:id="rId18"/>
  </p:handoutMasterIdLst>
  <p:sldIdLst>
    <p:sldId id="390" r:id="rId5"/>
    <p:sldId id="507" r:id="rId6"/>
    <p:sldId id="509" r:id="rId7"/>
    <p:sldId id="511" r:id="rId8"/>
    <p:sldId id="512" r:id="rId9"/>
    <p:sldId id="508" r:id="rId10"/>
    <p:sldId id="510" r:id="rId11"/>
    <p:sldId id="513" r:id="rId12"/>
    <p:sldId id="514" r:id="rId13"/>
    <p:sldId id="515" r:id="rId14"/>
    <p:sldId id="516" r:id="rId15"/>
    <p:sldId id="401" r:id="rId16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  <a:srgbClr val="CC3399"/>
    <a:srgbClr val="005DA2"/>
    <a:srgbClr val="391A05"/>
    <a:srgbClr val="C75F09"/>
    <a:srgbClr val="008A3E"/>
    <a:srgbClr val="FF33CC"/>
    <a:srgbClr val="FFCCFF"/>
    <a:srgbClr val="8CEE42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88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3/2/2021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3849" y="187359"/>
            <a:ext cx="5008250" cy="940026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ru-RU" sz="60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60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88467" y="1389987"/>
            <a:ext cx="7090905" cy="2798786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40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 VA VERGULNING ISHLATILISHI</a:t>
            </a:r>
            <a:endParaRPr lang="en-US" sz="40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lnSpc>
                <a:spcPct val="150000"/>
              </a:lnSpc>
              <a:spcBef>
                <a:spcPts val="125"/>
              </a:spcBef>
            </a:pPr>
            <a:endParaRPr lang="uz-Latn-UZ" sz="4000" b="1" i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04386" y="394651"/>
            <a:ext cx="1307403" cy="572148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ru-RU" sz="36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36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3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117" y="1787235"/>
            <a:ext cx="488373" cy="136120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2116" y="3378046"/>
            <a:ext cx="488373" cy="136120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/>
          <p:cNvSpPr>
            <a:spLocks/>
          </p:cNvSpPr>
          <p:nvPr/>
        </p:nvSpPr>
        <p:spPr bwMode="auto">
          <a:xfrm>
            <a:off x="490289" y="259570"/>
            <a:ext cx="837592" cy="686004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z="19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194" y="3338746"/>
            <a:ext cx="2265642" cy="1507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3345873" y="3659227"/>
            <a:ext cx="914400" cy="86672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3448" y="958960"/>
            <a:ext cx="6698171" cy="615553"/>
          </a:xfrm>
        </p:spPr>
        <p:txBody>
          <a:bodyPr/>
          <a:lstStyle/>
          <a:p>
            <a:r>
              <a:rPr lang="uz-Latn-UZ" sz="2000" dirty="0" smtClean="0"/>
              <a:t>Shoir Erkin Vohidovning “Vergul haqida” she’rini o‘qing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2899" y="1766001"/>
            <a:ext cx="57669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qiyoslagan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o‘xshatgan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Picture 224372"/>
          <p:cNvPicPr/>
          <p:nvPr/>
        </p:nvPicPr>
        <p:blipFill>
          <a:blip r:embed="rId2"/>
          <a:stretch>
            <a:fillRect/>
          </a:stretch>
        </p:blipFill>
        <p:spPr>
          <a:xfrm>
            <a:off x="6321742" y="1621732"/>
            <a:ext cx="1301115" cy="1151890"/>
          </a:xfrm>
          <a:prstGeom prst="rect">
            <a:avLst/>
          </a:prstGeom>
        </p:spPr>
      </p:pic>
      <p:pic>
        <p:nvPicPr>
          <p:cNvPr id="7" name="Picture 32323"/>
          <p:cNvPicPr/>
          <p:nvPr/>
        </p:nvPicPr>
        <p:blipFill>
          <a:blip r:embed="rId3"/>
          <a:stretch>
            <a:fillRect/>
          </a:stretch>
        </p:blipFill>
        <p:spPr>
          <a:xfrm rot="18780001">
            <a:off x="7738544" y="1242760"/>
            <a:ext cx="1106805" cy="1046480"/>
          </a:xfrm>
          <a:prstGeom prst="rect">
            <a:avLst/>
          </a:prstGeom>
        </p:spPr>
      </p:pic>
      <p:pic>
        <p:nvPicPr>
          <p:cNvPr id="8" name="Picture 32321"/>
          <p:cNvPicPr/>
          <p:nvPr/>
        </p:nvPicPr>
        <p:blipFill>
          <a:blip r:embed="rId4"/>
          <a:stretch>
            <a:fillRect/>
          </a:stretch>
        </p:blipFill>
        <p:spPr>
          <a:xfrm rot="2520000">
            <a:off x="6258543" y="3142478"/>
            <a:ext cx="1108710" cy="917575"/>
          </a:xfrm>
          <a:prstGeom prst="rect">
            <a:avLst/>
          </a:prstGeom>
        </p:spPr>
      </p:pic>
      <p:pic>
        <p:nvPicPr>
          <p:cNvPr id="9" name="Picture 32307"/>
          <p:cNvPicPr/>
          <p:nvPr/>
        </p:nvPicPr>
        <p:blipFill>
          <a:blip r:embed="rId5"/>
          <a:stretch>
            <a:fillRect/>
          </a:stretch>
        </p:blipFill>
        <p:spPr>
          <a:xfrm rot="18960000">
            <a:off x="7536397" y="2672629"/>
            <a:ext cx="1224280" cy="106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9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41195"/>
              </p:ext>
            </p:extLst>
          </p:nvPr>
        </p:nvGraphicFramePr>
        <p:xfrm>
          <a:off x="322118" y="976167"/>
          <a:ext cx="7263246" cy="35661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576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594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Soirning o‘xshatishlari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Sizning o‘xshatishlaringiz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594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 oyga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594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Soyga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594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Yoyga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594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Kamalakka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594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Pilla qurtiga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594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poy kavushga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06572" y="1791241"/>
            <a:ext cx="45580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Erkaklar do‘ppisidagi </a:t>
            </a: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naqshga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6572" y="2245683"/>
            <a:ext cx="1263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Qoshga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06572" y="2709269"/>
            <a:ext cx="1778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Qalampirga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06572" y="3166713"/>
            <a:ext cx="2480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4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Banan </a:t>
            </a: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mevasiga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303" y="924806"/>
            <a:ext cx="972389" cy="97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" t="16236" r="3256" b="26212"/>
          <a:stretch/>
        </p:blipFill>
        <p:spPr bwMode="auto">
          <a:xfrm>
            <a:off x="7726372" y="1981303"/>
            <a:ext cx="1191761" cy="543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41286" y="2707348"/>
            <a:ext cx="961934" cy="612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5" y="3302951"/>
            <a:ext cx="848877" cy="659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462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7275" y="1384806"/>
            <a:ext cx="64826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425-mashq.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nuqta va vergulni qayerlarda ishlatishni bilaman” mavzusida 10–12 gapdan iborat matn tuzing. Quyi 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sinflarda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 bilimlaringizni matn orqali namoyon qiling.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62" y="1959382"/>
            <a:ext cx="1792287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ьная выноска 2"/>
          <p:cNvSpPr/>
          <p:nvPr/>
        </p:nvSpPr>
        <p:spPr>
          <a:xfrm>
            <a:off x="7885905" y="1145276"/>
            <a:ext cx="914401" cy="626846"/>
          </a:xfrm>
          <a:prstGeom prst="wedgeEllipseCallout">
            <a:avLst>
              <a:gd name="adj1" fmla="val -24242"/>
              <a:gd name="adj2" fmla="val 879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62231" y="848792"/>
            <a:ext cx="7617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z-Latn-UZ" sz="5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,</a:t>
            </a:r>
            <a:endParaRPr lang="ru-RU" sz="5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</a:t>
            </a:r>
            <a:r>
              <a:rPr lang="ru-RU" sz="4000" dirty="0" smtClean="0"/>
              <a:t>22</a:t>
            </a:r>
            <a:r>
              <a:rPr lang="uz-Latn-UZ" sz="4000" dirty="0" smtClean="0"/>
              <a:t>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73" y="958960"/>
            <a:ext cx="8619776" cy="615553"/>
          </a:xfrm>
        </p:spPr>
        <p:txBody>
          <a:bodyPr/>
          <a:lstStyle/>
          <a:p>
            <a:pPr algn="ctr"/>
            <a:r>
              <a:rPr lang="en-US" sz="2000" dirty="0" err="1">
                <a:solidFill>
                  <a:srgbClr val="391A05"/>
                </a:solidFill>
              </a:rPr>
              <a:t>Quyidagi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belgilar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//</a:t>
            </a:r>
            <a:r>
              <a:rPr lang="en-US" sz="2000" b="1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o‘rniga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zarur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tinish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belgisini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qo‘yib</a:t>
            </a:r>
            <a:r>
              <a:rPr lang="en-US" sz="2000" dirty="0">
                <a:solidFill>
                  <a:srgbClr val="391A05"/>
                </a:solidFill>
              </a:rPr>
              <a:t>, </a:t>
            </a:r>
            <a:r>
              <a:rPr lang="en-US" sz="2000" dirty="0" err="1">
                <a:solidFill>
                  <a:srgbClr val="391A05"/>
                </a:solidFill>
              </a:rPr>
              <a:t>gaplarni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ko‘chiring</a:t>
            </a:r>
            <a:r>
              <a:rPr lang="en-US" sz="2000" dirty="0">
                <a:solidFill>
                  <a:srgbClr val="391A05"/>
                </a:solidFill>
              </a:rPr>
              <a:t>. </a:t>
            </a:r>
            <a:r>
              <a:rPr lang="en-US" sz="2000" dirty="0" err="1">
                <a:solidFill>
                  <a:srgbClr val="391A05"/>
                </a:solidFill>
              </a:rPr>
              <a:t>Qo‘yiladigan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belgining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nima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sababdan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ishlatilayotganiga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diqqat</a:t>
            </a:r>
            <a:r>
              <a:rPr lang="en-US" sz="2000" dirty="0">
                <a:solidFill>
                  <a:srgbClr val="391A05"/>
                </a:solidFill>
              </a:rPr>
              <a:t> </a:t>
            </a:r>
            <a:r>
              <a:rPr lang="en-US" sz="2000" dirty="0" err="1">
                <a:solidFill>
                  <a:srgbClr val="391A05"/>
                </a:solidFill>
              </a:rPr>
              <a:t>qiling</a:t>
            </a:r>
            <a:r>
              <a:rPr lang="en-US" sz="2000" dirty="0">
                <a:solidFill>
                  <a:srgbClr val="391A05"/>
                </a:solidFill>
              </a:rPr>
              <a:t>.</a:t>
            </a:r>
            <a:endParaRPr lang="ru-RU" sz="2000" dirty="0">
              <a:solidFill>
                <a:srgbClr val="391A05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1363"/>
          <a:stretch/>
        </p:blipFill>
        <p:spPr>
          <a:xfrm>
            <a:off x="7710054" y="2171518"/>
            <a:ext cx="1169495" cy="168368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4463" y="1780536"/>
            <a:ext cx="75230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podsho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saroyiga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og‘a-ini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botirlar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ertagidan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Vahshatda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sheridek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qo‘rqmas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durroj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hikoyati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	Bola 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ko‘ngli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poshsho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37827" y="2195792"/>
            <a:ext cx="383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87520" y="2226965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69080" y="2645448"/>
            <a:ext cx="383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69080" y="2645448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03445" y="3073197"/>
            <a:ext cx="383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90792" y="3074093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464477" y="3934972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37827" y="3934972"/>
            <a:ext cx="383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98426" y="3935464"/>
            <a:ext cx="383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18773" y="3942752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40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2276" y="938179"/>
            <a:ext cx="6469571" cy="3877985"/>
          </a:xfrm>
        </p:spPr>
        <p:txBody>
          <a:bodyPr/>
          <a:lstStyle/>
          <a:p>
            <a:r>
              <a:rPr lang="uz-Latn-UZ" sz="2800" dirty="0" smtClean="0"/>
              <a:t>     </a:t>
            </a:r>
            <a:r>
              <a:rPr lang="en-US" sz="2800" dirty="0" err="1" smtClean="0"/>
              <a:t>Nuqta</a:t>
            </a:r>
            <a:r>
              <a:rPr lang="en-US" sz="2800" dirty="0" smtClean="0"/>
              <a:t> </a:t>
            </a:r>
            <a:r>
              <a:rPr lang="en-US" sz="2800" dirty="0" err="1"/>
              <a:t>quyidagi</a:t>
            </a:r>
            <a:r>
              <a:rPr lang="en-US" sz="2800" dirty="0"/>
              <a:t> </a:t>
            </a:r>
            <a:r>
              <a:rPr lang="en-US" sz="2800" dirty="0" err="1"/>
              <a:t>o‘rinlarda</a:t>
            </a:r>
            <a:r>
              <a:rPr lang="en-US" sz="2800" dirty="0"/>
              <a:t> </a:t>
            </a:r>
            <a:r>
              <a:rPr lang="en-US" sz="2800" dirty="0" err="1"/>
              <a:t>qo‘yiladi</a:t>
            </a:r>
            <a:r>
              <a:rPr lang="en-US" sz="2800" dirty="0"/>
              <a:t>:</a:t>
            </a:r>
          </a:p>
          <a:p>
            <a:endParaRPr lang="uz-Latn-UZ" sz="2800" dirty="0" smtClean="0"/>
          </a:p>
          <a:p>
            <a:r>
              <a:rPr lang="uz-Latn-UZ" sz="2800" dirty="0" smtClean="0"/>
              <a:t>   </a:t>
            </a:r>
            <a:r>
              <a:rPr lang="en-US" sz="2800" dirty="0" err="1" smtClean="0"/>
              <a:t>Darak</a:t>
            </a:r>
            <a:r>
              <a:rPr lang="en-US" sz="2800" dirty="0"/>
              <a:t>, </a:t>
            </a:r>
            <a:r>
              <a:rPr lang="en-US" sz="2800" dirty="0" err="1"/>
              <a:t>xabar</a:t>
            </a:r>
            <a:r>
              <a:rPr lang="en-US" sz="2800" dirty="0"/>
              <a:t> </a:t>
            </a:r>
            <a:r>
              <a:rPr lang="en-US" sz="2800" dirty="0" err="1"/>
              <a:t>mazmunidagi</a:t>
            </a:r>
            <a:r>
              <a:rPr lang="en-US" sz="2800" dirty="0"/>
              <a:t>, </a:t>
            </a:r>
            <a:r>
              <a:rPr lang="en-US" sz="2800" dirty="0" err="1"/>
              <a:t>ba’zan</a:t>
            </a:r>
            <a:r>
              <a:rPr lang="en-US" sz="2800" dirty="0"/>
              <a:t> </a:t>
            </a:r>
            <a:r>
              <a:rPr lang="en-US" sz="2800" dirty="0" err="1"/>
              <a:t>buyurish</a:t>
            </a:r>
            <a:r>
              <a:rPr lang="en-US" sz="2800" dirty="0"/>
              <a:t> </a:t>
            </a:r>
            <a:r>
              <a:rPr lang="en-US" sz="2800" dirty="0" err="1"/>
              <a:t>mazmunidagi</a:t>
            </a:r>
            <a:r>
              <a:rPr lang="en-US" sz="2800" dirty="0"/>
              <a:t> </a:t>
            </a:r>
            <a:r>
              <a:rPr lang="en-US" sz="2800" dirty="0" err="1"/>
              <a:t>gaplardan</a:t>
            </a:r>
            <a:r>
              <a:rPr lang="en-US" sz="2800" dirty="0"/>
              <a:t> </a:t>
            </a:r>
            <a:r>
              <a:rPr lang="en-US" sz="2800" dirty="0" err="1"/>
              <a:t>so‘ng</a:t>
            </a:r>
            <a:r>
              <a:rPr lang="en-US" sz="2800" dirty="0"/>
              <a:t>: </a:t>
            </a:r>
            <a:r>
              <a:rPr lang="uz-Latn-UZ" sz="2800" dirty="0" smtClean="0"/>
              <a:t>  </a:t>
            </a:r>
          </a:p>
          <a:p>
            <a:r>
              <a:rPr lang="uz-Latn-UZ" sz="2800" dirty="0">
                <a:solidFill>
                  <a:srgbClr val="7030A0"/>
                </a:solidFill>
              </a:rPr>
              <a:t> </a:t>
            </a:r>
            <a:r>
              <a:rPr lang="uz-Latn-UZ" sz="2800" dirty="0" smtClean="0">
                <a:solidFill>
                  <a:srgbClr val="7030A0"/>
                </a:solidFill>
              </a:rPr>
              <a:t>  </a:t>
            </a:r>
            <a:r>
              <a:rPr lang="en-US" sz="2800" dirty="0" err="1" smtClean="0">
                <a:solidFill>
                  <a:srgbClr val="7030A0"/>
                </a:solidFill>
              </a:rPr>
              <a:t>Bobom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>
                <a:solidFill>
                  <a:srgbClr val="7030A0"/>
                </a:solidFill>
              </a:rPr>
              <a:t>mosh-</a:t>
            </a:r>
            <a:r>
              <a:rPr lang="en-US" sz="2800" dirty="0" err="1">
                <a:solidFill>
                  <a:srgbClr val="7030A0"/>
                </a:solidFill>
              </a:rPr>
              <a:t>guruch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soqolli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yuzi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ajinlarga</a:t>
            </a:r>
            <a:r>
              <a:rPr lang="en-US" sz="2800" dirty="0">
                <a:solidFill>
                  <a:srgbClr val="7030A0"/>
                </a:solidFill>
              </a:rPr>
              <a:t>  </a:t>
            </a:r>
            <a:r>
              <a:rPr lang="en-US" sz="2800" dirty="0" err="1">
                <a:solidFill>
                  <a:srgbClr val="7030A0"/>
                </a:solidFill>
              </a:rPr>
              <a:t>to‘la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barvasta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qariya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edi</a:t>
            </a:r>
            <a:r>
              <a:rPr lang="en-US" sz="2800" dirty="0">
                <a:solidFill>
                  <a:srgbClr val="7030A0"/>
                </a:solidFill>
              </a:rPr>
              <a:t>. (</a:t>
            </a:r>
            <a:r>
              <a:rPr lang="en-US" sz="2800" dirty="0" err="1">
                <a:solidFill>
                  <a:srgbClr val="7030A0"/>
                </a:solidFill>
              </a:rPr>
              <a:t>I.Sulton</a:t>
            </a:r>
            <a:r>
              <a:rPr lang="en-US" sz="2800" dirty="0" smtClean="0">
                <a:solidFill>
                  <a:srgbClr val="7030A0"/>
                </a:solidFill>
              </a:rPr>
              <a:t>)</a:t>
            </a:r>
            <a:endParaRPr lang="uz-Latn-UZ" sz="2800" dirty="0" smtClean="0">
              <a:solidFill>
                <a:srgbClr val="7030A0"/>
              </a:solidFill>
            </a:endParaRPr>
          </a:p>
          <a:p>
            <a:r>
              <a:rPr lang="uz-Latn-UZ" sz="2800" dirty="0" smtClean="0">
                <a:solidFill>
                  <a:srgbClr val="7030A0"/>
                </a:solidFill>
              </a:rPr>
              <a:t>  O‘quvchilar, vazifalarni to‘liq bajaring.</a:t>
            </a:r>
            <a:endParaRPr lang="en-US" sz="2800" dirty="0">
              <a:solidFill>
                <a:srgbClr val="7030A0"/>
              </a:solidFill>
            </a:endParaRPr>
          </a:p>
          <a:p>
            <a:endParaRPr lang="ru-RU" sz="2800" dirty="0"/>
          </a:p>
        </p:txBody>
      </p:sp>
      <p:sp>
        <p:nvSpPr>
          <p:cNvPr id="5" name="Ромб 4"/>
          <p:cNvSpPr/>
          <p:nvPr/>
        </p:nvSpPr>
        <p:spPr>
          <a:xfrm>
            <a:off x="259773" y="1080655"/>
            <a:ext cx="966354" cy="914400"/>
          </a:xfrm>
          <a:prstGeom prst="diamond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Elephant" panose="02020904090505020303" pitchFamily="18" charset="0"/>
                <a:cs typeface="Arial" panose="020B0604020202020204" pitchFamily="34" charset="0"/>
              </a:rPr>
              <a:t>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909" y="1080655"/>
            <a:ext cx="1524000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368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8871" y="1431794"/>
            <a:ext cx="7259784" cy="3231654"/>
          </a:xfrm>
        </p:spPr>
        <p:txBody>
          <a:bodyPr/>
          <a:lstStyle/>
          <a:p>
            <a:r>
              <a:rPr lang="uz-Latn-UZ" sz="2800" dirty="0" smtClean="0"/>
              <a:t>     </a:t>
            </a:r>
            <a:r>
              <a:rPr lang="en-US" sz="2800" dirty="0" err="1" smtClean="0"/>
              <a:t>Voqea-hodisa</a:t>
            </a:r>
            <a:r>
              <a:rPr lang="en-US" sz="2800" dirty="0"/>
              <a:t>, </a:t>
            </a:r>
            <a:r>
              <a:rPr lang="en-US" sz="2800" dirty="0" err="1"/>
              <a:t>shaxs-narsani</a:t>
            </a:r>
            <a:r>
              <a:rPr lang="en-US" sz="2800" dirty="0"/>
              <a:t> </a:t>
            </a:r>
            <a:endParaRPr lang="uz-Latn-UZ" sz="2800" dirty="0" smtClean="0"/>
          </a:p>
          <a:p>
            <a:r>
              <a:rPr lang="en-US" sz="2800" dirty="0" err="1" smtClean="0"/>
              <a:t>nomlash</a:t>
            </a:r>
            <a:r>
              <a:rPr lang="en-US" sz="2800" dirty="0" smtClean="0"/>
              <a:t> </a:t>
            </a:r>
            <a:r>
              <a:rPr lang="en-US" sz="2800" dirty="0" err="1"/>
              <a:t>uchun</a:t>
            </a:r>
            <a:r>
              <a:rPr lang="en-US" sz="2800" dirty="0"/>
              <a:t> </a:t>
            </a:r>
            <a:r>
              <a:rPr lang="en-US" sz="2800" dirty="0" err="1"/>
              <a:t>ishlatilgan</a:t>
            </a:r>
            <a:r>
              <a:rPr lang="en-US" sz="2800" dirty="0"/>
              <a:t> (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so‘z</a:t>
            </a:r>
            <a:r>
              <a:rPr lang="en-US" sz="2800" dirty="0"/>
              <a:t> </a:t>
            </a:r>
            <a:endParaRPr lang="uz-Latn-UZ" sz="2800" dirty="0" smtClean="0"/>
          </a:p>
          <a:p>
            <a:r>
              <a:rPr lang="en-US" sz="2800" dirty="0" err="1" smtClean="0"/>
              <a:t>yoki</a:t>
            </a:r>
            <a:r>
              <a:rPr lang="en-US" sz="2800" dirty="0" smtClean="0"/>
              <a:t> </a:t>
            </a:r>
            <a:r>
              <a:rPr lang="en-US" sz="2800" dirty="0" err="1"/>
              <a:t>so‘z</a:t>
            </a:r>
            <a:r>
              <a:rPr lang="en-US" sz="2800" dirty="0"/>
              <a:t> </a:t>
            </a:r>
            <a:r>
              <a:rPr lang="en-US" sz="2800" dirty="0" err="1"/>
              <a:t>birikmasi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ifodalangan</a:t>
            </a:r>
            <a:r>
              <a:rPr lang="en-US" sz="2800" dirty="0"/>
              <a:t>) </a:t>
            </a:r>
            <a:endParaRPr lang="uz-Latn-UZ" sz="2800" dirty="0" smtClean="0"/>
          </a:p>
          <a:p>
            <a:r>
              <a:rPr lang="en-US" sz="2800" dirty="0" err="1" smtClean="0"/>
              <a:t>qisqa</a:t>
            </a:r>
            <a:r>
              <a:rPr lang="en-US" sz="2800" dirty="0" smtClean="0"/>
              <a:t> </a:t>
            </a:r>
            <a:r>
              <a:rPr lang="en-US" sz="2800" dirty="0" err="1"/>
              <a:t>gapdan</a:t>
            </a:r>
            <a:r>
              <a:rPr lang="en-US" sz="2800" dirty="0"/>
              <a:t> </a:t>
            </a:r>
            <a:r>
              <a:rPr lang="en-US" sz="2800" dirty="0" err="1" smtClean="0"/>
              <a:t>so‘ng</a:t>
            </a:r>
            <a:r>
              <a:rPr lang="en-US" sz="2800" dirty="0" smtClean="0"/>
              <a:t>:</a:t>
            </a:r>
            <a:endParaRPr lang="uz-Latn-UZ" sz="2800" dirty="0" smtClean="0"/>
          </a:p>
          <a:p>
            <a:r>
              <a:rPr lang="uz-Latn-UZ" sz="2800" dirty="0" smtClean="0"/>
              <a:t>    </a:t>
            </a:r>
            <a:r>
              <a:rPr lang="en-US" sz="2800" dirty="0" err="1" smtClean="0">
                <a:solidFill>
                  <a:srgbClr val="7030A0"/>
                </a:solidFill>
              </a:rPr>
              <a:t>Yashash</a:t>
            </a:r>
            <a:r>
              <a:rPr lang="en-US" sz="2800" dirty="0">
                <a:solidFill>
                  <a:srgbClr val="7030A0"/>
                </a:solidFill>
              </a:rPr>
              <a:t>. Bu – </a:t>
            </a:r>
            <a:r>
              <a:rPr lang="en-US" sz="2800" dirty="0" err="1">
                <a:solidFill>
                  <a:srgbClr val="7030A0"/>
                </a:solidFill>
              </a:rPr>
              <a:t>orzular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qanotin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kermoq</a:t>
            </a:r>
            <a:r>
              <a:rPr lang="en-US" sz="2800" dirty="0" smtClean="0">
                <a:solidFill>
                  <a:srgbClr val="7030A0"/>
                </a:solidFill>
              </a:rPr>
              <a:t>.</a:t>
            </a:r>
            <a:r>
              <a:rPr lang="uz-Latn-UZ" sz="2800" dirty="0" smtClean="0">
                <a:solidFill>
                  <a:srgbClr val="7030A0"/>
                </a:solidFill>
              </a:rPr>
              <a:t>  </a:t>
            </a:r>
          </a:p>
          <a:p>
            <a:r>
              <a:rPr lang="uz-Latn-UZ" sz="2800" dirty="0">
                <a:solidFill>
                  <a:srgbClr val="7030A0"/>
                </a:solidFill>
              </a:rPr>
              <a:t> </a:t>
            </a:r>
            <a:r>
              <a:rPr lang="uz-Latn-UZ" sz="2800" dirty="0" smtClean="0">
                <a:solidFill>
                  <a:srgbClr val="7030A0"/>
                </a:solidFill>
              </a:rPr>
              <a:t>   </a:t>
            </a:r>
            <a:r>
              <a:rPr lang="en-US" sz="2800" dirty="0" err="1" smtClean="0">
                <a:solidFill>
                  <a:srgbClr val="7030A0"/>
                </a:solidFill>
              </a:rPr>
              <a:t>Yashash</a:t>
            </a:r>
            <a:r>
              <a:rPr lang="en-US" sz="2800" dirty="0">
                <a:solidFill>
                  <a:srgbClr val="7030A0"/>
                </a:solidFill>
              </a:rPr>
              <a:t>. Bu – </a:t>
            </a:r>
            <a:r>
              <a:rPr lang="en-US" sz="2800" dirty="0" err="1">
                <a:solidFill>
                  <a:srgbClr val="7030A0"/>
                </a:solidFill>
              </a:rPr>
              <a:t>muhabbat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gullarin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termoq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  <a:endParaRPr lang="uz-Latn-UZ" sz="2800" dirty="0" smtClean="0">
              <a:solidFill>
                <a:srgbClr val="7030A0"/>
              </a:solidFill>
            </a:endParaRPr>
          </a:p>
          <a:p>
            <a:r>
              <a:rPr lang="uz-Latn-UZ" sz="2800" dirty="0">
                <a:solidFill>
                  <a:srgbClr val="7030A0"/>
                </a:solidFill>
              </a:rPr>
              <a:t> </a:t>
            </a:r>
            <a:r>
              <a:rPr lang="uz-Latn-UZ" sz="2800" dirty="0" smtClean="0">
                <a:solidFill>
                  <a:srgbClr val="7030A0"/>
                </a:solidFill>
              </a:rPr>
              <a:t>                                               </a:t>
            </a:r>
            <a:r>
              <a:rPr lang="en-US" sz="2800" dirty="0" smtClean="0">
                <a:solidFill>
                  <a:srgbClr val="7030A0"/>
                </a:solidFill>
              </a:rPr>
              <a:t>(</a:t>
            </a:r>
            <a:r>
              <a:rPr lang="en-US" sz="2800" dirty="0">
                <a:solidFill>
                  <a:srgbClr val="7030A0"/>
                </a:solidFill>
              </a:rPr>
              <a:t>O. </a:t>
            </a:r>
            <a:r>
              <a:rPr lang="en-US" sz="2800" dirty="0" err="1">
                <a:solidFill>
                  <a:srgbClr val="7030A0"/>
                </a:solidFill>
              </a:rPr>
              <a:t>Matjon</a:t>
            </a:r>
            <a:r>
              <a:rPr lang="en-US" sz="2800" dirty="0">
                <a:solidFill>
                  <a:srgbClr val="7030A0"/>
                </a:solidFill>
              </a:rPr>
              <a:t>)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Ромб 3"/>
          <p:cNvSpPr/>
          <p:nvPr/>
        </p:nvSpPr>
        <p:spPr>
          <a:xfrm>
            <a:off x="221671" y="865908"/>
            <a:ext cx="914400" cy="914400"/>
          </a:xfrm>
          <a:prstGeom prst="diamond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862" y="1106675"/>
            <a:ext cx="1944543" cy="2553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661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1491" y="1416626"/>
            <a:ext cx="5066799" cy="2369880"/>
          </a:xfrm>
        </p:spPr>
        <p:txBody>
          <a:bodyPr/>
          <a:lstStyle/>
          <a:p>
            <a:r>
              <a:rPr lang="uz-Latn-UZ" sz="2800" dirty="0"/>
              <a:t> </a:t>
            </a:r>
            <a:r>
              <a:rPr lang="uz-Latn-UZ" sz="2800" dirty="0" smtClean="0"/>
              <a:t>   </a:t>
            </a:r>
            <a:r>
              <a:rPr lang="en-US" sz="2800" dirty="0" err="1" smtClean="0"/>
              <a:t>Tartib</a:t>
            </a:r>
            <a:r>
              <a:rPr lang="en-US" sz="2800" dirty="0" smtClean="0"/>
              <a:t> </a:t>
            </a:r>
            <a:r>
              <a:rPr lang="en-US" sz="2800" dirty="0" err="1"/>
              <a:t>bildiruvchi</a:t>
            </a:r>
            <a:r>
              <a:rPr lang="en-US" sz="2800" dirty="0"/>
              <a:t> </a:t>
            </a:r>
            <a:r>
              <a:rPr lang="en-US" sz="2800" dirty="0" err="1"/>
              <a:t>arab</a:t>
            </a:r>
            <a:r>
              <a:rPr lang="en-US" sz="2800" dirty="0"/>
              <a:t> </a:t>
            </a:r>
            <a:r>
              <a:rPr lang="en-US" sz="2800" dirty="0" err="1" smtClean="0"/>
              <a:t>raqam</a:t>
            </a:r>
            <a:r>
              <a:rPr lang="uz-Latn-UZ" sz="2800" dirty="0" smtClean="0"/>
              <a:t>-</a:t>
            </a:r>
            <a:r>
              <a:rPr lang="en-US" sz="2800" dirty="0" err="1" smtClean="0"/>
              <a:t>laridan</a:t>
            </a:r>
            <a:r>
              <a:rPr lang="en-US" sz="2800" dirty="0" smtClean="0"/>
              <a:t> </a:t>
            </a:r>
            <a:r>
              <a:rPr lang="en-US" sz="2800" dirty="0" err="1"/>
              <a:t>so‘ng</a:t>
            </a:r>
            <a:r>
              <a:rPr lang="en-US" sz="2800" dirty="0"/>
              <a:t>: </a:t>
            </a:r>
            <a:endParaRPr lang="uz-Latn-UZ" sz="2800" dirty="0" smtClean="0"/>
          </a:p>
          <a:p>
            <a:r>
              <a:rPr lang="uz-Latn-UZ" sz="2800" dirty="0"/>
              <a:t> </a:t>
            </a:r>
            <a:r>
              <a:rPr lang="uz-Latn-UZ" sz="2800" dirty="0" smtClean="0"/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Nutq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tovushlari</a:t>
            </a:r>
            <a:r>
              <a:rPr lang="en-US" sz="2800" dirty="0">
                <a:solidFill>
                  <a:srgbClr val="7030A0"/>
                </a:solidFill>
              </a:rPr>
              <a:t> 2 </a:t>
            </a:r>
            <a:r>
              <a:rPr lang="en-US" sz="2800" dirty="0" err="1">
                <a:solidFill>
                  <a:srgbClr val="7030A0"/>
                </a:solidFill>
              </a:rPr>
              <a:t>xil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bo‘ladi</a:t>
            </a:r>
            <a:r>
              <a:rPr lang="en-US" sz="2800" dirty="0">
                <a:solidFill>
                  <a:srgbClr val="7030A0"/>
                </a:solidFill>
              </a:rPr>
              <a:t>: </a:t>
            </a:r>
            <a:endParaRPr lang="uz-Latn-UZ" sz="2800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en-US" sz="2800" dirty="0" err="1" smtClean="0">
                <a:solidFill>
                  <a:srgbClr val="7030A0"/>
                </a:solidFill>
              </a:rPr>
              <a:t>Unli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tovushlar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  <a:endParaRPr lang="uz-Latn-UZ" sz="2800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en-US" sz="2800" dirty="0" err="1" smtClean="0">
                <a:solidFill>
                  <a:srgbClr val="7030A0"/>
                </a:solidFill>
              </a:rPr>
              <a:t>Undosh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tovushlar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4" name="Ромб 3"/>
          <p:cNvSpPr/>
          <p:nvPr/>
        </p:nvSpPr>
        <p:spPr>
          <a:xfrm>
            <a:off x="232063" y="959426"/>
            <a:ext cx="914400" cy="914400"/>
          </a:xfrm>
          <a:prstGeom prst="diamond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881" y="959426"/>
            <a:ext cx="2148319" cy="2749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423-mashq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7647" y="969351"/>
            <a:ext cx="7826818" cy="307777"/>
          </a:xfrm>
        </p:spPr>
        <p:txBody>
          <a:bodyPr/>
          <a:lstStyle/>
          <a:p>
            <a:pPr algn="ctr"/>
            <a:r>
              <a:rPr lang="en-US" sz="2000" dirty="0" err="1"/>
              <a:t>Quyidagi</a:t>
            </a:r>
            <a:r>
              <a:rPr lang="en-US" sz="2000" dirty="0"/>
              <a:t> </a:t>
            </a:r>
            <a:r>
              <a:rPr lang="en-US" sz="2000" dirty="0" err="1"/>
              <a:t>jumlalarni</a:t>
            </a:r>
            <a:r>
              <a:rPr lang="en-US" sz="2000" dirty="0"/>
              <a:t> </a:t>
            </a:r>
            <a:r>
              <a:rPr lang="en-US" sz="2000" dirty="0" err="1"/>
              <a:t>yakunlab</a:t>
            </a:r>
            <a:r>
              <a:rPr lang="en-US" sz="2000" dirty="0"/>
              <a:t>, gap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qiling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8373" y="1664856"/>
            <a:ext cx="69515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Ulg‘ayganimda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Qishlog‘im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shahrim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chiroyi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	Chet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elliklarning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	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yonimda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bo‘lmasalar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8" r="23201"/>
          <a:stretch/>
        </p:blipFill>
        <p:spPr bwMode="auto">
          <a:xfrm>
            <a:off x="7377345" y="1558647"/>
            <a:ext cx="1308855" cy="210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8372" y="3828497"/>
            <a:ext cx="56727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 – bilimdan, bilim esa …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8373" y="3836131"/>
            <a:ext cx="76788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s-E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 – bilimdan, bilim esa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aqldan kuch oladi.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68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301" y="938178"/>
            <a:ext cx="8672443" cy="3877985"/>
          </a:xfrm>
        </p:spPr>
        <p:txBody>
          <a:bodyPr/>
          <a:lstStyle/>
          <a:p>
            <a:r>
              <a:rPr lang="uz-Latn-UZ" dirty="0" smtClean="0"/>
              <a:t>   </a:t>
            </a:r>
            <a:r>
              <a:rPr lang="ru-RU" dirty="0" smtClean="0"/>
              <a:t>  </a:t>
            </a:r>
            <a:r>
              <a:rPr lang="en-US" sz="2800" dirty="0" err="1" smtClean="0"/>
              <a:t>Vergul</a:t>
            </a:r>
            <a:r>
              <a:rPr lang="en-US" sz="2800" dirty="0" smtClean="0"/>
              <a:t> </a:t>
            </a:r>
            <a:r>
              <a:rPr lang="en-US" sz="2800" dirty="0" err="1"/>
              <a:t>quyidagi</a:t>
            </a:r>
            <a:r>
              <a:rPr lang="en-US" sz="2800" dirty="0"/>
              <a:t> </a:t>
            </a:r>
            <a:r>
              <a:rPr lang="en-US" sz="2800" dirty="0" err="1"/>
              <a:t>o‘rinlarda</a:t>
            </a:r>
            <a:r>
              <a:rPr lang="en-US" sz="2800" dirty="0"/>
              <a:t> </a:t>
            </a:r>
            <a:r>
              <a:rPr lang="en-US" sz="2800" dirty="0" err="1"/>
              <a:t>ishlatiladi</a:t>
            </a:r>
            <a:r>
              <a:rPr lang="en-US" sz="2800" dirty="0"/>
              <a:t>:</a:t>
            </a:r>
          </a:p>
          <a:p>
            <a:r>
              <a:rPr lang="ru-RU" sz="2800" dirty="0" smtClean="0"/>
              <a:t>   </a:t>
            </a:r>
            <a:r>
              <a:rPr lang="en-US" sz="2800" b="1" dirty="0" smtClean="0"/>
              <a:t>1.</a:t>
            </a:r>
            <a:r>
              <a:rPr lang="uz-Latn-UZ" sz="2800" dirty="0" smtClean="0"/>
              <a:t> </a:t>
            </a:r>
            <a:r>
              <a:rPr lang="en-US" sz="2800" dirty="0" err="1" smtClean="0"/>
              <a:t>Sanash</a:t>
            </a:r>
            <a:r>
              <a:rPr lang="en-US" sz="2800" dirty="0" smtClean="0"/>
              <a:t> </a:t>
            </a:r>
            <a:r>
              <a:rPr lang="en-US" sz="2800" dirty="0" err="1"/>
              <a:t>ohangida</a:t>
            </a:r>
            <a:r>
              <a:rPr lang="en-US" sz="2800" dirty="0"/>
              <a:t> </a:t>
            </a:r>
            <a:r>
              <a:rPr lang="en-US" sz="2800" dirty="0" err="1"/>
              <a:t>aytiladigan</a:t>
            </a:r>
            <a:r>
              <a:rPr lang="en-US" sz="2800" dirty="0"/>
              <a:t> </a:t>
            </a:r>
            <a:r>
              <a:rPr lang="en-US" sz="2800" dirty="0" err="1"/>
              <a:t>bo‘laklar</a:t>
            </a:r>
            <a:r>
              <a:rPr lang="en-US" sz="2800" dirty="0"/>
              <a:t> – </a:t>
            </a:r>
            <a:r>
              <a:rPr lang="en-US" sz="2800" dirty="0" err="1"/>
              <a:t>uyushiq</a:t>
            </a:r>
            <a:r>
              <a:rPr lang="en-US" sz="2800" dirty="0"/>
              <a:t> </a:t>
            </a:r>
            <a:r>
              <a:rPr lang="en-US" sz="2800" dirty="0" err="1"/>
              <a:t>bo‘laklar</a:t>
            </a:r>
            <a:r>
              <a:rPr lang="en-US" sz="2800" dirty="0"/>
              <a:t> </a:t>
            </a:r>
            <a:r>
              <a:rPr lang="en-US" sz="2800" dirty="0" err="1"/>
              <a:t>orasida</a:t>
            </a:r>
            <a:r>
              <a:rPr lang="en-US" sz="2800" dirty="0"/>
              <a:t>: </a:t>
            </a:r>
            <a:r>
              <a:rPr lang="en-US" sz="2800" dirty="0" err="1">
                <a:solidFill>
                  <a:srgbClr val="004F8A"/>
                </a:solidFill>
              </a:rPr>
              <a:t>Chetlarida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 smtClean="0">
                <a:solidFill>
                  <a:srgbClr val="004F8A"/>
                </a:solidFill>
              </a:rPr>
              <a:t>jiydalar</a:t>
            </a:r>
            <a:r>
              <a:rPr lang="en-US" sz="2800" dirty="0" smtClean="0">
                <a:solidFill>
                  <a:srgbClr val="004F8A"/>
                </a:solidFill>
              </a:rPr>
              <a:t>,</a:t>
            </a:r>
            <a:r>
              <a:rPr lang="uz-Latn-UZ" sz="2800" dirty="0" smtClean="0">
                <a:solidFill>
                  <a:srgbClr val="004F8A"/>
                </a:solidFill>
              </a:rPr>
              <a:t> </a:t>
            </a:r>
            <a:r>
              <a:rPr lang="en-US" sz="2800" dirty="0" err="1" smtClean="0">
                <a:solidFill>
                  <a:srgbClr val="004F8A"/>
                </a:solidFill>
              </a:rPr>
              <a:t>majnuntollar</a:t>
            </a:r>
            <a:r>
              <a:rPr lang="en-US" sz="2800" dirty="0" smtClean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o‘sgan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anhorga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havas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 smtClean="0">
                <a:solidFill>
                  <a:srgbClr val="004F8A"/>
                </a:solidFill>
              </a:rPr>
              <a:t>bilan</a:t>
            </a:r>
            <a:r>
              <a:rPr lang="en-US" sz="2800" dirty="0" smtClean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qaradi</a:t>
            </a:r>
            <a:r>
              <a:rPr lang="en-US" sz="2800" dirty="0">
                <a:solidFill>
                  <a:srgbClr val="004F8A"/>
                </a:solidFill>
              </a:rPr>
              <a:t>. (Said Ahmad)</a:t>
            </a:r>
          </a:p>
          <a:p>
            <a:r>
              <a:rPr lang="ru-RU" sz="2800" dirty="0" smtClean="0"/>
              <a:t>   </a:t>
            </a:r>
            <a:r>
              <a:rPr lang="en-US" sz="2800" b="1" dirty="0" smtClean="0"/>
              <a:t>2.</a:t>
            </a:r>
            <a:r>
              <a:rPr lang="uz-Latn-UZ" sz="2800" dirty="0"/>
              <a:t> </a:t>
            </a:r>
            <a:r>
              <a:rPr lang="en-US" sz="2800" dirty="0" err="1" smtClean="0"/>
              <a:t>Undov</a:t>
            </a:r>
            <a:r>
              <a:rPr lang="en-US" sz="2800" dirty="0" smtClean="0"/>
              <a:t> </a:t>
            </a:r>
            <a:r>
              <a:rPr lang="en-US" sz="2800" dirty="0" err="1"/>
              <a:t>so‘zlardan</a:t>
            </a:r>
            <a:r>
              <a:rPr lang="en-US" sz="2800" dirty="0"/>
              <a:t> </a:t>
            </a:r>
            <a:r>
              <a:rPr lang="en-US" sz="2800" dirty="0" err="1"/>
              <a:t>keyin</a:t>
            </a:r>
            <a:r>
              <a:rPr lang="en-US" sz="2800" dirty="0"/>
              <a:t>: </a:t>
            </a:r>
            <a:endParaRPr lang="uz-Latn-UZ" sz="2800" dirty="0" smtClean="0"/>
          </a:p>
          <a:p>
            <a:r>
              <a:rPr lang="en-US" sz="2800" dirty="0" err="1" smtClean="0">
                <a:solidFill>
                  <a:srgbClr val="004F8A"/>
                </a:solidFill>
              </a:rPr>
              <a:t>Iya</a:t>
            </a:r>
            <a:r>
              <a:rPr lang="en-US" sz="2800" dirty="0">
                <a:solidFill>
                  <a:srgbClr val="004F8A"/>
                </a:solidFill>
              </a:rPr>
              <a:t>, </a:t>
            </a:r>
            <a:r>
              <a:rPr lang="en-US" sz="2800" dirty="0" err="1">
                <a:solidFill>
                  <a:srgbClr val="004F8A"/>
                </a:solidFill>
              </a:rPr>
              <a:t>yubilyar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ekansan</a:t>
            </a:r>
            <a:r>
              <a:rPr lang="en-US" sz="2800" dirty="0">
                <a:solidFill>
                  <a:srgbClr val="004F8A"/>
                </a:solidFill>
              </a:rPr>
              <a:t>-da, </a:t>
            </a:r>
            <a:endParaRPr lang="uz-Latn-UZ" sz="2800" dirty="0" smtClean="0">
              <a:solidFill>
                <a:srgbClr val="004F8A"/>
              </a:solidFill>
            </a:endParaRPr>
          </a:p>
          <a:p>
            <a:r>
              <a:rPr lang="en-US" sz="2800" dirty="0" err="1" smtClean="0">
                <a:solidFill>
                  <a:srgbClr val="004F8A"/>
                </a:solidFill>
              </a:rPr>
              <a:t>shoshmay</a:t>
            </a:r>
            <a:r>
              <a:rPr lang="en-US" sz="2800" dirty="0" smtClean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tur</a:t>
            </a:r>
            <a:r>
              <a:rPr lang="en-US" sz="2800" dirty="0">
                <a:solidFill>
                  <a:srgbClr val="004F8A"/>
                </a:solidFill>
              </a:rPr>
              <a:t>-chi, </a:t>
            </a:r>
            <a:r>
              <a:rPr lang="en-US" sz="2800" dirty="0" err="1">
                <a:solidFill>
                  <a:srgbClr val="004F8A"/>
                </a:solidFill>
              </a:rPr>
              <a:t>hozir</a:t>
            </a:r>
            <a:r>
              <a:rPr lang="en-US" sz="2800" dirty="0" smtClean="0">
                <a:solidFill>
                  <a:srgbClr val="004F8A"/>
                </a:solidFill>
              </a:rPr>
              <a:t>.</a:t>
            </a:r>
            <a:endParaRPr lang="uz-Latn-UZ" sz="2800" dirty="0" smtClean="0">
              <a:solidFill>
                <a:srgbClr val="004F8A"/>
              </a:solidFill>
            </a:endParaRPr>
          </a:p>
          <a:p>
            <a:r>
              <a:rPr lang="uz-Latn-UZ" sz="2800" dirty="0" smtClean="0">
                <a:solidFill>
                  <a:srgbClr val="004F8A"/>
                </a:solidFill>
              </a:rPr>
              <a:t> </a:t>
            </a:r>
            <a:r>
              <a:rPr lang="en-US" sz="2800" dirty="0" smtClean="0">
                <a:solidFill>
                  <a:srgbClr val="004F8A"/>
                </a:solidFill>
              </a:rPr>
              <a:t>(</a:t>
            </a:r>
            <a:r>
              <a:rPr lang="en-US" sz="2800" dirty="0">
                <a:solidFill>
                  <a:srgbClr val="004F8A"/>
                </a:solidFill>
              </a:rPr>
              <a:t>O‘. </a:t>
            </a:r>
            <a:r>
              <a:rPr lang="en-US" sz="2800" dirty="0" err="1">
                <a:solidFill>
                  <a:srgbClr val="004F8A"/>
                </a:solidFill>
              </a:rPr>
              <a:t>Hoshimov</a:t>
            </a:r>
            <a:r>
              <a:rPr lang="en-US" sz="2800" dirty="0">
                <a:solidFill>
                  <a:srgbClr val="004F8A"/>
                </a:solidFill>
              </a:rPr>
              <a:t>)</a:t>
            </a:r>
          </a:p>
          <a:p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82" y="2753590"/>
            <a:ext cx="2246261" cy="162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305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5693" y="1000523"/>
            <a:ext cx="8568534" cy="3231654"/>
          </a:xfrm>
        </p:spPr>
        <p:txBody>
          <a:bodyPr/>
          <a:lstStyle/>
          <a:p>
            <a:r>
              <a:rPr lang="ru-RU" sz="2800" dirty="0" smtClean="0"/>
              <a:t>   </a:t>
            </a:r>
            <a:r>
              <a:rPr lang="en-US" sz="2800" b="1" dirty="0" smtClean="0"/>
              <a:t>3.</a:t>
            </a:r>
            <a:r>
              <a:rPr lang="uz-Latn-UZ" sz="2800" dirty="0" smtClean="0"/>
              <a:t> </a:t>
            </a:r>
            <a:r>
              <a:rPr lang="en-US" sz="2800" dirty="0" err="1" smtClean="0"/>
              <a:t>Biror</a:t>
            </a:r>
            <a:r>
              <a:rPr lang="en-US" sz="2800" dirty="0" smtClean="0"/>
              <a:t> </a:t>
            </a:r>
            <a:r>
              <a:rPr lang="en-US" sz="2800" dirty="0" err="1"/>
              <a:t>shaxsga</a:t>
            </a:r>
            <a:r>
              <a:rPr lang="en-US" sz="2800" dirty="0"/>
              <a:t> </a:t>
            </a:r>
            <a:r>
              <a:rPr lang="en-US" sz="2800" dirty="0" err="1"/>
              <a:t>murojaat</a:t>
            </a:r>
            <a:r>
              <a:rPr lang="en-US" sz="2800" dirty="0"/>
              <a:t> – </a:t>
            </a:r>
            <a:r>
              <a:rPr lang="en-US" sz="2800" dirty="0" err="1"/>
              <a:t>undalmalardan</a:t>
            </a:r>
            <a:r>
              <a:rPr lang="en-US" sz="2800" dirty="0"/>
              <a:t> </a:t>
            </a:r>
            <a:r>
              <a:rPr lang="en-US" sz="2800" dirty="0" err="1"/>
              <a:t>keyin</a:t>
            </a:r>
            <a:r>
              <a:rPr lang="en-US" sz="2800" dirty="0"/>
              <a:t>: </a:t>
            </a:r>
            <a:r>
              <a:rPr lang="uz-Latn-UZ" sz="2800" dirty="0" smtClean="0"/>
              <a:t>    </a:t>
            </a:r>
          </a:p>
          <a:p>
            <a:r>
              <a:rPr lang="uz-Latn-UZ" sz="2800" dirty="0">
                <a:solidFill>
                  <a:srgbClr val="004F8A"/>
                </a:solidFill>
              </a:rPr>
              <a:t> </a:t>
            </a:r>
            <a:r>
              <a:rPr lang="uz-Latn-UZ" sz="2800" dirty="0" smtClean="0">
                <a:solidFill>
                  <a:srgbClr val="004F8A"/>
                </a:solidFill>
              </a:rPr>
              <a:t>  </a:t>
            </a:r>
            <a:r>
              <a:rPr lang="en-US" sz="2800" dirty="0" err="1" smtClean="0">
                <a:solidFill>
                  <a:srgbClr val="004F8A"/>
                </a:solidFill>
              </a:rPr>
              <a:t>O‘g‘rigina</a:t>
            </a:r>
            <a:r>
              <a:rPr lang="en-US" sz="2800" dirty="0" smtClean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bolam</a:t>
            </a:r>
            <a:r>
              <a:rPr lang="en-US" sz="2800" dirty="0">
                <a:solidFill>
                  <a:srgbClr val="004F8A"/>
                </a:solidFill>
              </a:rPr>
              <a:t>, </a:t>
            </a:r>
            <a:r>
              <a:rPr lang="en-US" sz="2800" dirty="0" err="1">
                <a:solidFill>
                  <a:srgbClr val="004F8A"/>
                </a:solidFill>
              </a:rPr>
              <a:t>hoynahoy</a:t>
            </a:r>
            <a:r>
              <a:rPr lang="en-US" sz="2800" dirty="0">
                <a:solidFill>
                  <a:srgbClr val="004F8A"/>
                </a:solidFill>
              </a:rPr>
              <a:t>, </a:t>
            </a:r>
            <a:r>
              <a:rPr lang="en-US" sz="2800" dirty="0" err="1">
                <a:solidFill>
                  <a:srgbClr val="004F8A"/>
                </a:solidFill>
              </a:rPr>
              <a:t>biror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tiriklikning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ko‘yida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tomga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chiqqan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ko‘rinasan</a:t>
            </a:r>
            <a:r>
              <a:rPr lang="en-US" sz="2800" dirty="0">
                <a:solidFill>
                  <a:srgbClr val="004F8A"/>
                </a:solidFill>
              </a:rPr>
              <a:t>? (</a:t>
            </a:r>
            <a:r>
              <a:rPr lang="en-US" sz="2800" dirty="0" err="1">
                <a:solidFill>
                  <a:srgbClr val="004F8A"/>
                </a:solidFill>
              </a:rPr>
              <a:t>G‘afur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G‘ulom</a:t>
            </a:r>
            <a:r>
              <a:rPr lang="en-US" sz="2800" dirty="0">
                <a:solidFill>
                  <a:srgbClr val="004F8A"/>
                </a:solidFill>
              </a:rPr>
              <a:t>)</a:t>
            </a:r>
          </a:p>
          <a:p>
            <a:r>
              <a:rPr lang="ru-RU" sz="2800" dirty="0" smtClean="0"/>
              <a:t>   </a:t>
            </a:r>
            <a:r>
              <a:rPr lang="en-US" sz="2800" b="1" dirty="0" smtClean="0"/>
              <a:t>4.</a:t>
            </a:r>
            <a:r>
              <a:rPr lang="uz-Latn-UZ" sz="2800" dirty="0" smtClean="0"/>
              <a:t> </a:t>
            </a:r>
            <a:r>
              <a:rPr lang="en-US" sz="2800" dirty="0" err="1" smtClean="0"/>
              <a:t>So‘z</a:t>
            </a:r>
            <a:r>
              <a:rPr lang="en-US" sz="2800" dirty="0" smtClean="0"/>
              <a:t> </a:t>
            </a:r>
            <a:r>
              <a:rPr lang="en-US" sz="2800" dirty="0" err="1"/>
              <a:t>takrorlansa</a:t>
            </a:r>
            <a:r>
              <a:rPr lang="en-US" sz="2800" dirty="0"/>
              <a:t>: </a:t>
            </a:r>
            <a:endParaRPr lang="uz-Latn-UZ" sz="2800" dirty="0" smtClean="0"/>
          </a:p>
          <a:p>
            <a:r>
              <a:rPr lang="uz-Latn-UZ" sz="2800" dirty="0" smtClean="0">
                <a:solidFill>
                  <a:srgbClr val="004F8A"/>
                </a:solidFill>
              </a:rPr>
              <a:t>    </a:t>
            </a:r>
            <a:r>
              <a:rPr lang="en-US" sz="2800" dirty="0" err="1" smtClean="0">
                <a:solidFill>
                  <a:srgbClr val="004F8A"/>
                </a:solidFill>
              </a:rPr>
              <a:t>Shoir</a:t>
            </a:r>
            <a:r>
              <a:rPr lang="en-US" sz="2800" dirty="0" smtClean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itoatkorona</a:t>
            </a:r>
            <a:r>
              <a:rPr lang="en-US" sz="2800" dirty="0">
                <a:solidFill>
                  <a:srgbClr val="004F8A"/>
                </a:solidFill>
              </a:rPr>
              <a:t> bosh </a:t>
            </a:r>
            <a:r>
              <a:rPr lang="en-US" sz="2800" dirty="0" err="1">
                <a:solidFill>
                  <a:srgbClr val="004F8A"/>
                </a:solidFill>
              </a:rPr>
              <a:t>irg‘ab</a:t>
            </a:r>
            <a:r>
              <a:rPr lang="en-US" sz="2800" dirty="0">
                <a:solidFill>
                  <a:srgbClr val="004F8A"/>
                </a:solidFill>
              </a:rPr>
              <a:t>: </a:t>
            </a:r>
          </a:p>
          <a:p>
            <a:r>
              <a:rPr lang="en-US" sz="2800" dirty="0">
                <a:solidFill>
                  <a:srgbClr val="004F8A"/>
                </a:solidFill>
              </a:rPr>
              <a:t>    – </a:t>
            </a:r>
            <a:r>
              <a:rPr lang="en-US" sz="2800" dirty="0" err="1">
                <a:solidFill>
                  <a:srgbClr val="004F8A"/>
                </a:solidFill>
              </a:rPr>
              <a:t>O‘qiganmiz</a:t>
            </a:r>
            <a:r>
              <a:rPr lang="en-US" sz="2800" dirty="0">
                <a:solidFill>
                  <a:srgbClr val="004F8A"/>
                </a:solidFill>
              </a:rPr>
              <a:t>, </a:t>
            </a:r>
            <a:r>
              <a:rPr lang="en-US" sz="2800" dirty="0" err="1">
                <a:solidFill>
                  <a:srgbClr val="004F8A"/>
                </a:solidFill>
              </a:rPr>
              <a:t>o‘qiganmiz</a:t>
            </a:r>
            <a:r>
              <a:rPr lang="en-US" sz="2800" dirty="0">
                <a:solidFill>
                  <a:srgbClr val="004F8A"/>
                </a:solidFill>
              </a:rPr>
              <a:t>, – </a:t>
            </a:r>
            <a:r>
              <a:rPr lang="en-US" sz="2800" dirty="0" smtClean="0">
                <a:solidFill>
                  <a:srgbClr val="004F8A"/>
                </a:solidFill>
              </a:rPr>
              <a:t>deb</a:t>
            </a:r>
            <a:endParaRPr lang="uz-Latn-UZ" sz="2800" dirty="0" smtClean="0">
              <a:solidFill>
                <a:srgbClr val="004F8A"/>
              </a:solidFill>
            </a:endParaRPr>
          </a:p>
          <a:p>
            <a:r>
              <a:rPr lang="en-US" sz="2800" dirty="0" smtClean="0">
                <a:solidFill>
                  <a:srgbClr val="004F8A"/>
                </a:solidFill>
              </a:rPr>
              <a:t> </a:t>
            </a:r>
            <a:r>
              <a:rPr lang="en-US" sz="2800" dirty="0">
                <a:solidFill>
                  <a:srgbClr val="004F8A"/>
                </a:solidFill>
              </a:rPr>
              <a:t>tan </a:t>
            </a:r>
            <a:r>
              <a:rPr lang="en-US" sz="2800" dirty="0" err="1">
                <a:solidFill>
                  <a:srgbClr val="004F8A"/>
                </a:solidFill>
              </a:rPr>
              <a:t>oldi</a:t>
            </a:r>
            <a:r>
              <a:rPr lang="en-US" sz="2800" dirty="0">
                <a:solidFill>
                  <a:srgbClr val="004F8A"/>
                </a:solidFill>
              </a:rPr>
              <a:t>. (O. </a:t>
            </a:r>
            <a:r>
              <a:rPr lang="en-US" sz="2800" dirty="0" err="1">
                <a:solidFill>
                  <a:srgbClr val="004F8A"/>
                </a:solidFill>
              </a:rPr>
              <a:t>Yoqubov</a:t>
            </a:r>
            <a:r>
              <a:rPr lang="en-US" sz="2800" dirty="0">
                <a:solidFill>
                  <a:srgbClr val="004F8A"/>
                </a:solidFill>
              </a:rPr>
              <a:t>)</a:t>
            </a:r>
          </a:p>
          <a:p>
            <a:endParaRPr lang="ru-RU" dirty="0"/>
          </a:p>
        </p:txBody>
      </p:sp>
      <p:pic>
        <p:nvPicPr>
          <p:cNvPr id="6146" name="Picture 2" descr="Картинки для детей знаки препинания - подборка 2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966" y="2604652"/>
            <a:ext cx="1481138" cy="190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5572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9383" y="1301860"/>
            <a:ext cx="8655626" cy="1723549"/>
          </a:xfrm>
        </p:spPr>
        <p:txBody>
          <a:bodyPr/>
          <a:lstStyle/>
          <a:p>
            <a:r>
              <a:rPr lang="ru-RU" sz="2800" dirty="0" smtClean="0"/>
              <a:t>  </a:t>
            </a:r>
            <a:r>
              <a:rPr lang="en-US" sz="2800" b="1" dirty="0" smtClean="0"/>
              <a:t>5.</a:t>
            </a:r>
            <a:r>
              <a:rPr lang="uz-Latn-UZ" sz="2800" b="1" dirty="0" smtClean="0"/>
              <a:t> </a:t>
            </a:r>
            <a:r>
              <a:rPr lang="en-US" sz="2800" dirty="0" err="1" smtClean="0"/>
              <a:t>So‘zlovchining</a:t>
            </a:r>
            <a:r>
              <a:rPr lang="en-US" sz="2800" dirty="0" smtClean="0"/>
              <a:t> </a:t>
            </a:r>
            <a:r>
              <a:rPr lang="en-US" sz="2800" dirty="0" err="1"/>
              <a:t>o‘zi</a:t>
            </a:r>
            <a:r>
              <a:rPr lang="en-US" sz="2800" dirty="0"/>
              <a:t> </a:t>
            </a:r>
            <a:r>
              <a:rPr lang="en-US" sz="2800" dirty="0" err="1"/>
              <a:t>bildirayotgan</a:t>
            </a:r>
            <a:r>
              <a:rPr lang="en-US" sz="2800" dirty="0"/>
              <a:t> </a:t>
            </a:r>
            <a:r>
              <a:rPr lang="en-US" sz="2800" dirty="0" err="1" smtClean="0"/>
              <a:t>fikrga</a:t>
            </a:r>
            <a:r>
              <a:rPr lang="en-US" sz="2800" dirty="0" smtClean="0"/>
              <a:t> </a:t>
            </a:r>
            <a:r>
              <a:rPr lang="en-US" sz="2800" dirty="0" err="1"/>
              <a:t>qo‘shimcha</a:t>
            </a:r>
            <a:r>
              <a:rPr lang="en-US" sz="2800" dirty="0"/>
              <a:t> </a:t>
            </a:r>
            <a:r>
              <a:rPr lang="en-US" sz="2800" dirty="0" err="1"/>
              <a:t>munosabatini</a:t>
            </a:r>
            <a:r>
              <a:rPr lang="en-US" sz="2800" dirty="0"/>
              <a:t> </a:t>
            </a:r>
            <a:r>
              <a:rPr lang="en-US" sz="2800" dirty="0" err="1"/>
              <a:t>bildiradigan</a:t>
            </a:r>
            <a:r>
              <a:rPr lang="en-US" sz="2800" dirty="0"/>
              <a:t> </a:t>
            </a:r>
            <a:r>
              <a:rPr lang="en-US" sz="2800" dirty="0" err="1"/>
              <a:t>so‘zlarning</a:t>
            </a:r>
            <a:r>
              <a:rPr lang="en-US" sz="2800" dirty="0"/>
              <a:t> </a:t>
            </a:r>
            <a:r>
              <a:rPr lang="en-US" sz="2800" dirty="0" err="1"/>
              <a:t>ikki</a:t>
            </a:r>
            <a:r>
              <a:rPr lang="en-US" sz="2800" dirty="0"/>
              <a:t> </a:t>
            </a:r>
            <a:r>
              <a:rPr lang="en-US" sz="2800" dirty="0" err="1"/>
              <a:t>tomonida</a:t>
            </a:r>
            <a:r>
              <a:rPr lang="en-US" sz="2800" dirty="0"/>
              <a:t>: </a:t>
            </a:r>
            <a:r>
              <a:rPr lang="uz-Latn-UZ" sz="2800" dirty="0" smtClean="0">
                <a:solidFill>
                  <a:srgbClr val="004F8A"/>
                </a:solidFill>
              </a:rPr>
              <a:t>Ha, mayli, shu yetimlarning peshnasiga yozgani bordir...</a:t>
            </a:r>
            <a:r>
              <a:rPr lang="en-US" sz="2800" dirty="0" smtClean="0">
                <a:solidFill>
                  <a:srgbClr val="004F8A"/>
                </a:solidFill>
              </a:rPr>
              <a:t> (</a:t>
            </a:r>
            <a:r>
              <a:rPr lang="uz-Latn-UZ" sz="2800" dirty="0" smtClean="0">
                <a:solidFill>
                  <a:srgbClr val="004F8A"/>
                </a:solidFill>
              </a:rPr>
              <a:t>G‘. G‘ulom</a:t>
            </a:r>
            <a:r>
              <a:rPr lang="en-US" sz="2800" dirty="0" smtClean="0">
                <a:solidFill>
                  <a:srgbClr val="004F8A"/>
                </a:solidFill>
              </a:rPr>
              <a:t>)</a:t>
            </a:r>
            <a:endParaRPr lang="ru-RU" sz="2800" dirty="0">
              <a:solidFill>
                <a:srgbClr val="004F8A"/>
              </a:solidFill>
            </a:endParaRPr>
          </a:p>
        </p:txBody>
      </p:sp>
      <p:pic>
        <p:nvPicPr>
          <p:cNvPr id="7170" name="Picture 2" descr="Все дело в запятой (5 вопросов к знатокам русского языка) | Болта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054" y="3112799"/>
            <a:ext cx="5247120" cy="174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504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7951</TotalTime>
  <Words>419</Words>
  <Application>Microsoft Office PowerPoint</Application>
  <PresentationFormat>Экран (16:9)</PresentationFormat>
  <Paragraphs>87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Elephant</vt:lpstr>
      <vt:lpstr>Open Sans</vt:lpstr>
      <vt:lpstr>Open Sans Light</vt:lpstr>
      <vt:lpstr>1_Office Theme</vt:lpstr>
      <vt:lpstr>2_Office Theme</vt:lpstr>
      <vt:lpstr>3_Office Theme</vt:lpstr>
      <vt:lpstr>4_Office Theme</vt:lpstr>
      <vt:lpstr>     ONA TILI</vt:lpstr>
      <vt:lpstr>422-mashq</vt:lpstr>
      <vt:lpstr>BILIB OLING!</vt:lpstr>
      <vt:lpstr>BILIB OLING!</vt:lpstr>
      <vt:lpstr>BILIB OLING!</vt:lpstr>
      <vt:lpstr>423-mashq</vt:lpstr>
      <vt:lpstr>BILIB OLING!</vt:lpstr>
      <vt:lpstr>BILIB OLING!</vt:lpstr>
      <vt:lpstr>BILIB OLING!</vt:lpstr>
      <vt:lpstr>TOPSHIRIQ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742</cp:revision>
  <cp:lastPrinted>2020-08-26T14:48:01Z</cp:lastPrinted>
  <dcterms:created xsi:type="dcterms:W3CDTF">2020-04-11T16:25:36Z</dcterms:created>
  <dcterms:modified xsi:type="dcterms:W3CDTF">2021-03-02T05:29:11Z</dcterms:modified>
</cp:coreProperties>
</file>