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64" r:id="rId4"/>
  </p:sldMasterIdLst>
  <p:notesMasterIdLst>
    <p:notesMasterId r:id="rId17"/>
  </p:notesMasterIdLst>
  <p:handoutMasterIdLst>
    <p:handoutMasterId r:id="rId18"/>
  </p:handoutMasterIdLst>
  <p:sldIdLst>
    <p:sldId id="390" r:id="rId5"/>
    <p:sldId id="512" r:id="rId6"/>
    <p:sldId id="487" r:id="rId7"/>
    <p:sldId id="505" r:id="rId8"/>
    <p:sldId id="506" r:id="rId9"/>
    <p:sldId id="511" r:id="rId10"/>
    <p:sldId id="507" r:id="rId11"/>
    <p:sldId id="500" r:id="rId12"/>
    <p:sldId id="508" r:id="rId13"/>
    <p:sldId id="509" r:id="rId14"/>
    <p:sldId id="510" r:id="rId15"/>
    <p:sldId id="401" r:id="rId16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3E"/>
    <a:srgbClr val="391A05"/>
    <a:srgbClr val="004F8A"/>
    <a:srgbClr val="005DA2"/>
    <a:srgbClr val="CC3399"/>
    <a:srgbClr val="C75F09"/>
    <a:srgbClr val="FF33CC"/>
    <a:srgbClr val="FFCCFF"/>
    <a:srgbClr val="8CEE42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388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5088969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29911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0159390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60278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503173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841405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084149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7115134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929578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557056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4074113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17372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600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7377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175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346907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0103210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107155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8293295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581164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549674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576861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30196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51234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175294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523506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9329167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4047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5820528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68383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781841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49968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3783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0461559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0682767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538580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0879962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8280908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2626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566908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5477382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593825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36458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64687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01643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1025510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58706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260116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0359042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384611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45472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15190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5723501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297890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6407407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367431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0598232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41.xml"/><Relationship Id="rId34" Type="http://schemas.openxmlformats.org/officeDocument/2006/relationships/slideLayout" Target="../slideLayouts/slideLayout154.xml"/><Relationship Id="rId42" Type="http://schemas.openxmlformats.org/officeDocument/2006/relationships/slideLayout" Target="../slideLayouts/slideLayout162.xml"/><Relationship Id="rId47" Type="http://schemas.openxmlformats.org/officeDocument/2006/relationships/slideLayout" Target="../slideLayouts/slideLayout167.xml"/><Relationship Id="rId50" Type="http://schemas.openxmlformats.org/officeDocument/2006/relationships/slideLayout" Target="../slideLayouts/slideLayout170.xml"/><Relationship Id="rId55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4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slideLayout" Target="../slideLayouts/slideLayout152.xml"/><Relationship Id="rId37" Type="http://schemas.openxmlformats.org/officeDocument/2006/relationships/slideLayout" Target="../slideLayouts/slideLayout157.xml"/><Relationship Id="rId40" Type="http://schemas.openxmlformats.org/officeDocument/2006/relationships/slideLayout" Target="../slideLayouts/slideLayout160.xml"/><Relationship Id="rId45" Type="http://schemas.openxmlformats.org/officeDocument/2006/relationships/slideLayout" Target="../slideLayouts/slideLayout165.xml"/><Relationship Id="rId53" Type="http://schemas.openxmlformats.org/officeDocument/2006/relationships/slideLayout" Target="../slideLayouts/slideLayout173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36" Type="http://schemas.openxmlformats.org/officeDocument/2006/relationships/slideLayout" Target="../slideLayouts/slideLayout156.xml"/><Relationship Id="rId49" Type="http://schemas.openxmlformats.org/officeDocument/2006/relationships/slideLayout" Target="../slideLayouts/slideLayout169.xml"/><Relationship Id="rId57" Type="http://schemas.openxmlformats.org/officeDocument/2006/relationships/slideLayout" Target="../slideLayouts/slideLayout17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slideLayout" Target="../slideLayouts/slideLayout151.xml"/><Relationship Id="rId44" Type="http://schemas.openxmlformats.org/officeDocument/2006/relationships/slideLayout" Target="../slideLayouts/slideLayout164.xml"/><Relationship Id="rId52" Type="http://schemas.openxmlformats.org/officeDocument/2006/relationships/slideLayout" Target="../slideLayouts/slideLayout17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Relationship Id="rId35" Type="http://schemas.openxmlformats.org/officeDocument/2006/relationships/slideLayout" Target="../slideLayouts/slideLayout155.xml"/><Relationship Id="rId43" Type="http://schemas.openxmlformats.org/officeDocument/2006/relationships/slideLayout" Target="../slideLayouts/slideLayout163.xml"/><Relationship Id="rId48" Type="http://schemas.openxmlformats.org/officeDocument/2006/relationships/slideLayout" Target="../slideLayouts/slideLayout168.xml"/><Relationship Id="rId56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28.xml"/><Relationship Id="rId51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slideLayout" Target="../slideLayouts/slideLayout153.xml"/><Relationship Id="rId38" Type="http://schemas.openxmlformats.org/officeDocument/2006/relationships/slideLayout" Target="../slideLayouts/slideLayout158.xml"/><Relationship Id="rId46" Type="http://schemas.openxmlformats.org/officeDocument/2006/relationships/slideLayout" Target="../slideLayouts/slideLayout166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3/2/2021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  <p:sldLayoutId id="2147483891" r:id="rId27"/>
    <p:sldLayoutId id="2147483892" r:id="rId28"/>
    <p:sldLayoutId id="2147483893" r:id="rId29"/>
    <p:sldLayoutId id="2147483894" r:id="rId30"/>
    <p:sldLayoutId id="2147483895" r:id="rId31"/>
    <p:sldLayoutId id="2147483896" r:id="rId32"/>
    <p:sldLayoutId id="2147483897" r:id="rId33"/>
    <p:sldLayoutId id="2147483898" r:id="rId34"/>
    <p:sldLayoutId id="2147483899" r:id="rId35"/>
    <p:sldLayoutId id="2147483900" r:id="rId36"/>
    <p:sldLayoutId id="2147483901" r:id="rId37"/>
    <p:sldLayoutId id="2147483902" r:id="rId38"/>
    <p:sldLayoutId id="2147483903" r:id="rId39"/>
    <p:sldLayoutId id="2147483904" r:id="rId40"/>
    <p:sldLayoutId id="2147483905" r:id="rId41"/>
    <p:sldLayoutId id="2147483906" r:id="rId42"/>
    <p:sldLayoutId id="2147483907" r:id="rId43"/>
    <p:sldLayoutId id="2147483908" r:id="rId44"/>
    <p:sldLayoutId id="2147483909" r:id="rId45"/>
    <p:sldLayoutId id="2147483910" r:id="rId46"/>
    <p:sldLayoutId id="2147483911" r:id="rId47"/>
    <p:sldLayoutId id="2147483912" r:id="rId48"/>
    <p:sldLayoutId id="2147483913" r:id="rId49"/>
    <p:sldLayoutId id="2147483914" r:id="rId50"/>
    <p:sldLayoutId id="2147483915" r:id="rId51"/>
    <p:sldLayoutId id="2147483916" r:id="rId52"/>
    <p:sldLayoutId id="2147483917" r:id="rId53"/>
    <p:sldLayoutId id="2147483918" r:id="rId54"/>
    <p:sldLayoutId id="2147483919" r:id="rId55"/>
    <p:sldLayoutId id="2147483920" r:id="rId56"/>
    <p:sldLayoutId id="2147483921" r:id="rId57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49972" y="191300"/>
            <a:ext cx="4882126" cy="940026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ru-RU" sz="60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0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60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27880" y="1805153"/>
            <a:ext cx="7161851" cy="1383013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44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4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  </a:t>
            </a:r>
            <a:r>
              <a:rPr lang="uz-Latn-UZ" sz="4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LUG‘ATI</a:t>
            </a:r>
            <a:endParaRPr lang="en-US" sz="44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49" algn="ctr" defTabSz="652982">
              <a:spcBef>
                <a:spcPts val="125"/>
              </a:spcBef>
            </a:pPr>
            <a:endParaRPr lang="uz-Latn-UZ" sz="4400" b="1" i="1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488622" y="394651"/>
            <a:ext cx="1481958" cy="572148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ru-RU" sz="3600" b="1" spc="1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uz-Latn-UZ" sz="36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3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2117" y="1787235"/>
            <a:ext cx="488373" cy="136120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2116" y="3378046"/>
            <a:ext cx="488373" cy="136120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Картинки по запросу &quot;imlo lug'ati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6083">
            <a:off x="3004345" y="2870195"/>
            <a:ext cx="200025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&quot;imlo lug'ati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385">
            <a:off x="2057111" y="3122037"/>
            <a:ext cx="1143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8" r="22118"/>
          <a:stretch/>
        </p:blipFill>
        <p:spPr bwMode="auto">
          <a:xfrm rot="20730174">
            <a:off x="4775244" y="3144445"/>
            <a:ext cx="1039979" cy="175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2" r="19851"/>
          <a:stretch/>
        </p:blipFill>
        <p:spPr bwMode="auto">
          <a:xfrm rot="569590">
            <a:off x="5678674" y="3014666"/>
            <a:ext cx="1111825" cy="1711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bject 11"/>
          <p:cNvSpPr>
            <a:spLocks/>
          </p:cNvSpPr>
          <p:nvPr/>
        </p:nvSpPr>
        <p:spPr bwMode="auto">
          <a:xfrm>
            <a:off x="490288" y="259569"/>
            <a:ext cx="943657" cy="826139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954861" fontAlgn="base">
              <a:spcBef>
                <a:spcPct val="0"/>
              </a:spcBef>
              <a:spcAft>
                <a:spcPct val="0"/>
              </a:spcAft>
            </a:pPr>
            <a:endParaRPr lang="ru-RU" sz="19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410-mashq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179" y="916323"/>
            <a:ext cx="8773511" cy="738664"/>
          </a:xfrm>
        </p:spPr>
        <p:txBody>
          <a:bodyPr/>
          <a:lstStyle/>
          <a:p>
            <a:pPr algn="ctr"/>
            <a:r>
              <a:rPr lang="uz-Latn-UZ" sz="2400" dirty="0" smtClean="0"/>
              <a:t>   </a:t>
            </a:r>
            <a:r>
              <a:rPr lang="en-US" sz="2400" dirty="0" err="1" smtClean="0"/>
              <a:t>Quyidagi</a:t>
            </a:r>
            <a:r>
              <a:rPr lang="en-US" sz="2400" dirty="0" smtClean="0"/>
              <a:t> </a:t>
            </a:r>
            <a:r>
              <a:rPr lang="en-US" sz="2400" dirty="0" err="1"/>
              <a:t>so‘zlarning</a:t>
            </a:r>
            <a:r>
              <a:rPr lang="en-US" sz="2400" dirty="0"/>
              <a:t> </a:t>
            </a:r>
            <a:r>
              <a:rPr lang="en-US" sz="2400" dirty="0" err="1"/>
              <a:t>imlosiga</a:t>
            </a:r>
            <a:r>
              <a:rPr lang="en-US" sz="2400" dirty="0"/>
              <a:t> </a:t>
            </a:r>
            <a:r>
              <a:rPr lang="en-US" sz="2400" dirty="0" err="1"/>
              <a:t>e’tibor</a:t>
            </a:r>
            <a:r>
              <a:rPr lang="en-US" sz="2400" dirty="0"/>
              <a:t> </a:t>
            </a:r>
            <a:r>
              <a:rPr lang="en-US" sz="2400" dirty="0" err="1"/>
              <a:t>qilib</a:t>
            </a:r>
            <a:r>
              <a:rPr lang="en-US" sz="2400" dirty="0"/>
              <a:t>, </a:t>
            </a:r>
            <a:r>
              <a:rPr lang="en-US" sz="2400" dirty="0" err="1"/>
              <a:t>daftaringizga</a:t>
            </a:r>
            <a:r>
              <a:rPr lang="en-US" sz="2400" dirty="0"/>
              <a:t> </a:t>
            </a:r>
            <a:r>
              <a:rPr lang="en-US" sz="2400" dirty="0" err="1"/>
              <a:t>ko‘chiring</a:t>
            </a:r>
            <a:r>
              <a:rPr lang="en-US" sz="2400" dirty="0"/>
              <a:t>. 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138445"/>
              </p:ext>
            </p:extLst>
          </p:nvPr>
        </p:nvGraphicFramePr>
        <p:xfrm>
          <a:off x="301337" y="1745095"/>
          <a:ext cx="8697190" cy="28346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870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68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Tushuncha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Izoh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ortopediya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tibbiyotning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qo‘l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oyoq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umurtqa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pog‘onasining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tug‘ma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keyin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orttirilgan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kasalliklarini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o‘rganuvchi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ularning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oldini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davolash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usullarini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ishlab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chiquvchi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bo‘limi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nevrologiya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patologik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holatdagi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nerv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sistemasining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tuzilishi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faoliyatini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o‘rganuvchi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fan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88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410-mashq</a:t>
            </a:r>
            <a:endParaRPr lang="ru-RU" sz="4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700328"/>
              </p:ext>
            </p:extLst>
          </p:nvPr>
        </p:nvGraphicFramePr>
        <p:xfrm>
          <a:off x="266700" y="1173595"/>
          <a:ext cx="8617528" cy="356616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738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78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multimedia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axborot-informatsiya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uzatishning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xilma-xil</a:t>
                      </a:r>
                      <a:endParaRPr lang="en-US" sz="24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vositalari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matn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ovoz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jonlantirilgan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grafik</a:t>
                      </a:r>
                      <a:endParaRPr lang="en-US" sz="24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tasvirlar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sh.k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qamrab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oluvchi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texnologiya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r>
                        <a:rPr lang="uz-Latn-UZ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dasturlar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kompyuter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vositalari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konsepsiya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qarashlar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fikrlar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yo‘nalishi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tizimi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fikr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yuritish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dunyoni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tushunish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anglash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usuli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strategiya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ijtimoiy-siyosiy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kurashga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rahbarlik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qilish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san’ati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shuningdek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umuman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boshqaruvni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endParaRPr lang="en-US" sz="24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istiqbolli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rejalashtirish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san’ati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ko‘chma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496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098"/>
            <a:ext cx="807301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07"/>
            <a:ext cx="6206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672" y="1073080"/>
            <a:ext cx="2161591" cy="2615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7275" y="1384806"/>
            <a:ext cx="64826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411-mashq</a:t>
            </a:r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Viruslar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tarqalishining oldini olish uchun nimalar qilishimiz kerak? Ushbu muammoni yechishga yordam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. Sizningcha, muammoni hal qilishning qanday yo‘llari bor? Kamida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ta tavsiya yozing.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2731" y="1125214"/>
            <a:ext cx="5856506" cy="3540304"/>
          </a:xfrm>
        </p:spPr>
        <p:txBody>
          <a:bodyPr/>
          <a:lstStyle/>
          <a:p>
            <a:pPr algn="just"/>
            <a:r>
              <a:rPr lang="en-US" dirty="0"/>
              <a:t> </a:t>
            </a:r>
            <a:r>
              <a:rPr lang="uz-Latn-UZ" dirty="0" smtClean="0"/>
              <a:t>   </a:t>
            </a:r>
            <a:r>
              <a:rPr lang="en-US" sz="2800" dirty="0" err="1" smtClean="0">
                <a:solidFill>
                  <a:schemeClr val="tx1"/>
                </a:solidFill>
              </a:rPr>
              <a:t>Imlo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(</a:t>
            </a:r>
            <a:r>
              <a:rPr lang="en-US" sz="2800" dirty="0" err="1" smtClean="0">
                <a:solidFill>
                  <a:schemeClr val="tx1"/>
                </a:solidFill>
              </a:rPr>
              <a:t>orfografik</a:t>
            </a:r>
            <a:r>
              <a:rPr lang="en-US" sz="2800" dirty="0">
                <a:solidFill>
                  <a:schemeClr val="tx1"/>
                </a:solidFill>
              </a:rPr>
              <a:t>) </a:t>
            </a:r>
            <a:r>
              <a:rPr lang="en-US" sz="2800" dirty="0" err="1">
                <a:solidFill>
                  <a:schemeClr val="tx1"/>
                </a:solidFill>
              </a:rPr>
              <a:t>lug‘atida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tilimizdagi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so‘zlarning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to‘g‘ri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yozilishi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ko‘rsatiladi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en-US" sz="2800" dirty="0" err="1">
                <a:solidFill>
                  <a:schemeClr val="tx1"/>
                </a:solidFill>
              </a:rPr>
              <a:t>So‘zlar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alifbo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tartibida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beriladi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en-US" sz="2800" dirty="0" err="1">
                <a:solidFill>
                  <a:schemeClr val="tx1"/>
                </a:solidFill>
              </a:rPr>
              <a:t>Yurtimizda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imlo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lug‘atlari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bir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necha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bor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nashr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etilgan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en-US" sz="2800" dirty="0" err="1">
                <a:solidFill>
                  <a:schemeClr val="tx1"/>
                </a:solidFill>
              </a:rPr>
              <a:t>Eng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oxirgisi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</a:rPr>
              <a:t>   </a:t>
            </a:r>
            <a:r>
              <a:rPr lang="en-US" sz="2800" b="1" dirty="0" smtClean="0">
                <a:solidFill>
                  <a:srgbClr val="7030A0"/>
                </a:solidFill>
              </a:rPr>
              <a:t>2013-yil</a:t>
            </a:r>
            <a:r>
              <a:rPr lang="en-US" sz="2800" dirty="0" smtClean="0">
                <a:solidFill>
                  <a:schemeClr val="tx1"/>
                </a:solidFill>
              </a:rPr>
              <a:t>da </a:t>
            </a:r>
            <a:r>
              <a:rPr lang="en-US" sz="2800" dirty="0">
                <a:solidFill>
                  <a:schemeClr val="tx1"/>
                </a:solidFill>
              </a:rPr>
              <a:t>chop </a:t>
            </a:r>
            <a:r>
              <a:rPr lang="en-US" sz="2800" dirty="0" err="1">
                <a:solidFill>
                  <a:schemeClr val="tx1"/>
                </a:solidFill>
              </a:rPr>
              <a:t>etilgan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imlo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lug‘atidir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r>
              <a:rPr lang="en-US" sz="2800" dirty="0" err="1">
                <a:solidFill>
                  <a:schemeClr val="tx1"/>
                </a:solidFill>
              </a:rPr>
              <a:t>Unda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rgbClr val="7030A0"/>
                </a:solidFill>
              </a:rPr>
              <a:t>85000</a:t>
            </a:r>
            <a:r>
              <a:rPr lang="en-US" sz="2800" dirty="0">
                <a:solidFill>
                  <a:schemeClr val="tx1"/>
                </a:solidFill>
              </a:rPr>
              <a:t>dan </a:t>
            </a:r>
            <a:r>
              <a:rPr lang="en-US" sz="2800" dirty="0" err="1">
                <a:solidFill>
                  <a:schemeClr val="tx1"/>
                </a:solidFill>
              </a:rPr>
              <a:t>ortiq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so‘zning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yozilishi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qayd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etilgan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813" y="1247487"/>
            <a:ext cx="1960337" cy="2659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981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558" y="139497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T</a:t>
            </a:r>
            <a:r>
              <a:rPr lang="uz-Latn-UZ" sz="4000" dirty="0" smtClean="0"/>
              <a:t>OPSHIRIQ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6646" y="970443"/>
            <a:ext cx="88114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imlosiga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2282" y="1819720"/>
            <a:ext cx="608907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tarixining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tub… (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burilishi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burulishi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 (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ofatlar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pandemiyalar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kutilmoqda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827" y="1467860"/>
            <a:ext cx="15113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413" y="2594986"/>
            <a:ext cx="1579563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5611091" y="3584865"/>
            <a:ext cx="71697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332018" y="2718956"/>
            <a:ext cx="10425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8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031" y="1089544"/>
            <a:ext cx="1922318" cy="2432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558" y="139497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T</a:t>
            </a:r>
            <a:r>
              <a:rPr lang="uz-Latn-UZ" sz="4000" dirty="0" smtClean="0"/>
              <a:t>OPSHIRIQ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7548" y="1089544"/>
            <a:ext cx="70880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Amerikalalik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epidemiolog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Stefen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Morz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50000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umurtqali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 (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jonzot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jonzod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… (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tahminan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), 20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virus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Biologlarning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fikricha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yuqumli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qo‘zg‘atuvchisi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viruslarning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sabablar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395394" y="2386448"/>
            <a:ext cx="8465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579488" y="2843673"/>
            <a:ext cx="1217178" cy="155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857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558" y="139497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T</a:t>
            </a:r>
            <a:r>
              <a:rPr lang="uz-Latn-UZ" sz="4000" dirty="0" smtClean="0"/>
              <a:t>OPSHIRIQ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6810" y="1328377"/>
            <a:ext cx="676448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(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sinashda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sinashta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qilinishidir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o‘rmonlarning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o‘zlashtirilishi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yashirinib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 (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yotkan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viruslarni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chiqarmoqda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784" y="1328377"/>
            <a:ext cx="1685925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696731" y="3934692"/>
            <a:ext cx="87774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288021" y="2227119"/>
            <a:ext cx="121371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162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Izohli lug‘at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256" y="1582414"/>
            <a:ext cx="6067355" cy="2462213"/>
          </a:xfrm>
        </p:spPr>
        <p:txBody>
          <a:bodyPr/>
          <a:lstStyle/>
          <a:p>
            <a:r>
              <a:rPr lang="uz-Latn-UZ" sz="3200" dirty="0" smtClean="0"/>
              <a:t>   </a:t>
            </a:r>
            <a:r>
              <a:rPr lang="uz-Latn-UZ" sz="3200" b="1" dirty="0" smtClean="0">
                <a:solidFill>
                  <a:srgbClr val="7030A0"/>
                </a:solidFill>
              </a:rPr>
              <a:t>Sinashta</a:t>
            </a:r>
            <a:r>
              <a:rPr lang="uz-Latn-UZ" sz="3200" dirty="0" smtClean="0"/>
              <a:t> – </a:t>
            </a:r>
            <a:r>
              <a:rPr lang="uz-Latn-UZ" sz="3200" b="1" dirty="0" smtClean="0"/>
              <a:t>1.</a:t>
            </a:r>
            <a:r>
              <a:rPr lang="uz-Latn-UZ" sz="3200" dirty="0" smtClean="0"/>
              <a:t> Yaxshi sinalgan, tekshirilgan, tanish, qadrdon, yaqin. </a:t>
            </a:r>
            <a:r>
              <a:rPr lang="uz-Latn-UZ" sz="3200" b="1" dirty="0" smtClean="0"/>
              <a:t>2.</a:t>
            </a:r>
            <a:r>
              <a:rPr lang="uz-Latn-UZ" sz="3200" dirty="0" smtClean="0"/>
              <a:t> Boshidan kechirilgan, sinab, totib ko‘rilgan; tajribadan o‘tkazilgan.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612" y="1394258"/>
            <a:ext cx="2236787" cy="270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28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407-mashq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511" y="958960"/>
            <a:ext cx="7826818" cy="369332"/>
          </a:xfrm>
        </p:spPr>
        <p:txBody>
          <a:bodyPr/>
          <a:lstStyle/>
          <a:p>
            <a:pPr algn="ctr"/>
            <a:r>
              <a:rPr lang="en-US" sz="2400" dirty="0" err="1">
                <a:solidFill>
                  <a:srgbClr val="391A05"/>
                </a:solidFill>
              </a:rPr>
              <a:t>Matnga</a:t>
            </a:r>
            <a:r>
              <a:rPr lang="en-US" sz="2400" dirty="0">
                <a:solidFill>
                  <a:srgbClr val="391A05"/>
                </a:solidFill>
              </a:rPr>
              <a:t> </a:t>
            </a:r>
            <a:r>
              <a:rPr lang="en-US" sz="2400" dirty="0" err="1">
                <a:solidFill>
                  <a:srgbClr val="391A05"/>
                </a:solidFill>
              </a:rPr>
              <a:t>quyidagi</a:t>
            </a:r>
            <a:r>
              <a:rPr lang="en-US" sz="2400" dirty="0">
                <a:solidFill>
                  <a:srgbClr val="391A05"/>
                </a:solidFill>
              </a:rPr>
              <a:t> </a:t>
            </a:r>
            <a:r>
              <a:rPr lang="en-US" sz="2400" dirty="0" err="1">
                <a:solidFill>
                  <a:srgbClr val="391A05"/>
                </a:solidFill>
              </a:rPr>
              <a:t>sarlavhalardan</a:t>
            </a:r>
            <a:r>
              <a:rPr lang="en-US" sz="2400" dirty="0">
                <a:solidFill>
                  <a:srgbClr val="391A05"/>
                </a:solidFill>
              </a:rPr>
              <a:t> </a:t>
            </a:r>
            <a:r>
              <a:rPr lang="en-US" sz="2400" dirty="0" err="1">
                <a:solidFill>
                  <a:srgbClr val="391A05"/>
                </a:solidFill>
              </a:rPr>
              <a:t>birini</a:t>
            </a:r>
            <a:r>
              <a:rPr lang="en-US" sz="2400" dirty="0">
                <a:solidFill>
                  <a:srgbClr val="391A05"/>
                </a:solidFill>
              </a:rPr>
              <a:t> </a:t>
            </a:r>
            <a:r>
              <a:rPr lang="en-US" sz="2400" dirty="0" err="1">
                <a:solidFill>
                  <a:srgbClr val="391A05"/>
                </a:solidFill>
              </a:rPr>
              <a:t>tanlang</a:t>
            </a:r>
            <a:endParaRPr lang="ru-RU" sz="2400" dirty="0">
              <a:solidFill>
                <a:srgbClr val="391A05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0754" y="1767542"/>
            <a:ext cx="64943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tarixidagi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burilishlar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inqirozga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vorislar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ekologiyaga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tahdid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solmoqda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4.	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sulh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tuzamiz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6" r="11363"/>
          <a:stretch/>
        </p:blipFill>
        <p:spPr>
          <a:xfrm>
            <a:off x="187035" y="1749499"/>
            <a:ext cx="1693719" cy="243840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052204" y="4014311"/>
            <a:ext cx="592281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40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408-mashq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5474" y="969352"/>
            <a:ext cx="8998526" cy="861774"/>
          </a:xfrm>
        </p:spPr>
        <p:txBody>
          <a:bodyPr/>
          <a:lstStyle/>
          <a:p>
            <a:pPr algn="l"/>
            <a:r>
              <a:rPr lang="uz-Latn-UZ" sz="2800" dirty="0" smtClean="0">
                <a:solidFill>
                  <a:schemeClr val="tx1"/>
                </a:solidFill>
              </a:rPr>
              <a:t>     </a:t>
            </a:r>
            <a:r>
              <a:rPr lang="en-US" sz="2800" dirty="0" err="1" smtClean="0">
                <a:solidFill>
                  <a:schemeClr val="tx1"/>
                </a:solidFill>
              </a:rPr>
              <a:t>Matn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asosida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viruslar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tarqalishiga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sabab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bo‘layotgan</a:t>
            </a:r>
            <a:r>
              <a:rPr lang="uz-Latn-UZ" sz="2800" dirty="0" smtClean="0">
                <a:solidFill>
                  <a:schemeClr val="tx1"/>
                </a:solidFill>
              </a:rPr>
              <a:t>   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</a:rPr>
              <a:t>    </a:t>
            </a:r>
          </a:p>
          <a:p>
            <a:pPr algn="l"/>
            <a:r>
              <a:rPr lang="uz-Latn-UZ" sz="2800" dirty="0">
                <a:solidFill>
                  <a:schemeClr val="tx1"/>
                </a:solidFill>
              </a:rPr>
              <a:t> </a:t>
            </a:r>
            <a:r>
              <a:rPr lang="uz-Latn-UZ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inson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omillarini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ko‘rsating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0162" y="2244436"/>
            <a:ext cx="457200" cy="52993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0553" y="2902528"/>
            <a:ext cx="457200" cy="53686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0553" y="3602183"/>
            <a:ext cx="457200" cy="53339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4734" y="2244436"/>
            <a:ext cx="7852064" cy="52993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Sinashta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bo‘lmagan yovvoyi hayvonlarni iste’mol qilish.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5907" y="2902527"/>
            <a:ext cx="7852064" cy="5368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O‘rmonlarni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yo‘q  qilib, yerlarni o‘zlashtirish.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7080" y="3602182"/>
            <a:ext cx="7852064" cy="533399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Iqlim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isishi natijasida tog‘ muzliklarining erishi.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95946" y="4312228"/>
            <a:ext cx="1669473" cy="533399"/>
          </a:xfrm>
          <a:prstGeom prst="rect">
            <a:avLst/>
          </a:prstGeom>
          <a:solidFill>
            <a:srgbClr val="008A3E"/>
          </a:solidFill>
          <a:ln>
            <a:solidFill>
              <a:srgbClr val="008A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a) 1,2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91939" y="4312228"/>
            <a:ext cx="1669473" cy="533399"/>
          </a:xfrm>
          <a:prstGeom prst="rect">
            <a:avLst/>
          </a:prstGeom>
          <a:solidFill>
            <a:srgbClr val="008A3E"/>
          </a:solidFill>
          <a:ln>
            <a:solidFill>
              <a:srgbClr val="008A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b) 1,2,3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93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409-mashq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1165" y="979741"/>
            <a:ext cx="7826818" cy="307777"/>
          </a:xfrm>
        </p:spPr>
        <p:txBody>
          <a:bodyPr/>
          <a:lstStyle/>
          <a:p>
            <a:pPr algn="ctr"/>
            <a:r>
              <a:rPr lang="en-US" sz="2000" dirty="0" err="1"/>
              <a:t>Nuqtalar</a:t>
            </a:r>
            <a:r>
              <a:rPr lang="en-US" sz="2000" dirty="0"/>
              <a:t> </a:t>
            </a:r>
            <a:r>
              <a:rPr lang="en-US" sz="2000" dirty="0" err="1"/>
              <a:t>o‘rniga</a:t>
            </a:r>
            <a:r>
              <a:rPr lang="en-US" sz="2000" dirty="0"/>
              <a:t> </a:t>
            </a:r>
            <a:r>
              <a:rPr lang="en-US" sz="2000" dirty="0" err="1"/>
              <a:t>zarur</a:t>
            </a:r>
            <a:r>
              <a:rPr lang="en-US" sz="2000" dirty="0"/>
              <a:t> </a:t>
            </a:r>
            <a:r>
              <a:rPr lang="en-US" sz="2000" dirty="0" err="1"/>
              <a:t>so‘zni</a:t>
            </a:r>
            <a:r>
              <a:rPr lang="en-US" sz="2000" dirty="0"/>
              <a:t> </a:t>
            </a:r>
            <a:r>
              <a:rPr lang="en-US" sz="2000" dirty="0" err="1"/>
              <a:t>qo‘yib</a:t>
            </a:r>
            <a:r>
              <a:rPr lang="en-US" sz="2000" dirty="0"/>
              <a:t> </a:t>
            </a:r>
            <a:r>
              <a:rPr lang="en-US" sz="2000" dirty="0" err="1"/>
              <a:t>ko‘chiring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2509" y="1514942"/>
            <a:ext cx="842141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1.  ................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yuqumli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qit’ada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yoppasiga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 startAt="2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………….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yuqumli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kasalliklarning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hududda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odatdagidan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9721" y="2470037"/>
            <a:ext cx="23022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en-US" sz="2800" dirty="0" smtClean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err="1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dirty="0" err="1" smtClean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pidemiya</a:t>
            </a:r>
            <a:endParaRPr lang="ru-RU" sz="2800" dirty="0">
              <a:solidFill>
                <a:srgbClr val="004F8A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83055" y="2470037"/>
            <a:ext cx="24224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dirty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andemiya</a:t>
            </a:r>
            <a:endParaRPr lang="ru-RU" sz="2800" dirty="0">
              <a:solidFill>
                <a:srgbClr val="004F8A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23887" y="2470037"/>
            <a:ext cx="1721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800" dirty="0" smtClean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err="1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 err="1" smtClean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zimut</a:t>
            </a:r>
            <a:endParaRPr lang="ru-RU" sz="2800" dirty="0">
              <a:solidFill>
                <a:srgbClr val="004F8A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9721" y="4290514"/>
            <a:ext cx="23022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E</a:t>
            </a:r>
            <a:r>
              <a:rPr lang="en-US" sz="2800" dirty="0" err="1" smtClean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pidemiya</a:t>
            </a:r>
            <a:endParaRPr lang="ru-RU" sz="2800" dirty="0">
              <a:solidFill>
                <a:srgbClr val="004F8A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596" y="4310256"/>
            <a:ext cx="24224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P</a:t>
            </a:r>
            <a:r>
              <a:rPr lang="en-US" sz="2800" dirty="0" err="1" smtClean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andemiya</a:t>
            </a:r>
            <a:endParaRPr lang="ru-RU" sz="2800" dirty="0">
              <a:solidFill>
                <a:srgbClr val="004F8A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23887" y="4288002"/>
            <a:ext cx="22028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E</a:t>
            </a:r>
            <a:r>
              <a:rPr lang="en-US" sz="2800" dirty="0" err="1" smtClean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kologiya</a:t>
            </a:r>
            <a:endParaRPr lang="ru-RU" sz="2800" dirty="0">
              <a:solidFill>
                <a:srgbClr val="004F8A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40"/>
          <a:stretch/>
        </p:blipFill>
        <p:spPr>
          <a:xfrm>
            <a:off x="7811112" y="1099305"/>
            <a:ext cx="1187415" cy="236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0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7843</TotalTime>
  <Words>504</Words>
  <Application>Microsoft Office PowerPoint</Application>
  <PresentationFormat>Экран (16:9)</PresentationFormat>
  <Paragraphs>69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     ONA TILI</vt:lpstr>
      <vt:lpstr>Презентация PowerPoint</vt:lpstr>
      <vt:lpstr>TOPSHIRIQ</vt:lpstr>
      <vt:lpstr>TOPSHIRIQ</vt:lpstr>
      <vt:lpstr>TOPSHIRIQ</vt:lpstr>
      <vt:lpstr>Izohli lug‘at</vt:lpstr>
      <vt:lpstr>407-mashq</vt:lpstr>
      <vt:lpstr>408-mashq</vt:lpstr>
      <vt:lpstr>409-mashq</vt:lpstr>
      <vt:lpstr>410-mashq</vt:lpstr>
      <vt:lpstr>410-mashq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728</cp:revision>
  <cp:lastPrinted>2020-08-26T14:48:01Z</cp:lastPrinted>
  <dcterms:created xsi:type="dcterms:W3CDTF">2020-04-11T16:25:36Z</dcterms:created>
  <dcterms:modified xsi:type="dcterms:W3CDTF">2021-03-02T04:53:30Z</dcterms:modified>
</cp:coreProperties>
</file>