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3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9" r:id="rId2"/>
    <p:sldMasterId id="2147483857" r:id="rId3"/>
    <p:sldMasterId id="2147483864" r:id="rId4"/>
  </p:sldMasterIdLst>
  <p:notesMasterIdLst>
    <p:notesMasterId r:id="rId17"/>
  </p:notesMasterIdLst>
  <p:handoutMasterIdLst>
    <p:handoutMasterId r:id="rId18"/>
  </p:handoutMasterIdLst>
  <p:sldIdLst>
    <p:sldId id="390" r:id="rId5"/>
    <p:sldId id="512" r:id="rId6"/>
    <p:sldId id="487" r:id="rId7"/>
    <p:sldId id="505" r:id="rId8"/>
    <p:sldId id="506" r:id="rId9"/>
    <p:sldId id="511" r:id="rId10"/>
    <p:sldId id="507" r:id="rId11"/>
    <p:sldId id="500" r:id="rId12"/>
    <p:sldId id="508" r:id="rId13"/>
    <p:sldId id="509" r:id="rId14"/>
    <p:sldId id="510" r:id="rId15"/>
    <p:sldId id="401" r:id="rId16"/>
  </p:sldIdLst>
  <p:sldSz cx="9144000" cy="5143500" type="screen16x9"/>
  <p:notesSz cx="6735763" cy="9866313"/>
  <p:defaultTextStyle>
    <a:defPPr>
      <a:defRPr lang="en-US"/>
    </a:defPPr>
    <a:lvl1pPr marL="0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33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668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502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336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170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005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838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671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  <a:srgbClr val="391A05"/>
    <a:srgbClr val="004F8A"/>
    <a:srgbClr val="005DA2"/>
    <a:srgbClr val="CC3399"/>
    <a:srgbClr val="C75F09"/>
    <a:srgbClr val="FF33CC"/>
    <a:srgbClr val="FFCCFF"/>
    <a:srgbClr val="8CEE42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06" autoAdjust="0"/>
  </p:normalViewPr>
  <p:slideViewPr>
    <p:cSldViewPr snapToGrid="0">
      <p:cViewPr varScale="1">
        <p:scale>
          <a:sx n="81" d="100"/>
          <a:sy n="81" d="100"/>
        </p:scale>
        <p:origin x="812" y="6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61DA-2E9C-433B-A2AA-31EC04CCF67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D3ED-3B66-4117-A4D4-CCBC856C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24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336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448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560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671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84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895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388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4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729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9699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106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4113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3964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7949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8754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9622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9329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48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4846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6390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637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1614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81913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8"/>
            <a:ext cx="777240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2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186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6"/>
            <a:ext cx="7826818" cy="219861"/>
          </a:xfrm>
        </p:spPr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136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554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339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29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5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39254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5088969"/>
      </p:ext>
    </p:extLst>
  </p:cSld>
  <p:clrMapOvr>
    <a:masterClrMapping/>
  </p:clrMapOvr>
  <p:transition>
    <p:wedg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2991197"/>
      </p:ext>
    </p:extLst>
  </p:cSld>
  <p:clrMapOvr>
    <a:masterClrMapping/>
  </p:clrMapOvr>
  <p:transition>
    <p:wedg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0159390"/>
      </p:ext>
    </p:extLst>
  </p:cSld>
  <p:clrMapOvr>
    <a:masterClrMapping/>
  </p:clrMapOvr>
  <p:transition>
    <p:wedg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6602783"/>
      </p:ext>
    </p:extLst>
  </p:cSld>
  <p:clrMapOvr>
    <a:masterClrMapping/>
  </p:clrMapOvr>
  <p:transition>
    <p:wedg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503173"/>
      </p:ext>
    </p:extLst>
  </p:cSld>
  <p:clrMapOvr>
    <a:masterClrMapping/>
  </p:clrMapOvr>
  <p:transition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64841405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084149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115134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09295788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1557056"/>
      </p:ext>
    </p:extLst>
  </p:cSld>
  <p:clrMapOvr>
    <a:masterClrMapping/>
  </p:clrMapOvr>
  <p:transition>
    <p:wedg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84074113"/>
      </p:ext>
    </p:extLst>
  </p:cSld>
  <p:clrMapOvr>
    <a:masterClrMapping/>
  </p:clrMapOvr>
  <p:transition>
    <p:wedg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173722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76006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73777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17573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9346907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10103210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8107155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8293295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5811642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0549674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3576861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77730196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851234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61752943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6523506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79329167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40473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5820528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68383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2781841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49968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7237838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50461559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40682767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25385805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60879962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8280908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262643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566908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5477382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4593825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5364589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0646876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22501643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1025510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3858706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260116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0359042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384611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3454725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1519000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5723501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2978906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6407407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03674318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40598232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8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1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7068" indent="-18567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79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71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4"/>
            <a:ext cx="7772401" cy="3470673"/>
          </a:xfrm>
        </p:spPr>
        <p:txBody>
          <a:bodyPr numCol="2" spcCol="274268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1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86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79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71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4"/>
            <a:ext cx="7772401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5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23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30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6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1807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8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42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55091" indent="-132647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328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772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9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6"/>
            <a:ext cx="7772401" cy="3470673"/>
          </a:xfrm>
        </p:spPr>
        <p:txBody>
          <a:bodyPr numCol="2" spcCol="274268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42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44886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328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772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04544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0139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712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74230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6"/>
            <a:ext cx="3811588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74230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6"/>
            <a:ext cx="3813174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887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87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77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3751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99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49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366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483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64687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2409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2042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86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74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25374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75846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240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29165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199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2260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53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46562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88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42761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076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7015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0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0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0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0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9303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0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0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0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0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543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45231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048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59039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02018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6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12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54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8.xml"/><Relationship Id="rId26" Type="http://schemas.openxmlformats.org/officeDocument/2006/relationships/slideLayout" Target="../slideLayouts/slideLayout146.xml"/><Relationship Id="rId39" Type="http://schemas.openxmlformats.org/officeDocument/2006/relationships/slideLayout" Target="../slideLayouts/slideLayout159.xml"/><Relationship Id="rId21" Type="http://schemas.openxmlformats.org/officeDocument/2006/relationships/slideLayout" Target="../slideLayouts/slideLayout141.xml"/><Relationship Id="rId34" Type="http://schemas.openxmlformats.org/officeDocument/2006/relationships/slideLayout" Target="../slideLayouts/slideLayout154.xml"/><Relationship Id="rId42" Type="http://schemas.openxmlformats.org/officeDocument/2006/relationships/slideLayout" Target="../slideLayouts/slideLayout162.xml"/><Relationship Id="rId47" Type="http://schemas.openxmlformats.org/officeDocument/2006/relationships/slideLayout" Target="../slideLayouts/slideLayout167.xml"/><Relationship Id="rId50" Type="http://schemas.openxmlformats.org/officeDocument/2006/relationships/slideLayout" Target="../slideLayouts/slideLayout170.xml"/><Relationship Id="rId55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49.xml"/><Relationship Id="rId4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24" Type="http://schemas.openxmlformats.org/officeDocument/2006/relationships/slideLayout" Target="../slideLayouts/slideLayout144.xml"/><Relationship Id="rId32" Type="http://schemas.openxmlformats.org/officeDocument/2006/relationships/slideLayout" Target="../slideLayouts/slideLayout152.xml"/><Relationship Id="rId37" Type="http://schemas.openxmlformats.org/officeDocument/2006/relationships/slideLayout" Target="../slideLayouts/slideLayout157.xml"/><Relationship Id="rId40" Type="http://schemas.openxmlformats.org/officeDocument/2006/relationships/slideLayout" Target="../slideLayouts/slideLayout160.xml"/><Relationship Id="rId45" Type="http://schemas.openxmlformats.org/officeDocument/2006/relationships/slideLayout" Target="../slideLayouts/slideLayout165.xml"/><Relationship Id="rId53" Type="http://schemas.openxmlformats.org/officeDocument/2006/relationships/slideLayout" Target="../slideLayouts/slideLayout173.xml"/><Relationship Id="rId58" Type="http://schemas.openxmlformats.org/officeDocument/2006/relationships/theme" Target="../theme/theme4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23" Type="http://schemas.openxmlformats.org/officeDocument/2006/relationships/slideLayout" Target="../slideLayouts/slideLayout143.xml"/><Relationship Id="rId28" Type="http://schemas.openxmlformats.org/officeDocument/2006/relationships/slideLayout" Target="../slideLayouts/slideLayout148.xml"/><Relationship Id="rId36" Type="http://schemas.openxmlformats.org/officeDocument/2006/relationships/slideLayout" Target="../slideLayouts/slideLayout156.xml"/><Relationship Id="rId49" Type="http://schemas.openxmlformats.org/officeDocument/2006/relationships/slideLayout" Target="../slideLayouts/slideLayout169.xml"/><Relationship Id="rId57" Type="http://schemas.openxmlformats.org/officeDocument/2006/relationships/slideLayout" Target="../slideLayouts/slideLayout17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30.xml"/><Relationship Id="rId19" Type="http://schemas.openxmlformats.org/officeDocument/2006/relationships/slideLayout" Target="../slideLayouts/slideLayout139.xml"/><Relationship Id="rId31" Type="http://schemas.openxmlformats.org/officeDocument/2006/relationships/slideLayout" Target="../slideLayouts/slideLayout151.xml"/><Relationship Id="rId44" Type="http://schemas.openxmlformats.org/officeDocument/2006/relationships/slideLayout" Target="../slideLayouts/slideLayout164.xml"/><Relationship Id="rId52" Type="http://schemas.openxmlformats.org/officeDocument/2006/relationships/slideLayout" Target="../slideLayouts/slideLayout17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Relationship Id="rId22" Type="http://schemas.openxmlformats.org/officeDocument/2006/relationships/slideLayout" Target="../slideLayouts/slideLayout142.xml"/><Relationship Id="rId27" Type="http://schemas.openxmlformats.org/officeDocument/2006/relationships/slideLayout" Target="../slideLayouts/slideLayout147.xml"/><Relationship Id="rId30" Type="http://schemas.openxmlformats.org/officeDocument/2006/relationships/slideLayout" Target="../slideLayouts/slideLayout150.xml"/><Relationship Id="rId35" Type="http://schemas.openxmlformats.org/officeDocument/2006/relationships/slideLayout" Target="../slideLayouts/slideLayout155.xml"/><Relationship Id="rId43" Type="http://schemas.openxmlformats.org/officeDocument/2006/relationships/slideLayout" Target="../slideLayouts/slideLayout163.xml"/><Relationship Id="rId48" Type="http://schemas.openxmlformats.org/officeDocument/2006/relationships/slideLayout" Target="../slideLayouts/slideLayout168.xml"/><Relationship Id="rId56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28.xml"/><Relationship Id="rId51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5" Type="http://schemas.openxmlformats.org/officeDocument/2006/relationships/slideLayout" Target="../slideLayouts/slideLayout145.xml"/><Relationship Id="rId33" Type="http://schemas.openxmlformats.org/officeDocument/2006/relationships/slideLayout" Target="../slideLayouts/slideLayout153.xml"/><Relationship Id="rId38" Type="http://schemas.openxmlformats.org/officeDocument/2006/relationships/slideLayout" Target="../slideLayouts/slideLayout158.xml"/><Relationship Id="rId46" Type="http://schemas.openxmlformats.org/officeDocument/2006/relationships/slideLayout" Target="../slideLayouts/slideLayout166.xml"/><Relationship Id="rId59" Type="http://schemas.openxmlformats.org/officeDocument/2006/relationships/hyperlink" Target="https://www.facebook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642886"/>
            <a:ext cx="1620957" cy="400081"/>
          </a:xfrm>
          <a:prstGeom prst="rect">
            <a:avLst/>
          </a:prstGeom>
        </p:spPr>
        <p:txBody>
          <a:bodyPr vert="horz" wrap="square" lIns="91413" tIns="45706" rIns="91413" bIns="4570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91413" tIns="45706" rIns="91413" bIns="4570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0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094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1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72" indent="-172980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764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157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550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755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03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51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95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8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4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40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6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2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79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25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73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3788"/>
            <a:ext cx="1620957" cy="158277"/>
          </a:xfrm>
          <a:prstGeom prst="rect">
            <a:avLst/>
          </a:prstGeom>
        </p:spPr>
        <p:txBody>
          <a:bodyPr vert="horz" wrap="square" lIns="65310" tIns="32653" rIns="65310" bIns="32653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8" y="4719817"/>
            <a:ext cx="104567" cy="246221"/>
          </a:xfrm>
          <a:prstGeom prst="rect">
            <a:avLst/>
          </a:prstGeom>
        </p:spPr>
        <p:txBody>
          <a:bodyPr vert="horz" wrap="none" lIns="65310" tIns="32653" rIns="65310" bIns="32653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0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0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7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653028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42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6020" indent="-123576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8462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906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3350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5828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2341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8857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5369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514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3028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9541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6057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2569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9085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598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2114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6" y="849898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5253"/>
            <a:endParaRPr sz="21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804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5253"/>
            <a:endParaRPr sz="21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8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fld id="{1D8BD707-D9CF-40AE-B4C6-C98DA3205C09}" type="datetimeFigureOut">
              <a:rPr lang="en-US" sz="1300" smtClean="0">
                <a:solidFill>
                  <a:prstClr val="black">
                    <a:tint val="75000"/>
                  </a:prstClr>
                </a:solidFill>
              </a:rPr>
              <a:pPr defTabSz="1035253"/>
              <a:t>3/2/2021</a:t>
            </a:fld>
            <a:endParaRPr lang="en-US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fld id="{B6F15528-21DE-4FAA-801E-634DDDAF4B2B}" type="slidenum">
              <a:rPr lang="ru-RU" sz="1300" smtClean="0">
                <a:solidFill>
                  <a:prstClr val="black">
                    <a:tint val="75000"/>
                  </a:prstClr>
                </a:solidFill>
              </a:rPr>
              <a:pPr defTabSz="1035253"/>
              <a:t>‹#›</a:t>
            </a:fld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8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627">
        <a:defRPr>
          <a:latin typeface="+mn-lt"/>
          <a:ea typeface="+mn-ea"/>
          <a:cs typeface="+mn-cs"/>
        </a:defRPr>
      </a:lvl2pPr>
      <a:lvl3pPr marL="1035253">
        <a:defRPr>
          <a:latin typeface="+mn-lt"/>
          <a:ea typeface="+mn-ea"/>
          <a:cs typeface="+mn-cs"/>
        </a:defRPr>
      </a:lvl3pPr>
      <a:lvl4pPr marL="1552881">
        <a:defRPr>
          <a:latin typeface="+mn-lt"/>
          <a:ea typeface="+mn-ea"/>
          <a:cs typeface="+mn-cs"/>
        </a:defRPr>
      </a:lvl4pPr>
      <a:lvl5pPr marL="2070508">
        <a:defRPr>
          <a:latin typeface="+mn-lt"/>
          <a:ea typeface="+mn-ea"/>
          <a:cs typeface="+mn-cs"/>
        </a:defRPr>
      </a:lvl5pPr>
      <a:lvl6pPr marL="2588135">
        <a:defRPr>
          <a:latin typeface="+mn-lt"/>
          <a:ea typeface="+mn-ea"/>
          <a:cs typeface="+mn-cs"/>
        </a:defRPr>
      </a:lvl6pPr>
      <a:lvl7pPr marL="3105760">
        <a:defRPr>
          <a:latin typeface="+mn-lt"/>
          <a:ea typeface="+mn-ea"/>
          <a:cs typeface="+mn-cs"/>
        </a:defRPr>
      </a:lvl7pPr>
      <a:lvl8pPr marL="3623388">
        <a:defRPr>
          <a:latin typeface="+mn-lt"/>
          <a:ea typeface="+mn-ea"/>
          <a:cs typeface="+mn-cs"/>
        </a:defRPr>
      </a:lvl8pPr>
      <a:lvl9pPr marL="414101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627">
        <a:defRPr>
          <a:latin typeface="+mn-lt"/>
          <a:ea typeface="+mn-ea"/>
          <a:cs typeface="+mn-cs"/>
        </a:defRPr>
      </a:lvl2pPr>
      <a:lvl3pPr marL="1035253">
        <a:defRPr>
          <a:latin typeface="+mn-lt"/>
          <a:ea typeface="+mn-ea"/>
          <a:cs typeface="+mn-cs"/>
        </a:defRPr>
      </a:lvl3pPr>
      <a:lvl4pPr marL="1552881">
        <a:defRPr>
          <a:latin typeface="+mn-lt"/>
          <a:ea typeface="+mn-ea"/>
          <a:cs typeface="+mn-cs"/>
        </a:defRPr>
      </a:lvl4pPr>
      <a:lvl5pPr marL="2070508">
        <a:defRPr>
          <a:latin typeface="+mn-lt"/>
          <a:ea typeface="+mn-ea"/>
          <a:cs typeface="+mn-cs"/>
        </a:defRPr>
      </a:lvl5pPr>
      <a:lvl6pPr marL="2588135">
        <a:defRPr>
          <a:latin typeface="+mn-lt"/>
          <a:ea typeface="+mn-ea"/>
          <a:cs typeface="+mn-cs"/>
        </a:defRPr>
      </a:lvl6pPr>
      <a:lvl7pPr marL="3105760">
        <a:defRPr>
          <a:latin typeface="+mn-lt"/>
          <a:ea typeface="+mn-ea"/>
          <a:cs typeface="+mn-cs"/>
        </a:defRPr>
      </a:lvl7pPr>
      <a:lvl8pPr marL="3623388">
        <a:defRPr>
          <a:latin typeface="+mn-lt"/>
          <a:ea typeface="+mn-ea"/>
          <a:cs typeface="+mn-cs"/>
        </a:defRPr>
      </a:lvl8pPr>
      <a:lvl9pPr marL="4141014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518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4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  <p:sldLayoutId id="2147483882" r:id="rId18"/>
    <p:sldLayoutId id="2147483883" r:id="rId19"/>
    <p:sldLayoutId id="2147483884" r:id="rId20"/>
    <p:sldLayoutId id="2147483885" r:id="rId21"/>
    <p:sldLayoutId id="2147483886" r:id="rId22"/>
    <p:sldLayoutId id="2147483887" r:id="rId23"/>
    <p:sldLayoutId id="2147483888" r:id="rId24"/>
    <p:sldLayoutId id="2147483889" r:id="rId25"/>
    <p:sldLayoutId id="2147483890" r:id="rId26"/>
    <p:sldLayoutId id="2147483891" r:id="rId27"/>
    <p:sldLayoutId id="2147483892" r:id="rId28"/>
    <p:sldLayoutId id="2147483893" r:id="rId29"/>
    <p:sldLayoutId id="2147483894" r:id="rId30"/>
    <p:sldLayoutId id="2147483895" r:id="rId31"/>
    <p:sldLayoutId id="2147483896" r:id="rId32"/>
    <p:sldLayoutId id="2147483897" r:id="rId33"/>
    <p:sldLayoutId id="2147483898" r:id="rId34"/>
    <p:sldLayoutId id="2147483899" r:id="rId35"/>
    <p:sldLayoutId id="2147483900" r:id="rId36"/>
    <p:sldLayoutId id="2147483901" r:id="rId37"/>
    <p:sldLayoutId id="2147483902" r:id="rId38"/>
    <p:sldLayoutId id="2147483903" r:id="rId39"/>
    <p:sldLayoutId id="2147483904" r:id="rId40"/>
    <p:sldLayoutId id="2147483905" r:id="rId41"/>
    <p:sldLayoutId id="2147483906" r:id="rId42"/>
    <p:sldLayoutId id="2147483907" r:id="rId43"/>
    <p:sldLayoutId id="2147483908" r:id="rId44"/>
    <p:sldLayoutId id="2147483909" r:id="rId45"/>
    <p:sldLayoutId id="2147483910" r:id="rId46"/>
    <p:sldLayoutId id="2147483911" r:id="rId47"/>
    <p:sldLayoutId id="2147483912" r:id="rId48"/>
    <p:sldLayoutId id="2147483913" r:id="rId49"/>
    <p:sldLayoutId id="2147483914" r:id="rId50"/>
    <p:sldLayoutId id="2147483915" r:id="rId51"/>
    <p:sldLayoutId id="2147483916" r:id="rId52"/>
    <p:sldLayoutId id="2147483917" r:id="rId53"/>
    <p:sldLayoutId id="2147483918" r:id="rId54"/>
    <p:sldLayoutId id="2147483919" r:id="rId55"/>
    <p:sldLayoutId id="2147483920" r:id="rId56"/>
    <p:sldLayoutId id="2147483921" r:id="rId57"/>
  </p:sldLayoutIdLst>
  <p:transition>
    <p:wedge/>
  </p:transition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3" y="1"/>
            <a:ext cx="9143998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49972" y="191300"/>
            <a:ext cx="4882126" cy="940026"/>
          </a:xfrm>
          <a:prstGeom prst="rect">
            <a:avLst/>
          </a:prstGeom>
        </p:spPr>
        <p:txBody>
          <a:bodyPr vert="horz" wrap="square" lIns="0" tIns="16535" rIns="0" bIns="0" rtlCol="0" anchor="ctr">
            <a:spAutoFit/>
          </a:bodyPr>
          <a:lstStyle/>
          <a:p>
            <a:pPr marL="14380" algn="l">
              <a:lnSpc>
                <a:spcPct val="100000"/>
              </a:lnSpc>
              <a:spcBef>
                <a:spcPts val="129"/>
              </a:spcBef>
            </a:pPr>
            <a:r>
              <a:rPr lang="ru-RU" sz="6000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6000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</a:t>
            </a:r>
            <a:r>
              <a:rPr lang="en-US" sz="6000" b="1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327880" y="1805153"/>
            <a:ext cx="7161851" cy="1383013"/>
          </a:xfrm>
          <a:prstGeom prst="rect">
            <a:avLst/>
          </a:prstGeom>
        </p:spPr>
        <p:txBody>
          <a:bodyPr vert="horz" wrap="square" lIns="0" tIns="15818" rIns="0" bIns="0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MAVZU:</a:t>
            </a:r>
            <a:r>
              <a:rPr lang="uz-Latn-UZ" sz="44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uz-Latn-UZ" sz="4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IMLO  </a:t>
            </a:r>
            <a:r>
              <a:rPr lang="uz-Latn-UZ" sz="4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LUG‘ATI</a:t>
            </a:r>
            <a:endParaRPr lang="en-US" sz="44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849" algn="ctr" defTabSz="652982">
              <a:spcBef>
                <a:spcPts val="125"/>
              </a:spcBef>
            </a:pPr>
            <a:endParaRPr lang="uz-Latn-UZ" sz="4400" b="1" i="1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4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53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488622" y="394651"/>
            <a:ext cx="1481958" cy="572148"/>
          </a:xfrm>
          <a:prstGeom prst="rect">
            <a:avLst/>
          </a:prstGeom>
        </p:spPr>
        <p:txBody>
          <a:bodyPr vert="horz" wrap="square" lIns="0" tIns="17975" rIns="0" bIns="0" rtlCol="0">
            <a:spAutoFit/>
          </a:bodyPr>
          <a:lstStyle/>
          <a:p>
            <a:pPr defTabSz="652982">
              <a:spcBef>
                <a:spcPts val="141"/>
              </a:spcBef>
            </a:pPr>
            <a:r>
              <a:rPr lang="ru-RU" sz="3600" b="1" spc="1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r>
              <a:rPr lang="uz-Latn-UZ" sz="3600" b="1" spc="11" dirty="0" smtClean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3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2117" y="1787235"/>
            <a:ext cx="488373" cy="136120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2116" y="3378046"/>
            <a:ext cx="488373" cy="13612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Картинки по запросу &quot;imlo lug'ati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6083">
            <a:off x="3004345" y="2870195"/>
            <a:ext cx="2000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&quot;imlo lug'ati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385">
            <a:off x="2057111" y="3122037"/>
            <a:ext cx="1143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8" r="22118"/>
          <a:stretch/>
        </p:blipFill>
        <p:spPr bwMode="auto">
          <a:xfrm rot="20730174">
            <a:off x="4775244" y="3144445"/>
            <a:ext cx="1039979" cy="175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19851"/>
          <a:stretch/>
        </p:blipFill>
        <p:spPr bwMode="auto">
          <a:xfrm rot="569590">
            <a:off x="5678674" y="3014666"/>
            <a:ext cx="1111825" cy="171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ject 11"/>
          <p:cNvSpPr>
            <a:spLocks/>
          </p:cNvSpPr>
          <p:nvPr/>
        </p:nvSpPr>
        <p:spPr bwMode="auto">
          <a:xfrm>
            <a:off x="490288" y="259569"/>
            <a:ext cx="943657" cy="826139"/>
          </a:xfrm>
          <a:custGeom>
            <a:avLst/>
            <a:gdLst>
              <a:gd name="T0" fmla="*/ 45641 w 442595"/>
              <a:gd name="T1" fmla="*/ 1003702 h 424180"/>
              <a:gd name="T2" fmla="*/ 45641 w 442595"/>
              <a:gd name="T3" fmla="*/ 1224709 h 424180"/>
              <a:gd name="T4" fmla="*/ 988921 w 442595"/>
              <a:gd name="T5" fmla="*/ 1261859 h 424180"/>
              <a:gd name="T6" fmla="*/ 110201 w 442595"/>
              <a:gd name="T7" fmla="*/ 1222453 h 424180"/>
              <a:gd name="T8" fmla="*/ 47909 w 442595"/>
              <a:gd name="T9" fmla="*/ 1068519 h 424180"/>
              <a:gd name="T10" fmla="*/ 1312437 w 442595"/>
              <a:gd name="T11" fmla="*/ 996715 h 424180"/>
              <a:gd name="T12" fmla="*/ 1312437 w 442595"/>
              <a:gd name="T13" fmla="*/ 1231700 h 424180"/>
              <a:gd name="T14" fmla="*/ 1058040 w 442595"/>
              <a:gd name="T15" fmla="*/ 1270556 h 424180"/>
              <a:gd name="T16" fmla="*/ 1312437 w 442595"/>
              <a:gd name="T17" fmla="*/ 1231700 h 424180"/>
              <a:gd name="T18" fmla="*/ 1236517 w 442595"/>
              <a:gd name="T19" fmla="*/ 1050023 h 424180"/>
              <a:gd name="T20" fmla="*/ 1236517 w 442595"/>
              <a:gd name="T21" fmla="*/ 1178388 h 424180"/>
              <a:gd name="T22" fmla="*/ 1284405 w 442595"/>
              <a:gd name="T23" fmla="*/ 1209901 h 424180"/>
              <a:gd name="T24" fmla="*/ 1270475 w 442595"/>
              <a:gd name="T25" fmla="*/ 1080495 h 424180"/>
              <a:gd name="T26" fmla="*/ 1305793 w 442595"/>
              <a:gd name="T27" fmla="*/ 182926 h 424180"/>
              <a:gd name="T28" fmla="*/ 140542 w 442595"/>
              <a:gd name="T29" fmla="*/ 270676 h 424180"/>
              <a:gd name="T30" fmla="*/ 216658 w 442595"/>
              <a:gd name="T31" fmla="*/ 458800 h 424180"/>
              <a:gd name="T32" fmla="*/ 72371 w 442595"/>
              <a:gd name="T33" fmla="*/ 822639 h 424180"/>
              <a:gd name="T34" fmla="*/ 206990 w 442595"/>
              <a:gd name="T35" fmla="*/ 957850 h 424180"/>
              <a:gd name="T36" fmla="*/ 1166467 w 442595"/>
              <a:gd name="T37" fmla="*/ 918995 h 424180"/>
              <a:gd name="T38" fmla="*/ 118623 w 442595"/>
              <a:gd name="T39" fmla="*/ 860106 h 424180"/>
              <a:gd name="T40" fmla="*/ 139195 w 442595"/>
              <a:gd name="T41" fmla="*/ 537210 h 424180"/>
              <a:gd name="T42" fmla="*/ 812368 w 442595"/>
              <a:gd name="T43" fmla="*/ 431238 h 424180"/>
              <a:gd name="T44" fmla="*/ 176196 w 442595"/>
              <a:gd name="T45" fmla="*/ 367233 h 424180"/>
              <a:gd name="T46" fmla="*/ 231708 w 442595"/>
              <a:gd name="T47" fmla="*/ 230024 h 424180"/>
              <a:gd name="T48" fmla="*/ 1314466 w 442595"/>
              <a:gd name="T49" fmla="*/ 191630 h 424180"/>
              <a:gd name="T50" fmla="*/ 1066434 w 442595"/>
              <a:gd name="T51" fmla="*/ 859184 h 424180"/>
              <a:gd name="T52" fmla="*/ 1153680 w 442595"/>
              <a:gd name="T53" fmla="*/ 918995 h 424180"/>
              <a:gd name="T54" fmla="*/ 1105718 w 442595"/>
              <a:gd name="T55" fmla="*/ 850937 h 424180"/>
              <a:gd name="T56" fmla="*/ 1102950 w 442595"/>
              <a:gd name="T57" fmla="*/ 508960 h 424180"/>
              <a:gd name="T58" fmla="*/ 1034086 w 442595"/>
              <a:gd name="T59" fmla="*/ 713974 h 424180"/>
              <a:gd name="T60" fmla="*/ 1049075 w 442595"/>
              <a:gd name="T61" fmla="*/ 789308 h 424180"/>
              <a:gd name="T62" fmla="*/ 1079213 w 442595"/>
              <a:gd name="T63" fmla="*/ 777056 h 424180"/>
              <a:gd name="T64" fmla="*/ 1078076 w 442595"/>
              <a:gd name="T65" fmla="*/ 657374 h 424180"/>
              <a:gd name="T66" fmla="*/ 911604 w 442595"/>
              <a:gd name="T67" fmla="*/ 573105 h 424180"/>
              <a:gd name="T68" fmla="*/ 904650 w 442595"/>
              <a:gd name="T69" fmla="*/ 600744 h 424180"/>
              <a:gd name="T70" fmla="*/ 773657 w 442595"/>
              <a:gd name="T71" fmla="*/ 508960 h 424180"/>
              <a:gd name="T72" fmla="*/ 798854 w 442595"/>
              <a:gd name="T73" fmla="*/ 608055 h 424180"/>
              <a:gd name="T74" fmla="*/ 911604 w 442595"/>
              <a:gd name="T75" fmla="*/ 573105 h 424180"/>
              <a:gd name="T76" fmla="*/ 849682 w 442595"/>
              <a:gd name="T77" fmla="*/ 526912 h 424180"/>
              <a:gd name="T78" fmla="*/ 872908 w 442595"/>
              <a:gd name="T79" fmla="*/ 548854 h 424180"/>
              <a:gd name="T80" fmla="*/ 872908 w 442595"/>
              <a:gd name="T81" fmla="*/ 313723 h 424180"/>
              <a:gd name="T82" fmla="*/ 1166467 w 442595"/>
              <a:gd name="T83" fmla="*/ 508960 h 424180"/>
              <a:gd name="T84" fmla="*/ 1305793 w 442595"/>
              <a:gd name="T85" fmla="*/ 470099 h 424180"/>
              <a:gd name="T86" fmla="*/ 911580 w 442595"/>
              <a:gd name="T87" fmla="*/ 431238 h 424180"/>
              <a:gd name="T88" fmla="*/ 756342 w 442595"/>
              <a:gd name="T89" fmla="*/ 274876 h 424180"/>
              <a:gd name="T90" fmla="*/ 773657 w 442595"/>
              <a:gd name="T91" fmla="*/ 313727 h 424180"/>
              <a:gd name="T92" fmla="*/ 1097595 w 442595"/>
              <a:gd name="T93" fmla="*/ 313723 h 424180"/>
              <a:gd name="T94" fmla="*/ 1287026 w 442595"/>
              <a:gd name="T95" fmla="*/ 221783 h 424180"/>
              <a:gd name="T96" fmla="*/ 1229320 w 442595"/>
              <a:gd name="T97" fmla="*/ 297830 h 424180"/>
              <a:gd name="T98" fmla="*/ 1239893 w 442595"/>
              <a:gd name="T99" fmla="*/ 409242 h 424180"/>
              <a:gd name="T100" fmla="*/ 1273926 w 442595"/>
              <a:gd name="T101" fmla="*/ 385547 h 424180"/>
              <a:gd name="T102" fmla="*/ 1273926 w 442595"/>
              <a:gd name="T103" fmla="*/ 267478 h 424180"/>
              <a:gd name="T104" fmla="*/ 91783 w 442595"/>
              <a:gd name="T105" fmla="*/ 357 h 424180"/>
              <a:gd name="T106" fmla="*/ 904 w 442595"/>
              <a:gd name="T107" fmla="*/ 91636 h 424180"/>
              <a:gd name="T108" fmla="*/ 91783 w 442595"/>
              <a:gd name="T109" fmla="*/ 182926 h 424180"/>
              <a:gd name="T110" fmla="*/ 1172316 w 442595"/>
              <a:gd name="T111" fmla="*/ 155093 h 424180"/>
              <a:gd name="T112" fmla="*/ 39626 w 442595"/>
              <a:gd name="T113" fmla="*/ 62745 h 424180"/>
              <a:gd name="T114" fmla="*/ 201426 w 442595"/>
              <a:gd name="T115" fmla="*/ 9067 h 424180"/>
              <a:gd name="T116" fmla="*/ 269719 w 442595"/>
              <a:gd name="T117" fmla="*/ 357 h 424180"/>
              <a:gd name="T118" fmla="*/ 1115566 w 442595"/>
              <a:gd name="T119" fmla="*/ 39221 h 424180"/>
              <a:gd name="T120" fmla="*/ 1107723 w 442595"/>
              <a:gd name="T121" fmla="*/ 127960 h 424180"/>
              <a:gd name="T122" fmla="*/ 1142266 w 442595"/>
              <a:gd name="T123" fmla="*/ 113629 h 424180"/>
              <a:gd name="T124" fmla="*/ 1177887 w 442595"/>
              <a:gd name="T125" fmla="*/ 23367 h 4241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42595"/>
              <a:gd name="T190" fmla="*/ 0 h 424180"/>
              <a:gd name="T191" fmla="*/ 442595 w 442595"/>
              <a:gd name="T192" fmla="*/ 424180 h 42418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54861" fontAlgn="base">
              <a:spcBef>
                <a:spcPct val="0"/>
              </a:spcBef>
              <a:spcAft>
                <a:spcPct val="0"/>
              </a:spcAft>
            </a:pPr>
            <a:endParaRPr lang="ru-RU" sz="19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410-mashq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179" y="916323"/>
            <a:ext cx="8773511" cy="738664"/>
          </a:xfrm>
        </p:spPr>
        <p:txBody>
          <a:bodyPr/>
          <a:lstStyle/>
          <a:p>
            <a:pPr algn="ctr"/>
            <a:r>
              <a:rPr lang="uz-Latn-UZ" sz="2400" dirty="0" smtClean="0"/>
              <a:t>   </a:t>
            </a:r>
            <a:r>
              <a:rPr lang="en-US" sz="2400" dirty="0" err="1" smtClean="0"/>
              <a:t>Quyidagi</a:t>
            </a:r>
            <a:r>
              <a:rPr lang="en-US" sz="2400" dirty="0" smtClean="0"/>
              <a:t> </a:t>
            </a:r>
            <a:r>
              <a:rPr lang="en-US" sz="2400" dirty="0" err="1"/>
              <a:t>so‘zlarning</a:t>
            </a:r>
            <a:r>
              <a:rPr lang="en-US" sz="2400" dirty="0"/>
              <a:t> </a:t>
            </a:r>
            <a:r>
              <a:rPr lang="en-US" sz="2400" dirty="0" err="1"/>
              <a:t>imlosiga</a:t>
            </a:r>
            <a:r>
              <a:rPr lang="en-US" sz="2400" dirty="0"/>
              <a:t> </a:t>
            </a:r>
            <a:r>
              <a:rPr lang="en-US" sz="2400" dirty="0" err="1"/>
              <a:t>e’tibor</a:t>
            </a:r>
            <a:r>
              <a:rPr lang="en-US" sz="2400" dirty="0"/>
              <a:t> </a:t>
            </a:r>
            <a:r>
              <a:rPr lang="en-US" sz="2400" dirty="0" err="1"/>
              <a:t>qilib</a:t>
            </a:r>
            <a:r>
              <a:rPr lang="en-US" sz="2400" dirty="0"/>
              <a:t>, </a:t>
            </a:r>
            <a:r>
              <a:rPr lang="en-US" sz="2400" dirty="0" err="1"/>
              <a:t>daftaringizga</a:t>
            </a:r>
            <a:r>
              <a:rPr lang="en-US" sz="2400" dirty="0"/>
              <a:t> </a:t>
            </a:r>
            <a:r>
              <a:rPr lang="en-US" sz="2400" dirty="0" err="1"/>
              <a:t>ko‘chiring</a:t>
            </a:r>
            <a:r>
              <a:rPr lang="en-US" sz="2400" dirty="0"/>
              <a:t>. 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138445"/>
              </p:ext>
            </p:extLst>
          </p:nvPr>
        </p:nvGraphicFramePr>
        <p:xfrm>
          <a:off x="301337" y="1745095"/>
          <a:ext cx="8697190" cy="28346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870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6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Tushuncha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Izoh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ortopediya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tibbiyotning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qo‘l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oyoq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umurtqa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pog‘onasining</a:t>
                      </a:r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tug‘ma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yoki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keyin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orttirilgan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kasalliklarini</a:t>
                      </a:r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o‘rganuvchi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ularning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oldini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olish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davolash</a:t>
                      </a:r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usullarini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ishlab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chiquvchi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bo‘limi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nevrologiya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patologik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holatdagi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nerv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sistemasining</a:t>
                      </a: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tuzilishi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faoliyatini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o‘rganuvchi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fan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88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410-mashq</a:t>
            </a:r>
            <a:endParaRPr lang="ru-RU" sz="4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700328"/>
              </p:ext>
            </p:extLst>
          </p:nvPr>
        </p:nvGraphicFramePr>
        <p:xfrm>
          <a:off x="266700" y="1173595"/>
          <a:ext cx="8617528" cy="35661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38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8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multimedia</a:t>
                      </a:r>
                      <a:endParaRPr lang="ru-RU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axborot-informatsiya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uzatishning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xilma-xil</a:t>
                      </a:r>
                      <a:endParaRPr lang="en-US" sz="2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vositalari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matn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ovoz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jonlantirilgan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grafik</a:t>
                      </a:r>
                      <a:endParaRPr lang="en-US" sz="2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tasvirlar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sh.k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qamrab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oluvchi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texnologiya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r>
                        <a:rPr lang="uz-Latn-UZ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dasturlar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kompyuter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vositalari</a:t>
                      </a:r>
                      <a:endParaRPr lang="ru-RU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konsepsiya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qarashlar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fikrlar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yo‘nalishi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tizimi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fikr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yuritish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dunyoni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tushunish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anglash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usuli</a:t>
                      </a:r>
                      <a:endParaRPr lang="ru-RU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strategiya</a:t>
                      </a:r>
                      <a:endParaRPr lang="ru-RU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ijtimoiy-siyosiy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kurashga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rahbarlik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qilish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san’ati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shuningdek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umuman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boshqaruvni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to‘g‘ri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endParaRPr lang="en-US" sz="2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istiqbolli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rejalashtirish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san’ati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ko‘chma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96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275" y="124098"/>
            <a:ext cx="8073010" cy="661699"/>
          </a:xfrm>
          <a:prstGeom prst="rect">
            <a:avLst/>
          </a:prstGeom>
          <a:noFill/>
        </p:spPr>
        <p:txBody>
          <a:bodyPr wrap="none" lIns="91423" tIns="45710" rIns="91423" bIns="45710" rtlCol="0">
            <a:spAutoFit/>
          </a:bodyPr>
          <a:lstStyle/>
          <a:p>
            <a:r>
              <a:rPr lang="uz-Latn-UZ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uz-Latn-UZ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topshiriq:</a:t>
            </a:r>
            <a:endParaRPr lang="ru-RU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1" y="1374607"/>
            <a:ext cx="62064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672" y="1073080"/>
            <a:ext cx="2161591" cy="261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7275" y="1384806"/>
            <a:ext cx="64826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411-mashq</a:t>
            </a:r>
            <a:r>
              <a:rPr lang="uz-Latn-U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Viruslar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tarqalishining oldini olish uchun nimalar qilishimiz kerak? Ushbu muammoni yechishga yordam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. Sizningcha, muammoni hal qilishning qanday yo‘llari bor? Kamida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ta tavsiya yozing.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3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2731" y="1125214"/>
            <a:ext cx="5856506" cy="3540304"/>
          </a:xfrm>
        </p:spPr>
        <p:txBody>
          <a:bodyPr/>
          <a:lstStyle/>
          <a:p>
            <a:pPr algn="just"/>
            <a:r>
              <a:rPr lang="en-US" dirty="0"/>
              <a:t> </a:t>
            </a:r>
            <a:r>
              <a:rPr lang="uz-Latn-UZ" dirty="0" smtClean="0"/>
              <a:t>   </a:t>
            </a:r>
            <a:r>
              <a:rPr lang="en-US" sz="2800" dirty="0" err="1" smtClean="0">
                <a:solidFill>
                  <a:schemeClr val="tx1"/>
                </a:solidFill>
              </a:rPr>
              <a:t>Imlo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</a:rPr>
              <a:t>orfografik</a:t>
            </a:r>
            <a:r>
              <a:rPr lang="en-US" sz="2800" dirty="0">
                <a:solidFill>
                  <a:schemeClr val="tx1"/>
                </a:solidFill>
              </a:rPr>
              <a:t>) </a:t>
            </a:r>
            <a:r>
              <a:rPr lang="en-US" sz="2800" dirty="0" err="1">
                <a:solidFill>
                  <a:schemeClr val="tx1"/>
                </a:solidFill>
              </a:rPr>
              <a:t>lug‘atida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tilimizdagi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so‘zlarning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to‘g‘ri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yozilishi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ko‘rsatiladi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 err="1">
                <a:solidFill>
                  <a:schemeClr val="tx1"/>
                </a:solidFill>
              </a:rPr>
              <a:t>So‘zlar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alifbo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tartibida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beriladi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 err="1">
                <a:solidFill>
                  <a:schemeClr val="tx1"/>
                </a:solidFill>
              </a:rPr>
              <a:t>Yurtimizda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imlo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lug‘atlari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necha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bor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nashr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etilgan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 err="1">
                <a:solidFill>
                  <a:schemeClr val="tx1"/>
                </a:solidFill>
              </a:rPr>
              <a:t>Eng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oxirgisi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uz-Latn-UZ" sz="2800" dirty="0" smtClean="0">
                <a:solidFill>
                  <a:schemeClr val="tx1"/>
                </a:solidFill>
              </a:rPr>
              <a:t>   </a:t>
            </a:r>
            <a:r>
              <a:rPr lang="en-US" sz="2800" b="1" dirty="0" smtClean="0">
                <a:solidFill>
                  <a:srgbClr val="7030A0"/>
                </a:solidFill>
              </a:rPr>
              <a:t>2013-yil</a:t>
            </a:r>
            <a:r>
              <a:rPr lang="en-US" sz="2800" dirty="0" smtClean="0">
                <a:solidFill>
                  <a:schemeClr val="tx1"/>
                </a:solidFill>
              </a:rPr>
              <a:t>da </a:t>
            </a:r>
            <a:r>
              <a:rPr lang="en-US" sz="2800" dirty="0">
                <a:solidFill>
                  <a:schemeClr val="tx1"/>
                </a:solidFill>
              </a:rPr>
              <a:t>chop </a:t>
            </a:r>
            <a:r>
              <a:rPr lang="en-US" sz="2800" dirty="0" err="1">
                <a:solidFill>
                  <a:schemeClr val="tx1"/>
                </a:solidFill>
              </a:rPr>
              <a:t>etilgan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imlo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lug‘atidir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 err="1">
                <a:solidFill>
                  <a:schemeClr val="tx1"/>
                </a:solidFill>
              </a:rPr>
              <a:t>Unda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</a:rPr>
              <a:t>85000</a:t>
            </a:r>
            <a:r>
              <a:rPr lang="en-US" sz="2800" dirty="0">
                <a:solidFill>
                  <a:schemeClr val="tx1"/>
                </a:solidFill>
              </a:rPr>
              <a:t>dan </a:t>
            </a:r>
            <a:r>
              <a:rPr lang="en-US" sz="2800" dirty="0" err="1">
                <a:solidFill>
                  <a:schemeClr val="tx1"/>
                </a:solidFill>
              </a:rPr>
              <a:t>ortiq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so‘zning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yozilishi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qayd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etilgan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13" y="1247487"/>
            <a:ext cx="1960337" cy="265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81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558" y="139497"/>
            <a:ext cx="8190071" cy="615553"/>
          </a:xfrm>
        </p:spPr>
        <p:txBody>
          <a:bodyPr/>
          <a:lstStyle/>
          <a:p>
            <a:pPr algn="ctr"/>
            <a:r>
              <a:rPr lang="uz-Latn-UZ" sz="4000" dirty="0"/>
              <a:t>T</a:t>
            </a:r>
            <a:r>
              <a:rPr lang="uz-Latn-UZ" sz="4000" dirty="0" smtClean="0"/>
              <a:t>OPSHIRIQ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6646" y="970443"/>
            <a:ext cx="88114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Nuqtalar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qavs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ichidagi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yozilgan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so‘zni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qo‘ying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imlosiga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diqqat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2282" y="1819720"/>
            <a:ext cx="60890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asrlarda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urushlar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tarixining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tub… (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burilishi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burulishi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nuqtasi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bundan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keyingi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o‘zgarishlar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 (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ofatlar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pandemiyalar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yuzaga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kelishi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kutilmoqda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827" y="1467860"/>
            <a:ext cx="15113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2594986"/>
            <a:ext cx="157956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611091" y="3584865"/>
            <a:ext cx="7169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332018" y="2718956"/>
            <a:ext cx="10425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8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31" y="1089544"/>
            <a:ext cx="1922318" cy="243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558" y="139497"/>
            <a:ext cx="8190071" cy="615553"/>
          </a:xfrm>
        </p:spPr>
        <p:txBody>
          <a:bodyPr/>
          <a:lstStyle/>
          <a:p>
            <a:pPr algn="ctr"/>
            <a:r>
              <a:rPr lang="uz-Latn-UZ" sz="4000" dirty="0"/>
              <a:t>T</a:t>
            </a:r>
            <a:r>
              <a:rPr lang="uz-Latn-UZ" sz="4000" dirty="0" smtClean="0"/>
              <a:t>OPSHIRIQ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7548" y="1089544"/>
            <a:ext cx="70880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Amerikalalik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taniqli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epidemiolog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Stefen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Morz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fikriga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Yerdagi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50000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umurtqali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 (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jonzot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jonzod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… (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tahminan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taxminan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), 20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xildagi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virus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Biologlarning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fikricha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yuqumli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kasalliklar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qo‘zg‘atuvchisi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viruslarning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tarqalishi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sabablar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395394" y="2386448"/>
            <a:ext cx="8465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579488" y="2843673"/>
            <a:ext cx="1217178" cy="155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57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558" y="139497"/>
            <a:ext cx="8190071" cy="615553"/>
          </a:xfrm>
        </p:spPr>
        <p:txBody>
          <a:bodyPr/>
          <a:lstStyle/>
          <a:p>
            <a:pPr algn="ctr"/>
            <a:r>
              <a:rPr lang="uz-Latn-UZ" sz="4000" dirty="0"/>
              <a:t>T</a:t>
            </a:r>
            <a:r>
              <a:rPr lang="uz-Latn-UZ" sz="4000" dirty="0" smtClean="0"/>
              <a:t>OPSHIRIQ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6810" y="1328377"/>
            <a:ext cx="67644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Shulardan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insonlar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... (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sinashda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sinashta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yovvoyi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hayvonlarning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iste’mol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qilinishidir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o‘rmonlarning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qilinib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yerlarning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o‘zlashtirilishi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tabiatda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yashirinib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 (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yotgan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yotkan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viruslarni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yuzaga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chiqarmoqda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784" y="1328377"/>
            <a:ext cx="1685925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696731" y="3934692"/>
            <a:ext cx="8777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288021" y="2227119"/>
            <a:ext cx="12137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6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Izohli lug‘at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256" y="1582414"/>
            <a:ext cx="6067355" cy="2462213"/>
          </a:xfrm>
        </p:spPr>
        <p:txBody>
          <a:bodyPr/>
          <a:lstStyle/>
          <a:p>
            <a:r>
              <a:rPr lang="uz-Latn-UZ" sz="3200" dirty="0" smtClean="0"/>
              <a:t>   </a:t>
            </a:r>
            <a:r>
              <a:rPr lang="uz-Latn-UZ" sz="3200" b="1" dirty="0" smtClean="0">
                <a:solidFill>
                  <a:srgbClr val="7030A0"/>
                </a:solidFill>
              </a:rPr>
              <a:t>Sinashta</a:t>
            </a:r>
            <a:r>
              <a:rPr lang="uz-Latn-UZ" sz="3200" dirty="0" smtClean="0"/>
              <a:t> – </a:t>
            </a:r>
            <a:r>
              <a:rPr lang="uz-Latn-UZ" sz="3200" b="1" dirty="0" smtClean="0"/>
              <a:t>1.</a:t>
            </a:r>
            <a:r>
              <a:rPr lang="uz-Latn-UZ" sz="3200" dirty="0" smtClean="0"/>
              <a:t> Yaxshi sinalgan, tekshirilgan, tanish, qadrdon, yaqin. </a:t>
            </a:r>
            <a:r>
              <a:rPr lang="uz-Latn-UZ" sz="3200" b="1" dirty="0" smtClean="0"/>
              <a:t>2.</a:t>
            </a:r>
            <a:r>
              <a:rPr lang="uz-Latn-UZ" sz="3200" dirty="0" smtClean="0"/>
              <a:t> Boshidan kechirilgan, sinab, totib ko‘rilgan; tajribadan o‘tkazilgan.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2" y="1394258"/>
            <a:ext cx="2236787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8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407-mashq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511" y="958960"/>
            <a:ext cx="7826818" cy="369332"/>
          </a:xfrm>
        </p:spPr>
        <p:txBody>
          <a:bodyPr/>
          <a:lstStyle/>
          <a:p>
            <a:pPr algn="ctr"/>
            <a:r>
              <a:rPr lang="en-US" sz="2400" dirty="0" err="1">
                <a:solidFill>
                  <a:srgbClr val="391A05"/>
                </a:solidFill>
              </a:rPr>
              <a:t>Matnga</a:t>
            </a:r>
            <a:r>
              <a:rPr lang="en-US" sz="2400" dirty="0">
                <a:solidFill>
                  <a:srgbClr val="391A05"/>
                </a:solidFill>
              </a:rPr>
              <a:t> </a:t>
            </a:r>
            <a:r>
              <a:rPr lang="en-US" sz="2400" dirty="0" err="1">
                <a:solidFill>
                  <a:srgbClr val="391A05"/>
                </a:solidFill>
              </a:rPr>
              <a:t>quyidagi</a:t>
            </a:r>
            <a:r>
              <a:rPr lang="en-US" sz="2400" dirty="0">
                <a:solidFill>
                  <a:srgbClr val="391A05"/>
                </a:solidFill>
              </a:rPr>
              <a:t> </a:t>
            </a:r>
            <a:r>
              <a:rPr lang="en-US" sz="2400" dirty="0" err="1">
                <a:solidFill>
                  <a:srgbClr val="391A05"/>
                </a:solidFill>
              </a:rPr>
              <a:t>sarlavhalardan</a:t>
            </a:r>
            <a:r>
              <a:rPr lang="en-US" sz="2400" dirty="0">
                <a:solidFill>
                  <a:srgbClr val="391A05"/>
                </a:solidFill>
              </a:rPr>
              <a:t> </a:t>
            </a:r>
            <a:r>
              <a:rPr lang="en-US" sz="2400" dirty="0" err="1">
                <a:solidFill>
                  <a:srgbClr val="391A05"/>
                </a:solidFill>
              </a:rPr>
              <a:t>birini</a:t>
            </a:r>
            <a:r>
              <a:rPr lang="en-US" sz="2400" dirty="0">
                <a:solidFill>
                  <a:srgbClr val="391A05"/>
                </a:solidFill>
              </a:rPr>
              <a:t> </a:t>
            </a:r>
            <a:r>
              <a:rPr lang="en-US" sz="2400" dirty="0" err="1">
                <a:solidFill>
                  <a:srgbClr val="391A05"/>
                </a:solidFill>
              </a:rPr>
              <a:t>tanlang</a:t>
            </a:r>
            <a:endParaRPr lang="ru-RU" sz="2400" dirty="0">
              <a:solidFill>
                <a:srgbClr val="391A05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0754" y="1767542"/>
            <a:ext cx="64943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tarixidagi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burilishlar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Viruslar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inqirozga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vorislar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ekologiyaga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tabiat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hayotiga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tahdid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solmoqda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4.	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tabiat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qachon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sulh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tuzamiz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6" r="11363"/>
          <a:stretch/>
        </p:blipFill>
        <p:spPr>
          <a:xfrm>
            <a:off x="187035" y="1749499"/>
            <a:ext cx="1693719" cy="243840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052204" y="4014311"/>
            <a:ext cx="59228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40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408-mashq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474" y="969352"/>
            <a:ext cx="8998526" cy="861774"/>
          </a:xfrm>
        </p:spPr>
        <p:txBody>
          <a:bodyPr/>
          <a:lstStyle/>
          <a:p>
            <a:pPr algn="l"/>
            <a:r>
              <a:rPr lang="uz-Latn-UZ" sz="2800" dirty="0" smtClean="0">
                <a:solidFill>
                  <a:schemeClr val="tx1"/>
                </a:solidFill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</a:rPr>
              <a:t>Matn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asosida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viruslar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tarqalishiga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sabab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bo‘layotgan</a:t>
            </a:r>
            <a:r>
              <a:rPr lang="uz-Latn-UZ" sz="2800" dirty="0" smtClean="0">
                <a:solidFill>
                  <a:schemeClr val="tx1"/>
                </a:solidFill>
              </a:rPr>
              <a:t>   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uz-Latn-UZ" sz="2800" dirty="0" smtClean="0">
                <a:solidFill>
                  <a:schemeClr val="tx1"/>
                </a:solidFill>
              </a:rPr>
              <a:t>    </a:t>
            </a:r>
          </a:p>
          <a:p>
            <a:pPr algn="l"/>
            <a:r>
              <a:rPr lang="uz-Latn-UZ" sz="2800" dirty="0">
                <a:solidFill>
                  <a:schemeClr val="tx1"/>
                </a:solidFill>
              </a:rPr>
              <a:t> </a:t>
            </a:r>
            <a:r>
              <a:rPr lang="uz-Latn-UZ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inson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omillarini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ko‘rsating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0162" y="2244436"/>
            <a:ext cx="457200" cy="5299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0553" y="2902528"/>
            <a:ext cx="457200" cy="5368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0553" y="3602183"/>
            <a:ext cx="457200" cy="533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4734" y="2244436"/>
            <a:ext cx="7852064" cy="5299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Sinashta </a:t>
            </a:r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bo‘lmagan yovvoyi hayvonlarni iste’mol qilish.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5907" y="2902527"/>
            <a:ext cx="7852064" cy="5368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O‘rmonlarni </a:t>
            </a:r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yo‘q  qilib, yerlarni o‘zlashtirish.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7080" y="3602182"/>
            <a:ext cx="7852064" cy="53339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Iqlim </a:t>
            </a:r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isishi natijasida tog‘ muzliklarining erishi.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5946" y="4312228"/>
            <a:ext cx="1669473" cy="533399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a) 1,2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91939" y="4312228"/>
            <a:ext cx="1669473" cy="533399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b) 1,2,3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93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409-mashq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1165" y="979741"/>
            <a:ext cx="7826818" cy="307777"/>
          </a:xfrm>
        </p:spPr>
        <p:txBody>
          <a:bodyPr/>
          <a:lstStyle/>
          <a:p>
            <a:pPr algn="ctr"/>
            <a:r>
              <a:rPr lang="en-US" sz="2000" dirty="0" err="1"/>
              <a:t>Nuqtalar</a:t>
            </a:r>
            <a:r>
              <a:rPr lang="en-US" sz="2000" dirty="0"/>
              <a:t> </a:t>
            </a:r>
            <a:r>
              <a:rPr lang="en-US" sz="2000" dirty="0" err="1"/>
              <a:t>o‘rniga</a:t>
            </a:r>
            <a:r>
              <a:rPr lang="en-US" sz="2000" dirty="0"/>
              <a:t> </a:t>
            </a:r>
            <a:r>
              <a:rPr lang="en-US" sz="2000" dirty="0" err="1"/>
              <a:t>zarur</a:t>
            </a:r>
            <a:r>
              <a:rPr lang="en-US" sz="2000" dirty="0"/>
              <a:t> </a:t>
            </a:r>
            <a:r>
              <a:rPr lang="en-US" sz="2000" dirty="0" err="1"/>
              <a:t>so‘zni</a:t>
            </a:r>
            <a:r>
              <a:rPr lang="en-US" sz="2000" dirty="0"/>
              <a:t> </a:t>
            </a:r>
            <a:r>
              <a:rPr lang="en-US" sz="2000" dirty="0" err="1"/>
              <a:t>qo‘yib</a:t>
            </a:r>
            <a:r>
              <a:rPr lang="en-US" sz="2000" dirty="0"/>
              <a:t> </a:t>
            </a:r>
            <a:r>
              <a:rPr lang="en-US" sz="2000" dirty="0" err="1"/>
              <a:t>ko‘chiring</a:t>
            </a:r>
            <a:r>
              <a:rPr lang="en-US" sz="2000" dirty="0"/>
              <a:t>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2509" y="1514942"/>
            <a:ext cx="84214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1.  ................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yuqumli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kasallikning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qit’ada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yoppasiga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tarqalishi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 startAt="2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………….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yuqumli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kasalliklarning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hududda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odatdagidan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tarqalishi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9721" y="2470037"/>
            <a:ext cx="2302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 smtClean="0">
                <a:solidFill>
                  <a:srgbClr val="004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800" dirty="0" smtClean="0">
                <a:solidFill>
                  <a:srgbClr val="004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err="1">
                <a:solidFill>
                  <a:srgbClr val="004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dirty="0" err="1" smtClean="0">
                <a:solidFill>
                  <a:srgbClr val="004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pidemiya</a:t>
            </a:r>
            <a:endParaRPr lang="ru-RU" sz="2800" dirty="0">
              <a:solidFill>
                <a:srgbClr val="004F8A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3055" y="2470037"/>
            <a:ext cx="2422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 smtClean="0">
                <a:solidFill>
                  <a:srgbClr val="004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z-Latn-UZ" sz="2800" dirty="0">
                <a:solidFill>
                  <a:srgbClr val="004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 smtClean="0">
                <a:solidFill>
                  <a:srgbClr val="004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rgbClr val="004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err="1" smtClean="0">
                <a:solidFill>
                  <a:srgbClr val="004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andemiya</a:t>
            </a:r>
            <a:endParaRPr lang="ru-RU" sz="2800" dirty="0">
              <a:solidFill>
                <a:srgbClr val="004F8A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23887" y="2470037"/>
            <a:ext cx="1721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>
                <a:solidFill>
                  <a:srgbClr val="004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uz-Latn-UZ" sz="2800" dirty="0" smtClean="0">
                <a:solidFill>
                  <a:srgbClr val="004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 smtClean="0">
                <a:solidFill>
                  <a:srgbClr val="004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err="1">
                <a:solidFill>
                  <a:srgbClr val="004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err="1" smtClean="0">
                <a:solidFill>
                  <a:srgbClr val="004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zimut</a:t>
            </a:r>
            <a:endParaRPr lang="ru-RU" sz="2800" dirty="0">
              <a:solidFill>
                <a:srgbClr val="004F8A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9721" y="4290514"/>
            <a:ext cx="2302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 smtClean="0">
                <a:solidFill>
                  <a:srgbClr val="004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E</a:t>
            </a:r>
            <a:r>
              <a:rPr lang="en-US" sz="2800" dirty="0" err="1" smtClean="0">
                <a:solidFill>
                  <a:srgbClr val="004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pidemiya</a:t>
            </a:r>
            <a:endParaRPr lang="ru-RU" sz="2800" dirty="0">
              <a:solidFill>
                <a:srgbClr val="004F8A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4596" y="4310256"/>
            <a:ext cx="2422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 smtClean="0">
                <a:solidFill>
                  <a:srgbClr val="004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P</a:t>
            </a:r>
            <a:r>
              <a:rPr lang="en-US" sz="2800" dirty="0" err="1" smtClean="0">
                <a:solidFill>
                  <a:srgbClr val="004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andemiya</a:t>
            </a:r>
            <a:endParaRPr lang="ru-RU" sz="2800" dirty="0">
              <a:solidFill>
                <a:srgbClr val="004F8A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23887" y="4288002"/>
            <a:ext cx="22028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 smtClean="0">
                <a:solidFill>
                  <a:srgbClr val="004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E</a:t>
            </a:r>
            <a:r>
              <a:rPr lang="en-US" sz="2800" dirty="0" err="1" smtClean="0">
                <a:solidFill>
                  <a:srgbClr val="004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kologiya</a:t>
            </a:r>
            <a:endParaRPr lang="ru-RU" sz="2800" dirty="0">
              <a:solidFill>
                <a:srgbClr val="004F8A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0"/>
          <a:stretch/>
        </p:blipFill>
        <p:spPr>
          <a:xfrm>
            <a:off x="7811112" y="1099305"/>
            <a:ext cx="1187415" cy="23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0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7843</TotalTime>
  <Words>504</Words>
  <Application>Microsoft Office PowerPoint</Application>
  <PresentationFormat>Экран (16:9)</PresentationFormat>
  <Paragraphs>69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Open Sans</vt:lpstr>
      <vt:lpstr>Open Sans Light</vt:lpstr>
      <vt:lpstr>1_Office Theme</vt:lpstr>
      <vt:lpstr>2_Office Theme</vt:lpstr>
      <vt:lpstr>3_Office Theme</vt:lpstr>
      <vt:lpstr>4_Office Theme</vt:lpstr>
      <vt:lpstr>     ONA TILI</vt:lpstr>
      <vt:lpstr>Презентация PowerPoint</vt:lpstr>
      <vt:lpstr>TOPSHIRIQ</vt:lpstr>
      <vt:lpstr>TOPSHIRIQ</vt:lpstr>
      <vt:lpstr>TOPSHIRIQ</vt:lpstr>
      <vt:lpstr>Izohli lug‘at</vt:lpstr>
      <vt:lpstr>407-mashq</vt:lpstr>
      <vt:lpstr>408-mashq</vt:lpstr>
      <vt:lpstr>409-mashq</vt:lpstr>
      <vt:lpstr>410-mashq</vt:lpstr>
      <vt:lpstr>410-mashq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728</cp:revision>
  <cp:lastPrinted>2020-08-26T14:48:01Z</cp:lastPrinted>
  <dcterms:created xsi:type="dcterms:W3CDTF">2020-04-11T16:25:36Z</dcterms:created>
  <dcterms:modified xsi:type="dcterms:W3CDTF">2021-03-02T04:53:30Z</dcterms:modified>
</cp:coreProperties>
</file>