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54" r:id="rId2"/>
    <p:sldId id="393" r:id="rId3"/>
    <p:sldId id="380" r:id="rId4"/>
    <p:sldId id="394" r:id="rId5"/>
    <p:sldId id="395" r:id="rId6"/>
    <p:sldId id="407" r:id="rId7"/>
    <p:sldId id="397" r:id="rId8"/>
    <p:sldId id="409" r:id="rId9"/>
    <p:sldId id="406" r:id="rId10"/>
    <p:sldId id="410" r:id="rId11"/>
    <p:sldId id="411" r:id="rId12"/>
    <p:sldId id="408" r:id="rId13"/>
    <p:sldId id="412" r:id="rId14"/>
    <p:sldId id="362" r:id="rId15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>
        <p:scale>
          <a:sx n="64" d="100"/>
          <a:sy n="64" d="100"/>
        </p:scale>
        <p:origin x="656" y="60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gif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764233" y="2429842"/>
            <a:ext cx="8690433" cy="2629094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lnSpc>
                <a:spcPct val="150000"/>
              </a:lnSpc>
              <a:spcBef>
                <a:spcPts val="234"/>
              </a:spcBef>
            </a:pPr>
            <a:r>
              <a:rPr lang="en-US" sz="6000" b="1" dirty="0">
                <a:solidFill>
                  <a:schemeClr val="tx2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60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405193" y="2573858"/>
            <a:ext cx="2515888" cy="2256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4817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4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savol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74675" y="1108667"/>
            <a:ext cx="1094521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Lobar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xolasining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uyigacha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6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kilometr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yo‘l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o‘tdi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Velosipedning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spidometri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butun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yo‘l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soatiga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18 km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tezlikda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yurganini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ko‘rsatdi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nn-NO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Quyida berilgan tasdiqlarning qaysi biri to‘g‘ri? </a:t>
            </a: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A. Lobar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xolasining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uyiga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borish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20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daqiqa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vaqt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sarfladi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B. Lobar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xolasining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uyiga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borish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30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daqiqa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vaqt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sarfladi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C. Lobar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xolasining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uyiga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borish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3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vaqt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sarfladi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D. Lobar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xolasining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uyiga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borish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vaqt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sarflaganini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bilishning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iloji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yo‘q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969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3" name="AutoShape 4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307975" y="-1079629"/>
            <a:ext cx="1392362" cy="139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351433" y="1894912"/>
            <a:ext cx="32263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 = S :</a:t>
            </a:r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>
                <a:latin typeface="Brush Script MT" panose="03060802040406070304" pitchFamily="66" charset="0"/>
                <a:cs typeface="Arial" panose="020B0604020202020204" pitchFamily="34" charset="0"/>
              </a:rPr>
              <a:t>v</a:t>
            </a:r>
            <a:endParaRPr lang="ru-RU" sz="6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21807" y="2074699"/>
                <a:ext cx="6120680" cy="9451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6 : 18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18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807" y="2074699"/>
                <a:ext cx="6120680" cy="945131"/>
              </a:xfrm>
              <a:prstGeom prst="rect">
                <a:avLst/>
              </a:prstGeom>
              <a:blipFill rotWithShape="0">
                <a:blip r:embed="rId2"/>
                <a:stretch>
                  <a:fillRect l="-3386" b="-109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351433" y="1202312"/>
            <a:ext cx="8053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  = 6 km            </a:t>
            </a:r>
            <a:r>
              <a:rPr lang="en-US" sz="6000" dirty="0" smtClean="0">
                <a:latin typeface="Brush Script MT" panose="03060802040406070304" pitchFamily="66" charset="0"/>
                <a:cs typeface="Arial" panose="020B0604020202020204" pitchFamily="34" charset="0"/>
              </a:rPr>
              <a:t>v</a:t>
            </a:r>
            <a:r>
              <a:rPr lang="en-US" sz="4000" dirty="0" smtClean="0">
                <a:latin typeface="Brush Script MT" panose="03060802040406070304" pitchFamily="66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 18 km/h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39581" y="3183179"/>
            <a:ext cx="612068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60 : 3 = 20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daqiqa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7975" y="3057985"/>
                <a:ext cx="6467563" cy="94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60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daqiqaning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75" y="3057985"/>
                <a:ext cx="6467563" cy="942887"/>
              </a:xfrm>
              <a:prstGeom prst="rect">
                <a:avLst/>
              </a:prstGeom>
              <a:blipFill rotWithShape="0">
                <a:blip r:embed="rId3"/>
                <a:stretch>
                  <a:fillRect l="-3208" b="-110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18864" y="4301502"/>
            <a:ext cx="115029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A. Lobar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xolasining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uyiga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borish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20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daqiqa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vaqt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sarfladi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841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5" grpId="0"/>
      <p:bldP spid="16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868689" y="240786"/>
            <a:ext cx="23102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3-savol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20217" y="1106981"/>
            <a:ext cx="113494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Lobar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uyidan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4 km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uzoqlikda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joylashgan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daryoga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velosipedda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bordi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U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daryoga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borish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9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vaqt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sarfladi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Uyga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qaytishida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uzunligi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3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kilometr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qisqa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yo‘ldan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borishga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qaror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qildi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Qisqa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yo‘ldan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uyiga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6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yetib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keldi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Lobarning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daryoga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borib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qaytgandagi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soatiga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kilometrni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tashkil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etgan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 algn="just"/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Borib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qaytishi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sarflangan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..................... km/h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0521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3" name="AutoShape 4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307975" y="-1079629"/>
            <a:ext cx="1392362" cy="139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12701" y="2112852"/>
                <a:ext cx="8053760" cy="944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6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daqiqa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0,1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701" y="2112852"/>
                <a:ext cx="8053760" cy="944810"/>
              </a:xfrm>
              <a:prstGeom prst="rect">
                <a:avLst/>
              </a:prstGeom>
              <a:blipFill rotWithShape="0">
                <a:blip r:embed="rId2"/>
                <a:stretch>
                  <a:fillRect l="-833" b="-10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912701" y="1162058"/>
                <a:ext cx="8053760" cy="944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daqiqa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=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0,15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701" y="1162058"/>
                <a:ext cx="8053760" cy="944810"/>
              </a:xfrm>
              <a:prstGeom prst="rect">
                <a:avLst/>
              </a:prstGeom>
              <a:blipFill rotWithShape="0">
                <a:blip r:embed="rId3"/>
                <a:stretch>
                  <a:fillRect l="-2574" b="-10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812905" y="2987084"/>
            <a:ext cx="442034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 + 3 = 7 (km)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6241" y="3022373"/>
            <a:ext cx="54968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0,15 + 0,1 = 0,25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6441" y="3725275"/>
            <a:ext cx="820891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 : 0, 25 =  700 : 25 = 28( km/h)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2264" y="5061018"/>
            <a:ext cx="1134940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Borib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qaytishi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sarflangan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28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km/h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2225" y="4449976"/>
            <a:ext cx="16546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200" b="1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90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16" grpId="0"/>
      <p:bldP spid="11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8249" y="1493738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664-, 665-, 666-, 667-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(132- bet)</a:t>
            </a: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0" y="29152"/>
            <a:ext cx="12185650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54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860577" y="125586"/>
            <a:ext cx="39597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MASALA</a:t>
            </a:r>
            <a:endParaRPr lang="ru-RU" sz="5400" spc="300" dirty="0"/>
          </a:p>
        </p:txBody>
      </p:sp>
      <p:sp>
        <p:nvSpPr>
          <p:cNvPr id="5" name="Text Box 36"/>
          <p:cNvSpPr txBox="1">
            <a:spLocks noChangeArrowheads="1"/>
          </p:cNvSpPr>
          <p:nvPr/>
        </p:nvSpPr>
        <p:spPr bwMode="auto">
          <a:xfrm>
            <a:off x="356287" y="1133828"/>
            <a:ext cx="1154271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Chang‘ichi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10,8 km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9,4 km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9,2 km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Chang‘ichi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km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bosdi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371600" y="4558337"/>
            <a:ext cx="9512087" cy="3444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64138"/>
              </p:ext>
            </p:extLst>
          </p:nvPr>
        </p:nvGraphicFramePr>
        <p:xfrm>
          <a:off x="5029200" y="1925786"/>
          <a:ext cx="16033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25786"/>
                        <a:ext cx="160338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1371600" y="4558337"/>
            <a:ext cx="0" cy="11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узел 9"/>
          <p:cNvSpPr/>
          <p:nvPr/>
        </p:nvSpPr>
        <p:spPr>
          <a:xfrm flipH="1" flipV="1">
            <a:off x="6400800" y="4516586"/>
            <a:ext cx="64176" cy="12980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11" name="Group 513"/>
          <p:cNvGrpSpPr>
            <a:grpSpLocks/>
          </p:cNvGrpSpPr>
          <p:nvPr/>
        </p:nvGrpSpPr>
        <p:grpSpPr bwMode="auto">
          <a:xfrm>
            <a:off x="10630670" y="4059386"/>
            <a:ext cx="743545" cy="454322"/>
            <a:chOff x="2688" y="1935"/>
            <a:chExt cx="763" cy="845"/>
          </a:xfrm>
        </p:grpSpPr>
        <p:grpSp>
          <p:nvGrpSpPr>
            <p:cNvPr id="12" name="Group 514"/>
            <p:cNvGrpSpPr>
              <a:grpSpLocks/>
            </p:cNvGrpSpPr>
            <p:nvPr/>
          </p:nvGrpSpPr>
          <p:grpSpPr bwMode="auto">
            <a:xfrm>
              <a:off x="2832" y="1935"/>
              <a:ext cx="619" cy="760"/>
              <a:chOff x="1373" y="2208"/>
              <a:chExt cx="619" cy="760"/>
            </a:xfrm>
          </p:grpSpPr>
          <p:sp>
            <p:nvSpPr>
              <p:cNvPr id="17" name="Freeform 515"/>
              <p:cNvSpPr>
                <a:spLocks/>
              </p:cNvSpPr>
              <p:nvPr/>
            </p:nvSpPr>
            <p:spPr bwMode="auto">
              <a:xfrm>
                <a:off x="1384" y="2208"/>
                <a:ext cx="608" cy="760"/>
              </a:xfrm>
              <a:custGeom>
                <a:avLst/>
                <a:gdLst>
                  <a:gd name="T0" fmla="*/ 0 w 608"/>
                  <a:gd name="T1" fmla="*/ 392 h 760"/>
                  <a:gd name="T2" fmla="*/ 96 w 608"/>
                  <a:gd name="T3" fmla="*/ 392 h 760"/>
                  <a:gd name="T4" fmla="*/ 608 w 608"/>
                  <a:gd name="T5" fmla="*/ 394 h 760"/>
                  <a:gd name="T6" fmla="*/ 471 w 608"/>
                  <a:gd name="T7" fmla="*/ 203 h 760"/>
                  <a:gd name="T8" fmla="*/ 597 w 608"/>
                  <a:gd name="T9" fmla="*/ 0 h 760"/>
                  <a:gd name="T10" fmla="*/ 16 w 608"/>
                  <a:gd name="T11" fmla="*/ 13 h 760"/>
                  <a:gd name="T12" fmla="*/ 16 w 608"/>
                  <a:gd name="T13" fmla="*/ 760 h 7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08"/>
                  <a:gd name="T22" fmla="*/ 0 h 760"/>
                  <a:gd name="T23" fmla="*/ 608 w 608"/>
                  <a:gd name="T24" fmla="*/ 760 h 7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08" h="760">
                    <a:moveTo>
                      <a:pt x="0" y="392"/>
                    </a:moveTo>
                    <a:lnTo>
                      <a:pt x="96" y="392"/>
                    </a:lnTo>
                    <a:lnTo>
                      <a:pt x="608" y="394"/>
                    </a:lnTo>
                    <a:lnTo>
                      <a:pt x="471" y="203"/>
                    </a:lnTo>
                    <a:lnTo>
                      <a:pt x="597" y="0"/>
                    </a:lnTo>
                    <a:lnTo>
                      <a:pt x="16" y="13"/>
                    </a:lnTo>
                    <a:lnTo>
                      <a:pt x="16" y="760"/>
                    </a:lnTo>
                  </a:path>
                </a:pathLst>
              </a:cu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Text Box 516"/>
              <p:cNvSpPr txBox="1">
                <a:spLocks noChangeArrowheads="1"/>
              </p:cNvSpPr>
              <p:nvPr/>
            </p:nvSpPr>
            <p:spPr bwMode="auto">
              <a:xfrm>
                <a:off x="1372" y="2336"/>
                <a:ext cx="391" cy="407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endParaRPr lang="ru-RU" sz="3600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13" name="Group 517"/>
            <p:cNvGrpSpPr>
              <a:grpSpLocks/>
            </p:cNvGrpSpPr>
            <p:nvPr/>
          </p:nvGrpSpPr>
          <p:grpSpPr bwMode="auto">
            <a:xfrm>
              <a:off x="2688" y="2638"/>
              <a:ext cx="336" cy="142"/>
              <a:chOff x="1792" y="4000"/>
              <a:chExt cx="352" cy="160"/>
            </a:xfrm>
          </p:grpSpPr>
          <p:sp>
            <p:nvSpPr>
              <p:cNvPr id="14" name="Oval 518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Oval 519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Oval 520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0" name="Group 513"/>
          <p:cNvGrpSpPr>
            <a:grpSpLocks/>
          </p:cNvGrpSpPr>
          <p:nvPr/>
        </p:nvGrpSpPr>
        <p:grpSpPr bwMode="auto">
          <a:xfrm>
            <a:off x="1295399" y="4059386"/>
            <a:ext cx="743545" cy="454322"/>
            <a:chOff x="2688" y="1935"/>
            <a:chExt cx="763" cy="845"/>
          </a:xfrm>
        </p:grpSpPr>
        <p:grpSp>
          <p:nvGrpSpPr>
            <p:cNvPr id="21" name="Group 514"/>
            <p:cNvGrpSpPr>
              <a:grpSpLocks/>
            </p:cNvGrpSpPr>
            <p:nvPr/>
          </p:nvGrpSpPr>
          <p:grpSpPr bwMode="auto">
            <a:xfrm>
              <a:off x="2832" y="1935"/>
              <a:ext cx="619" cy="760"/>
              <a:chOff x="1373" y="2208"/>
              <a:chExt cx="619" cy="760"/>
            </a:xfrm>
          </p:grpSpPr>
          <p:sp>
            <p:nvSpPr>
              <p:cNvPr id="26" name="Freeform 515"/>
              <p:cNvSpPr>
                <a:spLocks/>
              </p:cNvSpPr>
              <p:nvPr/>
            </p:nvSpPr>
            <p:spPr bwMode="auto">
              <a:xfrm>
                <a:off x="1384" y="2208"/>
                <a:ext cx="608" cy="760"/>
              </a:xfrm>
              <a:custGeom>
                <a:avLst/>
                <a:gdLst>
                  <a:gd name="T0" fmla="*/ 0 w 608"/>
                  <a:gd name="T1" fmla="*/ 392 h 760"/>
                  <a:gd name="T2" fmla="*/ 96 w 608"/>
                  <a:gd name="T3" fmla="*/ 392 h 760"/>
                  <a:gd name="T4" fmla="*/ 608 w 608"/>
                  <a:gd name="T5" fmla="*/ 394 h 760"/>
                  <a:gd name="T6" fmla="*/ 471 w 608"/>
                  <a:gd name="T7" fmla="*/ 203 h 760"/>
                  <a:gd name="T8" fmla="*/ 597 w 608"/>
                  <a:gd name="T9" fmla="*/ 0 h 760"/>
                  <a:gd name="T10" fmla="*/ 16 w 608"/>
                  <a:gd name="T11" fmla="*/ 13 h 760"/>
                  <a:gd name="T12" fmla="*/ 16 w 608"/>
                  <a:gd name="T13" fmla="*/ 760 h 7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08"/>
                  <a:gd name="T22" fmla="*/ 0 h 760"/>
                  <a:gd name="T23" fmla="*/ 608 w 608"/>
                  <a:gd name="T24" fmla="*/ 760 h 7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08" h="760">
                    <a:moveTo>
                      <a:pt x="0" y="392"/>
                    </a:moveTo>
                    <a:lnTo>
                      <a:pt x="96" y="392"/>
                    </a:lnTo>
                    <a:lnTo>
                      <a:pt x="608" y="394"/>
                    </a:lnTo>
                    <a:lnTo>
                      <a:pt x="471" y="203"/>
                    </a:lnTo>
                    <a:lnTo>
                      <a:pt x="597" y="0"/>
                    </a:lnTo>
                    <a:lnTo>
                      <a:pt x="16" y="13"/>
                    </a:lnTo>
                    <a:lnTo>
                      <a:pt x="16" y="760"/>
                    </a:lnTo>
                  </a:path>
                </a:pathLst>
              </a:cu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Text Box 516"/>
              <p:cNvSpPr txBox="1">
                <a:spLocks noChangeArrowheads="1"/>
              </p:cNvSpPr>
              <p:nvPr/>
            </p:nvSpPr>
            <p:spPr bwMode="auto">
              <a:xfrm>
                <a:off x="1372" y="2336"/>
                <a:ext cx="391" cy="407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endParaRPr lang="ru-RU" sz="3600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22" name="Group 517"/>
            <p:cNvGrpSpPr>
              <a:grpSpLocks/>
            </p:cNvGrpSpPr>
            <p:nvPr/>
          </p:nvGrpSpPr>
          <p:grpSpPr bwMode="auto">
            <a:xfrm>
              <a:off x="2688" y="2638"/>
              <a:ext cx="336" cy="142"/>
              <a:chOff x="1792" y="4000"/>
              <a:chExt cx="352" cy="160"/>
            </a:xfrm>
          </p:grpSpPr>
          <p:sp>
            <p:nvSpPr>
              <p:cNvPr id="23" name="Oval 518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Oval 519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Oval 520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8" name="TextBox 82"/>
          <p:cNvSpPr txBox="1">
            <a:spLocks noChangeArrowheads="1"/>
          </p:cNvSpPr>
          <p:nvPr/>
        </p:nvSpPr>
        <p:spPr bwMode="auto">
          <a:xfrm>
            <a:off x="2432262" y="4789756"/>
            <a:ext cx="22362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200" b="1" dirty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10,8 </a:t>
            </a:r>
            <a:r>
              <a:rPr lang="en-US" altLang="ru-RU" sz="3200" b="1" dirty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endParaRPr lang="ru-RU" altLang="ru-RU" sz="3200" b="1" dirty="0">
              <a:solidFill>
                <a:srgbClr val="095B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84"/>
          <p:cNvSpPr>
            <a:spLocks noChangeArrowheads="1"/>
          </p:cNvSpPr>
          <p:nvPr/>
        </p:nvSpPr>
        <p:spPr bwMode="auto">
          <a:xfrm>
            <a:off x="5927739" y="4827355"/>
            <a:ext cx="19167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200" b="1" dirty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9,4 </a:t>
            </a:r>
            <a:r>
              <a:rPr lang="en-US" altLang="ru-RU" sz="3200" b="1" dirty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ru-RU" altLang="ru-RU" sz="3200" b="1" dirty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" name="TextBox 85"/>
          <p:cNvSpPr txBox="1">
            <a:spLocks noChangeArrowheads="1"/>
          </p:cNvSpPr>
          <p:nvPr/>
        </p:nvSpPr>
        <p:spPr bwMode="auto">
          <a:xfrm>
            <a:off x="9076298" y="4968460"/>
            <a:ext cx="20831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200" b="1" dirty="0" smtClean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9,2</a:t>
            </a:r>
            <a:r>
              <a:rPr lang="en-US" altLang="ru-RU" sz="3200" b="1" dirty="0" smtClean="0">
                <a:solidFill>
                  <a:srgbClr val="095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km</a:t>
            </a:r>
            <a:endParaRPr lang="ru-RU" altLang="ru-RU" sz="3200" b="1" dirty="0">
              <a:solidFill>
                <a:srgbClr val="095B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AutoShape 86"/>
          <p:cNvSpPr>
            <a:spLocks/>
          </p:cNvSpPr>
          <p:nvPr/>
        </p:nvSpPr>
        <p:spPr bwMode="auto">
          <a:xfrm rot="16200000">
            <a:off x="3070002" y="2994396"/>
            <a:ext cx="317947" cy="3600452"/>
          </a:xfrm>
          <a:prstGeom prst="leftBrace">
            <a:avLst>
              <a:gd name="adj1" fmla="val 94942"/>
              <a:gd name="adj2" fmla="val 51889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86"/>
          <p:cNvSpPr>
            <a:spLocks/>
          </p:cNvSpPr>
          <p:nvPr/>
        </p:nvSpPr>
        <p:spPr bwMode="auto">
          <a:xfrm rot="16200000">
            <a:off x="6472585" y="3233592"/>
            <a:ext cx="321177" cy="3148559"/>
          </a:xfrm>
          <a:prstGeom prst="leftBrace">
            <a:avLst>
              <a:gd name="adj1" fmla="val 94937"/>
              <a:gd name="adj2" fmla="val 50218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AutoShape 86"/>
          <p:cNvSpPr>
            <a:spLocks/>
          </p:cNvSpPr>
          <p:nvPr/>
        </p:nvSpPr>
        <p:spPr bwMode="auto">
          <a:xfrm rot="16200000">
            <a:off x="9335591" y="3518326"/>
            <a:ext cx="433231" cy="2662960"/>
          </a:xfrm>
          <a:prstGeom prst="leftBrace">
            <a:avLst>
              <a:gd name="adj1" fmla="val 94920"/>
              <a:gd name="adj2" fmla="val 53912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113" descr="j028277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41835" flipV="1">
            <a:off x="460949" y="2606482"/>
            <a:ext cx="1987443" cy="235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113" descr="j028277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41835" flipV="1">
            <a:off x="3782592" y="2585267"/>
            <a:ext cx="1945821" cy="235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13" descr="j028277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41835" flipV="1">
            <a:off x="7051976" y="2558983"/>
            <a:ext cx="1974625" cy="234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" name="Group 513"/>
          <p:cNvGrpSpPr>
            <a:grpSpLocks/>
          </p:cNvGrpSpPr>
          <p:nvPr/>
        </p:nvGrpSpPr>
        <p:grpSpPr bwMode="auto">
          <a:xfrm>
            <a:off x="4898100" y="4044482"/>
            <a:ext cx="743545" cy="454322"/>
            <a:chOff x="2688" y="1935"/>
            <a:chExt cx="763" cy="845"/>
          </a:xfrm>
        </p:grpSpPr>
        <p:grpSp>
          <p:nvGrpSpPr>
            <p:cNvPr id="38" name="Group 514"/>
            <p:cNvGrpSpPr>
              <a:grpSpLocks/>
            </p:cNvGrpSpPr>
            <p:nvPr/>
          </p:nvGrpSpPr>
          <p:grpSpPr bwMode="auto">
            <a:xfrm>
              <a:off x="2831" y="1935"/>
              <a:ext cx="620" cy="760"/>
              <a:chOff x="1372" y="2208"/>
              <a:chExt cx="620" cy="760"/>
            </a:xfrm>
          </p:grpSpPr>
          <p:sp>
            <p:nvSpPr>
              <p:cNvPr id="43" name="Freeform 515"/>
              <p:cNvSpPr>
                <a:spLocks/>
              </p:cNvSpPr>
              <p:nvPr/>
            </p:nvSpPr>
            <p:spPr bwMode="auto">
              <a:xfrm>
                <a:off x="1384" y="2208"/>
                <a:ext cx="608" cy="760"/>
              </a:xfrm>
              <a:custGeom>
                <a:avLst/>
                <a:gdLst>
                  <a:gd name="T0" fmla="*/ 0 w 608"/>
                  <a:gd name="T1" fmla="*/ 392 h 760"/>
                  <a:gd name="T2" fmla="*/ 96 w 608"/>
                  <a:gd name="T3" fmla="*/ 392 h 760"/>
                  <a:gd name="T4" fmla="*/ 608 w 608"/>
                  <a:gd name="T5" fmla="*/ 394 h 760"/>
                  <a:gd name="T6" fmla="*/ 471 w 608"/>
                  <a:gd name="T7" fmla="*/ 203 h 760"/>
                  <a:gd name="T8" fmla="*/ 597 w 608"/>
                  <a:gd name="T9" fmla="*/ 0 h 760"/>
                  <a:gd name="T10" fmla="*/ 16 w 608"/>
                  <a:gd name="T11" fmla="*/ 13 h 760"/>
                  <a:gd name="T12" fmla="*/ 16 w 608"/>
                  <a:gd name="T13" fmla="*/ 760 h 7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08"/>
                  <a:gd name="T22" fmla="*/ 0 h 760"/>
                  <a:gd name="T23" fmla="*/ 608 w 608"/>
                  <a:gd name="T24" fmla="*/ 760 h 7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08" h="760">
                    <a:moveTo>
                      <a:pt x="0" y="392"/>
                    </a:moveTo>
                    <a:lnTo>
                      <a:pt x="96" y="392"/>
                    </a:lnTo>
                    <a:lnTo>
                      <a:pt x="608" y="394"/>
                    </a:lnTo>
                    <a:lnTo>
                      <a:pt x="471" y="203"/>
                    </a:lnTo>
                    <a:lnTo>
                      <a:pt x="597" y="0"/>
                    </a:lnTo>
                    <a:lnTo>
                      <a:pt x="16" y="13"/>
                    </a:lnTo>
                    <a:lnTo>
                      <a:pt x="16" y="760"/>
                    </a:lnTo>
                  </a:path>
                </a:pathLst>
              </a:cu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Text Box 516"/>
              <p:cNvSpPr txBox="1">
                <a:spLocks noChangeArrowheads="1"/>
              </p:cNvSpPr>
              <p:nvPr/>
            </p:nvSpPr>
            <p:spPr bwMode="auto">
              <a:xfrm>
                <a:off x="1372" y="2336"/>
                <a:ext cx="391" cy="407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endParaRPr lang="ru-RU" sz="3600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39" name="Group 517"/>
            <p:cNvGrpSpPr>
              <a:grpSpLocks/>
            </p:cNvGrpSpPr>
            <p:nvPr/>
          </p:nvGrpSpPr>
          <p:grpSpPr bwMode="auto">
            <a:xfrm>
              <a:off x="2688" y="2638"/>
              <a:ext cx="336" cy="142"/>
              <a:chOff x="1792" y="4000"/>
              <a:chExt cx="352" cy="160"/>
            </a:xfrm>
          </p:grpSpPr>
          <p:sp>
            <p:nvSpPr>
              <p:cNvPr id="40" name="Oval 518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" name="Oval 519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Oval 520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5" name="Group 513"/>
          <p:cNvGrpSpPr>
            <a:grpSpLocks/>
          </p:cNvGrpSpPr>
          <p:nvPr/>
        </p:nvGrpSpPr>
        <p:grpSpPr bwMode="auto">
          <a:xfrm>
            <a:off x="8068099" y="4088746"/>
            <a:ext cx="743545" cy="454322"/>
            <a:chOff x="2688" y="1935"/>
            <a:chExt cx="763" cy="845"/>
          </a:xfrm>
        </p:grpSpPr>
        <p:grpSp>
          <p:nvGrpSpPr>
            <p:cNvPr id="46" name="Group 514"/>
            <p:cNvGrpSpPr>
              <a:grpSpLocks/>
            </p:cNvGrpSpPr>
            <p:nvPr/>
          </p:nvGrpSpPr>
          <p:grpSpPr bwMode="auto">
            <a:xfrm>
              <a:off x="2831" y="1935"/>
              <a:ext cx="620" cy="760"/>
              <a:chOff x="1372" y="2208"/>
              <a:chExt cx="620" cy="760"/>
            </a:xfrm>
          </p:grpSpPr>
          <p:sp>
            <p:nvSpPr>
              <p:cNvPr id="51" name="Freeform 515"/>
              <p:cNvSpPr>
                <a:spLocks/>
              </p:cNvSpPr>
              <p:nvPr/>
            </p:nvSpPr>
            <p:spPr bwMode="auto">
              <a:xfrm>
                <a:off x="1384" y="2208"/>
                <a:ext cx="608" cy="760"/>
              </a:xfrm>
              <a:custGeom>
                <a:avLst/>
                <a:gdLst>
                  <a:gd name="T0" fmla="*/ 0 w 608"/>
                  <a:gd name="T1" fmla="*/ 392 h 760"/>
                  <a:gd name="T2" fmla="*/ 96 w 608"/>
                  <a:gd name="T3" fmla="*/ 392 h 760"/>
                  <a:gd name="T4" fmla="*/ 608 w 608"/>
                  <a:gd name="T5" fmla="*/ 394 h 760"/>
                  <a:gd name="T6" fmla="*/ 471 w 608"/>
                  <a:gd name="T7" fmla="*/ 203 h 760"/>
                  <a:gd name="T8" fmla="*/ 597 w 608"/>
                  <a:gd name="T9" fmla="*/ 0 h 760"/>
                  <a:gd name="T10" fmla="*/ 16 w 608"/>
                  <a:gd name="T11" fmla="*/ 13 h 760"/>
                  <a:gd name="T12" fmla="*/ 16 w 608"/>
                  <a:gd name="T13" fmla="*/ 760 h 7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08"/>
                  <a:gd name="T22" fmla="*/ 0 h 760"/>
                  <a:gd name="T23" fmla="*/ 608 w 608"/>
                  <a:gd name="T24" fmla="*/ 760 h 7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08" h="760">
                    <a:moveTo>
                      <a:pt x="0" y="392"/>
                    </a:moveTo>
                    <a:lnTo>
                      <a:pt x="96" y="392"/>
                    </a:lnTo>
                    <a:lnTo>
                      <a:pt x="608" y="394"/>
                    </a:lnTo>
                    <a:lnTo>
                      <a:pt x="471" y="203"/>
                    </a:lnTo>
                    <a:lnTo>
                      <a:pt x="597" y="0"/>
                    </a:lnTo>
                    <a:lnTo>
                      <a:pt x="16" y="13"/>
                    </a:lnTo>
                    <a:lnTo>
                      <a:pt x="16" y="760"/>
                    </a:lnTo>
                  </a:path>
                </a:pathLst>
              </a:cu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Text Box 516"/>
              <p:cNvSpPr txBox="1">
                <a:spLocks noChangeArrowheads="1"/>
              </p:cNvSpPr>
              <p:nvPr/>
            </p:nvSpPr>
            <p:spPr bwMode="auto">
              <a:xfrm>
                <a:off x="1372" y="2336"/>
                <a:ext cx="391" cy="407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endParaRPr lang="ru-RU" sz="3600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47" name="Group 517"/>
            <p:cNvGrpSpPr>
              <a:grpSpLocks/>
            </p:cNvGrpSpPr>
            <p:nvPr/>
          </p:nvGrpSpPr>
          <p:grpSpPr bwMode="auto">
            <a:xfrm>
              <a:off x="2688" y="2638"/>
              <a:ext cx="336" cy="142"/>
              <a:chOff x="1792" y="4000"/>
              <a:chExt cx="352" cy="160"/>
            </a:xfrm>
          </p:grpSpPr>
          <p:sp>
            <p:nvSpPr>
              <p:cNvPr id="48" name="Oval 518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Oval 519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Oval 520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ru-RU" altLang="ru-RU" sz="1800">
                  <a:latin typeface="Times New Roman" panose="02020603050405020304" pitchFamily="18" charset="0"/>
                </a:endParaRPr>
              </a:p>
            </p:txBody>
          </p:sp>
        </p:grpSp>
      </p:grpSp>
      <p:pic>
        <p:nvPicPr>
          <p:cNvPr id="53" name="Picture 113" descr="j028277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41835" flipV="1">
            <a:off x="9894680" y="2445086"/>
            <a:ext cx="2045694" cy="2429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Прямоугольник 13"/>
          <p:cNvSpPr>
            <a:spLocks noChangeArrowheads="1"/>
          </p:cNvSpPr>
          <p:nvPr/>
        </p:nvSpPr>
        <p:spPr bwMode="auto">
          <a:xfrm>
            <a:off x="5530127" y="6145495"/>
            <a:ext cx="48673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,8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0"/>
          <p:cNvSpPr txBox="1">
            <a:spLocks noChangeArrowheads="1"/>
          </p:cNvSpPr>
          <p:nvPr/>
        </p:nvSpPr>
        <p:spPr bwMode="auto">
          <a:xfrm>
            <a:off x="401337" y="5289037"/>
            <a:ext cx="56338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1)  10,8+9,4+9,2=29,4 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3"/>
          <p:cNvSpPr txBox="1">
            <a:spLocks noChangeArrowheads="1"/>
          </p:cNvSpPr>
          <p:nvPr/>
        </p:nvSpPr>
        <p:spPr bwMode="auto">
          <a:xfrm>
            <a:off x="702342" y="5971111"/>
            <a:ext cx="50991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2) 29,4 : 3 = 9,8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9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8" grpId="0"/>
      <p:bldP spid="29" grpId="0"/>
      <p:bldP spid="30" grpId="0"/>
      <p:bldP spid="31" grpId="0" animBg="1"/>
      <p:bldP spid="32" grpId="0" animBg="1"/>
      <p:bldP spid="33" grpId="0" animBg="1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650- masala</a:t>
            </a:r>
            <a:endParaRPr lang="ru-RU" sz="4400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500934" y="5630114"/>
            <a:ext cx="3845841" cy="901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10,1</a:t>
            </a:r>
            <a:endParaRPr lang="ru-RU" altLang="ru-RU" sz="4400" dirty="0"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9309" y="2737848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97845" y="2737848"/>
            <a:ext cx="54347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it-IT" sz="6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000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r>
              <a:rPr lang="it-IT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8,9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: 2 = 9,5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934" y="1015721"/>
            <a:ext cx="115000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000" dirty="0">
                <a:solidFill>
                  <a:srgbClr val="000000"/>
                </a:solidFill>
                <a:latin typeface="Arial" panose="020B0604020202020204" pitchFamily="34" charset="0"/>
              </a:rPr>
              <a:t>va 8,9 sonlarining o‘rta arifmetigi – 9,5 ga teng. </a:t>
            </a:r>
            <a:r>
              <a:rPr lang="it-IT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000" dirty="0">
                <a:solidFill>
                  <a:srgbClr val="000000"/>
                </a:solidFill>
                <a:latin typeface="Arial" panose="020B0604020202020204" pitchFamily="34" charset="0"/>
              </a:rPr>
              <a:t>sonini toping.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08214" y="3472753"/>
            <a:ext cx="54347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000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r>
              <a:rPr lang="it-IT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8,9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9,5 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ru-RU" sz="4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174797" y="4152108"/>
            <a:ext cx="41083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000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r>
              <a:rPr lang="it-IT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8,9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19</a:t>
            </a:r>
            <a:endParaRPr lang="ru-RU" sz="4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174797" y="4826375"/>
            <a:ext cx="41083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19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it-IT" sz="4400" dirty="0">
                <a:solidFill>
                  <a:srgbClr val="000000"/>
                </a:solidFill>
                <a:latin typeface="Arial" panose="020B0604020202020204" pitchFamily="34" charset="0"/>
              </a:rPr>
              <a:t>8,9</a:t>
            </a:r>
            <a:r>
              <a:rPr lang="it-IT" sz="4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326397" y="5505730"/>
            <a:ext cx="41083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10,1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652-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2185" y="1106981"/>
            <a:ext cx="1215170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hakam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Quvnoqlar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zukkolar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musobaqasida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baholarni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qoʻydi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5; 4; 4; 5; 3; 4; 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Guruhning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oʻrtacha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bahosini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83928" y="3498469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602337" y="5741880"/>
            <a:ext cx="55265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4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68154" y="4340483"/>
                <a:ext cx="7090082" cy="1045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+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4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4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+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3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+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4</m:t>
                        </m:r>
                        <m:r>
                          <m:rPr>
                            <m:nor/>
                          </m:rPr>
                          <a:rPr lang="en-US" sz="4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+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154" y="4340483"/>
                <a:ext cx="7090082" cy="1045607"/>
              </a:xfrm>
              <a:prstGeom prst="rect">
                <a:avLst/>
              </a:prstGeom>
              <a:blipFill rotWithShape="0">
                <a:blip r:embed="rId2"/>
                <a:stretch>
                  <a:fillRect r="-3869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902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661-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1268290" y="5382170"/>
            <a:ext cx="266429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3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4232" y="2659317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194480" y="3216920"/>
            <a:ext cx="31951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5,4 ∙ 2 = 10,8</a:t>
            </a:r>
            <a:endParaRPr lang="ru-RU" sz="4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169660" y="4174632"/>
            <a:ext cx="33377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10,8 – 7,8 = 3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0814" y="1335878"/>
            <a:ext cx="110529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Ikkita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arifmetigi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5,4.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son 7,8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</p:spTree>
    <p:extLst>
      <p:ext uri="{BB962C8B-B14F-4D97-AF65-F5344CB8AC3E}">
        <p14:creationId xmlns:p14="http://schemas.microsoft.com/office/powerpoint/2010/main" val="231992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30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uz-Latn-UZ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1356423" y="5535758"/>
            <a:ext cx="761509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7,44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va</a:t>
            </a:r>
            <a:r>
              <a:rPr lang="en-US" altLang="ru-RU" sz="4000" dirty="0" smtClean="0">
                <a:latin typeface="Arial" panose="020B0604020202020204" pitchFamily="34" charset="0"/>
              </a:rPr>
              <a:t> 4,96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38493" y="3022373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140497" y="3309826"/>
            <a:ext cx="33377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6,2 </a:t>
            </a:r>
            <a:r>
              <a:rPr lang="en-US" altLang="ru-RU" sz="4000" dirty="0">
                <a:latin typeface="Arial" panose="020B0604020202020204" pitchFamily="34" charset="0"/>
              </a:rPr>
              <a:t>∙ </a:t>
            </a:r>
            <a:r>
              <a:rPr lang="en-US" altLang="ru-RU" sz="4000" dirty="0" smtClean="0">
                <a:latin typeface="Arial" panose="020B0604020202020204" pitchFamily="34" charset="0"/>
              </a:rPr>
              <a:t>2 = 12,4</a:t>
            </a:r>
            <a:endParaRPr lang="ru-RU" sz="4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677001" y="3296603"/>
            <a:ext cx="30668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1 + 1,5 = 2,5</a:t>
            </a:r>
            <a:endParaRPr lang="ru-RU" sz="40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051109" y="4312497"/>
            <a:ext cx="24673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12,4 : 2,5 </a:t>
            </a:r>
            <a:endParaRPr lang="ru-RU" sz="4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493992" y="4305396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>
                <a:latin typeface="Arial" panose="020B0604020202020204" pitchFamily="34" charset="0"/>
              </a:rPr>
              <a:t>= </a:t>
            </a:r>
            <a:r>
              <a:rPr lang="en-US" altLang="ru-RU" sz="4000" dirty="0" smtClean="0">
                <a:latin typeface="Arial" panose="020B0604020202020204" pitchFamily="34" charset="0"/>
              </a:rPr>
              <a:t>4,96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1981" y="1136042"/>
            <a:ext cx="112306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Ikkita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arifmetigi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6,2.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son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1,5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katta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bu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008114" y="4278950"/>
            <a:ext cx="40511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4,96 </a:t>
            </a:r>
            <a:r>
              <a:rPr lang="en-US" altLang="ru-RU" sz="4000" dirty="0">
                <a:latin typeface="Arial" panose="020B0604020202020204" pitchFamily="34" charset="0"/>
              </a:rPr>
              <a:t>∙ </a:t>
            </a:r>
            <a:r>
              <a:rPr lang="en-US" altLang="ru-RU" sz="4000" dirty="0" smtClean="0">
                <a:latin typeface="Arial" panose="020B0604020202020204" pitchFamily="34" charset="0"/>
              </a:rPr>
              <a:t>1,5 = 7,44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2976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30" grpId="0"/>
      <p:bldP spid="31" grpId="0"/>
      <p:bldP spid="34" grpId="0"/>
      <p:bldP spid="35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668-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92558" y="1349722"/>
            <a:ext cx="1170944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Velosipedchi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</a:rPr>
              <a:t> Lobar.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Lobar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yaqinda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o‘ziga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yangi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velosiped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sotib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oldi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Velosipedning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ruliga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spidometr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o‘rnatilgan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Spidometr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Lobarni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o‘tgan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masofasini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aniqlab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beradi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1-savol.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Dastlab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Lobar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10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4 km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masofani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o‘tdi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Keyin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2 km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masofani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uz-Latn-UZ" sz="36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5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o‘tdi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181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3102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1-savol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185" y="1277714"/>
            <a:ext cx="113772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Quyida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berilgan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tasdiqlarning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qaysi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to‘g‘ri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 algn="just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A.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Lobarning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10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keyingi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5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katta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B.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Lobarning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10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keyingi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5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tezliklari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xil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C.Lobarning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10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keyingi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5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kamroq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D.Berilgan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ma’lumotlardan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Lobarning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aytishning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iloji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yo‘q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5502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3" name="AutoShape 4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307975" y="-1079629"/>
            <a:ext cx="1392362" cy="139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14352" y="2191972"/>
            <a:ext cx="185147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S : t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5921" y="1853778"/>
            <a:ext cx="1715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atin typeface="Brush Script MT" panose="03060802040406070304" pitchFamily="66" charset="0"/>
                <a:cs typeface="Arial" panose="020B0604020202020204" pitchFamily="34" charset="0"/>
              </a:rPr>
              <a:t>v </a:t>
            </a:r>
            <a:r>
              <a:rPr 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₁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3428529" y="2191972"/>
            <a:ext cx="612068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 4 : 10 = 0, 4 ( km/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9386" y="1276140"/>
            <a:ext cx="80537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= 4 km              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= 10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daqiqa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70336" y="3920843"/>
            <a:ext cx="185147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S : t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37194" y="3509962"/>
            <a:ext cx="1211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dirty="0" smtClean="0">
                <a:latin typeface="Brush Script MT" panose="03060802040406070304" pitchFamily="66" charset="0"/>
                <a:cs typeface="Arial" panose="020B0604020202020204" pitchFamily="34" charset="0"/>
              </a:rPr>
              <a:t>v</a:t>
            </a:r>
            <a: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₂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3284513" y="3920843"/>
            <a:ext cx="612068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 2 : 5 = 0, 4 ( km/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82340" y="3005906"/>
            <a:ext cx="1065929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= 2 km              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₂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= 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daqiqa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975" y="4710291"/>
            <a:ext cx="112632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B.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Lobarning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10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keyingi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daqiqadagi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tezliklari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xil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139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3" grpId="0"/>
      <p:bldP spid="14" grpId="0"/>
      <p:bldP spid="15" grpId="0"/>
      <p:bldP spid="1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6516</TotalTime>
  <Words>685</Words>
  <Application>Microsoft Office PowerPoint</Application>
  <PresentationFormat>Произвольный</PresentationFormat>
  <Paragraphs>91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Brush Script MT</vt:lpstr>
      <vt:lpstr>Calibri</vt:lpstr>
      <vt:lpstr>Cambria Math</vt:lpstr>
      <vt:lpstr>Times New Roman</vt:lpstr>
      <vt:lpstr>Office Theme</vt:lpstr>
      <vt:lpstr>Формула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597</cp:revision>
  <dcterms:created xsi:type="dcterms:W3CDTF">2020-04-09T07:32:19Z</dcterms:created>
  <dcterms:modified xsi:type="dcterms:W3CDTF">2021-03-04T10:22:07Z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