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54" r:id="rId2"/>
    <p:sldId id="380" r:id="rId3"/>
    <p:sldId id="404" r:id="rId4"/>
    <p:sldId id="401" r:id="rId5"/>
    <p:sldId id="405" r:id="rId6"/>
    <p:sldId id="393" r:id="rId7"/>
    <p:sldId id="394" r:id="rId8"/>
    <p:sldId id="397" r:id="rId9"/>
    <p:sldId id="398" r:id="rId10"/>
    <p:sldId id="400" r:id="rId11"/>
    <p:sldId id="362" r:id="rId12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60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1844353" y="2069802"/>
            <a:ext cx="8690433" cy="2523168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MAVZU:</a:t>
            </a:r>
            <a:r>
              <a:rPr lang="uz-Latn-UZ" sz="54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MA’LUMOTLAR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QATORINING O‘RTA ARIFMETIGI</a:t>
            </a:r>
            <a:endParaRPr lang="en-US" sz="54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4940697" y="4581967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00537" y="125586"/>
            <a:ext cx="49888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642- masala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0758" y="3155878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66663" y="5814218"/>
            <a:ext cx="55685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4000" dirty="0" smtClean="0">
                <a:latin typeface="Arial" panose="020B0604020202020204" pitchFamily="34" charset="0"/>
              </a:rPr>
              <a:t>93,1 km/h</a:t>
            </a:r>
            <a:endParaRPr lang="ru-RU" altLang="ru-RU" sz="4400" dirty="0"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663" y="4020725"/>
            <a:ext cx="11161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95 · 3,1 </a:t>
            </a:r>
            <a:r>
              <a:rPr lang="nn-NO" sz="4000" dirty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nn-NO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90 · 1,9 = 294,5 </a:t>
            </a:r>
            <a:r>
              <a:rPr lang="nn-NO" sz="4000" dirty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nn-NO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171 </a:t>
            </a:r>
            <a:r>
              <a:rPr lang="nn-NO" sz="4000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nn-NO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465,5 (km</a:t>
            </a:r>
            <a:r>
              <a:rPr lang="nn-NO" sz="4000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3,1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1,9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5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465,5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5 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93,1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(km/h).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4635" y="1153465"/>
            <a:ext cx="11665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Nasaf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tezyurar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poyezdi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Toshkentdan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Samarqandgacha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3,1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95 km/h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tezlik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Samarqanddan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Qarshigacha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1,9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90 km/h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tezlik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yurdi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“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Nasaf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poyezdining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aniqlang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63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249" y="1493738"/>
            <a:ext cx="9433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645-, 646-, 647-, 648-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(131- bet)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747935" y="0"/>
            <a:ext cx="13258345" cy="959536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6000" dirty="0"/>
              <a:t>  </a:t>
            </a:r>
            <a:r>
              <a:rPr lang="en-US" sz="4000" dirty="0" smtClean="0"/>
              <a:t>MUSTAQIL  BAJARISH  UCHUN TOPSHIRIQLAR:</a:t>
            </a:r>
            <a:endParaRPr sz="60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852465" y="197594"/>
            <a:ext cx="6391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O‘RTA  ARIFMETIK</a:t>
            </a:r>
            <a:endParaRPr lang="ru-RU" sz="48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8681" t="40541" r="15135" b="40540"/>
          <a:stretch/>
        </p:blipFill>
        <p:spPr>
          <a:xfrm>
            <a:off x="2114835" y="1310700"/>
            <a:ext cx="8064896" cy="12961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0659" y="2617338"/>
                <a:ext cx="11233248" cy="43225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40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                  </a:t>
                </a:r>
                <a:r>
                  <a:rPr lang="en-US" sz="40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(2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)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va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0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(10) </a:t>
                </a:r>
                <a:endParaRPr lang="ru-RU" sz="4000" dirty="0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en-US" sz="40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nuqtaning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koordinatasi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6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ga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teng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just"/>
                <a:endParaRPr lang="en-US" sz="1600" dirty="0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2+10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4000" dirty="0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just"/>
                <a:endParaRPr lang="en-US" sz="24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en-US" sz="400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Bu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yerda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6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soni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2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va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10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sonlarning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oʻrta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arifmetigi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deb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ataladi</a:t>
                </a:r>
                <a:r>
                  <a:rPr lang="en-US" sz="4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.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59" y="2617338"/>
                <a:ext cx="11233248" cy="4322594"/>
              </a:xfrm>
              <a:prstGeom prst="rect">
                <a:avLst/>
              </a:prstGeom>
              <a:blipFill rotWithShape="0">
                <a:blip r:embed="rId3"/>
                <a:stretch>
                  <a:fillRect l="-1899" t="-2539" r="-1953" b="-5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185" y="1349722"/>
            <a:ext cx="113772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oʻrta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arifmetigi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deb,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yigʻindisini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ularning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boʻlish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natijasiga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aytiladi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6201" y="197594"/>
            <a:ext cx="114695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SONLARNING O‘RTA  ARIFMETIGI</a:t>
            </a:r>
            <a:endParaRPr lang="ru-RU" sz="48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l="31661" t="61363" r="11845" b="31694"/>
          <a:stretch>
            <a:fillRect/>
          </a:stretch>
        </p:blipFill>
        <p:spPr bwMode="auto">
          <a:xfrm>
            <a:off x="404193" y="3583343"/>
            <a:ext cx="11493425" cy="148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314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148609" y="197594"/>
            <a:ext cx="34772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0177" y="1106981"/>
            <a:ext cx="116374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Alisher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baliq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oviga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chiqdi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U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6 ta,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11 ta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10 ta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baliq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ovladi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Alisher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oʻrtacha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nechtadan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baliq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ovlagan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908" y="3769955"/>
            <a:ext cx="11409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            </a:t>
            </a:r>
          </a:p>
          <a:p>
            <a:pPr algn="just"/>
            <a:endParaRPr lang="en-US" sz="36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/>
            <a:endParaRPr lang="en-US" sz="36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Alisher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oʻrtacha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9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tadan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baliq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ovlagan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46413" y="3877677"/>
            <a:ext cx="88512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6 + 11 + 10 = 27 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(ta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baliq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ovlagan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         </a:t>
            </a: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27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3 = 9 (ta)</a:t>
            </a:r>
          </a:p>
        </p:txBody>
      </p:sp>
    </p:spTree>
    <p:extLst>
      <p:ext uri="{BB962C8B-B14F-4D97-AF65-F5344CB8AC3E}">
        <p14:creationId xmlns:p14="http://schemas.microsoft.com/office/powerpoint/2010/main" val="32130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8209" y="241242"/>
            <a:ext cx="113490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 ARIFMETIKNI TOPISH KETMA-KETLIGI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4294967295"/>
          </p:nvPr>
        </p:nvSpPr>
        <p:spPr>
          <a:xfrm>
            <a:off x="908249" y="1567737"/>
            <a:ext cx="11709449" cy="2409825"/>
          </a:xfrm>
          <a:prstGeom prst="rect">
            <a:avLst/>
          </a:prstGeo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endParaRPr lang="ru-RU" altLang="ru-RU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Qo‘shiluvchilar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endParaRPr lang="ru-RU" altLang="ru-RU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qo‘shiluvchilar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soniga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alt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ru-RU" altLang="ru-RU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844501" y="4540510"/>
            <a:ext cx="2160588" cy="100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CC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400">
                <a:latin typeface="Arial" panose="020B0604020202020204" pitchFamily="34" charset="0"/>
              </a:rPr>
              <a:t>O‘rta arifmetik</a:t>
            </a:r>
            <a:endParaRPr lang="ru-RU" altLang="ru-RU" sz="2400"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20989" y="4684973"/>
            <a:ext cx="35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868689" y="4613535"/>
            <a:ext cx="2016125" cy="936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CC"/>
            </a:extrusionClr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 yigi‘ndisi</a:t>
            </a:r>
            <a:endParaRPr lang="ru-RU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029276" y="4757998"/>
            <a:ext cx="215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24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676976" y="4613535"/>
            <a:ext cx="2087563" cy="93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CC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Qo‘shiluvchilar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soni </a:t>
            </a:r>
            <a:endParaRPr lang="ru-RU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64633" y="125586"/>
            <a:ext cx="34772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400" dirty="0"/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038148" y="2680321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5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699696"/>
              </p:ext>
            </p:extLst>
          </p:nvPr>
        </p:nvGraphicFramePr>
        <p:xfrm>
          <a:off x="5952798" y="303433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2798" y="303433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28"/>
          <p:cNvSpPr>
            <a:spLocks noChangeArrowheads="1"/>
          </p:cNvSpPr>
          <p:nvPr/>
        </p:nvSpPr>
        <p:spPr bwMode="auto">
          <a:xfrm>
            <a:off x="1147329" y="4147587"/>
            <a:ext cx="106915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Hosilning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yillardagi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56" name="Group 542"/>
          <p:cNvGrpSpPr>
            <a:grpSpLocks/>
          </p:cNvGrpSpPr>
          <p:nvPr/>
        </p:nvGrpSpPr>
        <p:grpSpPr bwMode="auto">
          <a:xfrm>
            <a:off x="4436582" y="2279225"/>
            <a:ext cx="1839913" cy="1960670"/>
            <a:chOff x="96" y="2592"/>
            <a:chExt cx="1352" cy="1632"/>
          </a:xfrm>
        </p:grpSpPr>
        <p:sp>
          <p:nvSpPr>
            <p:cNvPr id="57" name="Rectangle 543"/>
            <p:cNvSpPr>
              <a:spLocks noChangeArrowheads="1"/>
            </p:cNvSpPr>
            <p:nvPr/>
          </p:nvSpPr>
          <p:spPr bwMode="auto">
            <a:xfrm>
              <a:off x="1312" y="3024"/>
              <a:ext cx="13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000" b="1">
                <a:latin typeface="Times New Roman" panose="02020603050405020304" pitchFamily="18" charset="0"/>
              </a:endParaRPr>
            </a:p>
          </p:txBody>
        </p:sp>
        <p:grpSp>
          <p:nvGrpSpPr>
            <p:cNvPr id="58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60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55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3553 w 912"/>
                  <a:gd name="T1" fmla="*/ 29391 h 1194"/>
                  <a:gd name="T2" fmla="*/ 5744 w 912"/>
                  <a:gd name="T3" fmla="*/ 29391 h 1194"/>
                  <a:gd name="T4" fmla="*/ 6913 w 912"/>
                  <a:gd name="T5" fmla="*/ 27782 h 1194"/>
                  <a:gd name="T6" fmla="*/ 6827 w 912"/>
                  <a:gd name="T7" fmla="*/ 22841 h 1194"/>
                  <a:gd name="T8" fmla="*/ 6827 w 912"/>
                  <a:gd name="T9" fmla="*/ 19638 h 1194"/>
                  <a:gd name="T10" fmla="*/ 6827 w 912"/>
                  <a:gd name="T11" fmla="*/ 16365 h 1194"/>
                  <a:gd name="T12" fmla="*/ 7374 w 912"/>
                  <a:gd name="T13" fmla="*/ 8210 h 1194"/>
                  <a:gd name="T14" fmla="*/ 7374 w 912"/>
                  <a:gd name="T15" fmla="*/ 3354 h 1194"/>
                  <a:gd name="T16" fmla="*/ 7377 w 912"/>
                  <a:gd name="T17" fmla="*/ 1336 h 1194"/>
                  <a:gd name="T18" fmla="*/ 7255 w 912"/>
                  <a:gd name="T19" fmla="*/ 567 h 1194"/>
                  <a:gd name="T20" fmla="*/ 7132 w 912"/>
                  <a:gd name="T21" fmla="*/ 164 h 1194"/>
                  <a:gd name="T22" fmla="*/ 6878 w 912"/>
                  <a:gd name="T23" fmla="*/ 1700 h 1194"/>
                  <a:gd name="T24" fmla="*/ 5893 w 912"/>
                  <a:gd name="T25" fmla="*/ 2468 h 1194"/>
                  <a:gd name="T26" fmla="*/ 4652 w 912"/>
                  <a:gd name="T27" fmla="*/ 3234 h 1194"/>
                  <a:gd name="T28" fmla="*/ 2909 w 912"/>
                  <a:gd name="T29" fmla="*/ 2877 h 1194"/>
                  <a:gd name="T30" fmla="*/ 936 w 912"/>
                  <a:gd name="T31" fmla="*/ 2468 h 1194"/>
                  <a:gd name="T32" fmla="*/ 1190 w 912"/>
                  <a:gd name="T33" fmla="*/ 2095 h 1194"/>
                  <a:gd name="T34" fmla="*/ 1190 w 912"/>
                  <a:gd name="T35" fmla="*/ 567 h 1194"/>
                  <a:gd name="T36" fmla="*/ 1053 w 912"/>
                  <a:gd name="T37" fmla="*/ 1336 h 1194"/>
                  <a:gd name="T38" fmla="*/ 936 w 912"/>
                  <a:gd name="T39" fmla="*/ 1336 h 1194"/>
                  <a:gd name="T40" fmla="*/ 936 w 912"/>
                  <a:gd name="T41" fmla="*/ 2095 h 1194"/>
                  <a:gd name="T42" fmla="*/ 820 w 912"/>
                  <a:gd name="T43" fmla="*/ 6606 h 1194"/>
                  <a:gd name="T44" fmla="*/ 267 w 912"/>
                  <a:gd name="T45" fmla="*/ 18023 h 1194"/>
                  <a:gd name="T46" fmla="*/ 267 w 912"/>
                  <a:gd name="T47" fmla="*/ 22841 h 1194"/>
                  <a:gd name="T48" fmla="*/ 360 w 912"/>
                  <a:gd name="T49" fmla="*/ 28893 h 1194"/>
                  <a:gd name="T50" fmla="*/ 2461 w 912"/>
                  <a:gd name="T51" fmla="*/ 29391 h 1194"/>
                  <a:gd name="T52" fmla="*/ 3553 w 912"/>
                  <a:gd name="T53" fmla="*/ 29391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6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70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7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" name="Прямоугольник 37"/>
          <p:cNvSpPr>
            <a:spLocks noChangeArrowheads="1"/>
          </p:cNvSpPr>
          <p:nvPr/>
        </p:nvSpPr>
        <p:spPr bwMode="auto">
          <a:xfrm>
            <a:off x="1941215" y="1838587"/>
            <a:ext cx="214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201</a:t>
            </a:r>
            <a:r>
              <a:rPr lang="en-US" altLang="ru-RU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altLang="ru-RU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altLang="ru-RU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464,7</a:t>
            </a:r>
            <a:r>
              <a:rPr lang="en-US" altLang="ru-RU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3t</a:t>
            </a:r>
            <a:endParaRPr lang="ru-RU" altLang="ru-RU" sz="2000" b="1" i="1" dirty="0">
              <a:latin typeface="Calibri" panose="020F0502020204030204" pitchFamily="34" charset="0"/>
            </a:endParaRPr>
          </a:p>
        </p:txBody>
      </p:sp>
      <p:grpSp>
        <p:nvGrpSpPr>
          <p:cNvPr id="77" name="Group 542"/>
          <p:cNvGrpSpPr>
            <a:grpSpLocks/>
          </p:cNvGrpSpPr>
          <p:nvPr/>
        </p:nvGrpSpPr>
        <p:grpSpPr bwMode="auto">
          <a:xfrm>
            <a:off x="6985210" y="2238300"/>
            <a:ext cx="1839913" cy="1956212"/>
            <a:chOff x="96" y="2592"/>
            <a:chExt cx="1352" cy="1632"/>
          </a:xfrm>
        </p:grpSpPr>
        <p:sp>
          <p:nvSpPr>
            <p:cNvPr id="78" name="Rectangle 543"/>
            <p:cNvSpPr>
              <a:spLocks noChangeArrowheads="1"/>
            </p:cNvSpPr>
            <p:nvPr/>
          </p:nvSpPr>
          <p:spPr bwMode="auto">
            <a:xfrm>
              <a:off x="1312" y="3024"/>
              <a:ext cx="13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000" b="1">
                <a:latin typeface="Times New Roman" panose="02020603050405020304" pitchFamily="18" charset="0"/>
              </a:endParaRPr>
            </a:p>
          </p:txBody>
        </p:sp>
        <p:grpSp>
          <p:nvGrpSpPr>
            <p:cNvPr id="79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81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55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3553 w 912"/>
                  <a:gd name="T1" fmla="*/ 29391 h 1194"/>
                  <a:gd name="T2" fmla="*/ 5744 w 912"/>
                  <a:gd name="T3" fmla="*/ 29391 h 1194"/>
                  <a:gd name="T4" fmla="*/ 6913 w 912"/>
                  <a:gd name="T5" fmla="*/ 27782 h 1194"/>
                  <a:gd name="T6" fmla="*/ 6827 w 912"/>
                  <a:gd name="T7" fmla="*/ 22841 h 1194"/>
                  <a:gd name="T8" fmla="*/ 6827 w 912"/>
                  <a:gd name="T9" fmla="*/ 19638 h 1194"/>
                  <a:gd name="T10" fmla="*/ 6827 w 912"/>
                  <a:gd name="T11" fmla="*/ 16365 h 1194"/>
                  <a:gd name="T12" fmla="*/ 7374 w 912"/>
                  <a:gd name="T13" fmla="*/ 8210 h 1194"/>
                  <a:gd name="T14" fmla="*/ 7374 w 912"/>
                  <a:gd name="T15" fmla="*/ 3354 h 1194"/>
                  <a:gd name="T16" fmla="*/ 7377 w 912"/>
                  <a:gd name="T17" fmla="*/ 1336 h 1194"/>
                  <a:gd name="T18" fmla="*/ 7255 w 912"/>
                  <a:gd name="T19" fmla="*/ 567 h 1194"/>
                  <a:gd name="T20" fmla="*/ 7132 w 912"/>
                  <a:gd name="T21" fmla="*/ 164 h 1194"/>
                  <a:gd name="T22" fmla="*/ 6878 w 912"/>
                  <a:gd name="T23" fmla="*/ 1700 h 1194"/>
                  <a:gd name="T24" fmla="*/ 5893 w 912"/>
                  <a:gd name="T25" fmla="*/ 2468 h 1194"/>
                  <a:gd name="T26" fmla="*/ 4652 w 912"/>
                  <a:gd name="T27" fmla="*/ 3234 h 1194"/>
                  <a:gd name="T28" fmla="*/ 2909 w 912"/>
                  <a:gd name="T29" fmla="*/ 2877 h 1194"/>
                  <a:gd name="T30" fmla="*/ 936 w 912"/>
                  <a:gd name="T31" fmla="*/ 2468 h 1194"/>
                  <a:gd name="T32" fmla="*/ 1190 w 912"/>
                  <a:gd name="T33" fmla="*/ 2095 h 1194"/>
                  <a:gd name="T34" fmla="*/ 1190 w 912"/>
                  <a:gd name="T35" fmla="*/ 567 h 1194"/>
                  <a:gd name="T36" fmla="*/ 1053 w 912"/>
                  <a:gd name="T37" fmla="*/ 1336 h 1194"/>
                  <a:gd name="T38" fmla="*/ 936 w 912"/>
                  <a:gd name="T39" fmla="*/ 1336 h 1194"/>
                  <a:gd name="T40" fmla="*/ 936 w 912"/>
                  <a:gd name="T41" fmla="*/ 2095 h 1194"/>
                  <a:gd name="T42" fmla="*/ 820 w 912"/>
                  <a:gd name="T43" fmla="*/ 6606 h 1194"/>
                  <a:gd name="T44" fmla="*/ 267 w 912"/>
                  <a:gd name="T45" fmla="*/ 18023 h 1194"/>
                  <a:gd name="T46" fmla="*/ 267 w 912"/>
                  <a:gd name="T47" fmla="*/ 22841 h 1194"/>
                  <a:gd name="T48" fmla="*/ 360 w 912"/>
                  <a:gd name="T49" fmla="*/ 28893 h 1194"/>
                  <a:gd name="T50" fmla="*/ 2461 w 912"/>
                  <a:gd name="T51" fmla="*/ 29391 h 1194"/>
                  <a:gd name="T52" fmla="*/ 3553 w 912"/>
                  <a:gd name="T53" fmla="*/ 29391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7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91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8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0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7" name="Group 542"/>
          <p:cNvGrpSpPr>
            <a:grpSpLocks/>
          </p:cNvGrpSpPr>
          <p:nvPr/>
        </p:nvGrpSpPr>
        <p:grpSpPr bwMode="auto">
          <a:xfrm>
            <a:off x="9333185" y="2169048"/>
            <a:ext cx="1839913" cy="2013180"/>
            <a:chOff x="96" y="2592"/>
            <a:chExt cx="1352" cy="1632"/>
          </a:xfrm>
        </p:grpSpPr>
        <p:sp>
          <p:nvSpPr>
            <p:cNvPr id="98" name="Rectangle 543"/>
            <p:cNvSpPr>
              <a:spLocks noChangeArrowheads="1"/>
            </p:cNvSpPr>
            <p:nvPr/>
          </p:nvSpPr>
          <p:spPr bwMode="auto">
            <a:xfrm>
              <a:off x="1312" y="3024"/>
              <a:ext cx="13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000" b="1">
                <a:latin typeface="Times New Roman" panose="02020603050405020304" pitchFamily="18" charset="0"/>
              </a:endParaRPr>
            </a:p>
          </p:txBody>
        </p:sp>
        <p:grpSp>
          <p:nvGrpSpPr>
            <p:cNvPr id="99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101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55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3553 w 912"/>
                  <a:gd name="T1" fmla="*/ 29391 h 1194"/>
                  <a:gd name="T2" fmla="*/ 5744 w 912"/>
                  <a:gd name="T3" fmla="*/ 29391 h 1194"/>
                  <a:gd name="T4" fmla="*/ 6913 w 912"/>
                  <a:gd name="T5" fmla="*/ 27782 h 1194"/>
                  <a:gd name="T6" fmla="*/ 6827 w 912"/>
                  <a:gd name="T7" fmla="*/ 22841 h 1194"/>
                  <a:gd name="T8" fmla="*/ 6827 w 912"/>
                  <a:gd name="T9" fmla="*/ 19638 h 1194"/>
                  <a:gd name="T10" fmla="*/ 6827 w 912"/>
                  <a:gd name="T11" fmla="*/ 16365 h 1194"/>
                  <a:gd name="T12" fmla="*/ 7374 w 912"/>
                  <a:gd name="T13" fmla="*/ 8210 h 1194"/>
                  <a:gd name="T14" fmla="*/ 7374 w 912"/>
                  <a:gd name="T15" fmla="*/ 3354 h 1194"/>
                  <a:gd name="T16" fmla="*/ 7377 w 912"/>
                  <a:gd name="T17" fmla="*/ 1336 h 1194"/>
                  <a:gd name="T18" fmla="*/ 7255 w 912"/>
                  <a:gd name="T19" fmla="*/ 567 h 1194"/>
                  <a:gd name="T20" fmla="*/ 7132 w 912"/>
                  <a:gd name="T21" fmla="*/ 164 h 1194"/>
                  <a:gd name="T22" fmla="*/ 6878 w 912"/>
                  <a:gd name="T23" fmla="*/ 1700 h 1194"/>
                  <a:gd name="T24" fmla="*/ 5893 w 912"/>
                  <a:gd name="T25" fmla="*/ 2468 h 1194"/>
                  <a:gd name="T26" fmla="*/ 4652 w 912"/>
                  <a:gd name="T27" fmla="*/ 3234 h 1194"/>
                  <a:gd name="T28" fmla="*/ 2909 w 912"/>
                  <a:gd name="T29" fmla="*/ 2877 h 1194"/>
                  <a:gd name="T30" fmla="*/ 936 w 912"/>
                  <a:gd name="T31" fmla="*/ 2468 h 1194"/>
                  <a:gd name="T32" fmla="*/ 1190 w 912"/>
                  <a:gd name="T33" fmla="*/ 2095 h 1194"/>
                  <a:gd name="T34" fmla="*/ 1190 w 912"/>
                  <a:gd name="T35" fmla="*/ 567 h 1194"/>
                  <a:gd name="T36" fmla="*/ 1053 w 912"/>
                  <a:gd name="T37" fmla="*/ 1336 h 1194"/>
                  <a:gd name="T38" fmla="*/ 936 w 912"/>
                  <a:gd name="T39" fmla="*/ 1336 h 1194"/>
                  <a:gd name="T40" fmla="*/ 936 w 912"/>
                  <a:gd name="T41" fmla="*/ 2095 h 1194"/>
                  <a:gd name="T42" fmla="*/ 820 w 912"/>
                  <a:gd name="T43" fmla="*/ 6606 h 1194"/>
                  <a:gd name="T44" fmla="*/ 267 w 912"/>
                  <a:gd name="T45" fmla="*/ 18023 h 1194"/>
                  <a:gd name="T46" fmla="*/ 267 w 912"/>
                  <a:gd name="T47" fmla="*/ 22841 h 1194"/>
                  <a:gd name="T48" fmla="*/ 360 w 912"/>
                  <a:gd name="T49" fmla="*/ 28893 h 1194"/>
                  <a:gd name="T50" fmla="*/ 2461 w 912"/>
                  <a:gd name="T51" fmla="*/ 29391 h 1194"/>
                  <a:gd name="T52" fmla="*/ 3553 w 912"/>
                  <a:gd name="T53" fmla="*/ 29391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11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8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" name="Group 542"/>
          <p:cNvGrpSpPr>
            <a:grpSpLocks/>
          </p:cNvGrpSpPr>
          <p:nvPr/>
        </p:nvGrpSpPr>
        <p:grpSpPr bwMode="auto">
          <a:xfrm>
            <a:off x="2009448" y="2285033"/>
            <a:ext cx="1857375" cy="2028821"/>
            <a:chOff x="96" y="2592"/>
            <a:chExt cx="1352" cy="1683"/>
          </a:xfrm>
        </p:grpSpPr>
        <p:sp>
          <p:nvSpPr>
            <p:cNvPr id="118" name="Rectangle 543"/>
            <p:cNvSpPr>
              <a:spLocks noChangeArrowheads="1"/>
            </p:cNvSpPr>
            <p:nvPr/>
          </p:nvSpPr>
          <p:spPr bwMode="auto">
            <a:xfrm>
              <a:off x="1312" y="3024"/>
              <a:ext cx="13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9BBB59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9BBB59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2000" b="1">
                <a:latin typeface="Times New Roman" panose="02020603050405020304" pitchFamily="18" charset="0"/>
              </a:endParaRPr>
            </a:p>
          </p:txBody>
        </p:sp>
        <p:grpSp>
          <p:nvGrpSpPr>
            <p:cNvPr id="119" name="Group 544"/>
            <p:cNvGrpSpPr>
              <a:grpSpLocks/>
            </p:cNvGrpSpPr>
            <p:nvPr/>
          </p:nvGrpSpPr>
          <p:grpSpPr bwMode="auto">
            <a:xfrm>
              <a:off x="96" y="2592"/>
              <a:ext cx="1104" cy="1683"/>
              <a:chOff x="96" y="2592"/>
              <a:chExt cx="1104" cy="1683"/>
            </a:xfrm>
          </p:grpSpPr>
          <p:sp>
            <p:nvSpPr>
              <p:cNvPr id="121" name="Freeform 54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Freeform 54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54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Freeform 54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54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" name="Freeform 550" descr="Циновка"/>
              <p:cNvSpPr>
                <a:spLocks/>
              </p:cNvSpPr>
              <p:nvPr/>
            </p:nvSpPr>
            <p:spPr bwMode="auto">
              <a:xfrm>
                <a:off x="192" y="2898"/>
                <a:ext cx="1008" cy="1377"/>
              </a:xfrm>
              <a:custGeom>
                <a:avLst/>
                <a:gdLst>
                  <a:gd name="T0" fmla="*/ 3553 w 912"/>
                  <a:gd name="T1" fmla="*/ 27246 h 1194"/>
                  <a:gd name="T2" fmla="*/ 5744 w 912"/>
                  <a:gd name="T3" fmla="*/ 27246 h 1194"/>
                  <a:gd name="T4" fmla="*/ 6913 w 912"/>
                  <a:gd name="T5" fmla="*/ 25754 h 1194"/>
                  <a:gd name="T6" fmla="*/ 6827 w 912"/>
                  <a:gd name="T7" fmla="*/ 21173 h 1194"/>
                  <a:gd name="T8" fmla="*/ 6827 w 912"/>
                  <a:gd name="T9" fmla="*/ 18204 h 1194"/>
                  <a:gd name="T10" fmla="*/ 6827 w 912"/>
                  <a:gd name="T11" fmla="*/ 15169 h 1194"/>
                  <a:gd name="T12" fmla="*/ 7374 w 912"/>
                  <a:gd name="T13" fmla="*/ 7613 h 1194"/>
                  <a:gd name="T14" fmla="*/ 7374 w 912"/>
                  <a:gd name="T15" fmla="*/ 3113 h 1194"/>
                  <a:gd name="T16" fmla="*/ 7377 w 912"/>
                  <a:gd name="T17" fmla="*/ 1239 h 1194"/>
                  <a:gd name="T18" fmla="*/ 7255 w 912"/>
                  <a:gd name="T19" fmla="*/ 528 h 1194"/>
                  <a:gd name="T20" fmla="*/ 7132 w 912"/>
                  <a:gd name="T21" fmla="*/ 151 h 1194"/>
                  <a:gd name="T22" fmla="*/ 6878 w 912"/>
                  <a:gd name="T23" fmla="*/ 1578 h 1194"/>
                  <a:gd name="T24" fmla="*/ 5893 w 912"/>
                  <a:gd name="T25" fmla="*/ 2288 h 1194"/>
                  <a:gd name="T26" fmla="*/ 4652 w 912"/>
                  <a:gd name="T27" fmla="*/ 2996 h 1194"/>
                  <a:gd name="T28" fmla="*/ 2909 w 912"/>
                  <a:gd name="T29" fmla="*/ 2668 h 1194"/>
                  <a:gd name="T30" fmla="*/ 936 w 912"/>
                  <a:gd name="T31" fmla="*/ 2288 h 1194"/>
                  <a:gd name="T32" fmla="*/ 1190 w 912"/>
                  <a:gd name="T33" fmla="*/ 1943 h 1194"/>
                  <a:gd name="T34" fmla="*/ 1190 w 912"/>
                  <a:gd name="T35" fmla="*/ 528 h 1194"/>
                  <a:gd name="T36" fmla="*/ 1053 w 912"/>
                  <a:gd name="T37" fmla="*/ 1239 h 1194"/>
                  <a:gd name="T38" fmla="*/ 936 w 912"/>
                  <a:gd name="T39" fmla="*/ 1239 h 1194"/>
                  <a:gd name="T40" fmla="*/ 936 w 912"/>
                  <a:gd name="T41" fmla="*/ 1943 h 1194"/>
                  <a:gd name="T42" fmla="*/ 820 w 912"/>
                  <a:gd name="T43" fmla="*/ 6125 h 1194"/>
                  <a:gd name="T44" fmla="*/ 267 w 912"/>
                  <a:gd name="T45" fmla="*/ 16705 h 1194"/>
                  <a:gd name="T46" fmla="*/ 267 w 912"/>
                  <a:gd name="T47" fmla="*/ 21173 h 1194"/>
                  <a:gd name="T48" fmla="*/ 360 w 912"/>
                  <a:gd name="T49" fmla="*/ 26781 h 1194"/>
                  <a:gd name="T50" fmla="*/ 2461 w 912"/>
                  <a:gd name="T51" fmla="*/ 27246 h 1194"/>
                  <a:gd name="T52" fmla="*/ 3553 w 912"/>
                  <a:gd name="T53" fmla="*/ 27246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800">
                    <a:latin typeface="Times New Roman" panose="02020603050405020304" pitchFamily="18" charset="0"/>
                  </a:rPr>
                  <a:t>4</a:t>
                </a:r>
              </a:p>
            </p:txBody>
          </p:sp>
          <p:grpSp>
            <p:nvGrpSpPr>
              <p:cNvPr id="127" name="Group 55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31" name="Freeform 55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" name="Freeform 55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" name="Freeform 55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" name="Freeform 55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" name="Freeform 55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6" name="Freeform 55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8" name="Freeform 55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55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56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0" name="Freeform 56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7" name="TextBox 110"/>
          <p:cNvSpPr txBox="1">
            <a:spLocks noChangeArrowheads="1"/>
          </p:cNvSpPr>
          <p:nvPr/>
        </p:nvSpPr>
        <p:spPr bwMode="auto">
          <a:xfrm>
            <a:off x="4436582" y="1801343"/>
            <a:ext cx="2157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b="1" i="1" dirty="0">
                <a:latin typeface="Calibri" panose="020F0502020204030204" pitchFamily="34" charset="0"/>
              </a:rPr>
              <a:t>  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201</a:t>
            </a:r>
            <a:r>
              <a:rPr lang="en-US" altLang="ru-RU" sz="2000" b="1" i="1" dirty="0" smtClean="0">
                <a:latin typeface="Calibri" panose="020F0502020204030204" pitchFamily="34" charset="0"/>
              </a:rPr>
              <a:t>8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 </a:t>
            </a:r>
            <a:r>
              <a:rPr lang="en-US" altLang="ru-RU" sz="2000" b="1" i="1" dirty="0">
                <a:latin typeface="Calibri" panose="020F0502020204030204" pitchFamily="34" charset="0"/>
              </a:rPr>
              <a:t>y</a:t>
            </a:r>
            <a:r>
              <a:rPr lang="ru-RU" altLang="ru-RU" sz="2000" b="1" i="1" dirty="0">
                <a:latin typeface="Calibri" panose="020F0502020204030204" pitchFamily="34" charset="0"/>
              </a:rPr>
              <a:t>- 437,2 </a:t>
            </a:r>
            <a:r>
              <a:rPr lang="en-US" altLang="ru-RU" sz="2000" b="1" i="1" dirty="0">
                <a:latin typeface="Calibri" panose="020F0502020204030204" pitchFamily="34" charset="0"/>
              </a:rPr>
              <a:t>t</a:t>
            </a:r>
            <a:endParaRPr lang="ru-RU" altLang="ru-RU" sz="2000" b="1" i="1" dirty="0">
              <a:latin typeface="Calibri" panose="020F0502020204030204" pitchFamily="34" charset="0"/>
            </a:endParaRPr>
          </a:p>
        </p:txBody>
      </p:sp>
      <p:sp>
        <p:nvSpPr>
          <p:cNvPr id="138" name="TextBox 112"/>
          <p:cNvSpPr txBox="1">
            <a:spLocks noChangeArrowheads="1"/>
          </p:cNvSpPr>
          <p:nvPr/>
        </p:nvSpPr>
        <p:spPr bwMode="auto">
          <a:xfrm>
            <a:off x="6951808" y="1801343"/>
            <a:ext cx="2201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000" b="1" i="1" dirty="0">
                <a:latin typeface="Calibri" panose="020F0502020204030204" pitchFamily="34" charset="0"/>
              </a:rPr>
              <a:t> 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201</a:t>
            </a:r>
            <a:r>
              <a:rPr lang="en-US" altLang="ru-RU" sz="2000" b="1" i="1" dirty="0" smtClean="0">
                <a:latin typeface="Calibri" panose="020F0502020204030204" pitchFamily="34" charset="0"/>
              </a:rPr>
              <a:t>9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 </a:t>
            </a:r>
            <a:r>
              <a:rPr lang="en-US" altLang="ru-RU" sz="2000" b="1" i="1" dirty="0">
                <a:latin typeface="Calibri" panose="020F0502020204030204" pitchFamily="34" charset="0"/>
              </a:rPr>
              <a:t>y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-449,1</a:t>
            </a:r>
            <a:r>
              <a:rPr lang="en-US" altLang="ru-RU" sz="2000" b="1" i="1" dirty="0" smtClean="0">
                <a:latin typeface="Calibri" panose="020F0502020204030204" pitchFamily="34" charset="0"/>
              </a:rPr>
              <a:t>1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 </a:t>
            </a:r>
            <a:r>
              <a:rPr lang="en-US" altLang="ru-RU" sz="2000" b="1" i="1" dirty="0">
                <a:latin typeface="Calibri" panose="020F0502020204030204" pitchFamily="34" charset="0"/>
              </a:rPr>
              <a:t>t</a:t>
            </a:r>
            <a:endParaRPr lang="ru-RU" altLang="ru-RU" sz="2000" b="1" i="1" dirty="0">
              <a:latin typeface="Calibri" panose="020F0502020204030204" pitchFamily="34" charset="0"/>
            </a:endParaRPr>
          </a:p>
        </p:txBody>
      </p:sp>
      <p:sp>
        <p:nvSpPr>
          <p:cNvPr id="139" name="TextBox 113"/>
          <p:cNvSpPr txBox="1">
            <a:spLocks noChangeArrowheads="1"/>
          </p:cNvSpPr>
          <p:nvPr/>
        </p:nvSpPr>
        <p:spPr bwMode="auto">
          <a:xfrm>
            <a:off x="9251654" y="1760965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ru-RU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ru-RU" altLang="ru-RU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ru-RU" alt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- 459,2 </a:t>
            </a:r>
            <a:r>
              <a:rPr lang="en-US" alt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endParaRPr lang="ru-RU" altLang="ru-RU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Прямоугольник 139"/>
          <p:cNvSpPr>
            <a:spLocks noChangeArrowheads="1"/>
          </p:cNvSpPr>
          <p:nvPr/>
        </p:nvSpPr>
        <p:spPr bwMode="auto">
          <a:xfrm>
            <a:off x="255424" y="1110498"/>
            <a:ext cx="117373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Fermer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tamorqasidan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yig‘ib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Прямоугольник 140"/>
          <p:cNvSpPr>
            <a:spLocks noChangeArrowheads="1"/>
          </p:cNvSpPr>
          <p:nvPr/>
        </p:nvSpPr>
        <p:spPr bwMode="auto">
          <a:xfrm>
            <a:off x="82075" y="6154771"/>
            <a:ext cx="3999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24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452,56 </a:t>
            </a:r>
            <a:r>
              <a:rPr lang="en-US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364" y="4760230"/>
            <a:ext cx="3749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99827" y="4807634"/>
            <a:ext cx="7383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464,73 + 437,2 + 449,11 + 459,2 = 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9453650" y="4779332"/>
            <a:ext cx="198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1810,24 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2438072" y="5468152"/>
            <a:ext cx="3018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1810,24 : 4 = 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53111" y="5467681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452,56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693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" grpId="0"/>
      <p:bldP spid="14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996481" y="197594"/>
            <a:ext cx="6378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O‘RTACHA TEZLIK</a:t>
            </a:r>
            <a:endParaRPr lang="ru-RU" sz="48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2367" y="3342602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404193" y="5014579"/>
            <a:ext cx="102058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Poyezdning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oʻrtacha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– 82 km/h.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4193" y="1145538"/>
            <a:ext cx="110959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Poyezd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masofani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davomida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85 km/h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davomida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80 km/h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oʻtdi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Poyezdning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oʻrtacha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15362" y="3543295"/>
            <a:ext cx="108453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85 · 2 </a:t>
            </a:r>
            <a:r>
              <a:rPr lang="nn-NO" sz="3600" dirty="0">
                <a:solidFill>
                  <a:srgbClr val="000000"/>
                </a:solidFill>
                <a:latin typeface="Arial" panose="020B0604020202020204" pitchFamily="34" charset="0"/>
              </a:rPr>
              <a:t>+ </a:t>
            </a:r>
            <a:r>
              <a:rPr lang="nn-NO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80 · 3 </a:t>
            </a:r>
            <a:r>
              <a:rPr lang="nn-NO" sz="3600" dirty="0">
                <a:solidFill>
                  <a:srgbClr val="000000"/>
                </a:solidFill>
                <a:latin typeface="Arial" panose="020B0604020202020204" pitchFamily="34" charset="0"/>
              </a:rPr>
              <a:t>= 170 + 240 = 410 (km). </a:t>
            </a:r>
          </a:p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2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+ 3 = 5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410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5 = 82 (km/h).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6241" y="6030242"/>
            <a:ext cx="10009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tx2"/>
                </a:solidFill>
                <a:latin typeface="Arial" panose="020B0604020202020204" pitchFamily="34" charset="0"/>
              </a:rPr>
              <a:t>(85 + 85 + 80 + 80 + 80) : 5 = 82 (km/h).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60577" y="125586"/>
            <a:ext cx="45480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640- masala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8209" y="1349722"/>
            <a:ext cx="120253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arifmetigini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hisoblang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a) 2,18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; 8,03; </a:t>
            </a:r>
            <a:endParaRPr lang="pt-B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0,49; 2,82; 6,41; </a:t>
            </a:r>
            <a:endParaRPr lang="pt-B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d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16,03; 8,41; 3,07; 0,1; </a:t>
            </a:r>
            <a:endParaRPr lang="ru-RU" dirty="0"/>
          </a:p>
        </p:txBody>
      </p:sp>
      <p:sp>
        <p:nvSpPr>
          <p:cNvPr id="12" name="Стрелка углом вверх 11"/>
          <p:cNvSpPr/>
          <p:nvPr/>
        </p:nvSpPr>
        <p:spPr>
          <a:xfrm>
            <a:off x="130016" y="139441"/>
            <a:ext cx="216024" cy="21602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1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2545" y="125586"/>
            <a:ext cx="49888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641- masala</a:t>
            </a:r>
            <a:endParaRPr lang="ru-RU" sz="6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0803" y="1246135"/>
            <a:ext cx="116374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Poyezd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55 km,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75 km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yurdi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Poyezdning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shu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toping</a:t>
            </a:r>
            <a:endParaRPr lang="ru-RU" dirty="0"/>
          </a:p>
        </p:txBody>
      </p:sp>
      <p:sp>
        <p:nvSpPr>
          <p:cNvPr id="15" name="Стрелка углом вверх 14"/>
          <p:cNvSpPr/>
          <p:nvPr/>
        </p:nvSpPr>
        <p:spPr>
          <a:xfrm>
            <a:off x="130016" y="139441"/>
            <a:ext cx="216024" cy="21602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Поезд игрушки с детьми иллюстрация вектора. иллюстрации насчитывающей  игрушки - 11306539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" t="23392" r="2154" b="36881"/>
          <a:stretch/>
        </p:blipFill>
        <p:spPr bwMode="auto">
          <a:xfrm>
            <a:off x="-2187357" y="3581970"/>
            <a:ext cx="6480720" cy="153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авая фигурная скобка 3"/>
          <p:cNvSpPr/>
          <p:nvPr/>
        </p:nvSpPr>
        <p:spPr>
          <a:xfrm rot="5400000">
            <a:off x="2908944" y="2902636"/>
            <a:ext cx="622858" cy="5344329"/>
          </a:xfrm>
          <a:prstGeom prst="rightBrace">
            <a:avLst>
              <a:gd name="adj1" fmla="val 7944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9065628" y="2090280"/>
            <a:ext cx="622858" cy="6969039"/>
          </a:xfrm>
          <a:prstGeom prst="rightBrace">
            <a:avLst>
              <a:gd name="adj1" fmla="val 7944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40964" y="3001115"/>
            <a:ext cx="246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02769" y="3037300"/>
            <a:ext cx="246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99663" y="5943974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55 km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592227" y="5943973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75 km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2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11E-6 8.72908E-7 L 0.40777 -0.00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8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77 -0.00226 L 1.18187 -0.006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05" y="-22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7" grpId="0"/>
      <p:bldP spid="20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6257</TotalTime>
  <Words>457</Words>
  <Application>Microsoft Office PowerPoint</Application>
  <PresentationFormat>Произвольный</PresentationFormat>
  <Paragraphs>81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Формула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581</cp:revision>
  <dcterms:created xsi:type="dcterms:W3CDTF">2020-04-09T07:32:19Z</dcterms:created>
  <dcterms:modified xsi:type="dcterms:W3CDTF">2021-03-04T09:27:16Z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