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354" r:id="rId2"/>
    <p:sldId id="380" r:id="rId3"/>
    <p:sldId id="404" r:id="rId4"/>
    <p:sldId id="401" r:id="rId5"/>
    <p:sldId id="405" r:id="rId6"/>
    <p:sldId id="393" r:id="rId7"/>
    <p:sldId id="394" r:id="rId8"/>
    <p:sldId id="397" r:id="rId9"/>
    <p:sldId id="398" r:id="rId10"/>
    <p:sldId id="400" r:id="rId11"/>
    <p:sldId id="362" r:id="rId12"/>
  </p:sldIdLst>
  <p:sldSz cx="12185650" cy="7019925"/>
  <p:notesSz cx="5765800" cy="3244850"/>
  <p:defaultTextStyle>
    <a:defPPr>
      <a:defRPr lang="ru-RU"/>
    </a:defPPr>
    <a:lvl1pPr marL="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08" userDrawn="1">
          <p15:clr>
            <a:srgbClr val="A4A3A4"/>
          </p15:clr>
        </p15:guide>
        <p15:guide id="2" pos="2215" userDrawn="1">
          <p15:clr>
            <a:srgbClr val="A4A3A4"/>
          </p15:clr>
        </p15:guide>
        <p15:guide id="3" orient="horz" pos="6230" userDrawn="1">
          <p15:clr>
            <a:srgbClr val="A4A3A4"/>
          </p15:clr>
        </p15:guide>
        <p15:guide id="4" pos="4565" userDrawn="1">
          <p15:clr>
            <a:srgbClr val="A4A3A4"/>
          </p15:clr>
        </p15:guide>
        <p15:guide id="5" pos="221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2409" autoAdjust="0"/>
  </p:normalViewPr>
  <p:slideViewPr>
    <p:cSldViewPr>
      <p:cViewPr varScale="1">
        <p:scale>
          <a:sx n="64" d="100"/>
          <a:sy n="64" d="100"/>
        </p:scale>
        <p:origin x="656" y="60"/>
      </p:cViewPr>
      <p:guideLst>
        <p:guide orient="horz" pos="2808"/>
        <p:guide pos="2215"/>
        <p:guide orient="horz" pos="6230"/>
        <p:guide pos="4565"/>
        <p:guide pos="221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7774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00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201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3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402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5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6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6705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4806" algn="l" defTabSz="1936201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3928" y="2176175"/>
            <a:ext cx="103578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7852" y="3931158"/>
            <a:ext cx="852995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7"/>
            <a:ext cx="8408988" cy="741870"/>
          </a:xfrm>
        </p:spPr>
        <p:txBody>
          <a:bodyPr lIns="0" tIns="0" rIns="0" bIns="0"/>
          <a:lstStyle>
            <a:lvl1pPr>
              <a:defRPr sz="4821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17" name="bg object 17"/>
          <p:cNvSpPr/>
          <p:nvPr/>
        </p:nvSpPr>
        <p:spPr>
          <a:xfrm>
            <a:off x="141280" y="153944"/>
            <a:ext cx="11942742" cy="92866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24368" y="1559304"/>
            <a:ext cx="3855658" cy="457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7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5611" y="1614583"/>
            <a:ext cx="530075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342443" y="2285230"/>
            <a:ext cx="5541249" cy="223785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883960"/>
          </a:xfrm>
        </p:spPr>
        <p:txBody>
          <a:bodyPr lIns="0" tIns="0" rIns="0" bIns="0"/>
          <a:lstStyle>
            <a:lvl1pPr>
              <a:defRPr sz="574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14F2EF-BD79-4C49-A4E7-81334BF7A2E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  <p:transition>
    <p:sndAc>
      <p:stSnd>
        <p:snd r:embed="rId1" name="camera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63" y="1159953"/>
            <a:ext cx="11942742" cy="5731336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00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390380" y="2903723"/>
            <a:ext cx="3404895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88331" y="2125265"/>
            <a:ext cx="840898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3121" y="6528529"/>
            <a:ext cx="3899408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282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3/4/2021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3668" y="6528529"/>
            <a:ext cx="2802700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7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92980">
        <a:defRPr>
          <a:latin typeface="+mn-lt"/>
          <a:ea typeface="+mn-ea"/>
          <a:cs typeface="+mn-cs"/>
        </a:defRPr>
      </a:lvl2pPr>
      <a:lvl3pPr marL="1985961">
        <a:defRPr>
          <a:latin typeface="+mn-lt"/>
          <a:ea typeface="+mn-ea"/>
          <a:cs typeface="+mn-cs"/>
        </a:defRPr>
      </a:lvl3pPr>
      <a:lvl4pPr marL="2978943">
        <a:defRPr>
          <a:latin typeface="+mn-lt"/>
          <a:ea typeface="+mn-ea"/>
          <a:cs typeface="+mn-cs"/>
        </a:defRPr>
      </a:lvl4pPr>
      <a:lvl5pPr marL="3971923">
        <a:defRPr>
          <a:latin typeface="+mn-lt"/>
          <a:ea typeface="+mn-ea"/>
          <a:cs typeface="+mn-cs"/>
        </a:defRPr>
      </a:lvl5pPr>
      <a:lvl6pPr marL="4964906">
        <a:defRPr>
          <a:latin typeface="+mn-lt"/>
          <a:ea typeface="+mn-ea"/>
          <a:cs typeface="+mn-cs"/>
        </a:defRPr>
      </a:lvl6pPr>
      <a:lvl7pPr marL="5957886">
        <a:defRPr>
          <a:latin typeface="+mn-lt"/>
          <a:ea typeface="+mn-ea"/>
          <a:cs typeface="+mn-cs"/>
        </a:defRPr>
      </a:lvl7pPr>
      <a:lvl8pPr marL="6950866">
        <a:defRPr>
          <a:latin typeface="+mn-lt"/>
          <a:ea typeface="+mn-ea"/>
          <a:cs typeface="+mn-cs"/>
        </a:defRPr>
      </a:lvl8pPr>
      <a:lvl9pPr marL="7943848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-201797"/>
            <a:ext cx="12173572" cy="228922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121050" y="363419"/>
            <a:ext cx="6664926" cy="1150765"/>
          </a:xfrm>
          <a:prstGeom prst="rect">
            <a:avLst/>
          </a:prstGeom>
        </p:spPr>
        <p:txBody>
          <a:bodyPr vert="horz" wrap="square" lIns="0" tIns="31243" rIns="0" bIns="0" rtlCol="0">
            <a:spAutoFit/>
          </a:bodyPr>
          <a:lstStyle/>
          <a:p>
            <a:pPr marL="27169" algn="ctr">
              <a:spcBef>
                <a:spcPts val="245"/>
              </a:spcBef>
            </a:pPr>
            <a:r>
              <a:rPr lang="en-US" sz="7273" spc="11" dirty="0"/>
              <a:t>MATEMATIKA</a:t>
            </a:r>
            <a:endParaRPr lang="en-US" sz="7273" dirty="0"/>
          </a:p>
        </p:txBody>
      </p:sp>
      <p:sp>
        <p:nvSpPr>
          <p:cNvPr id="4" name="object 4"/>
          <p:cNvSpPr txBox="1"/>
          <p:nvPr/>
        </p:nvSpPr>
        <p:spPr>
          <a:xfrm>
            <a:off x="1844353" y="2069802"/>
            <a:ext cx="8690433" cy="2523168"/>
          </a:xfrm>
          <a:prstGeom prst="rect">
            <a:avLst/>
          </a:prstGeom>
        </p:spPr>
        <p:txBody>
          <a:bodyPr vert="horz" wrap="square" lIns="0" tIns="29886" rIns="0" bIns="0" rtlCol="0">
            <a:spAutoFit/>
          </a:bodyPr>
          <a:lstStyle/>
          <a:p>
            <a:pPr marL="39394" algn="ctr">
              <a:spcBef>
                <a:spcPts val="234"/>
              </a:spcBef>
            </a:pP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MAVZU:</a:t>
            </a:r>
            <a:r>
              <a:rPr lang="uz-Latn-UZ" sz="5400" b="1" dirty="0" smtClean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MA’LUMOTLAR </a:t>
            </a:r>
            <a:r>
              <a:rPr lang="en-US" sz="5400" b="1" dirty="0" smtClean="0">
                <a:solidFill>
                  <a:schemeClr val="tx2"/>
                </a:solidFill>
                <a:latin typeface="Arial"/>
                <a:cs typeface="Arial"/>
              </a:rPr>
              <a:t>QATORINING O‘RTA ARIFMETIGI</a:t>
            </a:r>
            <a:endParaRPr lang="en-US" sz="5400" b="1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246947" y="4602098"/>
            <a:ext cx="744615" cy="177675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endParaRPr sz="3940"/>
          </a:p>
        </p:txBody>
      </p:sp>
      <p:grpSp>
        <p:nvGrpSpPr>
          <p:cNvPr id="7" name="object 7"/>
          <p:cNvGrpSpPr/>
          <p:nvPr/>
        </p:nvGrpSpPr>
        <p:grpSpPr>
          <a:xfrm>
            <a:off x="991561" y="318485"/>
            <a:ext cx="10555496" cy="1215166"/>
            <a:chOff x="439458" y="228104"/>
            <a:chExt cx="4916283" cy="542011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9" name="object 9"/>
            <p:cNvSpPr/>
            <p:nvPr/>
          </p:nvSpPr>
          <p:spPr>
            <a:xfrm>
              <a:off x="4285485" y="228104"/>
              <a:ext cx="1070256" cy="542011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5" y="0"/>
                  </a:moveTo>
                  <a:lnTo>
                    <a:pt x="0" y="0"/>
                  </a:lnTo>
                  <a:lnTo>
                    <a:pt x="0" y="603618"/>
                  </a:lnTo>
                  <a:lnTo>
                    <a:pt x="603605" y="603618"/>
                  </a:lnTo>
                  <a:lnTo>
                    <a:pt x="603605" y="0"/>
                  </a:lnTo>
                  <a:close/>
                </a:path>
              </a:pathLst>
            </a:custGeom>
            <a:solidFill>
              <a:srgbClr val="00A859"/>
            </a:solidFill>
          </p:spPr>
          <p:txBody>
            <a:bodyPr wrap="square" lIns="0" tIns="0" rIns="0" bIns="0" rtlCol="0"/>
            <a:lstStyle/>
            <a:p>
              <a:endParaRPr sz="3940"/>
            </a:p>
          </p:txBody>
        </p:sp>
        <p:sp>
          <p:nvSpPr>
            <p:cNvPr id="10" name="object 10"/>
            <p:cNvSpPr/>
            <p:nvPr/>
          </p:nvSpPr>
          <p:spPr>
            <a:xfrm>
              <a:off x="4285485" y="228104"/>
              <a:ext cx="1070256" cy="533396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EFEFE"/>
              </a:solidFill>
            </a:ln>
          </p:spPr>
          <p:txBody>
            <a:bodyPr wrap="square" lIns="0" tIns="0" rIns="0" bIns="0" rtlCol="0"/>
            <a:lstStyle/>
            <a:p>
              <a:endParaRPr sz="3940"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8866438" y="372231"/>
            <a:ext cx="2982635" cy="958946"/>
          </a:xfrm>
          <a:prstGeom prst="rect">
            <a:avLst/>
          </a:prstGeom>
        </p:spPr>
        <p:txBody>
          <a:bodyPr vert="horz" wrap="square" lIns="0" tIns="25810" rIns="0" bIns="0" rtlCol="0">
            <a:spAutoFit/>
          </a:bodyPr>
          <a:lstStyle/>
          <a:p>
            <a:pPr algn="ctr">
              <a:spcBef>
                <a:spcPts val="204"/>
              </a:spcBef>
            </a:pPr>
            <a:r>
              <a:rPr lang="en-US" sz="6062" b="1" spc="-11" dirty="0">
                <a:solidFill>
                  <a:schemeClr val="bg1"/>
                </a:solidFill>
                <a:latin typeface="Arial"/>
                <a:cs typeface="Arial"/>
              </a:rPr>
              <a:t> </a:t>
            </a:r>
            <a:r>
              <a:rPr lang="en-US" sz="4445" b="1" spc="-1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r>
              <a:rPr lang="en-US" sz="4445" b="1" spc="-11" dirty="0" smtClean="0">
                <a:solidFill>
                  <a:schemeClr val="bg1"/>
                </a:solidFill>
                <a:latin typeface="Arial"/>
                <a:cs typeface="Arial"/>
              </a:rPr>
              <a:t>- </a:t>
            </a:r>
            <a:r>
              <a:rPr sz="4445" b="1" spc="-11" dirty="0" err="1">
                <a:solidFill>
                  <a:schemeClr val="bg1"/>
                </a:solidFill>
                <a:latin typeface="Arial"/>
                <a:cs typeface="Arial"/>
              </a:rPr>
              <a:t>sinf</a:t>
            </a:r>
            <a:endParaRPr sz="4445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1" name="object 5"/>
          <p:cNvSpPr/>
          <p:nvPr/>
        </p:nvSpPr>
        <p:spPr>
          <a:xfrm>
            <a:off x="233258" y="2349434"/>
            <a:ext cx="771993" cy="171301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>
            <a:defPPr>
              <a:defRPr lang="ru-RU"/>
            </a:defPPr>
            <a:lvl1pPr marL="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68152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93630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90445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872609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840763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808915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777067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45220" algn="l" defTabSz="1936305" rtl="0" eaLnBrk="1" latinLnBrk="0" hangingPunct="1">
              <a:defRPr sz="3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sz="8748"/>
          </a:p>
        </p:txBody>
      </p:sp>
      <p:sp>
        <p:nvSpPr>
          <p:cNvPr id="12" name="object 11"/>
          <p:cNvSpPr/>
          <p:nvPr/>
        </p:nvSpPr>
        <p:spPr>
          <a:xfrm>
            <a:off x="4940697" y="4581967"/>
            <a:ext cx="2582979" cy="24215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000"/>
          </a:p>
        </p:txBody>
      </p:sp>
    </p:spTree>
    <p:extLst>
      <p:ext uri="{BB962C8B-B14F-4D97-AF65-F5344CB8AC3E}">
        <p14:creationId xmlns:p14="http://schemas.microsoft.com/office/powerpoint/2010/main" val="1161837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500537" y="125586"/>
            <a:ext cx="498886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642- masala</a:t>
            </a:r>
            <a:endParaRPr lang="ru-RU" sz="6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0758" y="3155878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566663" y="5814218"/>
            <a:ext cx="5568514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altLang="ru-RU" sz="4000" dirty="0" smtClean="0">
                <a:latin typeface="Arial" panose="020B0604020202020204" pitchFamily="34" charset="0"/>
              </a:rPr>
              <a:t>93,1 km/h</a:t>
            </a:r>
            <a:endParaRPr lang="ru-RU" altLang="ru-RU" sz="4400" dirty="0"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6663" y="4020725"/>
            <a:ext cx="111612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95 · 3,1 </a:t>
            </a:r>
            <a:r>
              <a:rPr lang="nn-NO" sz="4000" dirty="0">
                <a:solidFill>
                  <a:srgbClr val="000000"/>
                </a:solidFill>
                <a:latin typeface="Arial" panose="020B0604020202020204" pitchFamily="34" charset="0"/>
              </a:rPr>
              <a:t>+ </a:t>
            </a:r>
            <a:r>
              <a:rPr lang="nn-NO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90 · 1,9 = 294,5 </a:t>
            </a:r>
            <a:r>
              <a:rPr lang="nn-NO" sz="4000" dirty="0">
                <a:solidFill>
                  <a:srgbClr val="000000"/>
                </a:solidFill>
                <a:latin typeface="Arial" panose="020B0604020202020204" pitchFamily="34" charset="0"/>
              </a:rPr>
              <a:t>+ </a:t>
            </a:r>
            <a:r>
              <a:rPr lang="nn-NO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171 </a:t>
            </a:r>
            <a:r>
              <a:rPr lang="nn-NO" sz="4000" dirty="0">
                <a:solidFill>
                  <a:srgbClr val="000000"/>
                </a:solidFill>
                <a:latin typeface="Arial" panose="020B0604020202020204" pitchFamily="34" charset="0"/>
              </a:rPr>
              <a:t>= </a:t>
            </a:r>
            <a:r>
              <a:rPr lang="nn-NO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465,5 (km</a:t>
            </a:r>
            <a:r>
              <a:rPr lang="nn-NO" sz="4000" dirty="0">
                <a:solidFill>
                  <a:srgbClr val="000000"/>
                </a:solidFill>
                <a:latin typeface="Arial" panose="020B0604020202020204" pitchFamily="34" charset="0"/>
              </a:rPr>
              <a:t>).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3,1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+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1,9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= 5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465,5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5 =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93,1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(km/h).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314635" y="1153465"/>
            <a:ext cx="11665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“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Nasaf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tezyurar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poyezdi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Toshkentdan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Samarqandgacha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3,1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95 km/h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tezlik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,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Samarqanddan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Qarshigacha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esa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1,9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90 km/h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tezlik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yurdi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“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Nasaf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”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poyezdining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tezligini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aniqlang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3639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08249" y="1493738"/>
            <a:ext cx="9433048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Darslikdagi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645-, 646-, 647-, 648-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masalalarni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400" b="1" dirty="0" err="1" smtClean="0">
                <a:latin typeface="Arial" pitchFamily="34" charset="0"/>
                <a:cs typeface="Arial" pitchFamily="34" charset="0"/>
              </a:rPr>
              <a:t>yechish</a:t>
            </a:r>
            <a:r>
              <a:rPr lang="en-US" sz="5400" b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en-US" sz="5400" b="1" dirty="0" smtClean="0">
                <a:latin typeface="Arial" pitchFamily="34" charset="0"/>
                <a:cs typeface="Arial" pitchFamily="34" charset="0"/>
              </a:rPr>
              <a:t>(131- bet)</a:t>
            </a:r>
          </a:p>
          <a:p>
            <a:pPr algn="ctr"/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3"/>
          <p:cNvSpPr txBox="1">
            <a:spLocks noGrp="1"/>
          </p:cNvSpPr>
          <p:nvPr>
            <p:ph type="title"/>
          </p:nvPr>
        </p:nvSpPr>
        <p:spPr>
          <a:xfrm>
            <a:off x="-747935" y="0"/>
            <a:ext cx="13258345" cy="959536"/>
          </a:xfrm>
          <a:prstGeom prst="rect">
            <a:avLst/>
          </a:prstGeom>
        </p:spPr>
        <p:txBody>
          <a:bodyPr vert="horz" wrap="square" lIns="0" tIns="35856" rIns="0" bIns="0" rtlCol="0">
            <a:spAutoFit/>
          </a:bodyPr>
          <a:lstStyle/>
          <a:p>
            <a:pPr marL="27582" algn="ctr">
              <a:spcBef>
                <a:spcPts val="282"/>
              </a:spcBef>
            </a:pPr>
            <a:r>
              <a:rPr lang="en-US" sz="6000" dirty="0"/>
              <a:t>  </a:t>
            </a:r>
            <a:r>
              <a:rPr lang="en-US" sz="4000" dirty="0" smtClean="0"/>
              <a:t>MUSTAQIL  BAJARISH  UCHUN TOPSHIRIQLAR:</a:t>
            </a:r>
            <a:endParaRPr sz="6000" dirty="0"/>
          </a:p>
        </p:txBody>
      </p:sp>
    </p:spTree>
    <p:extLst>
      <p:ext uri="{BB962C8B-B14F-4D97-AF65-F5344CB8AC3E}">
        <p14:creationId xmlns:p14="http://schemas.microsoft.com/office/powerpoint/2010/main" val="1126468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2852465" y="197594"/>
            <a:ext cx="639123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O‘RTA  ARIFMETIK</a:t>
            </a:r>
            <a:endParaRPr lang="ru-RU" sz="48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/>
          <a:srcRect l="18681" t="40541" r="15135" b="40540"/>
          <a:stretch/>
        </p:blipFill>
        <p:spPr>
          <a:xfrm>
            <a:off x="2114835" y="1310700"/>
            <a:ext cx="8064896" cy="129614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Прямоугольник 3"/>
              <p:cNvSpPr/>
              <p:nvPr/>
            </p:nvSpPr>
            <p:spPr>
              <a:xfrm>
                <a:off x="530659" y="2617338"/>
                <a:ext cx="11233248" cy="43225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4000" i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                            </a:t>
                </a:r>
                <a:r>
                  <a:rPr lang="en-US" sz="4000" i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A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(2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)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va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4000" i="1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B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(10) </a:t>
                </a:r>
                <a:endParaRPr lang="ru-RU" sz="4000" dirty="0" smtClea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4000" i="1" dirty="0" smtClean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C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nuqtaning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koordinatasi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6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ga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4000" dirty="0" err="1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teng</a:t>
                </a:r>
                <a:r>
                  <a:rPr lang="en-US" sz="4000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.</a:t>
                </a:r>
              </a:p>
              <a:p>
                <a:pPr algn="just"/>
                <a:endParaRPr lang="en-US" sz="1600" dirty="0" smtClea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400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2+10</m:t>
                          </m:r>
                        </m:num>
                        <m:den>
                          <m:r>
                            <a:rPr lang="en-US" sz="40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US" sz="4000" b="0" i="0" smtClean="0">
                          <a:solidFill>
                            <a:srgbClr val="000000"/>
                          </a:solidFill>
                          <a:latin typeface="Cambria Math" panose="02040503050406030204" pitchFamily="18" charset="0"/>
                        </a:rPr>
                        <m:t>=6</m:t>
                      </m:r>
                    </m:oMath>
                  </m:oMathPara>
                </a14:m>
                <a:endParaRPr lang="en-US" sz="4000" dirty="0" smtClean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pPr algn="just"/>
                <a:endParaRPr lang="en-US" sz="2400" dirty="0">
                  <a:solidFill>
                    <a:srgbClr val="000000"/>
                  </a:solidFill>
                  <a:latin typeface="Arial" panose="020B0604020202020204" pitchFamily="34" charset="0"/>
                </a:endParaRPr>
              </a:p>
              <a:p>
                <a:pPr algn="just"/>
                <a:r>
                  <a:rPr lang="en-US" sz="4000" dirty="0" smtClean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Bu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yerda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6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soni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2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va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10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sonlarning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oʻrta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arifmetigi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deb </a:t>
                </a:r>
                <a:r>
                  <a:rPr lang="en-US" sz="4000" dirty="0" err="1">
                    <a:solidFill>
                      <a:srgbClr val="000000"/>
                    </a:solidFill>
                    <a:latin typeface="Arial" panose="020B0604020202020204" pitchFamily="34" charset="0"/>
                  </a:rPr>
                  <a:t>ataladi</a:t>
                </a:r>
                <a:r>
                  <a:rPr lang="en-US" sz="400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 . </a:t>
                </a:r>
              </a:p>
            </p:txBody>
          </p:sp>
        </mc:Choice>
        <mc:Fallback xmlns="">
          <p:sp>
            <p:nvSpPr>
              <p:cNvPr id="4" name="Прямоугольник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0659" y="2617338"/>
                <a:ext cx="11233248" cy="4322594"/>
              </a:xfrm>
              <a:prstGeom prst="rect">
                <a:avLst/>
              </a:prstGeom>
              <a:blipFill rotWithShape="0">
                <a:blip r:embed="rId3"/>
                <a:stretch>
                  <a:fillRect l="-1899" t="-2539" r="-1953" b="-5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76618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2185" y="1349722"/>
            <a:ext cx="113772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oʻrta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i="1" dirty="0" err="1">
                <a:solidFill>
                  <a:srgbClr val="000000"/>
                </a:solidFill>
                <a:latin typeface="Arial" panose="020B0604020202020204" pitchFamily="34" charset="0"/>
              </a:rPr>
              <a:t>arifmetigi</a:t>
            </a:r>
            <a:r>
              <a:rPr lang="en-US" sz="4000" i="1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deb,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bu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yigʻindisini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ularning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boʻlish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natijasiga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aytiladi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6201" y="197594"/>
            <a:ext cx="114695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SONLARNING O‘RTA  ARIFMETIGI</a:t>
            </a:r>
            <a:endParaRPr lang="ru-RU" sz="4800" dirty="0"/>
          </a:p>
        </p:txBody>
      </p:sp>
      <p:pic>
        <p:nvPicPr>
          <p:cNvPr id="7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2"/>
          <a:srcRect l="31661" t="61363" r="11845" b="31694"/>
          <a:stretch>
            <a:fillRect/>
          </a:stretch>
        </p:blipFill>
        <p:spPr bwMode="auto">
          <a:xfrm>
            <a:off x="404193" y="3583343"/>
            <a:ext cx="11493425" cy="14842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331477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148609" y="197594"/>
            <a:ext cx="347723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260177" y="1106981"/>
            <a:ext cx="11637441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Alisher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baliq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oviga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chiqdi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U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6 ta,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11 ta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uchinchi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10 ta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baliq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ovladi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Alisher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oʻrtacha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nechtadan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baliq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ovlagan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?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87908" y="3769955"/>
            <a:ext cx="1140971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</a:rPr>
              <a:t>:             </a:t>
            </a:r>
          </a:p>
          <a:p>
            <a:pPr algn="just"/>
            <a:endParaRPr lang="en-US" sz="3600" b="1" dirty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just"/>
            <a:endParaRPr lang="en-US" sz="3600" b="1" dirty="0" smtClean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pPr algn="just"/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</a:rPr>
              <a:t>: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Alisher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bir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oʻrtacha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9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tadan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baliq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ovlagan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46413" y="3877677"/>
            <a:ext cx="885120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6 + 11 + 10 = 27 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(ta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baliq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ovlagan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         </a:t>
            </a:r>
          </a:p>
          <a:p>
            <a:pPr algn="just"/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27 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: 3 = 9 (ta)</a:t>
            </a:r>
          </a:p>
        </p:txBody>
      </p:sp>
    </p:spTree>
    <p:extLst>
      <p:ext uri="{BB962C8B-B14F-4D97-AF65-F5344CB8AC3E}">
        <p14:creationId xmlns:p14="http://schemas.microsoft.com/office/powerpoint/2010/main" val="321308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48209" y="241242"/>
            <a:ext cx="11349069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 ARIFMETIKNI TOPISH KETMA-KETLIGI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одержимое 2"/>
          <p:cNvSpPr>
            <a:spLocks noGrp="1"/>
          </p:cNvSpPr>
          <p:nvPr>
            <p:ph idx="4294967295"/>
          </p:nvPr>
        </p:nvSpPr>
        <p:spPr>
          <a:xfrm>
            <a:off x="908249" y="1567737"/>
            <a:ext cx="11709449" cy="2409825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endParaRPr lang="ru-RU" altLang="ru-RU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Qo‘shiluvchilar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sonini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endParaRPr lang="ru-RU" altLang="ru-RU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Sonlar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yig‘indisini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qo‘shiluvchilar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soniga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</a:t>
            </a:r>
            <a:r>
              <a:rPr lang="en-US" altLang="ru-RU" sz="4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ru-RU" altLang="ru-RU" sz="4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1844501" y="4540510"/>
            <a:ext cx="2160588" cy="10096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CC"/>
            </a:extrusionClr>
            <a:contourClr>
              <a:srgbClr val="00000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flatTx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400">
                <a:latin typeface="Arial" panose="020B0604020202020204" pitchFamily="34" charset="0"/>
              </a:rPr>
              <a:t>O‘rta arifmetik</a:t>
            </a:r>
            <a:endParaRPr lang="ru-RU" altLang="ru-RU" sz="2400">
              <a:latin typeface="Arial" panose="020B0604020202020204" pitchFamily="34" charset="0"/>
            </a:endParaRPr>
          </a:p>
        </p:txBody>
      </p:sp>
      <p:sp>
        <p:nvSpPr>
          <p:cNvPr id="10" name="Text Box 3"/>
          <p:cNvSpPr txBox="1">
            <a:spLocks noChangeArrowheads="1"/>
          </p:cNvSpPr>
          <p:nvPr/>
        </p:nvSpPr>
        <p:spPr bwMode="auto">
          <a:xfrm>
            <a:off x="4220989" y="4684973"/>
            <a:ext cx="358775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4868689" y="4613535"/>
            <a:ext cx="2016125" cy="936625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CC"/>
            </a:extrusionClr>
            <a:contourClr>
              <a:schemeClr val="bg1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flatTx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Sonlar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 yigi‘ndisi</a:t>
            </a:r>
            <a:endParaRPr lang="ru-RU" altLang="ru-RU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7029276" y="4757998"/>
            <a:ext cx="215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FontTx/>
              <a:buNone/>
            </a:pPr>
            <a:r>
              <a:rPr lang="ru-RU" altLang="ru-RU" b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2400" b="1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7676976" y="4613535"/>
            <a:ext cx="2087563" cy="936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CC"/>
            </a:extrusionClr>
            <a:contourClr>
              <a:srgbClr val="00000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flatTx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Qo‘shiluvchilar </a:t>
            </a:r>
          </a:p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400">
                <a:solidFill>
                  <a:srgbClr val="000000"/>
                </a:solidFill>
                <a:latin typeface="Arial" panose="020B0604020202020204" pitchFamily="34" charset="0"/>
              </a:rPr>
              <a:t>soni </a:t>
            </a:r>
            <a:endParaRPr lang="ru-RU" altLang="ru-RU" sz="24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271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5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  <p:bldP spid="11" grpId="0" animBg="1"/>
      <p:bldP spid="12" grpId="0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4364633" y="125586"/>
            <a:ext cx="3477234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MASALA</a:t>
            </a:r>
            <a:endParaRPr lang="ru-RU" sz="5400" dirty="0"/>
          </a:p>
        </p:txBody>
      </p:sp>
      <p:sp>
        <p:nvSpPr>
          <p:cNvPr id="53" name="Text Box 21"/>
          <p:cNvSpPr txBox="1">
            <a:spLocks noChangeArrowheads="1"/>
          </p:cNvSpPr>
          <p:nvPr/>
        </p:nvSpPr>
        <p:spPr bwMode="auto">
          <a:xfrm>
            <a:off x="3038148" y="2680321"/>
            <a:ext cx="1841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ru-RU" altLang="ru-RU" sz="2400">
              <a:latin typeface="Times New Roman" panose="02020603050405020304" pitchFamily="18" charset="0"/>
            </a:endParaRPr>
          </a:p>
        </p:txBody>
      </p:sp>
      <p:graphicFrame>
        <p:nvGraphicFramePr>
          <p:cNvPr id="54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9699696"/>
              </p:ext>
            </p:extLst>
          </p:nvPr>
        </p:nvGraphicFramePr>
        <p:xfrm>
          <a:off x="5952798" y="3034333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Формула" r:id="rId3" imgW="114151" imgH="215619" progId="Equation.3">
                  <p:embed/>
                </p:oleObj>
              </mc:Choice>
              <mc:Fallback>
                <p:oleObj name="Формула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798" y="3034333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28"/>
          <p:cNvSpPr>
            <a:spLocks noChangeArrowheads="1"/>
          </p:cNvSpPr>
          <p:nvPr/>
        </p:nvSpPr>
        <p:spPr bwMode="auto">
          <a:xfrm>
            <a:off x="1147329" y="4147587"/>
            <a:ext cx="106915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Hosilning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yillardagi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o‘rtacha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miqdori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qancha</a:t>
            </a:r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  <p:grpSp>
        <p:nvGrpSpPr>
          <p:cNvPr id="56" name="Group 542"/>
          <p:cNvGrpSpPr>
            <a:grpSpLocks/>
          </p:cNvGrpSpPr>
          <p:nvPr/>
        </p:nvGrpSpPr>
        <p:grpSpPr bwMode="auto">
          <a:xfrm>
            <a:off x="4436582" y="2279225"/>
            <a:ext cx="1839913" cy="1960670"/>
            <a:chOff x="96" y="2592"/>
            <a:chExt cx="1352" cy="1632"/>
          </a:xfrm>
        </p:grpSpPr>
        <p:sp>
          <p:nvSpPr>
            <p:cNvPr id="57" name="Rectangle 543"/>
            <p:cNvSpPr>
              <a:spLocks noChangeArrowheads="1"/>
            </p:cNvSpPr>
            <p:nvPr/>
          </p:nvSpPr>
          <p:spPr bwMode="auto">
            <a:xfrm>
              <a:off x="1312" y="3024"/>
              <a:ext cx="136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•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ts val="300"/>
                </a:spcBef>
                <a:buClr>
                  <a:schemeClr val="accent2"/>
                </a:buClr>
                <a:buFont typeface="Georgia" panose="02040502050405020303" pitchFamily="18" charset="0"/>
                <a:buChar char="▫"/>
                <a:defRPr sz="2600">
                  <a:solidFill>
                    <a:schemeClr val="accent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accent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200">
                  <a:solidFill>
                    <a:schemeClr val="accent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ru-RU" sz="2000" b="1">
                <a:latin typeface="Times New Roman" panose="02020603050405020304" pitchFamily="18" charset="0"/>
              </a:endParaRPr>
            </a:p>
          </p:txBody>
        </p:sp>
        <p:grpSp>
          <p:nvGrpSpPr>
            <p:cNvPr id="58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32"/>
              <a:chOff x="96" y="2592"/>
              <a:chExt cx="1104" cy="1632"/>
            </a:xfrm>
          </p:grpSpPr>
          <p:sp>
            <p:nvSpPr>
              <p:cNvPr id="60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1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2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3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4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5" name="Freeform 550" descr="Циновка"/>
              <p:cNvSpPr>
                <a:spLocks/>
              </p:cNvSpPr>
              <p:nvPr/>
            </p:nvSpPr>
            <p:spPr bwMode="auto">
              <a:xfrm>
                <a:off x="192" y="2832"/>
                <a:ext cx="1008" cy="1392"/>
              </a:xfrm>
              <a:custGeom>
                <a:avLst/>
                <a:gdLst>
                  <a:gd name="T0" fmla="*/ 3553 w 912"/>
                  <a:gd name="T1" fmla="*/ 29391 h 1194"/>
                  <a:gd name="T2" fmla="*/ 5744 w 912"/>
                  <a:gd name="T3" fmla="*/ 29391 h 1194"/>
                  <a:gd name="T4" fmla="*/ 6913 w 912"/>
                  <a:gd name="T5" fmla="*/ 27782 h 1194"/>
                  <a:gd name="T6" fmla="*/ 6827 w 912"/>
                  <a:gd name="T7" fmla="*/ 22841 h 1194"/>
                  <a:gd name="T8" fmla="*/ 6827 w 912"/>
                  <a:gd name="T9" fmla="*/ 19638 h 1194"/>
                  <a:gd name="T10" fmla="*/ 6827 w 912"/>
                  <a:gd name="T11" fmla="*/ 16365 h 1194"/>
                  <a:gd name="T12" fmla="*/ 7374 w 912"/>
                  <a:gd name="T13" fmla="*/ 8210 h 1194"/>
                  <a:gd name="T14" fmla="*/ 7374 w 912"/>
                  <a:gd name="T15" fmla="*/ 3354 h 1194"/>
                  <a:gd name="T16" fmla="*/ 7377 w 912"/>
                  <a:gd name="T17" fmla="*/ 1336 h 1194"/>
                  <a:gd name="T18" fmla="*/ 7255 w 912"/>
                  <a:gd name="T19" fmla="*/ 567 h 1194"/>
                  <a:gd name="T20" fmla="*/ 7132 w 912"/>
                  <a:gd name="T21" fmla="*/ 164 h 1194"/>
                  <a:gd name="T22" fmla="*/ 6878 w 912"/>
                  <a:gd name="T23" fmla="*/ 1700 h 1194"/>
                  <a:gd name="T24" fmla="*/ 5893 w 912"/>
                  <a:gd name="T25" fmla="*/ 2468 h 1194"/>
                  <a:gd name="T26" fmla="*/ 4652 w 912"/>
                  <a:gd name="T27" fmla="*/ 3234 h 1194"/>
                  <a:gd name="T28" fmla="*/ 2909 w 912"/>
                  <a:gd name="T29" fmla="*/ 2877 h 1194"/>
                  <a:gd name="T30" fmla="*/ 936 w 912"/>
                  <a:gd name="T31" fmla="*/ 2468 h 1194"/>
                  <a:gd name="T32" fmla="*/ 1190 w 912"/>
                  <a:gd name="T33" fmla="*/ 2095 h 1194"/>
                  <a:gd name="T34" fmla="*/ 1190 w 912"/>
                  <a:gd name="T35" fmla="*/ 567 h 1194"/>
                  <a:gd name="T36" fmla="*/ 1053 w 912"/>
                  <a:gd name="T37" fmla="*/ 1336 h 1194"/>
                  <a:gd name="T38" fmla="*/ 936 w 912"/>
                  <a:gd name="T39" fmla="*/ 1336 h 1194"/>
                  <a:gd name="T40" fmla="*/ 936 w 912"/>
                  <a:gd name="T41" fmla="*/ 2095 h 1194"/>
                  <a:gd name="T42" fmla="*/ 820 w 912"/>
                  <a:gd name="T43" fmla="*/ 6606 h 1194"/>
                  <a:gd name="T44" fmla="*/ 267 w 912"/>
                  <a:gd name="T45" fmla="*/ 18023 h 1194"/>
                  <a:gd name="T46" fmla="*/ 267 w 912"/>
                  <a:gd name="T47" fmla="*/ 22841 h 1194"/>
                  <a:gd name="T48" fmla="*/ 360 w 912"/>
                  <a:gd name="T49" fmla="*/ 28893 h 1194"/>
                  <a:gd name="T50" fmla="*/ 2461 w 912"/>
                  <a:gd name="T51" fmla="*/ 29391 h 1194"/>
                  <a:gd name="T52" fmla="*/ 3553 w 912"/>
                  <a:gd name="T53" fmla="*/ 29391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66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70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1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2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3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4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75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67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8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9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9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76" name="Прямоугольник 37"/>
          <p:cNvSpPr>
            <a:spLocks noChangeArrowheads="1"/>
          </p:cNvSpPr>
          <p:nvPr/>
        </p:nvSpPr>
        <p:spPr bwMode="auto">
          <a:xfrm>
            <a:off x="1941215" y="1838587"/>
            <a:ext cx="21463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201</a:t>
            </a:r>
            <a:r>
              <a:rPr lang="en-US" altLang="ru-RU" sz="20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7</a:t>
            </a:r>
            <a:r>
              <a:rPr lang="ru-RU" altLang="ru-RU" sz="20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ru-RU" sz="20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y</a:t>
            </a:r>
            <a:r>
              <a:rPr lang="ru-RU" altLang="ru-RU" sz="20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altLang="ru-RU" sz="2000" b="1" i="1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altLang="ru-RU" sz="20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464,7</a:t>
            </a:r>
            <a:r>
              <a:rPr lang="en-US" altLang="ru-RU" sz="2000" b="1" i="1" dirty="0" smtClean="0">
                <a:latin typeface="Calibri" panose="020F0502020204030204" pitchFamily="34" charset="0"/>
                <a:cs typeface="Times New Roman" panose="02020603050405020304" pitchFamily="18" charset="0"/>
              </a:rPr>
              <a:t>3t</a:t>
            </a:r>
            <a:endParaRPr lang="ru-RU" altLang="ru-RU" sz="2000" b="1" i="1" dirty="0">
              <a:latin typeface="Calibri" panose="020F0502020204030204" pitchFamily="34" charset="0"/>
            </a:endParaRPr>
          </a:p>
        </p:txBody>
      </p:sp>
      <p:grpSp>
        <p:nvGrpSpPr>
          <p:cNvPr id="77" name="Group 542"/>
          <p:cNvGrpSpPr>
            <a:grpSpLocks/>
          </p:cNvGrpSpPr>
          <p:nvPr/>
        </p:nvGrpSpPr>
        <p:grpSpPr bwMode="auto">
          <a:xfrm>
            <a:off x="6985210" y="2238300"/>
            <a:ext cx="1839913" cy="1956212"/>
            <a:chOff x="96" y="2592"/>
            <a:chExt cx="1352" cy="1632"/>
          </a:xfrm>
        </p:grpSpPr>
        <p:sp>
          <p:nvSpPr>
            <p:cNvPr id="78" name="Rectangle 543"/>
            <p:cNvSpPr>
              <a:spLocks noChangeArrowheads="1"/>
            </p:cNvSpPr>
            <p:nvPr/>
          </p:nvSpPr>
          <p:spPr bwMode="auto">
            <a:xfrm>
              <a:off x="1312" y="3024"/>
              <a:ext cx="136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•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ts val="300"/>
                </a:spcBef>
                <a:buClr>
                  <a:schemeClr val="accent2"/>
                </a:buClr>
                <a:buFont typeface="Georgia" panose="02040502050405020303" pitchFamily="18" charset="0"/>
                <a:buChar char="▫"/>
                <a:defRPr sz="2600">
                  <a:solidFill>
                    <a:schemeClr val="accent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accent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200">
                  <a:solidFill>
                    <a:schemeClr val="accent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ru-RU" sz="2000" b="1">
                <a:latin typeface="Times New Roman" panose="02020603050405020304" pitchFamily="18" charset="0"/>
              </a:endParaRPr>
            </a:p>
          </p:txBody>
        </p:sp>
        <p:grpSp>
          <p:nvGrpSpPr>
            <p:cNvPr id="79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32"/>
              <a:chOff x="96" y="2592"/>
              <a:chExt cx="1104" cy="1632"/>
            </a:xfrm>
          </p:grpSpPr>
          <p:sp>
            <p:nvSpPr>
              <p:cNvPr id="81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2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3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4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5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6" name="Freeform 550" descr="Циновка"/>
              <p:cNvSpPr>
                <a:spLocks/>
              </p:cNvSpPr>
              <p:nvPr/>
            </p:nvSpPr>
            <p:spPr bwMode="auto">
              <a:xfrm>
                <a:off x="192" y="2832"/>
                <a:ext cx="1008" cy="1392"/>
              </a:xfrm>
              <a:custGeom>
                <a:avLst/>
                <a:gdLst>
                  <a:gd name="T0" fmla="*/ 3553 w 912"/>
                  <a:gd name="T1" fmla="*/ 29391 h 1194"/>
                  <a:gd name="T2" fmla="*/ 5744 w 912"/>
                  <a:gd name="T3" fmla="*/ 29391 h 1194"/>
                  <a:gd name="T4" fmla="*/ 6913 w 912"/>
                  <a:gd name="T5" fmla="*/ 27782 h 1194"/>
                  <a:gd name="T6" fmla="*/ 6827 w 912"/>
                  <a:gd name="T7" fmla="*/ 22841 h 1194"/>
                  <a:gd name="T8" fmla="*/ 6827 w 912"/>
                  <a:gd name="T9" fmla="*/ 19638 h 1194"/>
                  <a:gd name="T10" fmla="*/ 6827 w 912"/>
                  <a:gd name="T11" fmla="*/ 16365 h 1194"/>
                  <a:gd name="T12" fmla="*/ 7374 w 912"/>
                  <a:gd name="T13" fmla="*/ 8210 h 1194"/>
                  <a:gd name="T14" fmla="*/ 7374 w 912"/>
                  <a:gd name="T15" fmla="*/ 3354 h 1194"/>
                  <a:gd name="T16" fmla="*/ 7377 w 912"/>
                  <a:gd name="T17" fmla="*/ 1336 h 1194"/>
                  <a:gd name="T18" fmla="*/ 7255 w 912"/>
                  <a:gd name="T19" fmla="*/ 567 h 1194"/>
                  <a:gd name="T20" fmla="*/ 7132 w 912"/>
                  <a:gd name="T21" fmla="*/ 164 h 1194"/>
                  <a:gd name="T22" fmla="*/ 6878 w 912"/>
                  <a:gd name="T23" fmla="*/ 1700 h 1194"/>
                  <a:gd name="T24" fmla="*/ 5893 w 912"/>
                  <a:gd name="T25" fmla="*/ 2468 h 1194"/>
                  <a:gd name="T26" fmla="*/ 4652 w 912"/>
                  <a:gd name="T27" fmla="*/ 3234 h 1194"/>
                  <a:gd name="T28" fmla="*/ 2909 w 912"/>
                  <a:gd name="T29" fmla="*/ 2877 h 1194"/>
                  <a:gd name="T30" fmla="*/ 936 w 912"/>
                  <a:gd name="T31" fmla="*/ 2468 h 1194"/>
                  <a:gd name="T32" fmla="*/ 1190 w 912"/>
                  <a:gd name="T33" fmla="*/ 2095 h 1194"/>
                  <a:gd name="T34" fmla="*/ 1190 w 912"/>
                  <a:gd name="T35" fmla="*/ 567 h 1194"/>
                  <a:gd name="T36" fmla="*/ 1053 w 912"/>
                  <a:gd name="T37" fmla="*/ 1336 h 1194"/>
                  <a:gd name="T38" fmla="*/ 936 w 912"/>
                  <a:gd name="T39" fmla="*/ 1336 h 1194"/>
                  <a:gd name="T40" fmla="*/ 936 w 912"/>
                  <a:gd name="T41" fmla="*/ 2095 h 1194"/>
                  <a:gd name="T42" fmla="*/ 820 w 912"/>
                  <a:gd name="T43" fmla="*/ 6606 h 1194"/>
                  <a:gd name="T44" fmla="*/ 267 w 912"/>
                  <a:gd name="T45" fmla="*/ 18023 h 1194"/>
                  <a:gd name="T46" fmla="*/ 267 w 912"/>
                  <a:gd name="T47" fmla="*/ 22841 h 1194"/>
                  <a:gd name="T48" fmla="*/ 360 w 912"/>
                  <a:gd name="T49" fmla="*/ 28893 h 1194"/>
                  <a:gd name="T50" fmla="*/ 2461 w 912"/>
                  <a:gd name="T51" fmla="*/ 29391 h 1194"/>
                  <a:gd name="T52" fmla="*/ 3553 w 912"/>
                  <a:gd name="T53" fmla="*/ 29391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87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91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2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3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4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5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96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88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89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0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80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7" name="Group 542"/>
          <p:cNvGrpSpPr>
            <a:grpSpLocks/>
          </p:cNvGrpSpPr>
          <p:nvPr/>
        </p:nvGrpSpPr>
        <p:grpSpPr bwMode="auto">
          <a:xfrm>
            <a:off x="9333185" y="2169048"/>
            <a:ext cx="1839913" cy="2013180"/>
            <a:chOff x="96" y="2592"/>
            <a:chExt cx="1352" cy="1632"/>
          </a:xfrm>
        </p:grpSpPr>
        <p:sp>
          <p:nvSpPr>
            <p:cNvPr id="98" name="Rectangle 543"/>
            <p:cNvSpPr>
              <a:spLocks noChangeArrowheads="1"/>
            </p:cNvSpPr>
            <p:nvPr/>
          </p:nvSpPr>
          <p:spPr bwMode="auto">
            <a:xfrm>
              <a:off x="1312" y="3024"/>
              <a:ext cx="136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•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ts val="300"/>
                </a:spcBef>
                <a:buClr>
                  <a:schemeClr val="accent2"/>
                </a:buClr>
                <a:buFont typeface="Georgia" panose="02040502050405020303" pitchFamily="18" charset="0"/>
                <a:buChar char="▫"/>
                <a:defRPr sz="2600">
                  <a:solidFill>
                    <a:schemeClr val="accent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accent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200">
                  <a:solidFill>
                    <a:schemeClr val="accent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ru-RU" sz="2000" b="1">
                <a:latin typeface="Times New Roman" panose="02020603050405020304" pitchFamily="18" charset="0"/>
              </a:endParaRPr>
            </a:p>
          </p:txBody>
        </p:sp>
        <p:grpSp>
          <p:nvGrpSpPr>
            <p:cNvPr id="99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32"/>
              <a:chOff x="96" y="2592"/>
              <a:chExt cx="1104" cy="1632"/>
            </a:xfrm>
          </p:grpSpPr>
          <p:sp>
            <p:nvSpPr>
              <p:cNvPr id="101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2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3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4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5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6" name="Freeform 550" descr="Циновка"/>
              <p:cNvSpPr>
                <a:spLocks/>
              </p:cNvSpPr>
              <p:nvPr/>
            </p:nvSpPr>
            <p:spPr bwMode="auto">
              <a:xfrm>
                <a:off x="192" y="2832"/>
                <a:ext cx="1008" cy="1392"/>
              </a:xfrm>
              <a:custGeom>
                <a:avLst/>
                <a:gdLst>
                  <a:gd name="T0" fmla="*/ 3553 w 912"/>
                  <a:gd name="T1" fmla="*/ 29391 h 1194"/>
                  <a:gd name="T2" fmla="*/ 5744 w 912"/>
                  <a:gd name="T3" fmla="*/ 29391 h 1194"/>
                  <a:gd name="T4" fmla="*/ 6913 w 912"/>
                  <a:gd name="T5" fmla="*/ 27782 h 1194"/>
                  <a:gd name="T6" fmla="*/ 6827 w 912"/>
                  <a:gd name="T7" fmla="*/ 22841 h 1194"/>
                  <a:gd name="T8" fmla="*/ 6827 w 912"/>
                  <a:gd name="T9" fmla="*/ 19638 h 1194"/>
                  <a:gd name="T10" fmla="*/ 6827 w 912"/>
                  <a:gd name="T11" fmla="*/ 16365 h 1194"/>
                  <a:gd name="T12" fmla="*/ 7374 w 912"/>
                  <a:gd name="T13" fmla="*/ 8210 h 1194"/>
                  <a:gd name="T14" fmla="*/ 7374 w 912"/>
                  <a:gd name="T15" fmla="*/ 3354 h 1194"/>
                  <a:gd name="T16" fmla="*/ 7377 w 912"/>
                  <a:gd name="T17" fmla="*/ 1336 h 1194"/>
                  <a:gd name="T18" fmla="*/ 7255 w 912"/>
                  <a:gd name="T19" fmla="*/ 567 h 1194"/>
                  <a:gd name="T20" fmla="*/ 7132 w 912"/>
                  <a:gd name="T21" fmla="*/ 164 h 1194"/>
                  <a:gd name="T22" fmla="*/ 6878 w 912"/>
                  <a:gd name="T23" fmla="*/ 1700 h 1194"/>
                  <a:gd name="T24" fmla="*/ 5893 w 912"/>
                  <a:gd name="T25" fmla="*/ 2468 h 1194"/>
                  <a:gd name="T26" fmla="*/ 4652 w 912"/>
                  <a:gd name="T27" fmla="*/ 3234 h 1194"/>
                  <a:gd name="T28" fmla="*/ 2909 w 912"/>
                  <a:gd name="T29" fmla="*/ 2877 h 1194"/>
                  <a:gd name="T30" fmla="*/ 936 w 912"/>
                  <a:gd name="T31" fmla="*/ 2468 h 1194"/>
                  <a:gd name="T32" fmla="*/ 1190 w 912"/>
                  <a:gd name="T33" fmla="*/ 2095 h 1194"/>
                  <a:gd name="T34" fmla="*/ 1190 w 912"/>
                  <a:gd name="T35" fmla="*/ 567 h 1194"/>
                  <a:gd name="T36" fmla="*/ 1053 w 912"/>
                  <a:gd name="T37" fmla="*/ 1336 h 1194"/>
                  <a:gd name="T38" fmla="*/ 936 w 912"/>
                  <a:gd name="T39" fmla="*/ 1336 h 1194"/>
                  <a:gd name="T40" fmla="*/ 936 w 912"/>
                  <a:gd name="T41" fmla="*/ 2095 h 1194"/>
                  <a:gd name="T42" fmla="*/ 820 w 912"/>
                  <a:gd name="T43" fmla="*/ 6606 h 1194"/>
                  <a:gd name="T44" fmla="*/ 267 w 912"/>
                  <a:gd name="T45" fmla="*/ 18023 h 1194"/>
                  <a:gd name="T46" fmla="*/ 267 w 912"/>
                  <a:gd name="T47" fmla="*/ 22841 h 1194"/>
                  <a:gd name="T48" fmla="*/ 360 w 912"/>
                  <a:gd name="T49" fmla="*/ 28893 h 1194"/>
                  <a:gd name="T50" fmla="*/ 2461 w 912"/>
                  <a:gd name="T51" fmla="*/ 29391 h 1194"/>
                  <a:gd name="T52" fmla="*/ 3553 w 912"/>
                  <a:gd name="T53" fmla="*/ 29391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07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111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2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3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4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5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16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8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9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10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00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7" name="Group 542"/>
          <p:cNvGrpSpPr>
            <a:grpSpLocks/>
          </p:cNvGrpSpPr>
          <p:nvPr/>
        </p:nvGrpSpPr>
        <p:grpSpPr bwMode="auto">
          <a:xfrm>
            <a:off x="2009448" y="2285033"/>
            <a:ext cx="1857375" cy="2028821"/>
            <a:chOff x="96" y="2592"/>
            <a:chExt cx="1352" cy="1683"/>
          </a:xfrm>
        </p:grpSpPr>
        <p:sp>
          <p:nvSpPr>
            <p:cNvPr id="118" name="Rectangle 543"/>
            <p:cNvSpPr>
              <a:spLocks noChangeArrowheads="1"/>
            </p:cNvSpPr>
            <p:nvPr/>
          </p:nvSpPr>
          <p:spPr bwMode="auto">
            <a:xfrm>
              <a:off x="1312" y="3024"/>
              <a:ext cx="136" cy="26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•"/>
                <a:defRPr sz="2800">
                  <a:solidFill>
                    <a:schemeClr val="tx1"/>
                  </a:solidFill>
                  <a:latin typeface="Georgia" panose="02040502050405020303" pitchFamily="18" charset="0"/>
                </a:defRPr>
              </a:lvl1pPr>
              <a:lvl2pPr marL="742950" indent="-285750">
                <a:spcBef>
                  <a:spcPts val="300"/>
                </a:spcBef>
                <a:buClr>
                  <a:schemeClr val="accent2"/>
                </a:buClr>
                <a:buFont typeface="Georgia" panose="02040502050405020303" pitchFamily="18" charset="0"/>
                <a:buChar char="▫"/>
                <a:defRPr sz="2600">
                  <a:solidFill>
                    <a:schemeClr val="accent2"/>
                  </a:solidFill>
                  <a:latin typeface="Georgia" panose="02040502050405020303" pitchFamily="18" charset="0"/>
                </a:defRPr>
              </a:lvl2pPr>
              <a:lvl3pPr marL="11430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400">
                  <a:solidFill>
                    <a:schemeClr val="accent1"/>
                  </a:solidFill>
                  <a:latin typeface="Georgia" panose="02040502050405020303" pitchFamily="18" charset="0"/>
                </a:defRPr>
              </a:lvl3pPr>
              <a:lvl4pPr marL="1600200" indent="-228600">
                <a:spcBef>
                  <a:spcPts val="300"/>
                </a:spcBef>
                <a:buClr>
                  <a:schemeClr val="accent1"/>
                </a:buClr>
                <a:buFont typeface="Wingdings 2" panose="05020102010507070707" pitchFamily="18" charset="2"/>
                <a:buChar char=""/>
                <a:defRPr sz="2200">
                  <a:solidFill>
                    <a:schemeClr val="accent1"/>
                  </a:solidFill>
                  <a:latin typeface="Georgia" panose="02040502050405020303" pitchFamily="18" charset="0"/>
                </a:defRPr>
              </a:lvl4pPr>
              <a:lvl5pPr marL="2057400" indent="-228600">
                <a:spcBef>
                  <a:spcPts val="300"/>
                </a:spcBef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5pPr>
              <a:lvl6pPr marL="25146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6pPr>
              <a:lvl7pPr marL="29718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7pPr>
              <a:lvl8pPr marL="34290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8pPr>
              <a:lvl9pPr marL="3886200" indent="-228600" eaLnBrk="0" fontAlgn="base" hangingPunct="0">
                <a:spcBef>
                  <a:spcPts val="300"/>
                </a:spcBef>
                <a:spcAft>
                  <a:spcPct val="0"/>
                </a:spcAft>
                <a:buClr>
                  <a:srgbClr val="9BBB59"/>
                </a:buClr>
                <a:buFont typeface="Georgia" panose="02040502050405020303" pitchFamily="18" charset="0"/>
                <a:buChar char="▫"/>
                <a:defRPr sz="2000">
                  <a:solidFill>
                    <a:srgbClr val="9BBB59"/>
                  </a:solidFill>
                  <a:latin typeface="Georgia" panose="02040502050405020303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FontTx/>
                <a:buNone/>
              </a:pPr>
              <a:endParaRPr lang="ru-RU" altLang="ru-RU" sz="2000" b="1">
                <a:latin typeface="Times New Roman" panose="02020603050405020304" pitchFamily="18" charset="0"/>
              </a:endParaRPr>
            </a:p>
          </p:txBody>
        </p:sp>
        <p:grpSp>
          <p:nvGrpSpPr>
            <p:cNvPr id="119" name="Group 544"/>
            <p:cNvGrpSpPr>
              <a:grpSpLocks/>
            </p:cNvGrpSpPr>
            <p:nvPr/>
          </p:nvGrpSpPr>
          <p:grpSpPr bwMode="auto">
            <a:xfrm>
              <a:off x="96" y="2592"/>
              <a:ext cx="1104" cy="1683"/>
              <a:chOff x="96" y="2592"/>
              <a:chExt cx="1104" cy="1683"/>
            </a:xfrm>
          </p:grpSpPr>
          <p:sp>
            <p:nvSpPr>
              <p:cNvPr id="121" name="Freeform 545"/>
              <p:cNvSpPr>
                <a:spLocks/>
              </p:cNvSpPr>
              <p:nvPr/>
            </p:nvSpPr>
            <p:spPr bwMode="auto">
              <a:xfrm>
                <a:off x="672" y="2784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2" name="Freeform 546"/>
              <p:cNvSpPr>
                <a:spLocks/>
              </p:cNvSpPr>
              <p:nvPr/>
            </p:nvSpPr>
            <p:spPr bwMode="auto">
              <a:xfrm>
                <a:off x="336" y="2784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" name="Freeform 547"/>
              <p:cNvSpPr>
                <a:spLocks/>
              </p:cNvSpPr>
              <p:nvPr/>
            </p:nvSpPr>
            <p:spPr bwMode="auto">
              <a:xfrm>
                <a:off x="864" y="2832"/>
                <a:ext cx="336" cy="192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4" name="Freeform 548"/>
              <p:cNvSpPr>
                <a:spLocks/>
              </p:cNvSpPr>
              <p:nvPr/>
            </p:nvSpPr>
            <p:spPr bwMode="auto">
              <a:xfrm>
                <a:off x="528" y="2736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5" name="Freeform 549"/>
              <p:cNvSpPr>
                <a:spLocks/>
              </p:cNvSpPr>
              <p:nvPr/>
            </p:nvSpPr>
            <p:spPr bwMode="auto">
              <a:xfrm>
                <a:off x="720" y="2592"/>
                <a:ext cx="240" cy="240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6" name="Freeform 550" descr="Циновка"/>
              <p:cNvSpPr>
                <a:spLocks/>
              </p:cNvSpPr>
              <p:nvPr/>
            </p:nvSpPr>
            <p:spPr bwMode="auto">
              <a:xfrm>
                <a:off x="192" y="2898"/>
                <a:ext cx="1008" cy="1377"/>
              </a:xfrm>
              <a:custGeom>
                <a:avLst/>
                <a:gdLst>
                  <a:gd name="T0" fmla="*/ 3553 w 912"/>
                  <a:gd name="T1" fmla="*/ 27246 h 1194"/>
                  <a:gd name="T2" fmla="*/ 5744 w 912"/>
                  <a:gd name="T3" fmla="*/ 27246 h 1194"/>
                  <a:gd name="T4" fmla="*/ 6913 w 912"/>
                  <a:gd name="T5" fmla="*/ 25754 h 1194"/>
                  <a:gd name="T6" fmla="*/ 6827 w 912"/>
                  <a:gd name="T7" fmla="*/ 21173 h 1194"/>
                  <a:gd name="T8" fmla="*/ 6827 w 912"/>
                  <a:gd name="T9" fmla="*/ 18204 h 1194"/>
                  <a:gd name="T10" fmla="*/ 6827 w 912"/>
                  <a:gd name="T11" fmla="*/ 15169 h 1194"/>
                  <a:gd name="T12" fmla="*/ 7374 w 912"/>
                  <a:gd name="T13" fmla="*/ 7613 h 1194"/>
                  <a:gd name="T14" fmla="*/ 7374 w 912"/>
                  <a:gd name="T15" fmla="*/ 3113 h 1194"/>
                  <a:gd name="T16" fmla="*/ 7377 w 912"/>
                  <a:gd name="T17" fmla="*/ 1239 h 1194"/>
                  <a:gd name="T18" fmla="*/ 7255 w 912"/>
                  <a:gd name="T19" fmla="*/ 528 h 1194"/>
                  <a:gd name="T20" fmla="*/ 7132 w 912"/>
                  <a:gd name="T21" fmla="*/ 151 h 1194"/>
                  <a:gd name="T22" fmla="*/ 6878 w 912"/>
                  <a:gd name="T23" fmla="*/ 1578 h 1194"/>
                  <a:gd name="T24" fmla="*/ 5893 w 912"/>
                  <a:gd name="T25" fmla="*/ 2288 h 1194"/>
                  <a:gd name="T26" fmla="*/ 4652 w 912"/>
                  <a:gd name="T27" fmla="*/ 2996 h 1194"/>
                  <a:gd name="T28" fmla="*/ 2909 w 912"/>
                  <a:gd name="T29" fmla="*/ 2668 h 1194"/>
                  <a:gd name="T30" fmla="*/ 936 w 912"/>
                  <a:gd name="T31" fmla="*/ 2288 h 1194"/>
                  <a:gd name="T32" fmla="*/ 1190 w 912"/>
                  <a:gd name="T33" fmla="*/ 1943 h 1194"/>
                  <a:gd name="T34" fmla="*/ 1190 w 912"/>
                  <a:gd name="T35" fmla="*/ 528 h 1194"/>
                  <a:gd name="T36" fmla="*/ 1053 w 912"/>
                  <a:gd name="T37" fmla="*/ 1239 h 1194"/>
                  <a:gd name="T38" fmla="*/ 936 w 912"/>
                  <a:gd name="T39" fmla="*/ 1239 h 1194"/>
                  <a:gd name="T40" fmla="*/ 936 w 912"/>
                  <a:gd name="T41" fmla="*/ 1943 h 1194"/>
                  <a:gd name="T42" fmla="*/ 820 w 912"/>
                  <a:gd name="T43" fmla="*/ 6125 h 1194"/>
                  <a:gd name="T44" fmla="*/ 267 w 912"/>
                  <a:gd name="T45" fmla="*/ 16705 h 1194"/>
                  <a:gd name="T46" fmla="*/ 267 w 912"/>
                  <a:gd name="T47" fmla="*/ 21173 h 1194"/>
                  <a:gd name="T48" fmla="*/ 360 w 912"/>
                  <a:gd name="T49" fmla="*/ 26781 h 1194"/>
                  <a:gd name="T50" fmla="*/ 2461 w 912"/>
                  <a:gd name="T51" fmla="*/ 27246 h 1194"/>
                  <a:gd name="T52" fmla="*/ 3553 w 912"/>
                  <a:gd name="T53" fmla="*/ 27246 h 1194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w 912"/>
                  <a:gd name="T82" fmla="*/ 0 h 1194"/>
                  <a:gd name="T83" fmla="*/ 912 w 912"/>
                  <a:gd name="T84" fmla="*/ 1194 h 1194"/>
                </a:gdLst>
                <a:ahLst/>
                <a:cxnLst>
                  <a:cxn ang="T54">
                    <a:pos x="T0" y="T1"/>
                  </a:cxn>
                  <a:cxn ang="T55">
                    <a:pos x="T2" y="T3"/>
                  </a:cxn>
                  <a:cxn ang="T56">
                    <a:pos x="T4" y="T5"/>
                  </a:cxn>
                  <a:cxn ang="T57">
                    <a:pos x="T6" y="T7"/>
                  </a:cxn>
                  <a:cxn ang="T58">
                    <a:pos x="T8" y="T9"/>
                  </a:cxn>
                  <a:cxn ang="T59">
                    <a:pos x="T10" y="T11"/>
                  </a:cxn>
                  <a:cxn ang="T60">
                    <a:pos x="T12" y="T13"/>
                  </a:cxn>
                  <a:cxn ang="T61">
                    <a:pos x="T14" y="T15"/>
                  </a:cxn>
                  <a:cxn ang="T62">
                    <a:pos x="T16" y="T17"/>
                  </a:cxn>
                  <a:cxn ang="T63">
                    <a:pos x="T18" y="T19"/>
                  </a:cxn>
                  <a:cxn ang="T64">
                    <a:pos x="T20" y="T21"/>
                  </a:cxn>
                  <a:cxn ang="T65">
                    <a:pos x="T22" y="T23"/>
                  </a:cxn>
                  <a:cxn ang="T66">
                    <a:pos x="T24" y="T25"/>
                  </a:cxn>
                  <a:cxn ang="T67">
                    <a:pos x="T26" y="T27"/>
                  </a:cxn>
                  <a:cxn ang="T68">
                    <a:pos x="T28" y="T29"/>
                  </a:cxn>
                  <a:cxn ang="T69">
                    <a:pos x="T30" y="T31"/>
                  </a:cxn>
                  <a:cxn ang="T70">
                    <a:pos x="T32" y="T33"/>
                  </a:cxn>
                  <a:cxn ang="T71">
                    <a:pos x="T34" y="T35"/>
                  </a:cxn>
                  <a:cxn ang="T72">
                    <a:pos x="T36" y="T37"/>
                  </a:cxn>
                  <a:cxn ang="T73">
                    <a:pos x="T38" y="T39"/>
                  </a:cxn>
                  <a:cxn ang="T74">
                    <a:pos x="T40" y="T41"/>
                  </a:cxn>
                  <a:cxn ang="T75">
                    <a:pos x="T42" y="T43"/>
                  </a:cxn>
                  <a:cxn ang="T76">
                    <a:pos x="T44" y="T45"/>
                  </a:cxn>
                  <a:cxn ang="T77">
                    <a:pos x="T46" y="T47"/>
                  </a:cxn>
                  <a:cxn ang="T78">
                    <a:pos x="T48" y="T49"/>
                  </a:cxn>
                  <a:cxn ang="T79">
                    <a:pos x="T50" y="T51"/>
                  </a:cxn>
                  <a:cxn ang="T80">
                    <a:pos x="T52" y="T53"/>
                  </a:cxn>
                </a:cxnLst>
                <a:rect l="T81" t="T82" r="T83" b="T84"/>
                <a:pathLst>
                  <a:path w="912" h="1194">
                    <a:moveTo>
                      <a:pt x="434" y="1172"/>
                    </a:moveTo>
                    <a:cubicBezTo>
                      <a:pt x="500" y="1172"/>
                      <a:pt x="633" y="1183"/>
                      <a:pt x="701" y="1172"/>
                    </a:cubicBezTo>
                    <a:cubicBezTo>
                      <a:pt x="769" y="1162"/>
                      <a:pt x="823" y="1151"/>
                      <a:pt x="845" y="1107"/>
                    </a:cubicBezTo>
                    <a:cubicBezTo>
                      <a:pt x="868" y="1064"/>
                      <a:pt x="836" y="967"/>
                      <a:pt x="834" y="912"/>
                    </a:cubicBezTo>
                    <a:cubicBezTo>
                      <a:pt x="833" y="858"/>
                      <a:pt x="834" y="826"/>
                      <a:pt x="834" y="783"/>
                    </a:cubicBezTo>
                    <a:cubicBezTo>
                      <a:pt x="834" y="739"/>
                      <a:pt x="823" y="728"/>
                      <a:pt x="834" y="653"/>
                    </a:cubicBezTo>
                    <a:cubicBezTo>
                      <a:pt x="845" y="577"/>
                      <a:pt x="890" y="414"/>
                      <a:pt x="901" y="328"/>
                    </a:cubicBezTo>
                    <a:cubicBezTo>
                      <a:pt x="912" y="241"/>
                      <a:pt x="901" y="179"/>
                      <a:pt x="901" y="133"/>
                    </a:cubicBezTo>
                    <a:cubicBezTo>
                      <a:pt x="901" y="87"/>
                      <a:pt x="904" y="71"/>
                      <a:pt x="902" y="53"/>
                    </a:cubicBezTo>
                    <a:cubicBezTo>
                      <a:pt x="900" y="35"/>
                      <a:pt x="892" y="31"/>
                      <a:pt x="887" y="23"/>
                    </a:cubicBezTo>
                    <a:cubicBezTo>
                      <a:pt x="882" y="15"/>
                      <a:pt x="880" y="0"/>
                      <a:pt x="872" y="7"/>
                    </a:cubicBezTo>
                    <a:cubicBezTo>
                      <a:pt x="864" y="14"/>
                      <a:pt x="866" y="53"/>
                      <a:pt x="841" y="68"/>
                    </a:cubicBezTo>
                    <a:cubicBezTo>
                      <a:pt x="816" y="83"/>
                      <a:pt x="765" y="88"/>
                      <a:pt x="720" y="98"/>
                    </a:cubicBezTo>
                    <a:cubicBezTo>
                      <a:pt x="675" y="108"/>
                      <a:pt x="629" y="126"/>
                      <a:pt x="568" y="129"/>
                    </a:cubicBezTo>
                    <a:cubicBezTo>
                      <a:pt x="507" y="132"/>
                      <a:pt x="432" y="119"/>
                      <a:pt x="356" y="114"/>
                    </a:cubicBezTo>
                    <a:cubicBezTo>
                      <a:pt x="280" y="109"/>
                      <a:pt x="149" y="103"/>
                      <a:pt x="114" y="98"/>
                    </a:cubicBezTo>
                    <a:cubicBezTo>
                      <a:pt x="79" y="93"/>
                      <a:pt x="139" y="95"/>
                      <a:pt x="144" y="83"/>
                    </a:cubicBezTo>
                    <a:cubicBezTo>
                      <a:pt x="149" y="71"/>
                      <a:pt x="146" y="28"/>
                      <a:pt x="144" y="23"/>
                    </a:cubicBezTo>
                    <a:cubicBezTo>
                      <a:pt x="142" y="18"/>
                      <a:pt x="134" y="48"/>
                      <a:pt x="129" y="53"/>
                    </a:cubicBezTo>
                    <a:cubicBezTo>
                      <a:pt x="124" y="58"/>
                      <a:pt x="116" y="48"/>
                      <a:pt x="114" y="53"/>
                    </a:cubicBezTo>
                    <a:cubicBezTo>
                      <a:pt x="112" y="58"/>
                      <a:pt x="116" y="48"/>
                      <a:pt x="114" y="83"/>
                    </a:cubicBezTo>
                    <a:cubicBezTo>
                      <a:pt x="112" y="118"/>
                      <a:pt x="113" y="157"/>
                      <a:pt x="100" y="263"/>
                    </a:cubicBezTo>
                    <a:cubicBezTo>
                      <a:pt x="87" y="369"/>
                      <a:pt x="44" y="609"/>
                      <a:pt x="33" y="718"/>
                    </a:cubicBezTo>
                    <a:cubicBezTo>
                      <a:pt x="22" y="826"/>
                      <a:pt x="32" y="841"/>
                      <a:pt x="33" y="912"/>
                    </a:cubicBezTo>
                    <a:cubicBezTo>
                      <a:pt x="35" y="984"/>
                      <a:pt x="0" y="1107"/>
                      <a:pt x="44" y="1151"/>
                    </a:cubicBezTo>
                    <a:cubicBezTo>
                      <a:pt x="89" y="1194"/>
                      <a:pt x="235" y="1168"/>
                      <a:pt x="300" y="1172"/>
                    </a:cubicBezTo>
                    <a:cubicBezTo>
                      <a:pt x="366" y="1176"/>
                      <a:pt x="367" y="1172"/>
                      <a:pt x="434" y="1172"/>
                    </a:cubicBezTo>
                    <a:close/>
                  </a:path>
                </a:pathLst>
              </a:custGeom>
              <a:blipFill dpi="0" rotWithShape="1">
                <a:blip r:embed="rId5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>
                <a:lvl1pPr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•"/>
                  <a:defRPr sz="2800">
                    <a:solidFill>
                      <a:schemeClr val="tx1"/>
                    </a:solidFill>
                    <a:latin typeface="Georgia" panose="02040502050405020303" pitchFamily="18" charset="0"/>
                  </a:defRPr>
                </a:lvl1pPr>
                <a:lvl2pPr marL="742950" indent="-285750">
                  <a:spcBef>
                    <a:spcPts val="300"/>
                  </a:spcBef>
                  <a:buClr>
                    <a:schemeClr val="accent2"/>
                  </a:buClr>
                  <a:buFont typeface="Georgia" panose="02040502050405020303" pitchFamily="18" charset="0"/>
                  <a:buChar char="▫"/>
                  <a:defRPr sz="2600">
                    <a:solidFill>
                      <a:schemeClr val="accent2"/>
                    </a:solidFill>
                    <a:latin typeface="Georgia" panose="02040502050405020303" pitchFamily="18" charset="0"/>
                  </a:defRPr>
                </a:lvl2pPr>
                <a:lvl3pPr marL="11430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4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3pPr>
                <a:lvl4pPr marL="1600200" indent="-228600">
                  <a:spcBef>
                    <a:spcPts val="300"/>
                  </a:spcBef>
                  <a:buClr>
                    <a:schemeClr val="accent1"/>
                  </a:buClr>
                  <a:buFont typeface="Wingdings 2" panose="05020102010507070707" pitchFamily="18" charset="2"/>
                  <a:buChar char=""/>
                  <a:defRPr sz="2200">
                    <a:solidFill>
                      <a:schemeClr val="accent1"/>
                    </a:solidFill>
                    <a:latin typeface="Georgia" panose="02040502050405020303" pitchFamily="18" charset="0"/>
                  </a:defRPr>
                </a:lvl4pPr>
                <a:lvl5pPr marL="2057400" indent="-228600">
                  <a:spcBef>
                    <a:spcPts val="300"/>
                  </a:spcBef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5pPr>
                <a:lvl6pPr marL="25146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6pPr>
                <a:lvl7pPr marL="29718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7pPr>
                <a:lvl8pPr marL="34290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8pPr>
                <a:lvl9pPr marL="3886200" indent="-228600" eaLnBrk="0" fontAlgn="base" hangingPunct="0">
                  <a:spcBef>
                    <a:spcPts val="300"/>
                  </a:spcBef>
                  <a:spcAft>
                    <a:spcPct val="0"/>
                  </a:spcAft>
                  <a:buClr>
                    <a:srgbClr val="9BBB59"/>
                  </a:buClr>
                  <a:buFont typeface="Georgia" panose="02040502050405020303" pitchFamily="18" charset="0"/>
                  <a:buChar char="▫"/>
                  <a:defRPr sz="2000">
                    <a:solidFill>
                      <a:srgbClr val="9BBB59"/>
                    </a:solidFill>
                    <a:latin typeface="Georgia" panose="02040502050405020303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ClrTx/>
                  <a:buFontTx/>
                  <a:buNone/>
                </a:pPr>
                <a:r>
                  <a:rPr lang="ru-RU" altLang="ru-RU" sz="1800">
                    <a:latin typeface="Times New Roman" panose="02020603050405020304" pitchFamily="18" charset="0"/>
                  </a:rPr>
                  <a:t>4</a:t>
                </a:r>
              </a:p>
            </p:txBody>
          </p:sp>
          <p:grpSp>
            <p:nvGrpSpPr>
              <p:cNvPr id="127" name="Group 551"/>
              <p:cNvGrpSpPr>
                <a:grpSpLocks/>
              </p:cNvGrpSpPr>
              <p:nvPr/>
            </p:nvGrpSpPr>
            <p:grpSpPr bwMode="auto">
              <a:xfrm>
                <a:off x="96" y="3696"/>
                <a:ext cx="864" cy="528"/>
                <a:chOff x="96" y="3648"/>
                <a:chExt cx="864" cy="528"/>
              </a:xfrm>
            </p:grpSpPr>
            <p:sp>
              <p:nvSpPr>
                <p:cNvPr id="131" name="Freeform 552"/>
                <p:cNvSpPr>
                  <a:spLocks/>
                </p:cNvSpPr>
                <p:nvPr/>
              </p:nvSpPr>
              <p:spPr bwMode="auto">
                <a:xfrm>
                  <a:off x="432" y="3936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2" name="Freeform 553"/>
                <p:cNvSpPr>
                  <a:spLocks/>
                </p:cNvSpPr>
                <p:nvPr/>
              </p:nvSpPr>
              <p:spPr bwMode="auto">
                <a:xfrm>
                  <a:off x="96" y="3936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3" name="Freeform 554"/>
                <p:cNvSpPr>
                  <a:spLocks/>
                </p:cNvSpPr>
                <p:nvPr/>
              </p:nvSpPr>
              <p:spPr bwMode="auto">
                <a:xfrm>
                  <a:off x="624" y="3984"/>
                  <a:ext cx="336" cy="192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4" name="Freeform 555"/>
                <p:cNvSpPr>
                  <a:spLocks/>
                </p:cNvSpPr>
                <p:nvPr/>
              </p:nvSpPr>
              <p:spPr bwMode="auto">
                <a:xfrm>
                  <a:off x="288" y="3840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5" name="Freeform 556"/>
                <p:cNvSpPr>
                  <a:spLocks/>
                </p:cNvSpPr>
                <p:nvPr/>
              </p:nvSpPr>
              <p:spPr bwMode="auto">
                <a:xfrm>
                  <a:off x="576" y="3792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36" name="Freeform 557"/>
                <p:cNvSpPr>
                  <a:spLocks/>
                </p:cNvSpPr>
                <p:nvPr/>
              </p:nvSpPr>
              <p:spPr bwMode="auto">
                <a:xfrm>
                  <a:off x="432" y="3648"/>
                  <a:ext cx="240" cy="240"/>
                </a:xfrm>
                <a:custGeom>
                  <a:avLst/>
                  <a:gdLst>
                    <a:gd name="T0" fmla="*/ 0 w 2287"/>
                    <a:gd name="T1" fmla="*/ 0 h 1272"/>
                    <a:gd name="T2" fmla="*/ 0 w 2287"/>
                    <a:gd name="T3" fmla="*/ 0 h 1272"/>
                    <a:gd name="T4" fmla="*/ 0 w 2287"/>
                    <a:gd name="T5" fmla="*/ 0 h 1272"/>
                    <a:gd name="T6" fmla="*/ 0 w 2287"/>
                    <a:gd name="T7" fmla="*/ 0 h 1272"/>
                    <a:gd name="T8" fmla="*/ 0 w 2287"/>
                    <a:gd name="T9" fmla="*/ 0 h 1272"/>
                    <a:gd name="T10" fmla="*/ 0 w 2287"/>
                    <a:gd name="T11" fmla="*/ 0 h 1272"/>
                    <a:gd name="T12" fmla="*/ 0 w 2287"/>
                    <a:gd name="T13" fmla="*/ 0 h 1272"/>
                    <a:gd name="T14" fmla="*/ 0 w 2287"/>
                    <a:gd name="T15" fmla="*/ 0 h 1272"/>
                    <a:gd name="T16" fmla="*/ 0 w 2287"/>
                    <a:gd name="T17" fmla="*/ 0 h 1272"/>
                    <a:gd name="T18" fmla="*/ 0 w 2287"/>
                    <a:gd name="T19" fmla="*/ 0 h 1272"/>
                    <a:gd name="T20" fmla="*/ 0 w 2287"/>
                    <a:gd name="T21" fmla="*/ 0 h 1272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  <a:gd name="T30" fmla="*/ 0 60000 65536"/>
                    <a:gd name="T31" fmla="*/ 0 60000 65536"/>
                    <a:gd name="T32" fmla="*/ 0 60000 65536"/>
                    <a:gd name="T33" fmla="*/ 0 w 2287"/>
                    <a:gd name="T34" fmla="*/ 0 h 1272"/>
                    <a:gd name="T35" fmla="*/ 2287 w 2287"/>
                    <a:gd name="T36" fmla="*/ 1272 h 1272"/>
                  </a:gdLst>
                  <a:ahLst/>
                  <a:cxnLst>
                    <a:cxn ang="T22">
                      <a:pos x="T0" y="T1"/>
                    </a:cxn>
                    <a:cxn ang="T23">
                      <a:pos x="T2" y="T3"/>
                    </a:cxn>
                    <a:cxn ang="T24">
                      <a:pos x="T4" y="T5"/>
                    </a:cxn>
                    <a:cxn ang="T25">
                      <a:pos x="T6" y="T7"/>
                    </a:cxn>
                    <a:cxn ang="T26">
                      <a:pos x="T8" y="T9"/>
                    </a:cxn>
                    <a:cxn ang="T27">
                      <a:pos x="T10" y="T11"/>
                    </a:cxn>
                    <a:cxn ang="T28">
                      <a:pos x="T12" y="T13"/>
                    </a:cxn>
                    <a:cxn ang="T29">
                      <a:pos x="T14" y="T15"/>
                    </a:cxn>
                    <a:cxn ang="T30">
                      <a:pos x="T16" y="T17"/>
                    </a:cxn>
                    <a:cxn ang="T31">
                      <a:pos x="T18" y="T19"/>
                    </a:cxn>
                    <a:cxn ang="T32">
                      <a:pos x="T20" y="T21"/>
                    </a:cxn>
                  </a:cxnLst>
                  <a:rect l="T33" t="T34" r="T35" b="T36"/>
                  <a:pathLst>
                    <a:path w="2287" h="1272">
                      <a:moveTo>
                        <a:pt x="167" y="952"/>
                      </a:moveTo>
                      <a:cubicBezTo>
                        <a:pt x="152" y="912"/>
                        <a:pt x="0" y="848"/>
                        <a:pt x="63" y="712"/>
                      </a:cubicBezTo>
                      <a:cubicBezTo>
                        <a:pt x="126" y="576"/>
                        <a:pt x="375" y="240"/>
                        <a:pt x="543" y="136"/>
                      </a:cubicBezTo>
                      <a:cubicBezTo>
                        <a:pt x="711" y="32"/>
                        <a:pt x="863" y="104"/>
                        <a:pt x="1071" y="88"/>
                      </a:cubicBezTo>
                      <a:cubicBezTo>
                        <a:pt x="1279" y="72"/>
                        <a:pt x="1599" y="0"/>
                        <a:pt x="1791" y="40"/>
                      </a:cubicBezTo>
                      <a:cubicBezTo>
                        <a:pt x="1983" y="80"/>
                        <a:pt x="2159" y="224"/>
                        <a:pt x="2223" y="328"/>
                      </a:cubicBezTo>
                      <a:cubicBezTo>
                        <a:pt x="2287" y="432"/>
                        <a:pt x="2239" y="520"/>
                        <a:pt x="2175" y="664"/>
                      </a:cubicBezTo>
                      <a:cubicBezTo>
                        <a:pt x="2111" y="808"/>
                        <a:pt x="1975" y="1112"/>
                        <a:pt x="1839" y="1192"/>
                      </a:cubicBezTo>
                      <a:cubicBezTo>
                        <a:pt x="1703" y="1272"/>
                        <a:pt x="1567" y="1144"/>
                        <a:pt x="1359" y="1144"/>
                      </a:cubicBezTo>
                      <a:cubicBezTo>
                        <a:pt x="1151" y="1144"/>
                        <a:pt x="791" y="1224"/>
                        <a:pt x="591" y="1192"/>
                      </a:cubicBezTo>
                      <a:cubicBezTo>
                        <a:pt x="391" y="1160"/>
                        <a:pt x="275" y="1056"/>
                        <a:pt x="159" y="952"/>
                      </a:cubicBezTo>
                    </a:path>
                  </a:pathLst>
                </a:custGeom>
                <a:gradFill rotWithShape="1">
                  <a:gsLst>
                    <a:gs pos="0">
                      <a:srgbClr val="C84300"/>
                    </a:gs>
                    <a:gs pos="100000">
                      <a:srgbClr val="8A2E00"/>
                    </a:gs>
                  </a:gsLst>
                  <a:path path="rect">
                    <a:fillToRect l="50000" t="50000" r="50000" b="50000"/>
                  </a:path>
                </a:gra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28" name="Freeform 558"/>
              <p:cNvSpPr>
                <a:spLocks/>
              </p:cNvSpPr>
              <p:nvPr/>
            </p:nvSpPr>
            <p:spPr bwMode="auto">
              <a:xfrm>
                <a:off x="480" y="2688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9" name="Freeform 559"/>
              <p:cNvSpPr>
                <a:spLocks/>
              </p:cNvSpPr>
              <p:nvPr/>
            </p:nvSpPr>
            <p:spPr bwMode="auto">
              <a:xfrm>
                <a:off x="912" y="2736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0" name="Freeform 560"/>
              <p:cNvSpPr>
                <a:spLocks/>
              </p:cNvSpPr>
              <p:nvPr/>
            </p:nvSpPr>
            <p:spPr bwMode="auto">
              <a:xfrm>
                <a:off x="576" y="2592"/>
                <a:ext cx="192" cy="144"/>
              </a:xfrm>
              <a:custGeom>
                <a:avLst/>
                <a:gdLst>
                  <a:gd name="T0" fmla="*/ 0 w 2287"/>
                  <a:gd name="T1" fmla="*/ 0 h 1272"/>
                  <a:gd name="T2" fmla="*/ 0 w 2287"/>
                  <a:gd name="T3" fmla="*/ 0 h 1272"/>
                  <a:gd name="T4" fmla="*/ 0 w 2287"/>
                  <a:gd name="T5" fmla="*/ 0 h 1272"/>
                  <a:gd name="T6" fmla="*/ 0 w 2287"/>
                  <a:gd name="T7" fmla="*/ 0 h 1272"/>
                  <a:gd name="T8" fmla="*/ 0 w 2287"/>
                  <a:gd name="T9" fmla="*/ 0 h 1272"/>
                  <a:gd name="T10" fmla="*/ 0 w 2287"/>
                  <a:gd name="T11" fmla="*/ 0 h 1272"/>
                  <a:gd name="T12" fmla="*/ 0 w 2287"/>
                  <a:gd name="T13" fmla="*/ 0 h 1272"/>
                  <a:gd name="T14" fmla="*/ 0 w 2287"/>
                  <a:gd name="T15" fmla="*/ 0 h 1272"/>
                  <a:gd name="T16" fmla="*/ 0 w 2287"/>
                  <a:gd name="T17" fmla="*/ 0 h 1272"/>
                  <a:gd name="T18" fmla="*/ 0 w 2287"/>
                  <a:gd name="T19" fmla="*/ 0 h 1272"/>
                  <a:gd name="T20" fmla="*/ 0 w 2287"/>
                  <a:gd name="T21" fmla="*/ 0 h 1272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2287"/>
                  <a:gd name="T34" fmla="*/ 0 h 1272"/>
                  <a:gd name="T35" fmla="*/ 2287 w 2287"/>
                  <a:gd name="T36" fmla="*/ 1272 h 1272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2287" h="1272">
                    <a:moveTo>
                      <a:pt x="167" y="952"/>
                    </a:moveTo>
                    <a:cubicBezTo>
                      <a:pt x="152" y="912"/>
                      <a:pt x="0" y="848"/>
                      <a:pt x="63" y="712"/>
                    </a:cubicBezTo>
                    <a:cubicBezTo>
                      <a:pt x="126" y="576"/>
                      <a:pt x="375" y="240"/>
                      <a:pt x="543" y="136"/>
                    </a:cubicBezTo>
                    <a:cubicBezTo>
                      <a:pt x="711" y="32"/>
                      <a:pt x="863" y="104"/>
                      <a:pt x="1071" y="88"/>
                    </a:cubicBezTo>
                    <a:cubicBezTo>
                      <a:pt x="1279" y="72"/>
                      <a:pt x="1599" y="0"/>
                      <a:pt x="1791" y="40"/>
                    </a:cubicBezTo>
                    <a:cubicBezTo>
                      <a:pt x="1983" y="80"/>
                      <a:pt x="2159" y="224"/>
                      <a:pt x="2223" y="328"/>
                    </a:cubicBezTo>
                    <a:cubicBezTo>
                      <a:pt x="2287" y="432"/>
                      <a:pt x="2239" y="520"/>
                      <a:pt x="2175" y="664"/>
                    </a:cubicBezTo>
                    <a:cubicBezTo>
                      <a:pt x="2111" y="808"/>
                      <a:pt x="1975" y="1112"/>
                      <a:pt x="1839" y="1192"/>
                    </a:cubicBezTo>
                    <a:cubicBezTo>
                      <a:pt x="1703" y="1272"/>
                      <a:pt x="1567" y="1144"/>
                      <a:pt x="1359" y="1144"/>
                    </a:cubicBezTo>
                    <a:cubicBezTo>
                      <a:pt x="1151" y="1144"/>
                      <a:pt x="791" y="1224"/>
                      <a:pt x="591" y="1192"/>
                    </a:cubicBezTo>
                    <a:cubicBezTo>
                      <a:pt x="391" y="1160"/>
                      <a:pt x="275" y="1056"/>
                      <a:pt x="159" y="952"/>
                    </a:cubicBezTo>
                  </a:path>
                </a:pathLst>
              </a:custGeom>
              <a:gradFill rotWithShape="1">
                <a:gsLst>
                  <a:gs pos="0">
                    <a:srgbClr val="C84300"/>
                  </a:gs>
                  <a:gs pos="100000">
                    <a:srgbClr val="8A2E00"/>
                  </a:gs>
                </a:gsLst>
                <a:path path="rect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0" name="Freeform 561" descr="Циновка"/>
            <p:cNvSpPr>
              <a:spLocks/>
            </p:cNvSpPr>
            <p:nvPr/>
          </p:nvSpPr>
          <p:spPr bwMode="auto">
            <a:xfrm>
              <a:off x="192" y="2848"/>
              <a:ext cx="1144" cy="360"/>
            </a:xfrm>
            <a:custGeom>
              <a:avLst/>
              <a:gdLst>
                <a:gd name="T0" fmla="*/ 144 w 1144"/>
                <a:gd name="T1" fmla="*/ 32 h 360"/>
                <a:gd name="T2" fmla="*/ 48 w 1144"/>
                <a:gd name="T3" fmla="*/ 32 h 360"/>
                <a:gd name="T4" fmla="*/ 0 w 1144"/>
                <a:gd name="T5" fmla="*/ 224 h 360"/>
                <a:gd name="T6" fmla="*/ 48 w 1144"/>
                <a:gd name="T7" fmla="*/ 272 h 360"/>
                <a:gd name="T8" fmla="*/ 144 w 1144"/>
                <a:gd name="T9" fmla="*/ 272 h 360"/>
                <a:gd name="T10" fmla="*/ 336 w 1144"/>
                <a:gd name="T11" fmla="*/ 272 h 360"/>
                <a:gd name="T12" fmla="*/ 816 w 1144"/>
                <a:gd name="T13" fmla="*/ 320 h 360"/>
                <a:gd name="T14" fmla="*/ 1104 w 1144"/>
                <a:gd name="T15" fmla="*/ 320 h 360"/>
                <a:gd name="T16" fmla="*/ 1056 w 1144"/>
                <a:gd name="T17" fmla="*/ 80 h 360"/>
                <a:gd name="T18" fmla="*/ 960 w 1144"/>
                <a:gd name="T19" fmla="*/ 32 h 360"/>
                <a:gd name="T20" fmla="*/ 816 w 1144"/>
                <a:gd name="T21" fmla="*/ 128 h 360"/>
                <a:gd name="T22" fmla="*/ 551 w 1144"/>
                <a:gd name="T23" fmla="*/ 146 h 360"/>
                <a:gd name="T24" fmla="*/ 339 w 1144"/>
                <a:gd name="T25" fmla="*/ 115 h 360"/>
                <a:gd name="T26" fmla="*/ 192 w 1144"/>
                <a:gd name="T27" fmla="*/ 128 h 360"/>
                <a:gd name="T28" fmla="*/ 144 w 1144"/>
                <a:gd name="T29" fmla="*/ 32 h 360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1144"/>
                <a:gd name="T46" fmla="*/ 0 h 360"/>
                <a:gd name="T47" fmla="*/ 1144 w 1144"/>
                <a:gd name="T48" fmla="*/ 360 h 360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1144" h="360">
                  <a:moveTo>
                    <a:pt x="144" y="32"/>
                  </a:moveTo>
                  <a:cubicBezTo>
                    <a:pt x="120" y="16"/>
                    <a:pt x="72" y="0"/>
                    <a:pt x="48" y="32"/>
                  </a:cubicBezTo>
                  <a:cubicBezTo>
                    <a:pt x="24" y="64"/>
                    <a:pt x="0" y="184"/>
                    <a:pt x="0" y="224"/>
                  </a:cubicBezTo>
                  <a:cubicBezTo>
                    <a:pt x="0" y="264"/>
                    <a:pt x="24" y="264"/>
                    <a:pt x="48" y="272"/>
                  </a:cubicBezTo>
                  <a:cubicBezTo>
                    <a:pt x="72" y="280"/>
                    <a:pt x="96" y="272"/>
                    <a:pt x="144" y="272"/>
                  </a:cubicBezTo>
                  <a:cubicBezTo>
                    <a:pt x="192" y="272"/>
                    <a:pt x="224" y="264"/>
                    <a:pt x="336" y="272"/>
                  </a:cubicBezTo>
                  <a:cubicBezTo>
                    <a:pt x="448" y="280"/>
                    <a:pt x="688" y="312"/>
                    <a:pt x="816" y="320"/>
                  </a:cubicBezTo>
                  <a:cubicBezTo>
                    <a:pt x="944" y="328"/>
                    <a:pt x="1064" y="360"/>
                    <a:pt x="1104" y="320"/>
                  </a:cubicBezTo>
                  <a:cubicBezTo>
                    <a:pt x="1144" y="280"/>
                    <a:pt x="1080" y="128"/>
                    <a:pt x="1056" y="80"/>
                  </a:cubicBezTo>
                  <a:cubicBezTo>
                    <a:pt x="1032" y="32"/>
                    <a:pt x="1000" y="24"/>
                    <a:pt x="960" y="32"/>
                  </a:cubicBezTo>
                  <a:cubicBezTo>
                    <a:pt x="920" y="40"/>
                    <a:pt x="884" y="109"/>
                    <a:pt x="816" y="128"/>
                  </a:cubicBezTo>
                  <a:cubicBezTo>
                    <a:pt x="748" y="147"/>
                    <a:pt x="630" y="148"/>
                    <a:pt x="551" y="146"/>
                  </a:cubicBezTo>
                  <a:cubicBezTo>
                    <a:pt x="472" y="144"/>
                    <a:pt x="399" y="118"/>
                    <a:pt x="339" y="115"/>
                  </a:cubicBezTo>
                  <a:cubicBezTo>
                    <a:pt x="279" y="112"/>
                    <a:pt x="224" y="142"/>
                    <a:pt x="192" y="128"/>
                  </a:cubicBezTo>
                  <a:cubicBezTo>
                    <a:pt x="160" y="114"/>
                    <a:pt x="168" y="48"/>
                    <a:pt x="144" y="32"/>
                  </a:cubicBezTo>
                  <a:close/>
                </a:path>
              </a:pathLst>
            </a:custGeom>
            <a:blipFill dpi="0" rotWithShape="1">
              <a:blip r:embed="rId5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7" name="TextBox 110"/>
          <p:cNvSpPr txBox="1">
            <a:spLocks noChangeArrowheads="1"/>
          </p:cNvSpPr>
          <p:nvPr/>
        </p:nvSpPr>
        <p:spPr bwMode="auto">
          <a:xfrm>
            <a:off x="4436582" y="1801343"/>
            <a:ext cx="21574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000" b="1" i="1" dirty="0">
                <a:latin typeface="Calibri" panose="020F0502020204030204" pitchFamily="34" charset="0"/>
              </a:rPr>
              <a:t>  </a:t>
            </a:r>
            <a:r>
              <a:rPr lang="ru-RU" altLang="ru-RU" sz="2000" b="1" i="1" dirty="0" smtClean="0">
                <a:latin typeface="Calibri" panose="020F0502020204030204" pitchFamily="34" charset="0"/>
              </a:rPr>
              <a:t>201</a:t>
            </a:r>
            <a:r>
              <a:rPr lang="en-US" altLang="ru-RU" sz="2000" b="1" i="1" dirty="0" smtClean="0">
                <a:latin typeface="Calibri" panose="020F0502020204030204" pitchFamily="34" charset="0"/>
              </a:rPr>
              <a:t>8</a:t>
            </a:r>
            <a:r>
              <a:rPr lang="ru-RU" altLang="ru-RU" sz="2000" b="1" i="1" dirty="0" smtClean="0">
                <a:latin typeface="Calibri" panose="020F0502020204030204" pitchFamily="34" charset="0"/>
              </a:rPr>
              <a:t> </a:t>
            </a:r>
            <a:r>
              <a:rPr lang="en-US" altLang="ru-RU" sz="2000" b="1" i="1" dirty="0">
                <a:latin typeface="Calibri" panose="020F0502020204030204" pitchFamily="34" charset="0"/>
              </a:rPr>
              <a:t>y</a:t>
            </a:r>
            <a:r>
              <a:rPr lang="ru-RU" altLang="ru-RU" sz="2000" b="1" i="1" dirty="0">
                <a:latin typeface="Calibri" panose="020F0502020204030204" pitchFamily="34" charset="0"/>
              </a:rPr>
              <a:t>- 437,2 </a:t>
            </a:r>
            <a:r>
              <a:rPr lang="en-US" altLang="ru-RU" sz="2000" b="1" i="1" dirty="0">
                <a:latin typeface="Calibri" panose="020F0502020204030204" pitchFamily="34" charset="0"/>
              </a:rPr>
              <a:t>t</a:t>
            </a:r>
            <a:endParaRPr lang="ru-RU" altLang="ru-RU" sz="2000" b="1" i="1" dirty="0">
              <a:latin typeface="Calibri" panose="020F0502020204030204" pitchFamily="34" charset="0"/>
            </a:endParaRPr>
          </a:p>
        </p:txBody>
      </p:sp>
      <p:sp>
        <p:nvSpPr>
          <p:cNvPr id="138" name="TextBox 112"/>
          <p:cNvSpPr txBox="1">
            <a:spLocks noChangeArrowheads="1"/>
          </p:cNvSpPr>
          <p:nvPr/>
        </p:nvSpPr>
        <p:spPr bwMode="auto">
          <a:xfrm>
            <a:off x="6951808" y="1801343"/>
            <a:ext cx="22018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000" b="1" i="1" dirty="0">
                <a:latin typeface="Calibri" panose="020F0502020204030204" pitchFamily="34" charset="0"/>
              </a:rPr>
              <a:t> </a:t>
            </a:r>
            <a:r>
              <a:rPr lang="ru-RU" altLang="ru-RU" sz="2000" b="1" i="1" dirty="0" smtClean="0">
                <a:latin typeface="Calibri" panose="020F0502020204030204" pitchFamily="34" charset="0"/>
              </a:rPr>
              <a:t>201</a:t>
            </a:r>
            <a:r>
              <a:rPr lang="en-US" altLang="ru-RU" sz="2000" b="1" i="1" dirty="0" smtClean="0">
                <a:latin typeface="Calibri" panose="020F0502020204030204" pitchFamily="34" charset="0"/>
              </a:rPr>
              <a:t>9</a:t>
            </a:r>
            <a:r>
              <a:rPr lang="ru-RU" altLang="ru-RU" sz="2000" b="1" i="1" dirty="0" smtClean="0">
                <a:latin typeface="Calibri" panose="020F0502020204030204" pitchFamily="34" charset="0"/>
              </a:rPr>
              <a:t> </a:t>
            </a:r>
            <a:r>
              <a:rPr lang="en-US" altLang="ru-RU" sz="2000" b="1" i="1" dirty="0">
                <a:latin typeface="Calibri" panose="020F0502020204030204" pitchFamily="34" charset="0"/>
              </a:rPr>
              <a:t>y</a:t>
            </a:r>
            <a:r>
              <a:rPr lang="ru-RU" altLang="ru-RU" sz="2000" b="1" i="1" dirty="0" smtClean="0">
                <a:latin typeface="Calibri" panose="020F0502020204030204" pitchFamily="34" charset="0"/>
              </a:rPr>
              <a:t>-449,1</a:t>
            </a:r>
            <a:r>
              <a:rPr lang="en-US" altLang="ru-RU" sz="2000" b="1" i="1" dirty="0" smtClean="0">
                <a:latin typeface="Calibri" panose="020F0502020204030204" pitchFamily="34" charset="0"/>
              </a:rPr>
              <a:t>1</a:t>
            </a:r>
            <a:r>
              <a:rPr lang="ru-RU" altLang="ru-RU" sz="2000" b="1" i="1" dirty="0" smtClean="0">
                <a:latin typeface="Calibri" panose="020F0502020204030204" pitchFamily="34" charset="0"/>
              </a:rPr>
              <a:t> </a:t>
            </a:r>
            <a:r>
              <a:rPr lang="en-US" altLang="ru-RU" sz="2000" b="1" i="1" dirty="0">
                <a:latin typeface="Calibri" panose="020F0502020204030204" pitchFamily="34" charset="0"/>
              </a:rPr>
              <a:t>t</a:t>
            </a:r>
            <a:endParaRPr lang="ru-RU" altLang="ru-RU" sz="2000" b="1" i="1" dirty="0">
              <a:latin typeface="Calibri" panose="020F0502020204030204" pitchFamily="34" charset="0"/>
            </a:endParaRPr>
          </a:p>
        </p:txBody>
      </p:sp>
      <p:sp>
        <p:nvSpPr>
          <p:cNvPr id="139" name="TextBox 113"/>
          <p:cNvSpPr txBox="1">
            <a:spLocks noChangeArrowheads="1"/>
          </p:cNvSpPr>
          <p:nvPr/>
        </p:nvSpPr>
        <p:spPr bwMode="auto">
          <a:xfrm>
            <a:off x="9251654" y="1760965"/>
            <a:ext cx="1981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ru-RU" altLang="ru-RU" sz="20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en-US" altLang="ru-RU" sz="20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ru-RU" altLang="ru-RU" sz="20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y</a:t>
            </a:r>
            <a:r>
              <a:rPr lang="ru-RU" alt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- 459,2 </a:t>
            </a:r>
            <a:r>
              <a:rPr lang="en-US" altLang="ru-RU" sz="2000" b="1" i="1" dirty="0">
                <a:latin typeface="Calibri" panose="020F0502020204030204" pitchFamily="34" charset="0"/>
                <a:cs typeface="Calibri" panose="020F0502020204030204" pitchFamily="34" charset="0"/>
              </a:rPr>
              <a:t>t</a:t>
            </a:r>
            <a:endParaRPr lang="ru-RU" altLang="ru-RU" sz="20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0" name="Прямоугольник 139"/>
          <p:cNvSpPr>
            <a:spLocks noChangeArrowheads="1"/>
          </p:cNvSpPr>
          <p:nvPr/>
        </p:nvSpPr>
        <p:spPr bwMode="auto">
          <a:xfrm>
            <a:off x="255424" y="1110498"/>
            <a:ext cx="1173730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Fermer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tamorqasidan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quyidagicha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yig‘ib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1" name="Прямоугольник 140"/>
          <p:cNvSpPr>
            <a:spLocks noChangeArrowheads="1"/>
          </p:cNvSpPr>
          <p:nvPr/>
        </p:nvSpPr>
        <p:spPr bwMode="auto">
          <a:xfrm>
            <a:off x="82075" y="6154771"/>
            <a:ext cx="399981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•"/>
              <a:defRPr sz="2800">
                <a:solidFill>
                  <a:schemeClr val="tx1"/>
                </a:solidFill>
                <a:latin typeface="Georgia" panose="02040502050405020303" pitchFamily="18" charset="0"/>
              </a:defRPr>
            </a:lvl1pPr>
            <a:lvl2pPr marL="742950" indent="-285750">
              <a:spcBef>
                <a:spcPts val="300"/>
              </a:spcBef>
              <a:buClr>
                <a:schemeClr val="accent2"/>
              </a:buClr>
              <a:buFont typeface="Georgia" panose="02040502050405020303" pitchFamily="18" charset="0"/>
              <a:buChar char="▫"/>
              <a:defRPr sz="2600">
                <a:solidFill>
                  <a:schemeClr val="accent2"/>
                </a:solidFill>
                <a:latin typeface="Georgia" panose="02040502050405020303" pitchFamily="18" charset="0"/>
              </a:defRPr>
            </a:lvl2pPr>
            <a:lvl3pPr marL="11430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400">
                <a:solidFill>
                  <a:schemeClr val="accent1"/>
                </a:solidFill>
                <a:latin typeface="Georgia" panose="02040502050405020303" pitchFamily="18" charset="0"/>
              </a:defRPr>
            </a:lvl3pPr>
            <a:lvl4pPr marL="1600200" indent="-228600">
              <a:spcBef>
                <a:spcPts val="300"/>
              </a:spcBef>
              <a:buClr>
                <a:schemeClr val="accent1"/>
              </a:buClr>
              <a:buFont typeface="Wingdings 2" panose="05020102010507070707" pitchFamily="18" charset="2"/>
              <a:buChar char=""/>
              <a:defRPr sz="2200">
                <a:solidFill>
                  <a:schemeClr val="accent1"/>
                </a:solidFill>
                <a:latin typeface="Georgia" panose="02040502050405020303" pitchFamily="18" charset="0"/>
              </a:defRPr>
            </a:lvl4pPr>
            <a:lvl5pPr marL="2057400" indent="-228600">
              <a:spcBef>
                <a:spcPts val="300"/>
              </a:spcBef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ct val="0"/>
              </a:spcAft>
              <a:buClr>
                <a:srgbClr val="9BBB59"/>
              </a:buClr>
              <a:buFont typeface="Georgia" panose="02040502050405020303" pitchFamily="18" charset="0"/>
              <a:buChar char="▫"/>
              <a:defRPr sz="2000">
                <a:solidFill>
                  <a:srgbClr val="9BBB59"/>
                </a:solidFill>
                <a:latin typeface="Georgia" panose="02040502050405020303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en-US" altLang="ru-RU" sz="2400" b="1" i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ru-RU" sz="36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ru-RU" altLang="ru-RU" sz="36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452,56 </a:t>
            </a:r>
            <a:r>
              <a:rPr lang="en-US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 </a:t>
            </a:r>
            <a:r>
              <a:rPr lang="ru-RU" alt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alt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66364" y="4760230"/>
            <a:ext cx="374993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       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399827" y="4807634"/>
            <a:ext cx="73831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464,73 + 437,2 + 449,11 + 459,2 = 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3" name="Прямоугольник 142"/>
          <p:cNvSpPr/>
          <p:nvPr/>
        </p:nvSpPr>
        <p:spPr>
          <a:xfrm>
            <a:off x="9453650" y="4779332"/>
            <a:ext cx="19800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1810,24 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144" name="Прямоугольник 143"/>
          <p:cNvSpPr/>
          <p:nvPr/>
        </p:nvSpPr>
        <p:spPr>
          <a:xfrm>
            <a:off x="2438072" y="5468152"/>
            <a:ext cx="30187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1810,24 : 4 = </a:t>
            </a:r>
            <a:endParaRPr lang="en-US" sz="36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253111" y="5467681"/>
            <a:ext cx="15953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altLang="ru-RU" sz="3600" dirty="0">
                <a:latin typeface="Arial" panose="020B0604020202020204" pitchFamily="34" charset="0"/>
                <a:cs typeface="Arial" panose="020B0604020202020204" pitchFamily="34" charset="0"/>
              </a:rPr>
              <a:t>452,56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7693958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1000"/>
                                        <p:tgtEl>
                                          <p:spTgt spid="1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1000"/>
                                        <p:tgtEl>
                                          <p:spTgt spid="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43" grpId="0"/>
      <p:bldP spid="144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2996481" y="197594"/>
            <a:ext cx="6378477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O‘RTACHA TEZLIK</a:t>
            </a:r>
            <a:endParaRPr lang="ru-RU" sz="4800" dirty="0"/>
          </a:p>
        </p:txBody>
      </p:sp>
      <p:sp>
        <p:nvSpPr>
          <p:cNvPr id="14" name="Номер слайда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7283215" y="6926535"/>
            <a:ext cx="21336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7D85CCD-2037-49EE-8661-3CB9AF67D9B1}" type="slidenum">
              <a:rPr lang="ru-RU" altLang="ru-RU" sz="1200" smtClean="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 smtClean="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22367" y="3342602"/>
            <a:ext cx="243586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endParaRPr lang="uz-Cyrl-UZ" altLang="ru-RU" sz="4000" b="1" dirty="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10" name="Text Box 35"/>
          <p:cNvSpPr txBox="1">
            <a:spLocks noChangeArrowheads="1"/>
          </p:cNvSpPr>
          <p:nvPr/>
        </p:nvSpPr>
        <p:spPr bwMode="auto">
          <a:xfrm>
            <a:off x="404193" y="5014579"/>
            <a:ext cx="10205846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50000"/>
              </a:lnSpc>
              <a:spcBef>
                <a:spcPct val="0"/>
              </a:spcBef>
              <a:buNone/>
            </a:pPr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</a:rPr>
              <a:t>Javob</a:t>
            </a:r>
            <a:r>
              <a:rPr lang="en-US" altLang="ru-RU" sz="3600" b="1" dirty="0">
                <a:solidFill>
                  <a:schemeClr val="tx2"/>
                </a:solidFill>
                <a:latin typeface="Arial" panose="020B0604020202020204" pitchFamily="34" charset="0"/>
              </a:rPr>
              <a:t>: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Poyezdning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oʻrtacha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 – 82 km/h.</a:t>
            </a:r>
            <a:endParaRPr lang="ru-RU" altLang="ru-RU" sz="4000" dirty="0">
              <a:latin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04193" y="1145538"/>
            <a:ext cx="1109599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Poyezd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masofani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2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davomida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85 km/h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va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3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davomida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80 km/h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tezlik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bilan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bosib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oʻtdi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Poyezdning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oʻrtacha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toping.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415362" y="3543295"/>
            <a:ext cx="1084535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n-NO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85 · 2 </a:t>
            </a:r>
            <a:r>
              <a:rPr lang="nn-NO" sz="3600" dirty="0">
                <a:solidFill>
                  <a:srgbClr val="000000"/>
                </a:solidFill>
                <a:latin typeface="Arial" panose="020B0604020202020204" pitchFamily="34" charset="0"/>
              </a:rPr>
              <a:t>+ </a:t>
            </a:r>
            <a:r>
              <a:rPr lang="nn-NO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80 · 3 </a:t>
            </a:r>
            <a:r>
              <a:rPr lang="nn-NO" sz="3600" dirty="0">
                <a:solidFill>
                  <a:srgbClr val="000000"/>
                </a:solidFill>
                <a:latin typeface="Arial" panose="020B0604020202020204" pitchFamily="34" charset="0"/>
              </a:rPr>
              <a:t>= 170 + 240 = 410 (km). </a:t>
            </a: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   2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+ 3 = 5 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(</a:t>
            </a:r>
            <a:r>
              <a:rPr lang="en-US" sz="36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soat</a:t>
            </a:r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) </a:t>
            </a:r>
          </a:p>
          <a:p>
            <a:pPr algn="just"/>
            <a:r>
              <a:rPr lang="en-US" sz="36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      410 </a:t>
            </a:r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: 5 = 82 (km/h).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836241" y="6030242"/>
            <a:ext cx="100091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4000" dirty="0">
                <a:solidFill>
                  <a:schemeClr val="tx2"/>
                </a:solidFill>
                <a:latin typeface="Arial" panose="020B0604020202020204" pitchFamily="34" charset="0"/>
              </a:rPr>
              <a:t>(85 + 85 + 80 + 80 + 80) : 5 = 82 (km/h). </a:t>
            </a:r>
            <a:endParaRPr lang="ru-RU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029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860577" y="125586"/>
            <a:ext cx="4548040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640- masala</a:t>
            </a:r>
            <a:endParaRPr lang="ru-RU" sz="5400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8209" y="1349722"/>
            <a:ext cx="1202533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Sonlarning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arifmetigini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hisoblang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: </a:t>
            </a:r>
          </a:p>
          <a:p>
            <a:pPr algn="just"/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a) 2,18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; 8,03; </a:t>
            </a:r>
            <a:endParaRPr lang="pt-BR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t-BR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b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0,49; 2,82; 6,41; </a:t>
            </a:r>
            <a:endParaRPr lang="pt-BR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endParaRPr lang="pt-BR" sz="4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just"/>
            <a:r>
              <a:rPr lang="pt-BR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  d</a:t>
            </a:r>
            <a:r>
              <a:rPr lang="pt-BR" sz="4000" dirty="0">
                <a:solidFill>
                  <a:srgbClr val="000000"/>
                </a:solidFill>
                <a:latin typeface="Arial" panose="020B0604020202020204" pitchFamily="34" charset="0"/>
              </a:rPr>
              <a:t>) 16,03; 8,41; 3,07; 0,1; </a:t>
            </a:r>
            <a:endParaRPr lang="ru-RU" dirty="0"/>
          </a:p>
        </p:txBody>
      </p:sp>
      <p:sp>
        <p:nvSpPr>
          <p:cNvPr id="12" name="Стрелка углом вверх 11"/>
          <p:cNvSpPr/>
          <p:nvPr/>
        </p:nvSpPr>
        <p:spPr>
          <a:xfrm>
            <a:off x="130016" y="139441"/>
            <a:ext cx="216024" cy="21602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8134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3572545" y="125586"/>
            <a:ext cx="498886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6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641- masala</a:t>
            </a:r>
            <a:endParaRPr lang="ru-RU" sz="60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410803" y="1246135"/>
            <a:ext cx="1163744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    </a:t>
            </a:r>
            <a:r>
              <a:rPr lang="en-US" sz="4000" dirty="0" err="1" smtClean="0">
                <a:solidFill>
                  <a:srgbClr val="000000"/>
                </a:solidFill>
                <a:latin typeface="Arial" panose="020B0604020202020204" pitchFamily="34" charset="0"/>
              </a:rPr>
              <a:t>Poyezd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birinchi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55 km,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ikkinchi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75 km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yurdi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.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Poyezdning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shu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ikki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soatdagi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o‘rtacha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err="1">
                <a:solidFill>
                  <a:srgbClr val="000000"/>
                </a:solidFill>
                <a:latin typeface="Arial" panose="020B0604020202020204" pitchFamily="34" charset="0"/>
              </a:rPr>
              <a:t>tezligini</a:t>
            </a:r>
            <a:r>
              <a:rPr lang="en-US" sz="4000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sz="4000" dirty="0" smtClean="0">
                <a:solidFill>
                  <a:srgbClr val="000000"/>
                </a:solidFill>
                <a:latin typeface="Arial" panose="020B0604020202020204" pitchFamily="34" charset="0"/>
              </a:rPr>
              <a:t>toping</a:t>
            </a:r>
            <a:endParaRPr lang="ru-RU" dirty="0"/>
          </a:p>
        </p:txBody>
      </p:sp>
      <p:sp>
        <p:nvSpPr>
          <p:cNvPr id="15" name="Стрелка углом вверх 14"/>
          <p:cNvSpPr/>
          <p:nvPr/>
        </p:nvSpPr>
        <p:spPr>
          <a:xfrm>
            <a:off x="130016" y="139441"/>
            <a:ext cx="216024" cy="216024"/>
          </a:xfrm>
          <a:prstGeom prst="bentUpArrow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Поезд игрушки с детьми иллюстрация вектора. иллюстрации насчитывающей  игрушки - 113065397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3" t="23392" r="2154" b="36881"/>
          <a:stretch/>
        </p:blipFill>
        <p:spPr bwMode="auto">
          <a:xfrm>
            <a:off x="-2187357" y="3581970"/>
            <a:ext cx="6480720" cy="1536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авая фигурная скобка 3"/>
          <p:cNvSpPr/>
          <p:nvPr/>
        </p:nvSpPr>
        <p:spPr>
          <a:xfrm rot="5400000">
            <a:off x="2908944" y="2902636"/>
            <a:ext cx="622858" cy="5344329"/>
          </a:xfrm>
          <a:prstGeom prst="rightBrace">
            <a:avLst>
              <a:gd name="adj1" fmla="val 79443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фигурная скобка 16"/>
          <p:cNvSpPr/>
          <p:nvPr/>
        </p:nvSpPr>
        <p:spPr>
          <a:xfrm rot="5400000">
            <a:off x="9065628" y="2090280"/>
            <a:ext cx="622858" cy="6969039"/>
          </a:xfrm>
          <a:prstGeom prst="rightBrace">
            <a:avLst>
              <a:gd name="adj1" fmla="val 79443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740964" y="3001115"/>
            <a:ext cx="2465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sz="3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002769" y="3037300"/>
            <a:ext cx="24658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3600" b="1" dirty="0" err="1" smtClean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soat</a:t>
            </a:r>
            <a:endParaRPr lang="ru-RU" sz="3600" b="1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499663" y="5943974"/>
            <a:ext cx="144142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55 km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8592227" y="5943973"/>
            <a:ext cx="15696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solidFill>
                  <a:srgbClr val="000000"/>
                </a:solidFill>
                <a:latin typeface="Arial" panose="020B0604020202020204" pitchFamily="34" charset="0"/>
              </a:rPr>
              <a:t>75 km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213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11E-6 8.72908E-7 L 0.40777 -0.0022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388" y="-1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777 -0.00226 L 1.18187 -0.00679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705" y="-22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1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7" grpId="0" animBg="1"/>
      <p:bldP spid="7" grpId="0"/>
      <p:bldP spid="20" grpId="0"/>
      <p:bldP spid="16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6257</TotalTime>
  <Words>457</Words>
  <Application>Microsoft Office PowerPoint</Application>
  <PresentationFormat>Произвольный</PresentationFormat>
  <Paragraphs>81</Paragraphs>
  <Slides>11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Cambria Math</vt:lpstr>
      <vt:lpstr>Times New Roman</vt:lpstr>
      <vt:lpstr>Office Theme</vt:lpstr>
      <vt:lpstr>Формула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MUSTAQIL  BAJARISH  UCHUN TOPSHIRIQLAR: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D.Sharipova</dc:creator>
  <cp:lastModifiedBy>Пользователь</cp:lastModifiedBy>
  <cp:revision>581</cp:revision>
  <dcterms:created xsi:type="dcterms:W3CDTF">2020-04-09T07:32:19Z</dcterms:created>
  <dcterms:modified xsi:type="dcterms:W3CDTF">2021-03-04T09:27:16Z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