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368" r:id="rId3"/>
    <p:sldId id="369" r:id="rId4"/>
    <p:sldId id="417" r:id="rId5"/>
    <p:sldId id="416" r:id="rId6"/>
    <p:sldId id="418" r:id="rId7"/>
    <p:sldId id="419" r:id="rId8"/>
    <p:sldId id="420" r:id="rId9"/>
    <p:sldId id="425" r:id="rId10"/>
    <p:sldId id="422" r:id="rId11"/>
    <p:sldId id="424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287" r:id="rId24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53E77A"/>
    <a:srgbClr val="18AC3F"/>
    <a:srgbClr val="003300"/>
    <a:srgbClr val="0000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12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1322155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spc="-1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Повторение изученного грамматического материала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Простое двусоставное предложение. Главные члены предложения.</a:t>
            </a:r>
            <a:endParaRPr lang="ru-RU" sz="2000" b="1" spc="-1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818" y="219392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50788"/>
            <a:ext cx="6840760" cy="430887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1800" dirty="0" smtClean="0"/>
              <a:t>                 </a:t>
            </a:r>
            <a:r>
              <a:rPr lang="ru-RU" sz="2800" dirty="0" smtClean="0"/>
              <a:t>Типы сказуемых 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2768" y="622293"/>
            <a:ext cx="1785950" cy="42862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Сказуемое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82900" y="1336673"/>
            <a:ext cx="2286016" cy="5715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составное</a:t>
            </a:r>
          </a:p>
          <a:p>
            <a:pPr marL="228600" indent="-228600" fontAlgn="base"/>
            <a:r>
              <a:rPr lang="ru-RU" sz="16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20" idx="0"/>
          </p:cNvCxnSpPr>
          <p:nvPr/>
        </p:nvCxnSpPr>
        <p:spPr>
          <a:xfrm rot="5400000">
            <a:off x="1954206" y="515136"/>
            <a:ext cx="285752" cy="135732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</p:cNvCxnSpPr>
          <p:nvPr/>
        </p:nvCxnSpPr>
        <p:spPr>
          <a:xfrm rot="16200000" flipV="1">
            <a:off x="3240091" y="550855"/>
            <a:ext cx="285752" cy="1285883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39694" y="1336673"/>
            <a:ext cx="2357454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простое</a:t>
            </a:r>
          </a:p>
          <a:p>
            <a:pPr marL="228600" indent="-228600"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читаю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рассказ. </a:t>
            </a:r>
          </a:p>
          <a:p>
            <a:pPr marL="228600" indent="-228600" fontAlgn="base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будет изучать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язык. </a:t>
            </a:r>
            <a:endPara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11264" y="2265367"/>
            <a:ext cx="2071702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err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Составное глагольное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Брат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начал изучать </a:t>
            </a:r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русский язык.</a:t>
            </a:r>
            <a:endParaRPr lang="ru-RU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525842" y="2265367"/>
            <a:ext cx="2071702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Составное именное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Брат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стал врачом.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</a:rPr>
              <a:t>Она </a:t>
            </a:r>
            <a:r>
              <a:rPr lang="ru-RU" sz="1400" b="1" dirty="0" smtClean="0">
                <a:solidFill>
                  <a:srgbClr val="FF0000"/>
                </a:solidFill>
              </a:rPr>
              <a:t>была не тороплива.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>
            <a:endCxn id="5" idx="2"/>
          </p:cNvCxnSpPr>
          <p:nvPr/>
        </p:nvCxnSpPr>
        <p:spPr>
          <a:xfrm rot="10800000">
            <a:off x="4025908" y="1908177"/>
            <a:ext cx="571504" cy="35719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5" idx="2"/>
            <a:endCxn id="30" idx="0"/>
          </p:cNvCxnSpPr>
          <p:nvPr/>
        </p:nvCxnSpPr>
        <p:spPr>
          <a:xfrm rot="5400000">
            <a:off x="3007917" y="1247376"/>
            <a:ext cx="357190" cy="1678793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Простое глагольное сказуемое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686816"/>
            <a:ext cx="1428760" cy="222149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роли простого глагольного сказуемого выступают глаголы любого наклонения, времени и лица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22293"/>
            <a:ext cx="3643338" cy="8572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глагол в форме изъявительного наклонения.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Глаза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боятся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руки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делают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Глупый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осудит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умный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рассудит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ждал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его ответа.</a:t>
            </a:r>
          </a:p>
          <a:p>
            <a:pPr marL="228600" indent="-228600"/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622425"/>
            <a:ext cx="3643338" cy="78581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 глагол в форме повелительного наклонения.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Научись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правильно произносить слова.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Пусть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сильнее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грянет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буря!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2551119"/>
            <a:ext cx="3643338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глагол в форме условного наклонения.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помогла бы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тебе, будь я рядом.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1050921"/>
            <a:ext cx="357190" cy="7466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597016" y="1797564"/>
            <a:ext cx="357190" cy="21777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797563"/>
            <a:ext cx="357190" cy="103930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57916" cy="276999"/>
          </a:xfrm>
        </p:spPr>
        <p:txBody>
          <a:bodyPr/>
          <a:lstStyle/>
          <a:p>
            <a:r>
              <a:rPr lang="ru-RU" sz="1600" dirty="0" smtClean="0"/>
              <a:t>   </a:t>
            </a:r>
            <a:r>
              <a:rPr lang="ru-RU" sz="1800" dirty="0" smtClean="0"/>
              <a:t>Составное глагольное сказуемое образуется из</a:t>
            </a:r>
            <a:endParaRPr lang="ru-RU" sz="18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122359"/>
            <a:ext cx="2700340" cy="2000264"/>
          </a:xfrm>
          <a:prstGeom prst="flowChartAlternateProcess">
            <a:avLst/>
          </a:prstGeom>
          <a:solidFill>
            <a:srgbClr val="0000FF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FFC000"/>
                </a:solidFill>
              </a:rPr>
              <a:t>глагола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FFC000"/>
                </a:solidFill>
              </a:rPr>
              <a:t>в личной форме, </a:t>
            </a:r>
            <a:r>
              <a:rPr lang="ru-RU" altLang="ru-RU" sz="1200" b="1" kern="0" dirty="0" smtClean="0">
                <a:solidFill>
                  <a:schemeClr val="bg1"/>
                </a:solidFill>
              </a:rPr>
              <a:t>играющего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chemeClr val="bg1"/>
                </a:solidFill>
              </a:rPr>
              <a:t>вспомогательную роль и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chemeClr val="bg1"/>
                </a:solidFill>
              </a:rPr>
              <a:t>обозначающего </a:t>
            </a:r>
            <a:r>
              <a:rPr lang="ru-RU" altLang="ru-RU" sz="1200" b="1" kern="0" dirty="0" smtClean="0">
                <a:solidFill>
                  <a:srgbClr val="FFFF00"/>
                </a:solidFill>
              </a:rPr>
              <a:t>начало,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FF00"/>
                </a:solidFill>
              </a:rPr>
              <a:t>продолжение </a:t>
            </a:r>
            <a:r>
              <a:rPr lang="ru-RU" altLang="ru-RU" sz="1200" b="1" kern="0" dirty="0" smtClean="0">
                <a:solidFill>
                  <a:schemeClr val="bg1"/>
                </a:solidFill>
              </a:rPr>
              <a:t>или</a:t>
            </a:r>
            <a:r>
              <a:rPr lang="ru-RU" altLang="ru-RU" sz="1200" b="1" kern="0" dirty="0" smtClean="0">
                <a:solidFill>
                  <a:srgbClr val="FFFF00"/>
                </a:solidFill>
              </a:rPr>
              <a:t> конец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chemeClr val="bg1"/>
                </a:solidFill>
              </a:rPr>
              <a:t>действия, а также глаголов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FF00"/>
                </a:solidFill>
              </a:rPr>
              <a:t>хотеть, желать, уметь, мочь,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FF00"/>
                </a:solidFill>
              </a:rPr>
              <a:t>стараться, намереваться,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FF00"/>
                </a:solidFill>
              </a:rPr>
              <a:t>пытаться, бояться </a:t>
            </a:r>
            <a:r>
              <a:rPr lang="ru-RU" altLang="ru-RU" sz="1200" b="1" kern="0" dirty="0" smtClean="0">
                <a:solidFill>
                  <a:schemeClr val="bg1"/>
                </a:solidFill>
              </a:rPr>
              <a:t>и др.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54338" y="1122359"/>
            <a:ext cx="2643206" cy="2000264"/>
          </a:xfrm>
          <a:prstGeom prst="flowChartAlternateProcess">
            <a:avLst/>
          </a:prstGeom>
          <a:solidFill>
            <a:srgbClr val="0000FF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C000"/>
                </a:solidFill>
              </a:rPr>
              <a:t>инфинитива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FFC000"/>
                </a:solidFill>
              </a:rPr>
              <a:t>(неопределённой формы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FFC000"/>
                </a:solidFill>
              </a:rPr>
              <a:t>глагола),</a:t>
            </a:r>
            <a:r>
              <a:rPr lang="ru-RU" altLang="ru-RU" sz="1200" b="1" kern="0" dirty="0" smtClean="0">
                <a:solidFill>
                  <a:schemeClr val="bg1"/>
                </a:solidFill>
              </a:rPr>
              <a:t> выражающего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chemeClr val="bg1"/>
                </a:solidFill>
              </a:rPr>
              <a:t>основное смысловое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chemeClr val="bg1"/>
                </a:solidFill>
              </a:rPr>
              <a:t>значение всей конструкции.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err="1" smtClean="0">
                <a:solidFill>
                  <a:srgbClr val="53E77A"/>
                </a:solidFill>
              </a:rPr>
              <a:t>Азиз</a:t>
            </a: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rgbClr val="FFFF00"/>
                </a:solidFill>
              </a:rPr>
              <a:t>хочет изучить </a:t>
            </a:r>
            <a:r>
              <a:rPr lang="ru-RU" altLang="ru-RU" sz="1200" b="1" kern="0" dirty="0" smtClean="0">
                <a:solidFill>
                  <a:srgbClr val="53E77A"/>
                </a:solidFill>
              </a:rPr>
              <a:t>корейский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53E77A"/>
                </a:solidFill>
              </a:rPr>
              <a:t> язык. Оля</a:t>
            </a: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rgbClr val="FFFF00"/>
                </a:solidFill>
              </a:rPr>
              <a:t>умеет говорить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53E77A"/>
                </a:solidFill>
              </a:rPr>
              <a:t>по-китайски. Дети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FFFF00"/>
                </a:solidFill>
              </a:rPr>
              <a:t>продолжают изучать </a:t>
            </a:r>
            <a:r>
              <a:rPr lang="ru-RU" altLang="ru-RU" sz="1200" b="1" kern="0" dirty="0" smtClean="0">
                <a:solidFill>
                  <a:srgbClr val="53E77A"/>
                </a:solidFill>
              </a:rPr>
              <a:t>русский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53E77A"/>
                </a:solidFill>
              </a:rPr>
              <a:t>язык.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2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6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57916" cy="276999"/>
          </a:xfrm>
        </p:spPr>
        <p:txBody>
          <a:bodyPr/>
          <a:lstStyle/>
          <a:p>
            <a:r>
              <a:rPr lang="ru-RU" sz="1600" dirty="0" smtClean="0"/>
              <a:t>    </a:t>
            </a:r>
            <a:r>
              <a:rPr lang="ru-RU" sz="1800" dirty="0" smtClean="0"/>
              <a:t>Составное именное сказуемое образуется из</a:t>
            </a:r>
            <a:endParaRPr lang="ru-RU" sz="18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122359"/>
            <a:ext cx="2700340" cy="2000264"/>
          </a:xfrm>
          <a:prstGeom prst="flowChartAlternateProcess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вспомогательного глагола,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чаще всего выражающегося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глаголом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 быть (был, есть,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будет, был бы, пусть будет)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 или глаголами-связками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стать,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становиться, делаться, считаться,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казаться, называться,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представляться,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 представлять собой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 и др.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54338" y="1122359"/>
            <a:ext cx="2643206" cy="2000264"/>
          </a:xfrm>
          <a:prstGeom prst="flowChartAlternateProcess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именной части,</a:t>
            </a:r>
            <a:r>
              <a:rPr lang="ru-RU" altLang="ru-RU" sz="1400" b="1" kern="0" dirty="0" smtClean="0">
                <a:solidFill>
                  <a:srgbClr val="FF0000"/>
                </a:solidFill>
              </a:rPr>
              <a:t> </a:t>
            </a:r>
            <a:endParaRPr lang="ru-RU" altLang="ru-RU" sz="1200" b="1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выражающейся именем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существительным,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 именем прилагательным,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именем числительным.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err="1" smtClean="0"/>
              <a:t>Алишер</a:t>
            </a:r>
            <a:r>
              <a:rPr lang="ru-RU" altLang="ru-RU" sz="1200" b="1" kern="0" dirty="0" smtClean="0"/>
              <a:t> Навои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был </a:t>
            </a:r>
          </a:p>
          <a:p>
            <a:r>
              <a:rPr lang="ru-RU" altLang="ru-RU" sz="1200" b="1" kern="0" dirty="0" smtClean="0"/>
              <a:t>великим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 мастером слова.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Русский язык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велик и могуч.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Пять на пять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будет двадцать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пять.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altLang="ru-RU" sz="12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2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6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553998"/>
          </a:xfrm>
        </p:spPr>
        <p:txBody>
          <a:bodyPr/>
          <a:lstStyle/>
          <a:p>
            <a:r>
              <a:rPr lang="ru-RU" sz="1800" dirty="0" smtClean="0"/>
              <a:t>Способы выражения именной части сказуемого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428760" cy="1428760"/>
          </a:xfrm>
          <a:prstGeom prst="roundRect">
            <a:avLst/>
          </a:prstGeom>
          <a:solidFill>
            <a:srgbClr val="53E77A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Именная часть составного сказуемого может быть выражена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593344"/>
            <a:ext cx="3643338" cy="386139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именем существительным. </a:t>
            </a: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Книга –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человека.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050922"/>
            <a:ext cx="3643338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именем прилагательным (полная и краткая формы). Погода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была хорошая.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Вечер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тих.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1693863"/>
            <a:ext cx="3643338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сравнительной степенью  имени прилагательного.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него характер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твёрже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стали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786414"/>
            <a:ext cx="357190" cy="97888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597016" y="1336673"/>
            <a:ext cx="357190" cy="42862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4" idx="1"/>
            <a:endCxn id="4" idx="3"/>
          </p:cNvCxnSpPr>
          <p:nvPr/>
        </p:nvCxnSpPr>
        <p:spPr>
          <a:xfrm rot="10800000">
            <a:off x="1597016" y="1765302"/>
            <a:ext cx="357190" cy="75009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54206" y="2336805"/>
            <a:ext cx="3643338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именем числительным. 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Дважды два -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четыре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765301"/>
            <a:ext cx="357190" cy="21431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1954206" y="2765432"/>
            <a:ext cx="3643338" cy="35719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местоимением.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 тетрадь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моя.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>
            <a:endCxn id="4" idx="3"/>
          </p:cNvCxnSpPr>
          <p:nvPr/>
        </p:nvCxnSpPr>
        <p:spPr>
          <a:xfrm rot="16200000" flipV="1">
            <a:off x="1204107" y="2158210"/>
            <a:ext cx="1143008" cy="35719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553998"/>
          </a:xfrm>
        </p:spPr>
        <p:txBody>
          <a:bodyPr/>
          <a:lstStyle/>
          <a:p>
            <a:r>
              <a:rPr lang="ru-RU" sz="1800" dirty="0" smtClean="0"/>
              <a:t>Способы выражения именной части сказуемого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428760" cy="14287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Именная часть составного сказуемого может быть выражена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66496"/>
            <a:ext cx="3643338" cy="52730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 кратким страдательным причастием. </a:t>
            </a: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Задача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решена.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265235"/>
            <a:ext cx="3643338" cy="57150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неопределённой формой глагола.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1908177"/>
            <a:ext cx="3643338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словом категории состояния.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В поле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было тихо.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930147"/>
            <a:ext cx="357190" cy="83515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597016" y="1550987"/>
            <a:ext cx="357190" cy="21431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4" idx="1"/>
            <a:endCxn id="4" idx="3"/>
          </p:cNvCxnSpPr>
          <p:nvPr/>
        </p:nvCxnSpPr>
        <p:spPr>
          <a:xfrm rot="10800000">
            <a:off x="1597016" y="1765302"/>
            <a:ext cx="357190" cy="103585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54206" y="2551119"/>
            <a:ext cx="3643338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 фразеологическим оборотом. 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Он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был мастер на все руки.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765301"/>
            <a:ext cx="357190" cy="42862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54140" y="1265235"/>
            <a:ext cx="37274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 Курить –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здоровью вредить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50790"/>
            <a:ext cx="5786478" cy="428628"/>
          </a:xfrm>
        </p:spPr>
        <p:txBody>
          <a:bodyPr/>
          <a:lstStyle/>
          <a:p>
            <a:r>
              <a:rPr lang="ru-RU" sz="1600" dirty="0" smtClean="0"/>
              <a:t>                                   Не путайте! </a:t>
            </a:r>
            <a:br>
              <a:rPr lang="ru-RU" sz="1600" dirty="0" smtClean="0"/>
            </a:br>
            <a:r>
              <a:rPr lang="ru-RU" sz="1600" dirty="0" smtClean="0"/>
              <a:t>            Это не составное глагольное сказуемое, а…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380" y="622293"/>
            <a:ext cx="56436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велел запрягать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велел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простое глагольное сказуемое;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запрягать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дополнение (В.п.);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уехал учиться         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уехал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простое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глагольное сказуемое;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учиться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обстоятельство цели;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будет учиться       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будет учиться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простое глагольное сказуемое; сложная форма будущего времени.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8" name="Выгнутая вверх стрелка 7"/>
          <p:cNvSpPr/>
          <p:nvPr/>
        </p:nvSpPr>
        <p:spPr>
          <a:xfrm rot="10800000" flipH="1" flipV="1">
            <a:off x="888090" y="553028"/>
            <a:ext cx="856278" cy="212252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</a:rPr>
              <a:t>что?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10800000" flipH="1" flipV="1">
            <a:off x="882636" y="1337162"/>
            <a:ext cx="934935" cy="213825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</a:rPr>
              <a:t>зачем?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39958" y="2336805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311396" y="1550987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25710" y="693731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5511" y="2122491"/>
            <a:ext cx="4122973" cy="861774"/>
          </a:xfrm>
        </p:spPr>
        <p:txBody>
          <a:bodyPr/>
          <a:lstStyle/>
          <a:p>
            <a:r>
              <a:rPr lang="ru-RU" sz="1600" dirty="0" smtClean="0">
                <a:solidFill>
                  <a:srgbClr val="0000FF"/>
                </a:solidFill>
              </a:rPr>
              <a:t>Корень учения </a:t>
            </a:r>
            <a:r>
              <a:rPr lang="ru-RU" sz="1600" dirty="0" smtClean="0">
                <a:solidFill>
                  <a:srgbClr val="FF0000"/>
                </a:solidFill>
              </a:rPr>
              <a:t>горек</a:t>
            </a:r>
            <a:r>
              <a:rPr lang="ru-RU" sz="1600" dirty="0" smtClean="0">
                <a:solidFill>
                  <a:srgbClr val="0000FF"/>
                </a:solidFill>
              </a:rPr>
              <a:t>, да плоды </a:t>
            </a:r>
            <a:r>
              <a:rPr lang="ru-RU" sz="1600" dirty="0" smtClean="0">
                <a:solidFill>
                  <a:srgbClr val="FF0000"/>
                </a:solidFill>
              </a:rPr>
              <a:t>сладки</a:t>
            </a:r>
            <a:r>
              <a:rPr lang="ru-RU" sz="16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sz="1600" dirty="0" smtClean="0">
                <a:solidFill>
                  <a:srgbClr val="0000FF"/>
                </a:solidFill>
              </a:rPr>
              <a:t>Где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тонко</a:t>
            </a:r>
            <a:r>
              <a:rPr lang="ru-RU" sz="1600" dirty="0" smtClean="0">
                <a:solidFill>
                  <a:srgbClr val="0000FF"/>
                </a:solidFill>
              </a:rPr>
              <a:t>, там и рвётся. 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39826" y="622293"/>
          <a:ext cx="307183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Глагол – связка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быть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 настоящем времени может опускаться  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550987"/>
            <a:ext cx="571504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9826" y="2479681"/>
            <a:ext cx="3888230" cy="615553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dirty="0" smtClean="0">
                <a:solidFill>
                  <a:srgbClr val="FF0000"/>
                </a:solidFill>
              </a:rPr>
              <a:t>Чтение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00FF"/>
                </a:solidFill>
              </a:rPr>
              <a:t>– вот лучшее </a:t>
            </a:r>
            <a:r>
              <a:rPr lang="ru-RU" sz="1600" dirty="0" smtClean="0">
                <a:solidFill>
                  <a:srgbClr val="FF0000"/>
                </a:solidFill>
              </a:rPr>
              <a:t>учение.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   Трижды три </a:t>
            </a:r>
            <a:r>
              <a:rPr lang="ru-RU" sz="1600" dirty="0" smtClean="0">
                <a:solidFill>
                  <a:srgbClr val="0000FF"/>
                </a:solidFill>
              </a:rPr>
              <a:t>–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девять.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22293"/>
          <a:ext cx="492922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Между подлежащим и сказуемым при отсутствии связки ставится тире, если  оба главных члена выражены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существительными или числительными в И.п.,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а также неопределённой формой глагола.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2193929"/>
            <a:ext cx="642942" cy="35719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765169"/>
            <a:ext cx="3030974" cy="1723549"/>
          </a:xfrm>
        </p:spPr>
        <p:txBody>
          <a:bodyPr/>
          <a:lstStyle/>
          <a:p>
            <a:endParaRPr lang="ru-RU" sz="1600" dirty="0" smtClean="0"/>
          </a:p>
          <a:p>
            <a:r>
              <a:rPr lang="ru-RU" sz="1600" dirty="0" smtClean="0"/>
              <a:t>   </a:t>
            </a:r>
            <a:r>
              <a:rPr lang="ru-RU" sz="1600" dirty="0" smtClean="0">
                <a:solidFill>
                  <a:srgbClr val="0000FF"/>
                </a:solidFill>
              </a:rPr>
              <a:t>В предложениях, данных в левом столбце, найдите сказуемые и укажите соответствующий их вид из правого столбца (укажите стрелками) </a:t>
            </a:r>
            <a:endParaRPr lang="ru-RU" sz="1600" dirty="0">
              <a:solidFill>
                <a:srgbClr val="0000FF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84" y="693732"/>
            <a:ext cx="1574189" cy="18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66300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Виды простых предложений предложений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25511" y="765169"/>
            <a:ext cx="3357587" cy="642942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предложения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2571768" cy="954861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Двусоставные:</a:t>
            </a:r>
            <a:r>
              <a:rPr lang="ru-RU" i="1" dirty="0" smtClean="0"/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Задремали звёзды 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золотые (С.Есенин).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2900" y="2051053"/>
            <a:ext cx="2286015" cy="954861"/>
          </a:xfrm>
          <a:prstGeom prst="roundRect">
            <a:avLst/>
          </a:prstGeom>
          <a:solidFill>
            <a:srgbClr val="18AC3F"/>
          </a:solidFill>
          <a:ln w="57150">
            <a:solidFill>
              <a:srgbClr val="18AC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Односоставные:</a:t>
            </a:r>
            <a:r>
              <a:rPr lang="ru-RU" i="1" dirty="0" smtClean="0"/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Зима. Вечереет.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757751" y="1104500"/>
            <a:ext cx="642942" cy="125016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5" idx="2"/>
          </p:cNvCxnSpPr>
          <p:nvPr/>
        </p:nvCxnSpPr>
        <p:spPr>
          <a:xfrm rot="16200000" flipV="1">
            <a:off x="3043636" y="1068780"/>
            <a:ext cx="642942" cy="1321603"/>
          </a:xfrm>
          <a:prstGeom prst="line">
            <a:avLst/>
          </a:prstGeom>
          <a:ln w="38100">
            <a:solidFill>
              <a:srgbClr val="18A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1132" y="2693995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11132" y="2622557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68454" y="2622557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097214" y="2693995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883032" y="2693995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883032" y="2765433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46" y="50789"/>
            <a:ext cx="5164295" cy="315471"/>
          </a:xfrm>
        </p:spPr>
        <p:txBody>
          <a:bodyPr/>
          <a:lstStyle/>
          <a:p>
            <a:r>
              <a:rPr lang="ru-RU" dirty="0" smtClean="0"/>
              <a:t>         Технология соответствий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5"/>
          <a:ext cx="55721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Брат мечтает познакомиться  с писателем.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составное глагольное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9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Я обязан написать ему обо всём.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простое глагольное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Мы вышли подышать свежим воздухом.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составное именное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9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 тот день она была не в духе.</a:t>
                      </a:r>
                    </a:p>
                    <a:p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составное глагольное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1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Умел ошибиться, умей и поправиться.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простое глагольное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50789"/>
            <a:ext cx="5378609" cy="315471"/>
          </a:xfrm>
        </p:spPr>
        <p:txBody>
          <a:bodyPr/>
          <a:lstStyle/>
          <a:p>
            <a:r>
              <a:rPr lang="ru-RU" dirty="0" smtClean="0"/>
              <a:t>Технология соответствий. Проверьте!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5"/>
          <a:ext cx="55721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Брат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мечтает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познакомиться  с писателем.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составное глагольное сказуемое</a:t>
                      </a:r>
                      <a:endParaRPr lang="ru-RU" sz="1400" b="1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9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обязан написать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ему обо всём.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простое глагольное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Мы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вышли подышать свежим воздухом.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составное именное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9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 тот день она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была не в духе.</a:t>
                      </a:r>
                    </a:p>
                    <a:p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составное глагольное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1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Умел ошибиться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умей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поправиться.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простое глагольное сказуемое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9826" y="908045"/>
            <a:ext cx="2357454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7214" y="765169"/>
            <a:ext cx="428628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950" y="1979615"/>
            <a:ext cx="250033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4338" y="1836739"/>
            <a:ext cx="642942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2702" y="2336805"/>
            <a:ext cx="2143140" cy="6429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69" y="622293"/>
            <a:ext cx="2928959" cy="3447098"/>
          </a:xfrm>
        </p:spPr>
        <p:txBody>
          <a:bodyPr/>
          <a:lstStyle/>
          <a:p>
            <a:r>
              <a:rPr lang="ru-RU" sz="1600" i="0" dirty="0" smtClean="0">
                <a:solidFill>
                  <a:srgbClr val="0000FF"/>
                </a:solidFill>
              </a:rPr>
              <a:t>хотеть – </a:t>
            </a:r>
            <a:r>
              <a:rPr lang="en-US" sz="1600" i="0" dirty="0" err="1" smtClean="0">
                <a:solidFill>
                  <a:srgbClr val="7030A0"/>
                </a:solidFill>
              </a:rPr>
              <a:t>istamoq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желать –</a:t>
            </a:r>
            <a:r>
              <a:rPr lang="en-US" sz="1600" i="0" dirty="0" smtClean="0">
                <a:solidFill>
                  <a:srgbClr val="0000FF"/>
                </a:solidFill>
              </a:rPr>
              <a:t> </a:t>
            </a:r>
            <a:r>
              <a:rPr lang="en-US" sz="1600" i="0" dirty="0" err="1" smtClean="0">
                <a:solidFill>
                  <a:srgbClr val="7030A0"/>
                </a:solidFill>
              </a:rPr>
              <a:t>xohlamoq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уметь –</a:t>
            </a:r>
            <a:r>
              <a:rPr lang="en-US" sz="1600" i="0" dirty="0" smtClean="0">
                <a:solidFill>
                  <a:srgbClr val="0000FF"/>
                </a:solidFill>
              </a:rPr>
              <a:t> </a:t>
            </a:r>
            <a:r>
              <a:rPr lang="en-US" sz="1600" i="0" dirty="0" err="1" smtClean="0">
                <a:solidFill>
                  <a:srgbClr val="7030A0"/>
                </a:solidFill>
              </a:rPr>
              <a:t>qila</a:t>
            </a:r>
            <a:r>
              <a:rPr lang="en-US" sz="1600" i="0" dirty="0" smtClean="0">
                <a:solidFill>
                  <a:srgbClr val="7030A0"/>
                </a:solidFill>
              </a:rPr>
              <a:t> </a:t>
            </a:r>
            <a:r>
              <a:rPr lang="en-US" sz="1600" i="0" dirty="0" err="1" smtClean="0">
                <a:solidFill>
                  <a:srgbClr val="7030A0"/>
                </a:solidFill>
              </a:rPr>
              <a:t>olmoq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мочь –</a:t>
            </a:r>
            <a:r>
              <a:rPr lang="en-US" sz="1600" i="0" dirty="0" smtClean="0">
                <a:solidFill>
                  <a:srgbClr val="0000FF"/>
                </a:solidFill>
              </a:rPr>
              <a:t> </a:t>
            </a:r>
            <a:r>
              <a:rPr lang="en-US" sz="1600" i="0" dirty="0" err="1" smtClean="0">
                <a:solidFill>
                  <a:srgbClr val="7030A0"/>
                </a:solidFill>
              </a:rPr>
              <a:t>qodir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стараться –</a:t>
            </a:r>
            <a:r>
              <a:rPr lang="en-US" sz="1600" i="0" dirty="0" smtClean="0">
                <a:solidFill>
                  <a:srgbClr val="0000FF"/>
                </a:solidFill>
              </a:rPr>
              <a:t> </a:t>
            </a:r>
            <a:r>
              <a:rPr lang="en-US" sz="1600" i="0" dirty="0" err="1" smtClean="0">
                <a:solidFill>
                  <a:srgbClr val="7030A0"/>
                </a:solidFill>
              </a:rPr>
              <a:t>harakat</a:t>
            </a:r>
            <a:r>
              <a:rPr lang="en-US" sz="1600" i="0" dirty="0" smtClean="0">
                <a:solidFill>
                  <a:srgbClr val="7030A0"/>
                </a:solidFill>
              </a:rPr>
              <a:t> </a:t>
            </a:r>
            <a:r>
              <a:rPr lang="en-US" sz="1600" i="0" dirty="0" err="1" smtClean="0">
                <a:solidFill>
                  <a:srgbClr val="7030A0"/>
                </a:solidFill>
              </a:rPr>
              <a:t>qilmoq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намереваться –</a:t>
            </a:r>
            <a:r>
              <a:rPr lang="en-US" sz="1600" i="0" dirty="0" smtClean="0">
                <a:solidFill>
                  <a:srgbClr val="0000FF"/>
                </a:solidFill>
              </a:rPr>
              <a:t> </a:t>
            </a:r>
            <a:r>
              <a:rPr lang="en-US" sz="1600" i="0" dirty="0" smtClean="0">
                <a:solidFill>
                  <a:srgbClr val="7030A0"/>
                </a:solidFill>
              </a:rPr>
              <a:t>o</a:t>
            </a:r>
            <a:r>
              <a:rPr lang="uz-Latn-UZ" sz="1600" i="0" dirty="0" smtClean="0">
                <a:solidFill>
                  <a:srgbClr val="7030A0"/>
                </a:solidFill>
              </a:rPr>
              <a:t>‘</a:t>
            </a:r>
            <a:r>
              <a:rPr lang="en-US" sz="1600" i="0" dirty="0" err="1" smtClean="0">
                <a:solidFill>
                  <a:srgbClr val="7030A0"/>
                </a:solidFill>
              </a:rPr>
              <a:t>ylamoq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бояться –</a:t>
            </a:r>
            <a:r>
              <a:rPr lang="en-US" sz="1600" i="0" dirty="0" smtClean="0">
                <a:solidFill>
                  <a:srgbClr val="0000FF"/>
                </a:solidFill>
              </a:rPr>
              <a:t> </a:t>
            </a:r>
            <a:r>
              <a:rPr lang="en-US" sz="1600" i="0" dirty="0" err="1" smtClean="0">
                <a:solidFill>
                  <a:srgbClr val="7030A0"/>
                </a:solidFill>
              </a:rPr>
              <a:t>qo</a:t>
            </a:r>
            <a:r>
              <a:rPr lang="uz-Latn-UZ" sz="1600" i="0" dirty="0" smtClean="0">
                <a:solidFill>
                  <a:srgbClr val="7030A0"/>
                </a:solidFill>
              </a:rPr>
              <a:t>‘</a:t>
            </a:r>
            <a:r>
              <a:rPr lang="en-US" sz="1600" i="0" dirty="0" err="1" smtClean="0">
                <a:solidFill>
                  <a:srgbClr val="7030A0"/>
                </a:solidFill>
              </a:rPr>
              <a:t>rqmoq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пытаться – </a:t>
            </a:r>
            <a:r>
              <a:rPr lang="en-US" sz="1600" i="0" dirty="0" err="1" smtClean="0">
                <a:solidFill>
                  <a:srgbClr val="7030A0"/>
                </a:solidFill>
              </a:rPr>
              <a:t>urinib</a:t>
            </a:r>
            <a:r>
              <a:rPr lang="en-US" sz="1600" i="0" dirty="0" smtClean="0">
                <a:solidFill>
                  <a:srgbClr val="7030A0"/>
                </a:solidFill>
              </a:rPr>
              <a:t> </a:t>
            </a:r>
            <a:r>
              <a:rPr lang="en-US" sz="1600" i="0" smtClean="0">
                <a:solidFill>
                  <a:srgbClr val="7030A0"/>
                </a:solidFill>
              </a:rPr>
              <a:t>ko</a:t>
            </a:r>
            <a:r>
              <a:rPr lang="uz-Latn-UZ" sz="1600" i="0" smtClean="0">
                <a:solidFill>
                  <a:srgbClr val="7030A0"/>
                </a:solidFill>
              </a:rPr>
              <a:t>‘</a:t>
            </a:r>
            <a:r>
              <a:rPr lang="en-US" sz="1600" i="0" dirty="0" err="1" smtClean="0">
                <a:solidFill>
                  <a:srgbClr val="7030A0"/>
                </a:solidFill>
              </a:rPr>
              <a:t>rmoq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казаться – </a:t>
            </a:r>
            <a:r>
              <a:rPr lang="en-US" sz="1600" i="0" dirty="0" err="1" smtClean="0">
                <a:solidFill>
                  <a:srgbClr val="7030A0"/>
                </a:solidFill>
              </a:rPr>
              <a:t>tuyilmoq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i="0" dirty="0" smtClean="0">
                <a:solidFill>
                  <a:srgbClr val="0000FF"/>
                </a:solidFill>
              </a:rPr>
              <a:t>считаться – </a:t>
            </a:r>
            <a:r>
              <a:rPr lang="en-US" sz="1600" i="0" dirty="0" err="1" smtClean="0">
                <a:solidFill>
                  <a:srgbClr val="7030A0"/>
                </a:solidFill>
              </a:rPr>
              <a:t>sanalmoq</a:t>
            </a:r>
            <a:r>
              <a:rPr lang="en-US" sz="1600" i="0" dirty="0" smtClean="0">
                <a:solidFill>
                  <a:srgbClr val="7030A0"/>
                </a:solidFill>
              </a:rPr>
              <a:t>;</a:t>
            </a:r>
            <a:endParaRPr lang="ru-RU" sz="1600" i="0" dirty="0" smtClean="0">
              <a:solidFill>
                <a:srgbClr val="7030A0"/>
              </a:solidFill>
            </a:endParaRP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</a:p>
          <a:p>
            <a:endParaRPr lang="ru-RU" sz="1600" dirty="0"/>
          </a:p>
        </p:txBody>
      </p:sp>
      <p:pic>
        <p:nvPicPr>
          <p:cNvPr id="5" name="Picture 7" descr="C:\Users\HOME\Desktop\im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2" y="765169"/>
            <a:ext cx="2428892" cy="191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1413197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20.</a:t>
            </a:r>
            <a:r>
              <a:rPr lang="ru-RU" b="1" spc="-1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Повторение изученного грамматического материала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Простое двусоставное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предложение. Главные члены предложения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Упражнения 165, 166 (стр. 73).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Домашнее задание школьные иконки иллюстрации | Премиум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5512" y="1744652"/>
            <a:ext cx="3500462" cy="130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  Двусоставное предложение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предложение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596884" y="1193797"/>
            <a:ext cx="4714908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FFFF00"/>
                </a:solidFill>
              </a:rPr>
              <a:t>имеет два главных члена предложения: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и подлежащее, и сказуемое 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endParaRPr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668322" y="1908177"/>
            <a:ext cx="4572032" cy="571504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596884" y="2622557"/>
            <a:ext cx="4714908" cy="500067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 anchor="ctr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Ярко светит весеннее солнышко.</a:t>
            </a:r>
            <a:endParaRPr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2900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979483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4" y="1979615"/>
            <a:ext cx="4857783" cy="466015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содержит два состава: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состав подлежащего и состав сказуемого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97280" y="2979747"/>
            <a:ext cx="121444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68454" y="3051185"/>
            <a:ext cx="71438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68454" y="2979747"/>
            <a:ext cx="71438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"/>
            <a:ext cx="6048672" cy="276999"/>
          </a:xfrm>
        </p:spPr>
        <p:txBody>
          <a:bodyPr/>
          <a:lstStyle/>
          <a:p>
            <a:r>
              <a:rPr lang="ru-RU" sz="1800" dirty="0" smtClean="0"/>
              <a:t>                         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622293"/>
            <a:ext cx="3071834" cy="2215991"/>
          </a:xfrm>
        </p:spPr>
        <p:txBody>
          <a:bodyPr/>
          <a:lstStyle/>
          <a:p>
            <a:r>
              <a:rPr lang="ru-RU" sz="1800" i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Подлежащее и сказуемое</a:t>
            </a:r>
            <a:r>
              <a:rPr lang="ru-RU" sz="1800" i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главные члены  </a:t>
            </a:r>
            <a:r>
              <a:rPr lang="ru-RU" sz="1800" i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двусоставного предложения, его </a:t>
            </a:r>
            <a:br>
              <a:rPr lang="ru-RU" sz="1800" i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грамматическая основа.</a:t>
            </a:r>
            <a:r>
              <a:rPr lang="ru-RU" sz="1800" i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i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Вокруг них группируются все остальные </a:t>
            </a:r>
            <a:br>
              <a:rPr lang="ru-RU" sz="18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члены предложения.</a:t>
            </a:r>
            <a:endParaRPr lang="ru-RU" sz="1800" i="0" dirty="0">
              <a:solidFill>
                <a:srgbClr val="0000FF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8256" y="50789"/>
            <a:ext cx="5500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Главные члены предложения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2000" dirty="0" smtClean="0"/>
              <a:t>                 </a:t>
            </a:r>
            <a:r>
              <a:rPr lang="ru-RU" sz="2400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382702" y="622293"/>
            <a:ext cx="342902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главный член предложения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765301"/>
            <a:ext cx="4000528" cy="428628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 anchor="ctr"/>
          <a:lstStyle/>
          <a:p>
            <a:r>
              <a:rPr lang="ru-RU" sz="1600" dirty="0" smtClean="0"/>
              <a:t>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 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кто?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или 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что?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0024" y="1550987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9694" y="1193797"/>
            <a:ext cx="5286412" cy="357190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 anchor="ctr"/>
          <a:lstStyle/>
          <a:p>
            <a:pPr marL="800045" lvl="1" indent="-342900" algn="just">
              <a:lnSpc>
                <a:spcPct val="15000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обозначает предмет, совершающий действие          </a:t>
            </a:r>
            <a:endParaRPr sz="1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5"/>
          <p:cNvSpPr/>
          <p:nvPr/>
        </p:nvSpPr>
        <p:spPr>
          <a:xfrm>
            <a:off x="2740024" y="2193929"/>
            <a:ext cx="500066" cy="357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811198" y="2551119"/>
            <a:ext cx="4429156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sz="1600" dirty="0" smtClean="0"/>
              <a:t>                    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(Кто?) Девочка рисует.</a:t>
            </a:r>
          </a:p>
          <a:p>
            <a:r>
              <a:rPr lang="ru-RU" sz="1600" i="1" dirty="0" smtClean="0"/>
              <a:t>     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Зажигаются 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(что?)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звезды.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54272" y="2765433"/>
            <a:ext cx="85725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668718" y="3051185"/>
            <a:ext cx="71438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64060" y="3203585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54074" y="0"/>
            <a:ext cx="4286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Подлежащее (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5"/>
            <a:ext cx="5811858" cy="36933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2400" dirty="0" smtClean="0"/>
              <a:t>Способы выражения подлежащего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Подлежащие могут быть выражены: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10715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>
              <a:buAutoNum type="arabicParenR"/>
            </a:pPr>
            <a:endParaRPr lang="ru-RU" sz="1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>
              <a:buAutoNum type="arabicParenR"/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именем существительным или местоимением в И.п.</a:t>
            </a: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 fontAlgn="base"/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Врач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осмотрел пациента. </a:t>
            </a:r>
          </a:p>
          <a:p>
            <a:pPr marL="228600" indent="-228600" fontAlgn="base"/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Он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болен.</a:t>
            </a:r>
          </a:p>
          <a:p>
            <a:pPr marL="228600" indent="-228600" fontAlgn="base"/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>
              <a:buAutoNum type="arabicParenR"/>
            </a:pPr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836739"/>
            <a:ext cx="3286148" cy="12144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субстантивированным прилагательным или причастием.</a:t>
            </a:r>
          </a:p>
          <a:p>
            <a:pPr algn="ctr"/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Учёные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изучают экологию. </a:t>
            </a:r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Учащиеся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ответили на вопросы.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158078"/>
            <a:ext cx="357190" cy="57150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357190" cy="7143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5"/>
            <a:ext cx="5811858" cy="36933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2400" dirty="0" smtClean="0"/>
              <a:t>Способы выражения подлежащего 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Подлежащие  могут быть выражены:</a:t>
            </a:r>
            <a:endParaRPr lang="ru-RU" sz="1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93731"/>
            <a:ext cx="3286148" cy="7143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3) именем числительным. </a:t>
            </a:r>
          </a:p>
          <a:p>
            <a:pPr algn="ctr"/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Семеро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одного не ждут.</a:t>
            </a:r>
            <a:r>
              <a:rPr lang="ru-RU" sz="1400" i="1" u="sng" dirty="0" smtClean="0"/>
              <a:t> </a:t>
            </a:r>
            <a:r>
              <a:rPr lang="ru-RU" sz="14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Двое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уехали в столицу.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572" indent="-228572" fontAlgn="base"/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550987"/>
            <a:ext cx="3286148" cy="571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228572" indent="-228572" fontAlgn="base">
              <a:buFontTx/>
              <a:buAutoNum type="arabicParenR" startAt="4"/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глаголом в неопределённой форме. </a:t>
            </a:r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Говорить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было тяжело.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050921"/>
            <a:ext cx="357190" cy="67866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3"/>
            <a:ext cx="357190" cy="10715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311396" y="2265367"/>
            <a:ext cx="3286148" cy="71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3) словосочетанием.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Несколько человек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стояло у ворот. </a:t>
            </a:r>
          </a:p>
          <a:p>
            <a:pPr marL="228572" indent="-228572"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>
            <a:stCxn id="4" idx="3"/>
            <a:endCxn id="18" idx="1"/>
          </p:cNvCxnSpPr>
          <p:nvPr/>
        </p:nvCxnSpPr>
        <p:spPr>
          <a:xfrm>
            <a:off x="1954206" y="1729582"/>
            <a:ext cx="357190" cy="8929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2000" dirty="0" smtClean="0"/>
              <a:t>                 </a:t>
            </a:r>
            <a:r>
              <a:rPr lang="ru-RU" sz="2400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382702" y="622293"/>
            <a:ext cx="342902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главный член предложения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765301"/>
            <a:ext cx="4000528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 anchor="ctr"/>
          <a:lstStyle/>
          <a:p>
            <a:r>
              <a:rPr lang="ru-RU" sz="1600" dirty="0" smtClean="0"/>
              <a:t>          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 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что делать?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или 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что сделать?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0024" y="1550987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54074" y="1193797"/>
            <a:ext cx="4214842" cy="357190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 anchor="ctr"/>
          <a:lstStyle/>
          <a:p>
            <a:pPr marL="800045" lvl="1" indent="-342900" algn="just">
              <a:lnSpc>
                <a:spcPct val="15000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обозначает действие предмета          </a:t>
            </a:r>
            <a:endParaRPr sz="1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5"/>
          <p:cNvSpPr/>
          <p:nvPr/>
        </p:nvSpPr>
        <p:spPr>
          <a:xfrm>
            <a:off x="2740024" y="2265367"/>
            <a:ext cx="500066" cy="285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811198" y="2479681"/>
            <a:ext cx="4429156" cy="64294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sz="1600" dirty="0" smtClean="0"/>
              <a:t>           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Девочка  (что делает?)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рисует.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Зажигаются 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(что делают?)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звезды.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11594" y="2693995"/>
            <a:ext cx="78581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54074" y="3051185"/>
            <a:ext cx="121444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64060" y="3203585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54074" y="0"/>
            <a:ext cx="4214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Сказуемое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kesim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954074" y="2979747"/>
            <a:ext cx="121444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11594" y="2765433"/>
            <a:ext cx="78581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1" y="102425"/>
            <a:ext cx="5439667" cy="320372"/>
          </a:xfrm>
        </p:spPr>
        <p:txBody>
          <a:bodyPr/>
          <a:lstStyle/>
          <a:p>
            <a:r>
              <a:rPr lang="ru-RU" dirty="0" smtClean="0"/>
              <a:t>   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407979"/>
            <a:ext cx="3240090" cy="2092881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endParaRPr lang="ru-RU" sz="2000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2000" i="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0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Сказуемое связано с подлежащим по смыслу и грамматически.</a:t>
            </a:r>
            <a:r>
              <a:rPr lang="ru-RU" sz="20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20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088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17725</TotalTime>
  <Words>993</Words>
  <Application>Microsoft Office PowerPoint</Application>
  <PresentationFormat>Произвольный</PresentationFormat>
  <Paragraphs>307</Paragraphs>
  <Slides>23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맑은 고딕</vt:lpstr>
      <vt:lpstr>Arial</vt:lpstr>
      <vt:lpstr>Calibri</vt:lpstr>
      <vt:lpstr>Office Theme</vt:lpstr>
      <vt:lpstr>Русский  язык</vt:lpstr>
      <vt:lpstr>        Виды простых предложений предложений</vt:lpstr>
      <vt:lpstr>              Двусоставное предложение</vt:lpstr>
      <vt:lpstr>                          </vt:lpstr>
      <vt:lpstr>                    </vt:lpstr>
      <vt:lpstr>    Способы выражения подлежащего </vt:lpstr>
      <vt:lpstr>    Способы выражения подлежащего </vt:lpstr>
      <vt:lpstr>                    </vt:lpstr>
      <vt:lpstr>                  Внимание! Запомните!</vt:lpstr>
      <vt:lpstr>                          Типы сказуемых </vt:lpstr>
      <vt:lpstr>       Простое глагольное сказуемое</vt:lpstr>
      <vt:lpstr>   Составное глагольное сказуемое образуется из</vt:lpstr>
      <vt:lpstr>    Составное именное сказуемое образуется из</vt:lpstr>
      <vt:lpstr>Способы выражения именной части сказуемого</vt:lpstr>
      <vt:lpstr>Способы выражения именной части сказуемого</vt:lpstr>
      <vt:lpstr>                                   Не путайте!              Это не составное глагольное сказуемое, а…</vt:lpstr>
      <vt:lpstr>                         Внимание!</vt:lpstr>
      <vt:lpstr>                         Внимание!</vt:lpstr>
      <vt:lpstr>           Технология соответствий</vt:lpstr>
      <vt:lpstr>         Технология соответствий</vt:lpstr>
      <vt:lpstr>Технология соответствий. Проверьте!</vt:lpstr>
      <vt:lpstr>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919</cp:revision>
  <dcterms:created xsi:type="dcterms:W3CDTF">2020-04-13T08:05:42Z</dcterms:created>
  <dcterms:modified xsi:type="dcterms:W3CDTF">2021-04-05T15:44:41Z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