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5"/>
  </p:notesMasterIdLst>
  <p:sldIdLst>
    <p:sldId id="256" r:id="rId2"/>
    <p:sldId id="368" r:id="rId3"/>
    <p:sldId id="369" r:id="rId4"/>
    <p:sldId id="417" r:id="rId5"/>
    <p:sldId id="416" r:id="rId6"/>
    <p:sldId id="418" r:id="rId7"/>
    <p:sldId id="419" r:id="rId8"/>
    <p:sldId id="420" r:id="rId9"/>
    <p:sldId id="425" r:id="rId10"/>
    <p:sldId id="422" r:id="rId11"/>
    <p:sldId id="424" r:id="rId12"/>
    <p:sldId id="426" r:id="rId13"/>
    <p:sldId id="427" r:id="rId14"/>
    <p:sldId id="428" r:id="rId15"/>
    <p:sldId id="429" r:id="rId16"/>
    <p:sldId id="430" r:id="rId17"/>
    <p:sldId id="431" r:id="rId18"/>
    <p:sldId id="432" r:id="rId19"/>
    <p:sldId id="433" r:id="rId20"/>
    <p:sldId id="434" r:id="rId21"/>
    <p:sldId id="435" r:id="rId22"/>
    <p:sldId id="436" r:id="rId23"/>
    <p:sldId id="287" r:id="rId24"/>
  </p:sldIdLst>
  <p:sldSz cx="5765800" cy="3244850"/>
  <p:notesSz cx="5765800" cy="3244850"/>
  <p:defaultTextStyle>
    <a:defPPr>
      <a:defRPr lang="ru-RU"/>
    </a:defPPr>
    <a:lvl1pPr marL="0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5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0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35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79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24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69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14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59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8000"/>
    <a:srgbClr val="53E77A"/>
    <a:srgbClr val="18AC3F"/>
    <a:srgbClr val="003300"/>
    <a:srgbClr val="0000CC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712" y="4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09DDE-7DC6-4E58-AA15-CCA294CB0FE1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CA3135-111F-4A1B-B929-7BE29EF0C1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8906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5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0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35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79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24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69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14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59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20372"/>
          </a:xfrm>
        </p:spPr>
        <p:txBody>
          <a:bodyPr lIns="0" tIns="0" rIns="0" bIns="0"/>
          <a:lstStyle>
            <a:lvl1pPr>
              <a:defRPr sz="2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368914"/>
          </a:xfrm>
        </p:spPr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20372"/>
          </a:xfrm>
        </p:spPr>
        <p:txBody>
          <a:bodyPr lIns="0" tIns="0" rIns="0" bIns="0"/>
          <a:lstStyle>
            <a:lvl1pPr>
              <a:defRPr sz="2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1" y="746316"/>
            <a:ext cx="2508123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8" y="746316"/>
            <a:ext cx="2508123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4/5/2021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20372"/>
          </a:xfrm>
        </p:spPr>
        <p:txBody>
          <a:bodyPr lIns="0" tIns="0" rIns="0" bIns="0"/>
          <a:lstStyle>
            <a:lvl1pPr>
              <a:defRPr sz="2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4/5/2021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8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4/5/2021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1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145">
        <a:defRPr>
          <a:latin typeface="+mn-lt"/>
          <a:ea typeface="+mn-ea"/>
          <a:cs typeface="+mn-cs"/>
        </a:defRPr>
      </a:lvl2pPr>
      <a:lvl3pPr marL="914290">
        <a:defRPr>
          <a:latin typeface="+mn-lt"/>
          <a:ea typeface="+mn-ea"/>
          <a:cs typeface="+mn-cs"/>
        </a:defRPr>
      </a:lvl3pPr>
      <a:lvl4pPr marL="1371435">
        <a:defRPr>
          <a:latin typeface="+mn-lt"/>
          <a:ea typeface="+mn-ea"/>
          <a:cs typeface="+mn-cs"/>
        </a:defRPr>
      </a:lvl4pPr>
      <a:lvl5pPr marL="1828579">
        <a:defRPr>
          <a:latin typeface="+mn-lt"/>
          <a:ea typeface="+mn-ea"/>
          <a:cs typeface="+mn-cs"/>
        </a:defRPr>
      </a:lvl5pPr>
      <a:lvl6pPr marL="2285724">
        <a:defRPr>
          <a:latin typeface="+mn-lt"/>
          <a:ea typeface="+mn-ea"/>
          <a:cs typeface="+mn-cs"/>
        </a:defRPr>
      </a:lvl6pPr>
      <a:lvl7pPr marL="2742869">
        <a:defRPr>
          <a:latin typeface="+mn-lt"/>
          <a:ea typeface="+mn-ea"/>
          <a:cs typeface="+mn-cs"/>
        </a:defRPr>
      </a:lvl7pPr>
      <a:lvl8pPr marL="3200014">
        <a:defRPr>
          <a:latin typeface="+mn-lt"/>
          <a:ea typeface="+mn-ea"/>
          <a:cs typeface="+mn-cs"/>
        </a:defRPr>
      </a:lvl8pPr>
      <a:lvl9pPr marL="365715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145">
        <a:defRPr>
          <a:latin typeface="+mn-lt"/>
          <a:ea typeface="+mn-ea"/>
          <a:cs typeface="+mn-cs"/>
        </a:defRPr>
      </a:lvl2pPr>
      <a:lvl3pPr marL="914290">
        <a:defRPr>
          <a:latin typeface="+mn-lt"/>
          <a:ea typeface="+mn-ea"/>
          <a:cs typeface="+mn-cs"/>
        </a:defRPr>
      </a:lvl3pPr>
      <a:lvl4pPr marL="1371435">
        <a:defRPr>
          <a:latin typeface="+mn-lt"/>
          <a:ea typeface="+mn-ea"/>
          <a:cs typeface="+mn-cs"/>
        </a:defRPr>
      </a:lvl4pPr>
      <a:lvl5pPr marL="1828579">
        <a:defRPr>
          <a:latin typeface="+mn-lt"/>
          <a:ea typeface="+mn-ea"/>
          <a:cs typeface="+mn-cs"/>
        </a:defRPr>
      </a:lvl5pPr>
      <a:lvl6pPr marL="2285724">
        <a:defRPr>
          <a:latin typeface="+mn-lt"/>
          <a:ea typeface="+mn-ea"/>
          <a:cs typeface="+mn-cs"/>
        </a:defRPr>
      </a:lvl6pPr>
      <a:lvl7pPr marL="2742869">
        <a:defRPr>
          <a:latin typeface="+mn-lt"/>
          <a:ea typeface="+mn-ea"/>
          <a:cs typeface="+mn-cs"/>
        </a:defRPr>
      </a:lvl7pPr>
      <a:lvl8pPr marL="3200014">
        <a:defRPr>
          <a:latin typeface="+mn-lt"/>
          <a:ea typeface="+mn-ea"/>
          <a:cs typeface="+mn-cs"/>
        </a:defRPr>
      </a:lvl8pPr>
      <a:lvl9pPr marL="365715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0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98725" y="222930"/>
            <a:ext cx="3168352" cy="537965"/>
          </a:xfrm>
          <a:prstGeom prst="rect">
            <a:avLst/>
          </a:prstGeom>
        </p:spPr>
        <p:txBody>
          <a:bodyPr vert="horz" wrap="square" lIns="0" tIns="14602" rIns="0" bIns="0" rtlCol="0">
            <a:spAutoFit/>
          </a:bodyPr>
          <a:lstStyle/>
          <a:p>
            <a:pPr marL="12698">
              <a:spcBef>
                <a:spcPts val="114"/>
              </a:spcBef>
            </a:pPr>
            <a:r>
              <a:rPr sz="3400" spc="-5" dirty="0" err="1"/>
              <a:t>Русский</a:t>
            </a:r>
            <a:r>
              <a:rPr sz="3400" spc="-55" dirty="0"/>
              <a:t> </a:t>
            </a:r>
            <a:r>
              <a:rPr lang="ru-RU" sz="3400" spc="-55" dirty="0" smtClean="0"/>
              <a:t> </a:t>
            </a:r>
            <a:r>
              <a:rPr sz="3400" spc="10" dirty="0" err="1" smtClean="0"/>
              <a:t>язык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454009" y="831993"/>
            <a:ext cx="4857784" cy="1322155"/>
          </a:xfrm>
          <a:prstGeom prst="rect">
            <a:avLst/>
          </a:prstGeom>
        </p:spPr>
        <p:txBody>
          <a:bodyPr vert="horz" wrap="square" lIns="0" tIns="13968" rIns="0" bIns="0" rtlCol="0">
            <a:spAutoFit/>
          </a:bodyPr>
          <a:lstStyle/>
          <a:p>
            <a:pPr marL="18413">
              <a:lnSpc>
                <a:spcPts val="1950"/>
              </a:lnSpc>
              <a:spcBef>
                <a:spcPts val="110"/>
              </a:spcBef>
            </a:pPr>
            <a:endParaRPr lang="ru-RU" b="1" spc="-10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sz="2000" b="1" spc="-1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Тема: </a:t>
            </a:r>
            <a:r>
              <a:rPr lang="ru-RU" sz="2000" b="1" spc="-1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Повторение изученного грамматического материала</a:t>
            </a:r>
            <a:r>
              <a:rPr lang="ru-RU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sz="20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Простое двусоставное предложение. Главные члены предложения.</a:t>
            </a:r>
            <a:endParaRPr lang="ru-RU" sz="2000" b="1" spc="-1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95791" y="1122359"/>
            <a:ext cx="344170" cy="860106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6818" y="2193929"/>
            <a:ext cx="344170" cy="86010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9"/>
            <a:ext cx="696471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5"/>
            <a:ext cx="173355" cy="372745"/>
          </a:xfrm>
          <a:prstGeom prst="rect">
            <a:avLst/>
          </a:prstGeom>
        </p:spPr>
        <p:txBody>
          <a:bodyPr vert="horz" wrap="square" lIns="0" tIns="15873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ru-RU" sz="2300" dirty="0" smtClean="0">
                <a:solidFill>
                  <a:schemeClr val="bg1"/>
                </a:solidFill>
                <a:latin typeface="Arial"/>
                <a:cs typeface="Arial"/>
              </a:rPr>
              <a:t>8</a:t>
            </a:r>
            <a:endParaRPr sz="230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584934" cy="212236"/>
          </a:xfrm>
          <a:prstGeom prst="rect">
            <a:avLst/>
          </a:prstGeom>
        </p:spPr>
        <p:txBody>
          <a:bodyPr vert="horz" wrap="square" lIns="0" tIns="12063" rIns="0" bIns="0" rtlCol="0">
            <a:spAutoFit/>
          </a:bodyPr>
          <a:lstStyle/>
          <a:p>
            <a:pPr>
              <a:spcBef>
                <a:spcPts val="95"/>
              </a:spcBef>
            </a:pPr>
            <a:r>
              <a:rPr sz="1300" b="1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b="1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 b="1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3" y="289011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AutoShape 4" descr="Зачем ставить цели в жизни? Для чего человеку всегда нужна цель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560" name="AutoShape 8" descr="Зачем ставить цели в жизни? Для чего человеку всегда нужна цель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562" name="AutoShape 10" descr="Зачем ставить цели в жизни? Для чего человеку всегда нужна цель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29468" y="50788"/>
            <a:ext cx="6840760" cy="430887"/>
          </a:xfrm>
        </p:spPr>
        <p:txBody>
          <a:bodyPr/>
          <a:lstStyle/>
          <a:p>
            <a:r>
              <a:rPr lang="ru-RU" dirty="0" smtClean="0"/>
              <a:t>         </a:t>
            </a:r>
            <a:r>
              <a:rPr lang="ru-RU" sz="1800" dirty="0" smtClean="0"/>
              <a:t>                 </a:t>
            </a:r>
            <a:r>
              <a:rPr lang="ru-RU" sz="2800" dirty="0" smtClean="0"/>
              <a:t>Типы сказуемых </a:t>
            </a:r>
            <a:endParaRPr lang="ru-RU" sz="28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882768" y="622293"/>
            <a:ext cx="1785950" cy="428628"/>
          </a:xfrm>
          <a:prstGeom prst="roundRect">
            <a:avLst/>
          </a:prstGeom>
          <a:solidFill>
            <a:srgbClr val="FFFF00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Сказуемое</a:t>
            </a:r>
            <a:endParaRPr lang="ru-RU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882900" y="1336673"/>
            <a:ext cx="2286016" cy="57150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fontAlgn="base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fontAlgn="base"/>
            <a:endParaRPr lang="ru-RU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base"/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</a:t>
            </a:r>
          </a:p>
          <a:p>
            <a:pPr marL="228600" indent="-228600" fontAlgn="base"/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ru-RU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составное</a:t>
            </a:r>
          </a:p>
          <a:p>
            <a:pPr marL="228600" indent="-228600" fontAlgn="base"/>
            <a:r>
              <a:rPr lang="ru-RU" sz="16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600" b="1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>
            <a:stCxn id="4" idx="2"/>
            <a:endCxn id="20" idx="0"/>
          </p:cNvCxnSpPr>
          <p:nvPr/>
        </p:nvCxnSpPr>
        <p:spPr>
          <a:xfrm rot="5400000">
            <a:off x="1954206" y="515136"/>
            <a:ext cx="285752" cy="1357322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5" idx="0"/>
          </p:cNvCxnSpPr>
          <p:nvPr/>
        </p:nvCxnSpPr>
        <p:spPr>
          <a:xfrm rot="16200000" flipV="1">
            <a:off x="3240091" y="550855"/>
            <a:ext cx="285752" cy="1285883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Скругленный прямоугольник 19"/>
          <p:cNvSpPr/>
          <p:nvPr/>
        </p:nvSpPr>
        <p:spPr>
          <a:xfrm>
            <a:off x="239694" y="1336673"/>
            <a:ext cx="2357454" cy="71438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fontAlgn="base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fontAlgn="base"/>
            <a:endParaRPr lang="ru-RU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base"/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  </a:t>
            </a:r>
          </a:p>
          <a:p>
            <a:pPr marL="228600" indent="-228600" fontAlgn="base"/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   </a:t>
            </a:r>
            <a:r>
              <a:rPr lang="ru-RU" sz="20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простое</a:t>
            </a:r>
          </a:p>
          <a:p>
            <a:pPr marL="228600" indent="-228600" fontAlgn="base"/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 </a:t>
            </a:r>
            <a:r>
              <a:rPr lang="ru-RU" sz="1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читаю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рассказ. </a:t>
            </a:r>
          </a:p>
          <a:p>
            <a:pPr marL="228600" indent="-228600" fontAlgn="base"/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Он </a:t>
            </a:r>
            <a:r>
              <a:rPr lang="ru-RU" sz="1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будет изучать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язык. </a:t>
            </a:r>
            <a:endParaRPr lang="ru-RU" sz="1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base"/>
            <a:r>
              <a:rPr lang="ru-RU" sz="14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400" b="1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1311264" y="2265367"/>
            <a:ext cx="2071702" cy="85725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 sz="1200" b="1" dirty="0" err="1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Составное глагольное</a:t>
            </a:r>
          </a:p>
          <a:p>
            <a:pPr algn="ctr"/>
            <a:r>
              <a:rPr lang="ru-RU" sz="1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Брат</a:t>
            </a:r>
            <a:r>
              <a:rPr lang="ru-RU" sz="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начал изучать </a:t>
            </a:r>
            <a:r>
              <a:rPr lang="ru-RU" sz="1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русский язык.</a:t>
            </a:r>
            <a:endParaRPr lang="ru-RU" sz="12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3525842" y="2265367"/>
            <a:ext cx="2071702" cy="85725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 sz="14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Составное именное</a:t>
            </a:r>
          </a:p>
          <a:p>
            <a:pPr algn="ctr"/>
            <a:r>
              <a:rPr lang="ru-RU" sz="1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Брат</a:t>
            </a:r>
            <a:r>
              <a:rPr lang="ru-RU" sz="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стал врачом.</a:t>
            </a:r>
          </a:p>
          <a:p>
            <a:pPr algn="ctr"/>
            <a:r>
              <a:rPr lang="ru-RU" sz="1400" b="1" dirty="0" smtClean="0">
                <a:solidFill>
                  <a:srgbClr val="0000FF"/>
                </a:solidFill>
              </a:rPr>
              <a:t>Она </a:t>
            </a:r>
            <a:r>
              <a:rPr lang="ru-RU" sz="1400" b="1" dirty="0" smtClean="0">
                <a:solidFill>
                  <a:srgbClr val="FF0000"/>
                </a:solidFill>
              </a:rPr>
              <a:t>была не тороплива.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endParaRPr lang="ru-RU" sz="1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4" name="Прямая соединительная линия 33"/>
          <p:cNvCxnSpPr>
            <a:endCxn id="5" idx="2"/>
          </p:cNvCxnSpPr>
          <p:nvPr/>
        </p:nvCxnSpPr>
        <p:spPr>
          <a:xfrm rot="10800000">
            <a:off x="4025908" y="1908177"/>
            <a:ext cx="571504" cy="35719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>
            <a:stCxn id="5" idx="2"/>
            <a:endCxn id="30" idx="0"/>
          </p:cNvCxnSpPr>
          <p:nvPr/>
        </p:nvCxnSpPr>
        <p:spPr>
          <a:xfrm rot="5400000">
            <a:off x="3007917" y="1247376"/>
            <a:ext cx="357190" cy="1678793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Простое глагольное сказуемое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8256" y="686816"/>
            <a:ext cx="1428760" cy="2221493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В роли простого глагольного сказуемого выступают глаголы любого наклонения, времени и лица</a:t>
            </a:r>
            <a:endParaRPr lang="ru-RU" sz="1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954206" y="622293"/>
            <a:ext cx="3643338" cy="857256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>
              <a:buAutoNum type="arabicPeriod"/>
            </a:pPr>
            <a:endParaRPr lang="ru-RU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just">
              <a:buAutoNum type="arabicPeriod"/>
            </a:pPr>
            <a:r>
              <a:rPr lang="ru-RU" sz="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глагол в форме изъявительного наклонения. 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Глаза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боятся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а руки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делают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Глупый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осудит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а умный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рассудит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ждал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его ответа.</a:t>
            </a:r>
          </a:p>
          <a:p>
            <a:pPr marL="228600" indent="-228600"/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954206" y="1622425"/>
            <a:ext cx="3643338" cy="785818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2.  глагол в форме повелительного наклонения.</a:t>
            </a:r>
          </a:p>
          <a:p>
            <a:r>
              <a:rPr lang="ru-RU" sz="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Научись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правильно произносить слова.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Пусть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сильнее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грянет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буря!</a:t>
            </a:r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954206" y="2551119"/>
            <a:ext cx="3643338" cy="571504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3. глагол в форме условного наклонения.</a:t>
            </a:r>
          </a:p>
          <a:p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Я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помогла бы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тебе, будь я рядом. </a:t>
            </a:r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>
            <a:stCxn id="4" idx="3"/>
            <a:endCxn id="5" idx="1"/>
          </p:cNvCxnSpPr>
          <p:nvPr/>
        </p:nvCxnSpPr>
        <p:spPr>
          <a:xfrm flipV="1">
            <a:off x="1597016" y="1050921"/>
            <a:ext cx="357190" cy="746642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6" idx="1"/>
            <a:endCxn id="4" idx="3"/>
          </p:cNvCxnSpPr>
          <p:nvPr/>
        </p:nvCxnSpPr>
        <p:spPr>
          <a:xfrm rot="10800000">
            <a:off x="1597016" y="1797564"/>
            <a:ext cx="357190" cy="217771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>
            <a:stCxn id="7" idx="1"/>
            <a:endCxn id="4" idx="3"/>
          </p:cNvCxnSpPr>
          <p:nvPr/>
        </p:nvCxnSpPr>
        <p:spPr>
          <a:xfrm rot="10800000">
            <a:off x="1597016" y="1797563"/>
            <a:ext cx="357190" cy="103930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6058" y="102424"/>
            <a:ext cx="5857916" cy="276999"/>
          </a:xfrm>
        </p:spPr>
        <p:txBody>
          <a:bodyPr/>
          <a:lstStyle/>
          <a:p>
            <a:r>
              <a:rPr lang="ru-RU" sz="1600" dirty="0" smtClean="0"/>
              <a:t>   </a:t>
            </a:r>
            <a:r>
              <a:rPr lang="ru-RU" sz="1800" dirty="0" smtClean="0"/>
              <a:t>Составное глагольное сказуемое образуется из</a:t>
            </a:r>
            <a:endParaRPr lang="ru-RU" sz="1800" dirty="0"/>
          </a:p>
        </p:txBody>
      </p:sp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168256" y="1122359"/>
            <a:ext cx="2700340" cy="2000264"/>
          </a:xfrm>
          <a:prstGeom prst="flowChartAlternateProcess">
            <a:avLst/>
          </a:prstGeom>
          <a:solidFill>
            <a:srgbClr val="0000FF"/>
          </a:solidFill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ru-RU" sz="1400" b="1" kern="0" dirty="0" smtClean="0">
              <a:solidFill>
                <a:srgbClr val="FF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b="1" kern="0" dirty="0" smtClean="0">
                <a:solidFill>
                  <a:srgbClr val="FFC000"/>
                </a:solidFill>
              </a:rPr>
              <a:t>глагола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b="1" kern="0" dirty="0" smtClean="0">
                <a:solidFill>
                  <a:srgbClr val="FFC000"/>
                </a:solidFill>
              </a:rPr>
              <a:t>в личной форме, </a:t>
            </a:r>
            <a:r>
              <a:rPr lang="ru-RU" altLang="ru-RU" sz="1200" b="1" kern="0" dirty="0" smtClean="0">
                <a:solidFill>
                  <a:schemeClr val="bg1"/>
                </a:solidFill>
              </a:rPr>
              <a:t>играющего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200" b="1" kern="0" dirty="0" smtClean="0">
                <a:solidFill>
                  <a:schemeClr val="bg1"/>
                </a:solidFill>
              </a:rPr>
              <a:t>вспомогательную роль и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200" b="1" kern="0" dirty="0" smtClean="0">
                <a:solidFill>
                  <a:schemeClr val="bg1"/>
                </a:solidFill>
              </a:rPr>
              <a:t>обозначающего </a:t>
            </a:r>
            <a:r>
              <a:rPr lang="ru-RU" altLang="ru-RU" sz="1200" b="1" kern="0" dirty="0" smtClean="0">
                <a:solidFill>
                  <a:srgbClr val="FFFF00"/>
                </a:solidFill>
              </a:rPr>
              <a:t>начало,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200" b="1" kern="0" dirty="0" smtClean="0">
                <a:solidFill>
                  <a:srgbClr val="FFFF00"/>
                </a:solidFill>
              </a:rPr>
              <a:t>продолжение </a:t>
            </a:r>
            <a:r>
              <a:rPr lang="ru-RU" altLang="ru-RU" sz="1200" b="1" kern="0" dirty="0" smtClean="0">
                <a:solidFill>
                  <a:schemeClr val="bg1"/>
                </a:solidFill>
              </a:rPr>
              <a:t>или</a:t>
            </a:r>
            <a:r>
              <a:rPr lang="ru-RU" altLang="ru-RU" sz="1200" b="1" kern="0" dirty="0" smtClean="0">
                <a:solidFill>
                  <a:srgbClr val="FFFF00"/>
                </a:solidFill>
              </a:rPr>
              <a:t> конец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200" b="1" kern="0" dirty="0" smtClean="0"/>
              <a:t> </a:t>
            </a:r>
            <a:r>
              <a:rPr lang="ru-RU" altLang="ru-RU" sz="1200" b="1" kern="0" dirty="0" smtClean="0">
                <a:solidFill>
                  <a:schemeClr val="bg1"/>
                </a:solidFill>
              </a:rPr>
              <a:t>действия, а также глаголов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200" b="1" kern="0" dirty="0" smtClean="0">
                <a:solidFill>
                  <a:srgbClr val="FFFF00"/>
                </a:solidFill>
              </a:rPr>
              <a:t>хотеть, желать, уметь, мочь,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200" b="1" kern="0" dirty="0" smtClean="0">
                <a:solidFill>
                  <a:srgbClr val="FFFF00"/>
                </a:solidFill>
              </a:rPr>
              <a:t>стараться, намереваться,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200" b="1" kern="0" dirty="0" smtClean="0">
                <a:solidFill>
                  <a:srgbClr val="FFFF00"/>
                </a:solidFill>
              </a:rPr>
              <a:t>пытаться, бояться </a:t>
            </a:r>
            <a:r>
              <a:rPr lang="ru-RU" altLang="ru-RU" sz="1200" b="1" kern="0" dirty="0" smtClean="0">
                <a:solidFill>
                  <a:schemeClr val="bg1"/>
                </a:solidFill>
              </a:rPr>
              <a:t>и др. 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ru-RU" sz="1400" b="1" kern="0" dirty="0" smtClean="0">
              <a:solidFill>
                <a:srgbClr val="0070C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b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b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2954338" y="1122359"/>
            <a:ext cx="2643206" cy="2000264"/>
          </a:xfrm>
          <a:prstGeom prst="flowChartAlternateProcess">
            <a:avLst/>
          </a:prstGeom>
          <a:solidFill>
            <a:srgbClr val="0000FF"/>
          </a:solidFill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0070C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b="1" kern="0" dirty="0" smtClean="0">
                <a:solidFill>
                  <a:srgbClr val="FFC000"/>
                </a:solidFill>
              </a:rPr>
              <a:t>инфинитива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200" b="1" kern="0" dirty="0" smtClean="0">
                <a:solidFill>
                  <a:srgbClr val="FFC000"/>
                </a:solidFill>
              </a:rPr>
              <a:t>(неопределённой формы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200" b="1" kern="0" dirty="0" smtClean="0">
                <a:solidFill>
                  <a:srgbClr val="FFC000"/>
                </a:solidFill>
              </a:rPr>
              <a:t>глагола),</a:t>
            </a:r>
            <a:r>
              <a:rPr lang="ru-RU" altLang="ru-RU" sz="1200" b="1" kern="0" dirty="0" smtClean="0">
                <a:solidFill>
                  <a:schemeClr val="bg1"/>
                </a:solidFill>
              </a:rPr>
              <a:t> выражающего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200" b="1" kern="0" dirty="0" smtClean="0">
                <a:solidFill>
                  <a:schemeClr val="bg1"/>
                </a:solidFill>
              </a:rPr>
              <a:t>основное смысловое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200" b="1" kern="0" dirty="0" smtClean="0">
                <a:solidFill>
                  <a:schemeClr val="bg1"/>
                </a:solidFill>
              </a:rPr>
              <a:t>значение всей конструкции.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200" b="1" kern="0" dirty="0" err="1" smtClean="0">
                <a:solidFill>
                  <a:srgbClr val="53E77A"/>
                </a:solidFill>
              </a:rPr>
              <a:t>Азиз</a:t>
            </a:r>
            <a:r>
              <a:rPr lang="ru-RU" altLang="ru-RU" sz="1200" b="1" kern="0" dirty="0" smtClean="0"/>
              <a:t> </a:t>
            </a:r>
            <a:r>
              <a:rPr lang="ru-RU" altLang="ru-RU" sz="1200" b="1" kern="0" dirty="0" smtClean="0">
                <a:solidFill>
                  <a:srgbClr val="FFFF00"/>
                </a:solidFill>
              </a:rPr>
              <a:t>хочет изучить </a:t>
            </a:r>
            <a:r>
              <a:rPr lang="ru-RU" altLang="ru-RU" sz="1200" b="1" kern="0" dirty="0" smtClean="0">
                <a:solidFill>
                  <a:srgbClr val="53E77A"/>
                </a:solidFill>
              </a:rPr>
              <a:t>корейский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200" b="1" kern="0" dirty="0" smtClean="0">
                <a:solidFill>
                  <a:srgbClr val="53E77A"/>
                </a:solidFill>
              </a:rPr>
              <a:t> язык. Оля</a:t>
            </a:r>
            <a:r>
              <a:rPr lang="ru-RU" altLang="ru-RU" sz="1200" b="1" kern="0" dirty="0" smtClean="0"/>
              <a:t> </a:t>
            </a:r>
            <a:r>
              <a:rPr lang="ru-RU" altLang="ru-RU" sz="1200" b="1" kern="0" dirty="0" smtClean="0">
                <a:solidFill>
                  <a:srgbClr val="FFFF00"/>
                </a:solidFill>
              </a:rPr>
              <a:t>умеет говорить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200" b="1" kern="0" dirty="0" smtClean="0">
                <a:solidFill>
                  <a:srgbClr val="53E77A"/>
                </a:solidFill>
              </a:rPr>
              <a:t>по-китайски. Дети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200" b="1" kern="0" dirty="0" smtClean="0">
                <a:solidFill>
                  <a:srgbClr val="FFFF00"/>
                </a:solidFill>
              </a:rPr>
              <a:t>продолжают изучать </a:t>
            </a:r>
            <a:r>
              <a:rPr lang="ru-RU" altLang="ru-RU" sz="1200" b="1" kern="0" dirty="0" smtClean="0">
                <a:solidFill>
                  <a:srgbClr val="53E77A"/>
                </a:solidFill>
              </a:rPr>
              <a:t>русский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200" b="1" kern="0" dirty="0" smtClean="0">
                <a:solidFill>
                  <a:srgbClr val="53E77A"/>
                </a:solidFill>
              </a:rPr>
              <a:t>язык.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0070C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0000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b="1" kern="0" dirty="0" smtClean="0">
                <a:solidFill>
                  <a:srgbClr val="000000"/>
                </a:solidFill>
              </a:rPr>
              <a:t>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0000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kern="0" dirty="0" smtClean="0">
              <a:solidFill>
                <a:srgbClr val="000000"/>
              </a:solidFill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kern="0" dirty="0" smtClean="0">
              <a:solidFill>
                <a:srgbClr val="FF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cs typeface="Arial" charset="0"/>
              </a:rPr>
              <a:t> </a:t>
            </a: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652" y="550855"/>
            <a:ext cx="1527922" cy="571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446" y="550855"/>
            <a:ext cx="1527922" cy="571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6058" y="102424"/>
            <a:ext cx="5857916" cy="276999"/>
          </a:xfrm>
        </p:spPr>
        <p:txBody>
          <a:bodyPr/>
          <a:lstStyle/>
          <a:p>
            <a:r>
              <a:rPr lang="ru-RU" sz="1600" dirty="0" smtClean="0"/>
              <a:t>    </a:t>
            </a:r>
            <a:r>
              <a:rPr lang="ru-RU" sz="1800" dirty="0" smtClean="0"/>
              <a:t>Составное именное сказуемое образуется из</a:t>
            </a:r>
            <a:endParaRPr lang="ru-RU" sz="1800" dirty="0"/>
          </a:p>
        </p:txBody>
      </p:sp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168256" y="1122359"/>
            <a:ext cx="2700340" cy="2000264"/>
          </a:xfrm>
          <a:prstGeom prst="flowChartAlternateProcess">
            <a:avLst/>
          </a:prstGeom>
          <a:solidFill>
            <a:srgbClr val="FFFF00"/>
          </a:solidFill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ru-RU" sz="1400" b="1" kern="0" dirty="0" smtClean="0">
              <a:solidFill>
                <a:srgbClr val="FF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b="1" kern="0" dirty="0" smtClean="0">
                <a:solidFill>
                  <a:srgbClr val="0070C0"/>
                </a:solidFill>
              </a:rPr>
              <a:t>вспомогательного глагола,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200" b="1" kern="0" dirty="0" smtClean="0"/>
              <a:t>чаще всего выражающегося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200" b="1" kern="0" dirty="0" smtClean="0"/>
              <a:t>глаголом</a:t>
            </a:r>
            <a:r>
              <a:rPr lang="ru-RU" altLang="ru-RU" sz="1200" b="1" kern="0" dirty="0" smtClean="0">
                <a:solidFill>
                  <a:srgbClr val="FF0000"/>
                </a:solidFill>
              </a:rPr>
              <a:t> быть (был, есть,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200" b="1" kern="0" dirty="0" smtClean="0">
                <a:solidFill>
                  <a:srgbClr val="FF0000"/>
                </a:solidFill>
              </a:rPr>
              <a:t>будет, был бы, пусть будет) 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200" b="1" kern="0" dirty="0" smtClean="0"/>
              <a:t> или глаголами-связками </a:t>
            </a:r>
            <a:r>
              <a:rPr lang="ru-RU" altLang="ru-RU" sz="1200" b="1" kern="0" dirty="0" smtClean="0">
                <a:solidFill>
                  <a:srgbClr val="FF0000"/>
                </a:solidFill>
              </a:rPr>
              <a:t>стать,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200" b="1" kern="0" dirty="0" smtClean="0">
                <a:solidFill>
                  <a:srgbClr val="FF0000"/>
                </a:solidFill>
              </a:rPr>
              <a:t>становиться, делаться, считаться,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200" b="1" kern="0" dirty="0" smtClean="0">
                <a:solidFill>
                  <a:srgbClr val="FF0000"/>
                </a:solidFill>
              </a:rPr>
              <a:t>казаться, называться,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200" b="1" kern="0" dirty="0" smtClean="0">
                <a:solidFill>
                  <a:srgbClr val="FF0000"/>
                </a:solidFill>
              </a:rPr>
              <a:t>представляться,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200" b="1" kern="0" dirty="0" smtClean="0">
                <a:solidFill>
                  <a:srgbClr val="FF0000"/>
                </a:solidFill>
              </a:rPr>
              <a:t> представлять собой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200" b="1" kern="0" dirty="0" smtClean="0"/>
              <a:t> и др. 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ru-RU" sz="1400" b="1" kern="0" dirty="0" smtClean="0">
              <a:solidFill>
                <a:srgbClr val="0070C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b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b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2954338" y="1122359"/>
            <a:ext cx="2643206" cy="2000264"/>
          </a:xfrm>
          <a:prstGeom prst="flowChartAlternateProcess">
            <a:avLst/>
          </a:prstGeom>
          <a:solidFill>
            <a:srgbClr val="FFFF00"/>
          </a:solidFill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0070C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b="1" kern="0" dirty="0" smtClean="0">
                <a:solidFill>
                  <a:srgbClr val="0070C0"/>
                </a:solidFill>
              </a:rPr>
              <a:t>именной части,</a:t>
            </a:r>
            <a:r>
              <a:rPr lang="ru-RU" altLang="ru-RU" sz="1400" b="1" kern="0" dirty="0" smtClean="0">
                <a:solidFill>
                  <a:srgbClr val="FF0000"/>
                </a:solidFill>
              </a:rPr>
              <a:t> </a:t>
            </a:r>
            <a:endParaRPr lang="ru-RU" altLang="ru-RU" sz="1200" b="1" kern="0" dirty="0" smtClean="0"/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200" b="1" kern="0" dirty="0" smtClean="0"/>
              <a:t>выражающейся именем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200" b="1" kern="0" dirty="0" smtClean="0"/>
              <a:t>существительным,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200" b="1" kern="0" dirty="0" smtClean="0"/>
              <a:t> именем прилагательным,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200" b="1" kern="0" dirty="0" smtClean="0"/>
              <a:t>именем числительным.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200" b="1" kern="0" dirty="0" err="1" smtClean="0"/>
              <a:t>Алишер</a:t>
            </a:r>
            <a:r>
              <a:rPr lang="ru-RU" altLang="ru-RU" sz="1200" b="1" kern="0" dirty="0" smtClean="0"/>
              <a:t> Навои </a:t>
            </a:r>
            <a:r>
              <a:rPr lang="ru-RU" altLang="ru-RU" sz="1200" b="1" kern="0" dirty="0" smtClean="0">
                <a:solidFill>
                  <a:srgbClr val="FF0000"/>
                </a:solidFill>
              </a:rPr>
              <a:t>был </a:t>
            </a:r>
          </a:p>
          <a:p>
            <a:r>
              <a:rPr lang="ru-RU" altLang="ru-RU" sz="1200" b="1" kern="0" dirty="0" smtClean="0"/>
              <a:t>великим</a:t>
            </a:r>
            <a:r>
              <a:rPr lang="ru-RU" altLang="ru-RU" sz="1200" b="1" kern="0" dirty="0" smtClean="0">
                <a:solidFill>
                  <a:srgbClr val="FF0000"/>
                </a:solidFill>
              </a:rPr>
              <a:t> мастером слова.</a:t>
            </a:r>
            <a:r>
              <a:rPr lang="ru-RU" sz="1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1200" b="1" dirty="0" smtClean="0">
                <a:latin typeface="Arial" pitchFamily="34" charset="0"/>
                <a:cs typeface="Arial" pitchFamily="34" charset="0"/>
              </a:rPr>
              <a:t>Русский язык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велик и могуч.</a:t>
            </a:r>
          </a:p>
          <a:p>
            <a:r>
              <a:rPr lang="ru-RU" sz="1200" b="1" dirty="0" smtClean="0">
                <a:latin typeface="Arial" pitchFamily="34" charset="0"/>
                <a:cs typeface="Arial" pitchFamily="34" charset="0"/>
              </a:rPr>
              <a:t>Пять на пять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будет двадцать</a:t>
            </a:r>
          </a:p>
          <a:p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пять.</a:t>
            </a:r>
          </a:p>
          <a:p>
            <a:r>
              <a:rPr lang="ru-RU" sz="1200" dirty="0" smtClean="0">
                <a:latin typeface="Arial" pitchFamily="34" charset="0"/>
                <a:cs typeface="Arial" pitchFamily="34" charset="0"/>
              </a:rPr>
              <a:t> </a:t>
            </a:r>
            <a:endParaRPr lang="ru-RU" altLang="ru-RU" sz="1200" b="1" kern="0" dirty="0" smtClean="0">
              <a:solidFill>
                <a:srgbClr val="FF00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0000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b="1" kern="0" dirty="0" smtClean="0">
                <a:solidFill>
                  <a:srgbClr val="000000"/>
                </a:solidFill>
              </a:rPr>
              <a:t>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0000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kern="0" dirty="0" smtClean="0">
              <a:solidFill>
                <a:srgbClr val="000000"/>
              </a:solidFill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kern="0" dirty="0" smtClean="0">
              <a:solidFill>
                <a:srgbClr val="FF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cs typeface="Arial" charset="0"/>
              </a:rPr>
              <a:t> </a:t>
            </a: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652" y="550855"/>
            <a:ext cx="1527922" cy="571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446" y="550855"/>
            <a:ext cx="1527922" cy="571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22227"/>
            <a:ext cx="5668982" cy="553998"/>
          </a:xfrm>
        </p:spPr>
        <p:txBody>
          <a:bodyPr/>
          <a:lstStyle/>
          <a:p>
            <a:r>
              <a:rPr lang="ru-RU" sz="1800" dirty="0" smtClean="0"/>
              <a:t>Способы выражения именной части сказуемого</a:t>
            </a:r>
            <a:endParaRPr lang="ru-RU" sz="18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8256" y="1050921"/>
            <a:ext cx="1428760" cy="1428760"/>
          </a:xfrm>
          <a:prstGeom prst="roundRect">
            <a:avLst/>
          </a:prstGeom>
          <a:solidFill>
            <a:srgbClr val="53E77A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Именная часть составного сказуемого может быть выражена</a:t>
            </a:r>
            <a:endParaRPr lang="ru-RU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954206" y="593344"/>
            <a:ext cx="3643338" cy="386139"/>
          </a:xfrm>
          <a:prstGeom prst="roundRect">
            <a:avLst/>
          </a:prstGeom>
          <a:solidFill>
            <a:srgbClr val="FFFF00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>
              <a:buAutoNum type="arabicPeriod"/>
            </a:pP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именем существительным. </a:t>
            </a:r>
          </a:p>
          <a:p>
            <a:pPr marL="228600" indent="-228600"/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Книга –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друг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человека.</a:t>
            </a:r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954206" y="1050922"/>
            <a:ext cx="3643338" cy="57150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 именем прилагательным (полная и краткая формы). Погода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была хорошая.</a:t>
            </a:r>
          </a:p>
          <a:p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Вечер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тих.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954206" y="1693863"/>
            <a:ext cx="3643338" cy="571504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5715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3. сравнительной степенью  имени прилагательного. </a:t>
            </a:r>
          </a:p>
          <a:p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 него характер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твёрже 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стали</a:t>
            </a:r>
          </a:p>
          <a:p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>
            <a:stCxn id="4" idx="3"/>
            <a:endCxn id="5" idx="1"/>
          </p:cNvCxnSpPr>
          <p:nvPr/>
        </p:nvCxnSpPr>
        <p:spPr>
          <a:xfrm flipV="1">
            <a:off x="1597016" y="786414"/>
            <a:ext cx="357190" cy="978887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6" idx="1"/>
            <a:endCxn id="4" idx="3"/>
          </p:cNvCxnSpPr>
          <p:nvPr/>
        </p:nvCxnSpPr>
        <p:spPr>
          <a:xfrm rot="10800000" flipV="1">
            <a:off x="1597016" y="1336673"/>
            <a:ext cx="357190" cy="428627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44" idx="1"/>
            <a:endCxn id="4" idx="3"/>
          </p:cNvCxnSpPr>
          <p:nvPr/>
        </p:nvCxnSpPr>
        <p:spPr>
          <a:xfrm rot="10800000">
            <a:off x="1597016" y="1765302"/>
            <a:ext cx="357190" cy="750099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Скругленный прямоугольник 43"/>
          <p:cNvSpPr/>
          <p:nvPr/>
        </p:nvSpPr>
        <p:spPr>
          <a:xfrm>
            <a:off x="1954206" y="2336805"/>
            <a:ext cx="3643338" cy="35719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4. именем числительным.  </a:t>
            </a:r>
          </a:p>
          <a:p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Дважды два -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четыре</a:t>
            </a:r>
          </a:p>
          <a:p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9" name="Прямая соединительная линия 58"/>
          <p:cNvCxnSpPr>
            <a:stCxn id="7" idx="1"/>
            <a:endCxn id="4" idx="3"/>
          </p:cNvCxnSpPr>
          <p:nvPr/>
        </p:nvCxnSpPr>
        <p:spPr>
          <a:xfrm rot="10800000">
            <a:off x="1597016" y="1765301"/>
            <a:ext cx="357190" cy="214314"/>
          </a:xfrm>
          <a:prstGeom prst="line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Скругленный прямоугольник 32"/>
          <p:cNvSpPr/>
          <p:nvPr/>
        </p:nvSpPr>
        <p:spPr>
          <a:xfrm>
            <a:off x="1954206" y="2765432"/>
            <a:ext cx="3643338" cy="35719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5. местоимением. </a:t>
            </a:r>
          </a:p>
          <a:p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Эта тетрадь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моя.</a:t>
            </a:r>
            <a:endParaRPr lang="ru-RU" sz="1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7" name="Прямая соединительная линия 56"/>
          <p:cNvCxnSpPr>
            <a:endCxn id="4" idx="3"/>
          </p:cNvCxnSpPr>
          <p:nvPr/>
        </p:nvCxnSpPr>
        <p:spPr>
          <a:xfrm rot="16200000" flipV="1">
            <a:off x="1204107" y="2158210"/>
            <a:ext cx="1143008" cy="35719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22227"/>
            <a:ext cx="5668982" cy="553998"/>
          </a:xfrm>
        </p:spPr>
        <p:txBody>
          <a:bodyPr/>
          <a:lstStyle/>
          <a:p>
            <a:r>
              <a:rPr lang="ru-RU" sz="1800" dirty="0" smtClean="0"/>
              <a:t>Способы выражения именной части сказуемого</a:t>
            </a:r>
            <a:endParaRPr lang="ru-RU" sz="18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8256" y="1050921"/>
            <a:ext cx="1428760" cy="142876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Именная часть составного сказуемого может быть выражена</a:t>
            </a:r>
            <a:endParaRPr lang="ru-RU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954206" y="666496"/>
            <a:ext cx="3643338" cy="527301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 w="5715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/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6.  кратким страдательным причастием. </a:t>
            </a:r>
          </a:p>
          <a:p>
            <a:pPr marL="228600" indent="-228600"/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Задача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решена.</a:t>
            </a:r>
            <a:endParaRPr lang="ru-RU" sz="1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954206" y="1265235"/>
            <a:ext cx="3643338" cy="571503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7. неопределённой формой глагола.  </a:t>
            </a:r>
          </a:p>
          <a:p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954206" y="1908177"/>
            <a:ext cx="3643338" cy="57150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8. словом категории состояния. </a:t>
            </a:r>
          </a:p>
          <a:p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В поле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было тихо. </a:t>
            </a:r>
            <a:endParaRPr lang="ru-RU" sz="1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>
            <a:stCxn id="4" idx="3"/>
            <a:endCxn id="5" idx="1"/>
          </p:cNvCxnSpPr>
          <p:nvPr/>
        </p:nvCxnSpPr>
        <p:spPr>
          <a:xfrm flipV="1">
            <a:off x="1597016" y="930147"/>
            <a:ext cx="357190" cy="835154"/>
          </a:xfrm>
          <a:prstGeom prst="line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6" idx="1"/>
            <a:endCxn id="4" idx="3"/>
          </p:cNvCxnSpPr>
          <p:nvPr/>
        </p:nvCxnSpPr>
        <p:spPr>
          <a:xfrm rot="10800000" flipV="1">
            <a:off x="1597016" y="1550987"/>
            <a:ext cx="357190" cy="214314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44" idx="1"/>
            <a:endCxn id="4" idx="3"/>
          </p:cNvCxnSpPr>
          <p:nvPr/>
        </p:nvCxnSpPr>
        <p:spPr>
          <a:xfrm rot="10800000">
            <a:off x="1597016" y="1765302"/>
            <a:ext cx="357190" cy="1035851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Скругленный прямоугольник 43"/>
          <p:cNvSpPr/>
          <p:nvPr/>
        </p:nvSpPr>
        <p:spPr>
          <a:xfrm>
            <a:off x="1954206" y="2551119"/>
            <a:ext cx="3643338" cy="50006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9. фразеологическим оборотом.  </a:t>
            </a:r>
          </a:p>
          <a:p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Он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был мастер на все руки.  </a:t>
            </a:r>
          </a:p>
          <a:p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9" name="Прямая соединительная линия 58"/>
          <p:cNvCxnSpPr>
            <a:stCxn id="7" idx="1"/>
            <a:endCxn id="4" idx="3"/>
          </p:cNvCxnSpPr>
          <p:nvPr/>
        </p:nvCxnSpPr>
        <p:spPr>
          <a:xfrm rot="10800000">
            <a:off x="1597016" y="1765301"/>
            <a:ext cx="357190" cy="428628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1454140" y="1265235"/>
            <a:ext cx="372746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200" b="1" dirty="0" smtClean="0">
                <a:latin typeface="Arial" pitchFamily="34" charset="0"/>
                <a:cs typeface="Arial" pitchFamily="34" charset="0"/>
              </a:rPr>
              <a:t>                Курить –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здоровью вредить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50790"/>
            <a:ext cx="5786478" cy="428628"/>
          </a:xfrm>
        </p:spPr>
        <p:txBody>
          <a:bodyPr/>
          <a:lstStyle/>
          <a:p>
            <a:r>
              <a:rPr lang="ru-RU" sz="1600" dirty="0" smtClean="0"/>
              <a:t>                                   Не путайте! </a:t>
            </a:r>
            <a:br>
              <a:rPr lang="ru-RU" sz="1600" dirty="0" smtClean="0"/>
            </a:br>
            <a:r>
              <a:rPr lang="ru-RU" sz="1600" dirty="0" smtClean="0"/>
              <a:t>            Это не составное глагольное сказуемое, а…</a:t>
            </a:r>
            <a:endParaRPr lang="ru-RU" sz="1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5380" y="622293"/>
            <a:ext cx="5643601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Он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велел запрягать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            </a:t>
            </a:r>
            <a:r>
              <a:rPr lang="ru-RU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велел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- простое глагольное сказуемое; </a:t>
            </a:r>
            <a:r>
              <a:rPr lang="ru-RU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запрягать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– дополнение (В.п.);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Он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уехал учиться              </a:t>
            </a:r>
            <a:r>
              <a:rPr lang="ru-RU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уехал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- простое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глагольное сказуемое; </a:t>
            </a:r>
            <a:r>
              <a:rPr lang="ru-RU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учиться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– обстоятельство цели;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Он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будет учиться            </a:t>
            </a:r>
            <a:r>
              <a:rPr lang="ru-RU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будет учиться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– простое глагольное сказуемое; сложная форма будущего времени.</a:t>
            </a:r>
          </a:p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8" name="Выгнутая вверх стрелка 7"/>
          <p:cNvSpPr/>
          <p:nvPr/>
        </p:nvSpPr>
        <p:spPr>
          <a:xfrm rot="10800000" flipH="1" flipV="1">
            <a:off x="888090" y="553028"/>
            <a:ext cx="856278" cy="212252"/>
          </a:xfrm>
          <a:prstGeom prst="curved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smtClean="0">
                <a:solidFill>
                  <a:srgbClr val="0070C0"/>
                </a:solidFill>
              </a:rPr>
              <a:t>что?</a:t>
            </a:r>
            <a:endParaRPr lang="ru-RU" sz="1600" dirty="0">
              <a:solidFill>
                <a:srgbClr val="0070C0"/>
              </a:solidFill>
            </a:endParaRPr>
          </a:p>
        </p:txBody>
      </p:sp>
      <p:sp>
        <p:nvSpPr>
          <p:cNvPr id="10" name="Выгнутая вверх стрелка 9"/>
          <p:cNvSpPr/>
          <p:nvPr/>
        </p:nvSpPr>
        <p:spPr>
          <a:xfrm rot="10800000" flipH="1" flipV="1">
            <a:off x="882636" y="1337162"/>
            <a:ext cx="934935" cy="213825"/>
          </a:xfrm>
          <a:prstGeom prst="curved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smtClean="0">
                <a:solidFill>
                  <a:srgbClr val="0070C0"/>
                </a:solidFill>
              </a:rPr>
              <a:t>зачем?</a:t>
            </a:r>
            <a:endParaRPr lang="ru-RU" sz="1600" dirty="0">
              <a:solidFill>
                <a:srgbClr val="0070C0"/>
              </a:solidFill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2239958" y="2336805"/>
            <a:ext cx="500066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>
            <a:off x="2311396" y="1550987"/>
            <a:ext cx="500066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>
            <a:off x="2525710" y="693731"/>
            <a:ext cx="500066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      Внимание!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25511" y="2122491"/>
            <a:ext cx="4122973" cy="861774"/>
          </a:xfrm>
        </p:spPr>
        <p:txBody>
          <a:bodyPr/>
          <a:lstStyle/>
          <a:p>
            <a:r>
              <a:rPr lang="ru-RU" sz="1600" dirty="0" smtClean="0">
                <a:solidFill>
                  <a:srgbClr val="0000FF"/>
                </a:solidFill>
              </a:rPr>
              <a:t>Корень учения </a:t>
            </a:r>
            <a:r>
              <a:rPr lang="ru-RU" sz="1600" dirty="0" smtClean="0">
                <a:solidFill>
                  <a:srgbClr val="FF0000"/>
                </a:solidFill>
              </a:rPr>
              <a:t>горек</a:t>
            </a:r>
            <a:r>
              <a:rPr lang="ru-RU" sz="1600" dirty="0" smtClean="0">
                <a:solidFill>
                  <a:srgbClr val="0000FF"/>
                </a:solidFill>
              </a:rPr>
              <a:t>, да плоды </a:t>
            </a:r>
            <a:r>
              <a:rPr lang="ru-RU" sz="1600" dirty="0" smtClean="0">
                <a:solidFill>
                  <a:srgbClr val="FF0000"/>
                </a:solidFill>
              </a:rPr>
              <a:t>сладки</a:t>
            </a:r>
            <a:r>
              <a:rPr lang="ru-RU" sz="1600" dirty="0" smtClean="0">
                <a:solidFill>
                  <a:srgbClr val="0000FF"/>
                </a:solidFill>
              </a:rPr>
              <a:t>.</a:t>
            </a:r>
          </a:p>
          <a:p>
            <a:r>
              <a:rPr lang="ru-RU" sz="1600" dirty="0" smtClean="0">
                <a:solidFill>
                  <a:srgbClr val="0000FF"/>
                </a:solidFill>
              </a:rPr>
              <a:t>Где</a:t>
            </a:r>
            <a:r>
              <a:rPr lang="ru-RU" sz="1600" dirty="0" smtClean="0"/>
              <a:t> </a:t>
            </a:r>
            <a:r>
              <a:rPr lang="ru-RU" sz="1600" dirty="0" smtClean="0">
                <a:solidFill>
                  <a:srgbClr val="FF0000"/>
                </a:solidFill>
              </a:rPr>
              <a:t>тонко</a:t>
            </a:r>
            <a:r>
              <a:rPr lang="ru-RU" sz="1600" dirty="0" smtClean="0">
                <a:solidFill>
                  <a:srgbClr val="0000FF"/>
                </a:solidFill>
              </a:rPr>
              <a:t>, там и рвётся. </a:t>
            </a:r>
          </a:p>
          <a:p>
            <a:r>
              <a:rPr lang="ru-RU" dirty="0" smtClean="0"/>
              <a:t>   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239826" y="622293"/>
          <a:ext cx="3071834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718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Глагол – связка 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быть </a:t>
                      </a:r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в настоящем времени может опускаться  </a:t>
                      </a:r>
                    </a:p>
                  </a:txBody>
                  <a:tcPr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97148" y="1550987"/>
            <a:ext cx="571504" cy="35719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      Внимание!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39826" y="2479681"/>
            <a:ext cx="3888230" cy="615553"/>
          </a:xfrm>
        </p:spPr>
        <p:txBody>
          <a:bodyPr/>
          <a:lstStyle/>
          <a:p>
            <a:r>
              <a:rPr lang="ru-RU" dirty="0" smtClean="0"/>
              <a:t>  </a:t>
            </a:r>
            <a:r>
              <a:rPr lang="ru-RU" sz="1600" dirty="0" smtClean="0">
                <a:solidFill>
                  <a:srgbClr val="FF0000"/>
                </a:solidFill>
              </a:rPr>
              <a:t>Чтение</a:t>
            </a:r>
            <a:r>
              <a:rPr lang="ru-RU" sz="1600" dirty="0" smtClean="0"/>
              <a:t> </a:t>
            </a:r>
            <a:r>
              <a:rPr lang="ru-RU" sz="1600" dirty="0" smtClean="0">
                <a:solidFill>
                  <a:srgbClr val="0000FF"/>
                </a:solidFill>
              </a:rPr>
              <a:t>– вот лучшее </a:t>
            </a:r>
            <a:r>
              <a:rPr lang="ru-RU" sz="1600" dirty="0" smtClean="0">
                <a:solidFill>
                  <a:srgbClr val="FF0000"/>
                </a:solidFill>
              </a:rPr>
              <a:t>учение.</a:t>
            </a:r>
          </a:p>
          <a:p>
            <a:r>
              <a:rPr lang="ru-RU" sz="1600" dirty="0" smtClean="0">
                <a:solidFill>
                  <a:srgbClr val="FF0000"/>
                </a:solidFill>
              </a:rPr>
              <a:t>   Трижды три </a:t>
            </a:r>
            <a:r>
              <a:rPr lang="ru-RU" sz="1600" dirty="0" smtClean="0">
                <a:solidFill>
                  <a:srgbClr val="0000FF"/>
                </a:solidFill>
              </a:rPr>
              <a:t>–</a:t>
            </a:r>
            <a:r>
              <a:rPr lang="ru-RU" sz="1600" dirty="0" smtClean="0">
                <a:solidFill>
                  <a:srgbClr val="0070C0"/>
                </a:solidFill>
              </a:rPr>
              <a:t> </a:t>
            </a:r>
            <a:r>
              <a:rPr lang="ru-RU" sz="1600" dirty="0" smtClean="0">
                <a:solidFill>
                  <a:srgbClr val="FF0000"/>
                </a:solidFill>
              </a:rPr>
              <a:t>девять. </a:t>
            </a:r>
            <a:endParaRPr lang="ru-RU" sz="160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82570" y="622293"/>
          <a:ext cx="4929222" cy="16430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292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64307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Между подлежащим и сказуемым при отсутствии связки ставится тире, если  оба главных члена выражены </a:t>
                      </a:r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 существительными или числительными в И.п.,</a:t>
                      </a:r>
                      <a:r>
                        <a:rPr lang="ru-RU" baseline="0" dirty="0" smtClean="0">
                          <a:solidFill>
                            <a:schemeClr val="bg1"/>
                          </a:solidFill>
                        </a:rPr>
                        <a:t> а также неопределённой формой глагола.</a:t>
                      </a:r>
                      <a:endParaRPr lang="ru-RU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454272" y="2193929"/>
            <a:ext cx="642942" cy="35719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Технология соответствий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25710" y="765169"/>
            <a:ext cx="3030974" cy="1723549"/>
          </a:xfrm>
        </p:spPr>
        <p:txBody>
          <a:bodyPr/>
          <a:lstStyle/>
          <a:p>
            <a:endParaRPr lang="ru-RU" sz="1600" dirty="0" smtClean="0"/>
          </a:p>
          <a:p>
            <a:r>
              <a:rPr lang="ru-RU" sz="1600" dirty="0" smtClean="0"/>
              <a:t>   </a:t>
            </a:r>
            <a:r>
              <a:rPr lang="ru-RU" sz="1600" dirty="0" smtClean="0">
                <a:solidFill>
                  <a:srgbClr val="0000FF"/>
                </a:solidFill>
              </a:rPr>
              <a:t>В предложениях, данных в левом столбце, найдите сказуемые и укажите соответствующий их вид из правого столбца (укажите стрелками) </a:t>
            </a:r>
            <a:endParaRPr lang="ru-RU" sz="1600" dirty="0">
              <a:solidFill>
                <a:srgbClr val="0000FF"/>
              </a:solidFill>
            </a:endParaRPr>
          </a:p>
        </p:txBody>
      </p:sp>
      <p:pic>
        <p:nvPicPr>
          <p:cNvPr id="4" name="Picture 2" descr="C:\Users\Бакибаева\Desktop\unnamed 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884" y="693732"/>
            <a:ext cx="1574189" cy="1857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95699" y="110526"/>
            <a:ext cx="4944655" cy="66300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-5" dirty="0" smtClean="0"/>
              <a:t>        Виды простых предложений предложений</a:t>
            </a:r>
            <a:endParaRPr spc="-5" dirty="0"/>
          </a:p>
        </p:txBody>
      </p:sp>
      <p:sp>
        <p:nvSpPr>
          <p:cNvPr id="6" name="object 6"/>
          <p:cNvSpPr txBox="1"/>
          <p:nvPr/>
        </p:nvSpPr>
        <p:spPr>
          <a:xfrm>
            <a:off x="1666880" y="788221"/>
            <a:ext cx="2421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Обозначает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действие</a:t>
            </a:r>
            <a:r>
              <a:rPr sz="1200" b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предмета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025511" y="765169"/>
            <a:ext cx="3357587" cy="642942"/>
          </a:xfrm>
          <a:prstGeom prst="roundRect">
            <a:avLst/>
          </a:prstGeom>
          <a:solidFill>
            <a:srgbClr val="FF0000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Простые предложения</a:t>
            </a:r>
            <a:endParaRPr lang="ru-RU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68256" y="2051053"/>
            <a:ext cx="2571768" cy="954861"/>
          </a:xfrm>
          <a:prstGeom prst="roundRect">
            <a:avLst/>
          </a:prstGeom>
          <a:solidFill>
            <a:srgbClr val="FFC000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Двусоставные:</a:t>
            </a:r>
            <a:r>
              <a:rPr lang="ru-RU" i="1" dirty="0" smtClean="0"/>
              <a:t> 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Задремали звёзды 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золотые (С.Есенин).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882900" y="2051053"/>
            <a:ext cx="2286015" cy="954861"/>
          </a:xfrm>
          <a:prstGeom prst="roundRect">
            <a:avLst/>
          </a:prstGeom>
          <a:solidFill>
            <a:srgbClr val="18AC3F"/>
          </a:solidFill>
          <a:ln w="57150">
            <a:solidFill>
              <a:srgbClr val="18AC3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Односоставные:</a:t>
            </a:r>
            <a:r>
              <a:rPr lang="ru-RU" i="1" dirty="0" smtClean="0"/>
              <a:t>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Зима. Вечереет.</a:t>
            </a:r>
            <a:endParaRPr lang="ru-RU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>
            <a:stCxn id="7" idx="0"/>
            <a:endCxn id="5" idx="2"/>
          </p:cNvCxnSpPr>
          <p:nvPr/>
        </p:nvCxnSpPr>
        <p:spPr>
          <a:xfrm rot="5400000" flipH="1" flipV="1">
            <a:off x="1757751" y="1104500"/>
            <a:ext cx="642942" cy="1250165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stCxn id="9" idx="0"/>
            <a:endCxn id="5" idx="2"/>
          </p:cNvCxnSpPr>
          <p:nvPr/>
        </p:nvCxnSpPr>
        <p:spPr>
          <a:xfrm rot="16200000" flipV="1">
            <a:off x="3043636" y="1068780"/>
            <a:ext cx="642942" cy="1321603"/>
          </a:xfrm>
          <a:prstGeom prst="line">
            <a:avLst/>
          </a:prstGeom>
          <a:ln w="38100">
            <a:solidFill>
              <a:srgbClr val="18AC3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311132" y="2693995"/>
            <a:ext cx="1285884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311132" y="2622557"/>
            <a:ext cx="1285884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1668454" y="2622557"/>
            <a:ext cx="785818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3097214" y="2693995"/>
            <a:ext cx="64294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3883032" y="2693995"/>
            <a:ext cx="100013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3883032" y="2765433"/>
            <a:ext cx="100013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5446" y="50789"/>
            <a:ext cx="5164295" cy="315471"/>
          </a:xfrm>
        </p:spPr>
        <p:txBody>
          <a:bodyPr/>
          <a:lstStyle/>
          <a:p>
            <a:r>
              <a:rPr lang="ru-RU" dirty="0" smtClean="0"/>
              <a:t>         Технология соответствий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6818" y="550855"/>
          <a:ext cx="5572164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0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31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5284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Брат мечтает познакомиться  с писателем.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</a:rPr>
                        <a:t>составное глагольное сказуемое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594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Я обязан написать ему обо всём.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bg1"/>
                          </a:solidFill>
                        </a:rPr>
                        <a:t>простое глагольное сказуемое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8531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Мы вышли подышать свежим воздухом. 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bg1"/>
                          </a:solidFill>
                        </a:rPr>
                        <a:t>составное именное сказуемое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5593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В тот день она была не в духе.</a:t>
                      </a:r>
                    </a:p>
                    <a:p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bg1"/>
                          </a:solidFill>
                        </a:rPr>
                        <a:t>составное глагольное сказуемое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9128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Умел ошибиться, умей и поправиться.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</a:rPr>
                        <a:t>простое глагольное сказуемое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1132" y="50789"/>
            <a:ext cx="5378609" cy="315471"/>
          </a:xfrm>
        </p:spPr>
        <p:txBody>
          <a:bodyPr/>
          <a:lstStyle/>
          <a:p>
            <a:r>
              <a:rPr lang="ru-RU" dirty="0" smtClean="0"/>
              <a:t>Технология соответствий. Проверьте!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6818" y="550855"/>
          <a:ext cx="5572164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0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31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5284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Брат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мечтает</a:t>
                      </a: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 познакомиться  с писателем.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составное глагольное сказуемое</a:t>
                      </a:r>
                      <a:endParaRPr lang="ru-RU" sz="1400" b="1" dirty="0"/>
                    </a:p>
                  </a:txBody>
                  <a:tcPr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594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Я</a:t>
                      </a: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обязан написать</a:t>
                      </a: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ему обо всём.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bg1"/>
                          </a:solidFill>
                        </a:rPr>
                        <a:t>простое глагольное сказуемое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8531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Мы</a:t>
                      </a: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вышли подышать свежим воздухом. 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bg1"/>
                          </a:solidFill>
                        </a:rPr>
                        <a:t>составное именное сказуемое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5593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В тот день она</a:t>
                      </a: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была не в духе.</a:t>
                      </a:r>
                    </a:p>
                    <a:p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bg1"/>
                          </a:solidFill>
                        </a:rPr>
                        <a:t>составное глагольное сказуемое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9128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Умел ошибиться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,</a:t>
                      </a: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умей</a:t>
                      </a: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и</a:t>
                      </a: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поправиться.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</a:rPr>
                        <a:t>простое глагольное сказуемое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1239826" y="908045"/>
            <a:ext cx="2357454" cy="35719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6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97214" y="765169"/>
            <a:ext cx="428628" cy="50006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7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1096950" y="1979615"/>
            <a:ext cx="2500330" cy="78581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8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54338" y="1836739"/>
            <a:ext cx="642942" cy="42862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9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82702" y="2336805"/>
            <a:ext cx="2143140" cy="64294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Словарная работа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2569" y="622293"/>
            <a:ext cx="2928959" cy="3447098"/>
          </a:xfrm>
        </p:spPr>
        <p:txBody>
          <a:bodyPr/>
          <a:lstStyle/>
          <a:p>
            <a:r>
              <a:rPr lang="ru-RU" sz="1600" i="0" dirty="0" smtClean="0">
                <a:solidFill>
                  <a:srgbClr val="0000FF"/>
                </a:solidFill>
              </a:rPr>
              <a:t>хотеть – </a:t>
            </a:r>
            <a:r>
              <a:rPr lang="en-US" sz="1600" i="0" dirty="0" err="1" smtClean="0">
                <a:solidFill>
                  <a:srgbClr val="7030A0"/>
                </a:solidFill>
              </a:rPr>
              <a:t>istamoq</a:t>
            </a:r>
            <a:r>
              <a:rPr lang="en-US" sz="1600" i="0" dirty="0" smtClean="0">
                <a:solidFill>
                  <a:srgbClr val="7030A0"/>
                </a:solidFill>
              </a:rPr>
              <a:t>;</a:t>
            </a:r>
            <a:endParaRPr lang="ru-RU" sz="1600" i="0" dirty="0" smtClean="0">
              <a:solidFill>
                <a:srgbClr val="7030A0"/>
              </a:solidFill>
            </a:endParaRPr>
          </a:p>
          <a:p>
            <a:r>
              <a:rPr lang="ru-RU" sz="1600" i="0" dirty="0" smtClean="0">
                <a:solidFill>
                  <a:srgbClr val="0000FF"/>
                </a:solidFill>
              </a:rPr>
              <a:t>желать –</a:t>
            </a:r>
            <a:r>
              <a:rPr lang="en-US" sz="1600" i="0" dirty="0" smtClean="0">
                <a:solidFill>
                  <a:srgbClr val="0000FF"/>
                </a:solidFill>
              </a:rPr>
              <a:t> </a:t>
            </a:r>
            <a:r>
              <a:rPr lang="en-US" sz="1600" i="0" dirty="0" err="1" smtClean="0">
                <a:solidFill>
                  <a:srgbClr val="7030A0"/>
                </a:solidFill>
              </a:rPr>
              <a:t>xohlamoq</a:t>
            </a:r>
            <a:r>
              <a:rPr lang="en-US" sz="1600" i="0" dirty="0" smtClean="0">
                <a:solidFill>
                  <a:srgbClr val="7030A0"/>
                </a:solidFill>
              </a:rPr>
              <a:t>;</a:t>
            </a:r>
            <a:endParaRPr lang="ru-RU" sz="1600" i="0" dirty="0" smtClean="0">
              <a:solidFill>
                <a:srgbClr val="7030A0"/>
              </a:solidFill>
            </a:endParaRPr>
          </a:p>
          <a:p>
            <a:r>
              <a:rPr lang="ru-RU" sz="1600" i="0" dirty="0" smtClean="0">
                <a:solidFill>
                  <a:srgbClr val="0000FF"/>
                </a:solidFill>
              </a:rPr>
              <a:t>уметь –</a:t>
            </a:r>
            <a:r>
              <a:rPr lang="en-US" sz="1600" i="0" dirty="0" smtClean="0">
                <a:solidFill>
                  <a:srgbClr val="0000FF"/>
                </a:solidFill>
              </a:rPr>
              <a:t> </a:t>
            </a:r>
            <a:r>
              <a:rPr lang="en-US" sz="1600" i="0" dirty="0" err="1" smtClean="0">
                <a:solidFill>
                  <a:srgbClr val="7030A0"/>
                </a:solidFill>
              </a:rPr>
              <a:t>qila</a:t>
            </a:r>
            <a:r>
              <a:rPr lang="en-US" sz="1600" i="0" dirty="0" smtClean="0">
                <a:solidFill>
                  <a:srgbClr val="7030A0"/>
                </a:solidFill>
              </a:rPr>
              <a:t> </a:t>
            </a:r>
            <a:r>
              <a:rPr lang="en-US" sz="1600" i="0" dirty="0" err="1" smtClean="0">
                <a:solidFill>
                  <a:srgbClr val="7030A0"/>
                </a:solidFill>
              </a:rPr>
              <a:t>olmoq</a:t>
            </a:r>
            <a:r>
              <a:rPr lang="en-US" sz="1600" i="0" dirty="0" smtClean="0">
                <a:solidFill>
                  <a:srgbClr val="7030A0"/>
                </a:solidFill>
              </a:rPr>
              <a:t>;</a:t>
            </a:r>
            <a:endParaRPr lang="ru-RU" sz="1600" i="0" dirty="0" smtClean="0">
              <a:solidFill>
                <a:srgbClr val="7030A0"/>
              </a:solidFill>
            </a:endParaRPr>
          </a:p>
          <a:p>
            <a:r>
              <a:rPr lang="ru-RU" sz="1600" i="0" dirty="0" smtClean="0">
                <a:solidFill>
                  <a:srgbClr val="0000FF"/>
                </a:solidFill>
              </a:rPr>
              <a:t>мочь –</a:t>
            </a:r>
            <a:r>
              <a:rPr lang="en-US" sz="1600" i="0" dirty="0" smtClean="0">
                <a:solidFill>
                  <a:srgbClr val="0000FF"/>
                </a:solidFill>
              </a:rPr>
              <a:t> </a:t>
            </a:r>
            <a:r>
              <a:rPr lang="en-US" sz="1600" i="0" dirty="0" err="1" smtClean="0">
                <a:solidFill>
                  <a:srgbClr val="7030A0"/>
                </a:solidFill>
              </a:rPr>
              <a:t>qodir</a:t>
            </a:r>
            <a:r>
              <a:rPr lang="en-US" sz="1600" i="0" dirty="0" smtClean="0">
                <a:solidFill>
                  <a:srgbClr val="7030A0"/>
                </a:solidFill>
              </a:rPr>
              <a:t>;</a:t>
            </a:r>
            <a:endParaRPr lang="ru-RU" sz="1600" i="0" dirty="0" smtClean="0">
              <a:solidFill>
                <a:srgbClr val="7030A0"/>
              </a:solidFill>
            </a:endParaRPr>
          </a:p>
          <a:p>
            <a:r>
              <a:rPr lang="ru-RU" sz="1600" i="0" dirty="0" smtClean="0">
                <a:solidFill>
                  <a:srgbClr val="0000FF"/>
                </a:solidFill>
              </a:rPr>
              <a:t>стараться –</a:t>
            </a:r>
            <a:r>
              <a:rPr lang="en-US" sz="1600" i="0" dirty="0" smtClean="0">
                <a:solidFill>
                  <a:srgbClr val="0000FF"/>
                </a:solidFill>
              </a:rPr>
              <a:t> </a:t>
            </a:r>
            <a:r>
              <a:rPr lang="en-US" sz="1600" i="0" dirty="0" err="1" smtClean="0">
                <a:solidFill>
                  <a:srgbClr val="7030A0"/>
                </a:solidFill>
              </a:rPr>
              <a:t>harakat</a:t>
            </a:r>
            <a:r>
              <a:rPr lang="en-US" sz="1600" i="0" dirty="0" smtClean="0">
                <a:solidFill>
                  <a:srgbClr val="7030A0"/>
                </a:solidFill>
              </a:rPr>
              <a:t> </a:t>
            </a:r>
            <a:r>
              <a:rPr lang="en-US" sz="1600" i="0" dirty="0" err="1" smtClean="0">
                <a:solidFill>
                  <a:srgbClr val="7030A0"/>
                </a:solidFill>
              </a:rPr>
              <a:t>qilmoq</a:t>
            </a:r>
            <a:r>
              <a:rPr lang="en-US" sz="1600" i="0" dirty="0" smtClean="0">
                <a:solidFill>
                  <a:srgbClr val="7030A0"/>
                </a:solidFill>
              </a:rPr>
              <a:t>;</a:t>
            </a:r>
            <a:endParaRPr lang="ru-RU" sz="1600" i="0" dirty="0" smtClean="0">
              <a:solidFill>
                <a:srgbClr val="7030A0"/>
              </a:solidFill>
            </a:endParaRPr>
          </a:p>
          <a:p>
            <a:r>
              <a:rPr lang="ru-RU" sz="1600" i="0" dirty="0" smtClean="0">
                <a:solidFill>
                  <a:srgbClr val="0000FF"/>
                </a:solidFill>
              </a:rPr>
              <a:t>намереваться –</a:t>
            </a:r>
            <a:r>
              <a:rPr lang="en-US" sz="1600" i="0" dirty="0" smtClean="0">
                <a:solidFill>
                  <a:srgbClr val="0000FF"/>
                </a:solidFill>
              </a:rPr>
              <a:t> </a:t>
            </a:r>
            <a:r>
              <a:rPr lang="en-US" sz="1600" i="0" dirty="0" smtClean="0">
                <a:solidFill>
                  <a:srgbClr val="7030A0"/>
                </a:solidFill>
              </a:rPr>
              <a:t>o</a:t>
            </a:r>
            <a:r>
              <a:rPr lang="uz-Latn-UZ" sz="1600" i="0" dirty="0" smtClean="0">
                <a:solidFill>
                  <a:srgbClr val="7030A0"/>
                </a:solidFill>
              </a:rPr>
              <a:t>‘</a:t>
            </a:r>
            <a:r>
              <a:rPr lang="en-US" sz="1600" i="0" dirty="0" err="1" smtClean="0">
                <a:solidFill>
                  <a:srgbClr val="7030A0"/>
                </a:solidFill>
              </a:rPr>
              <a:t>ylamoq</a:t>
            </a:r>
            <a:r>
              <a:rPr lang="en-US" sz="1600" i="0" dirty="0" smtClean="0">
                <a:solidFill>
                  <a:srgbClr val="7030A0"/>
                </a:solidFill>
              </a:rPr>
              <a:t>;</a:t>
            </a:r>
            <a:endParaRPr lang="ru-RU" sz="1600" i="0" dirty="0" smtClean="0">
              <a:solidFill>
                <a:srgbClr val="7030A0"/>
              </a:solidFill>
            </a:endParaRPr>
          </a:p>
          <a:p>
            <a:r>
              <a:rPr lang="ru-RU" sz="1600" i="0" dirty="0" smtClean="0">
                <a:solidFill>
                  <a:srgbClr val="0000FF"/>
                </a:solidFill>
              </a:rPr>
              <a:t>бояться –</a:t>
            </a:r>
            <a:r>
              <a:rPr lang="en-US" sz="1600" i="0" dirty="0" smtClean="0">
                <a:solidFill>
                  <a:srgbClr val="0000FF"/>
                </a:solidFill>
              </a:rPr>
              <a:t> </a:t>
            </a:r>
            <a:r>
              <a:rPr lang="en-US" sz="1600" i="0" dirty="0" err="1" smtClean="0">
                <a:solidFill>
                  <a:srgbClr val="7030A0"/>
                </a:solidFill>
              </a:rPr>
              <a:t>qo</a:t>
            </a:r>
            <a:r>
              <a:rPr lang="uz-Latn-UZ" sz="1600" i="0" dirty="0" smtClean="0">
                <a:solidFill>
                  <a:srgbClr val="7030A0"/>
                </a:solidFill>
              </a:rPr>
              <a:t>‘</a:t>
            </a:r>
            <a:r>
              <a:rPr lang="en-US" sz="1600" i="0" dirty="0" err="1" smtClean="0">
                <a:solidFill>
                  <a:srgbClr val="7030A0"/>
                </a:solidFill>
              </a:rPr>
              <a:t>rqmoq</a:t>
            </a:r>
            <a:r>
              <a:rPr lang="en-US" sz="1600" i="0" dirty="0" smtClean="0">
                <a:solidFill>
                  <a:srgbClr val="7030A0"/>
                </a:solidFill>
              </a:rPr>
              <a:t>;</a:t>
            </a:r>
            <a:endParaRPr lang="ru-RU" sz="1600" i="0" dirty="0" smtClean="0">
              <a:solidFill>
                <a:srgbClr val="7030A0"/>
              </a:solidFill>
            </a:endParaRPr>
          </a:p>
          <a:p>
            <a:r>
              <a:rPr lang="ru-RU" sz="1600" i="0" dirty="0" smtClean="0">
                <a:solidFill>
                  <a:srgbClr val="0000FF"/>
                </a:solidFill>
              </a:rPr>
              <a:t>пытаться – </a:t>
            </a:r>
            <a:r>
              <a:rPr lang="en-US" sz="1600" i="0" dirty="0" err="1" smtClean="0">
                <a:solidFill>
                  <a:srgbClr val="7030A0"/>
                </a:solidFill>
              </a:rPr>
              <a:t>urinib</a:t>
            </a:r>
            <a:r>
              <a:rPr lang="en-US" sz="1600" i="0" dirty="0" smtClean="0">
                <a:solidFill>
                  <a:srgbClr val="7030A0"/>
                </a:solidFill>
              </a:rPr>
              <a:t> </a:t>
            </a:r>
            <a:r>
              <a:rPr lang="en-US" sz="1600" i="0" smtClean="0">
                <a:solidFill>
                  <a:srgbClr val="7030A0"/>
                </a:solidFill>
              </a:rPr>
              <a:t>ko</a:t>
            </a:r>
            <a:r>
              <a:rPr lang="uz-Latn-UZ" sz="1600" i="0" smtClean="0">
                <a:solidFill>
                  <a:srgbClr val="7030A0"/>
                </a:solidFill>
              </a:rPr>
              <a:t>‘</a:t>
            </a:r>
            <a:r>
              <a:rPr lang="en-US" sz="1600" i="0" dirty="0" err="1" smtClean="0">
                <a:solidFill>
                  <a:srgbClr val="7030A0"/>
                </a:solidFill>
              </a:rPr>
              <a:t>rmoq</a:t>
            </a:r>
            <a:r>
              <a:rPr lang="en-US" sz="1600" i="0" dirty="0" smtClean="0">
                <a:solidFill>
                  <a:srgbClr val="7030A0"/>
                </a:solidFill>
              </a:rPr>
              <a:t>;</a:t>
            </a:r>
            <a:endParaRPr lang="ru-RU" sz="1600" i="0" dirty="0" smtClean="0">
              <a:solidFill>
                <a:srgbClr val="7030A0"/>
              </a:solidFill>
            </a:endParaRPr>
          </a:p>
          <a:p>
            <a:r>
              <a:rPr lang="ru-RU" sz="1600" i="0" dirty="0" smtClean="0">
                <a:solidFill>
                  <a:srgbClr val="0000FF"/>
                </a:solidFill>
              </a:rPr>
              <a:t>казаться – </a:t>
            </a:r>
            <a:r>
              <a:rPr lang="en-US" sz="1600" i="0" dirty="0" err="1" smtClean="0">
                <a:solidFill>
                  <a:srgbClr val="7030A0"/>
                </a:solidFill>
              </a:rPr>
              <a:t>tuyilmoq</a:t>
            </a:r>
            <a:r>
              <a:rPr lang="en-US" sz="1600" i="0" dirty="0" smtClean="0">
                <a:solidFill>
                  <a:srgbClr val="7030A0"/>
                </a:solidFill>
              </a:rPr>
              <a:t>;</a:t>
            </a:r>
            <a:endParaRPr lang="ru-RU" sz="1600" i="0" dirty="0" smtClean="0">
              <a:solidFill>
                <a:srgbClr val="7030A0"/>
              </a:solidFill>
            </a:endParaRPr>
          </a:p>
          <a:p>
            <a:r>
              <a:rPr lang="ru-RU" sz="1600" i="0" dirty="0" smtClean="0">
                <a:solidFill>
                  <a:srgbClr val="0000FF"/>
                </a:solidFill>
              </a:rPr>
              <a:t>считаться – </a:t>
            </a:r>
            <a:r>
              <a:rPr lang="en-US" sz="1600" i="0" dirty="0" err="1" smtClean="0">
                <a:solidFill>
                  <a:srgbClr val="7030A0"/>
                </a:solidFill>
              </a:rPr>
              <a:t>sanalmoq</a:t>
            </a:r>
            <a:r>
              <a:rPr lang="en-US" sz="1600" i="0" dirty="0" smtClean="0">
                <a:solidFill>
                  <a:srgbClr val="7030A0"/>
                </a:solidFill>
              </a:rPr>
              <a:t>;</a:t>
            </a:r>
            <a:endParaRPr lang="ru-RU" sz="1600" i="0" dirty="0" smtClean="0">
              <a:solidFill>
                <a:srgbClr val="7030A0"/>
              </a:solidFill>
            </a:endParaRPr>
          </a:p>
          <a:p>
            <a:r>
              <a:rPr lang="ru-RU" sz="1600" dirty="0" smtClean="0"/>
              <a:t> </a:t>
            </a:r>
          </a:p>
          <a:p>
            <a:r>
              <a:rPr lang="ru-RU" sz="1600" dirty="0" smtClean="0"/>
              <a:t> </a:t>
            </a:r>
          </a:p>
          <a:p>
            <a:r>
              <a:rPr lang="ru-RU" sz="1600" dirty="0" smtClean="0"/>
              <a:t> </a:t>
            </a:r>
          </a:p>
          <a:p>
            <a:endParaRPr lang="ru-RU" sz="1600" dirty="0"/>
          </a:p>
        </p:txBody>
      </p:sp>
      <p:pic>
        <p:nvPicPr>
          <p:cNvPr id="5" name="Picture 7" descr="C:\Users\HOME\Desktop\im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68652" y="765169"/>
            <a:ext cx="2428892" cy="19113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50789"/>
            <a:ext cx="5857916" cy="298216"/>
          </a:xfrm>
          <a:prstGeom prst="rect">
            <a:avLst/>
          </a:prstGeom>
        </p:spPr>
        <p:txBody>
          <a:bodyPr vert="horz" wrap="square" lIns="0" tIns="16508" rIns="0" bIns="0" rtlCol="0">
            <a:spAutoFit/>
          </a:bodyPr>
          <a:lstStyle/>
          <a:p>
            <a:pPr marL="12698">
              <a:spcBef>
                <a:spcPts val="130"/>
              </a:spcBef>
            </a:pPr>
            <a:r>
              <a:rPr lang="ru-RU" sz="1800" spc="15" dirty="0" smtClean="0"/>
              <a:t>  Задание для самостоятельного выполнения</a:t>
            </a:r>
            <a:endParaRPr sz="1800" spc="5" dirty="0"/>
          </a:p>
        </p:txBody>
      </p:sp>
      <p:sp>
        <p:nvSpPr>
          <p:cNvPr id="6" name="object 6"/>
          <p:cNvSpPr txBox="1"/>
          <p:nvPr/>
        </p:nvSpPr>
        <p:spPr>
          <a:xfrm>
            <a:off x="471086" y="704142"/>
            <a:ext cx="800100" cy="359071"/>
          </a:xfrm>
          <a:prstGeom prst="rect">
            <a:avLst/>
          </a:prstGeom>
        </p:spPr>
        <p:txBody>
          <a:bodyPr vert="horz" wrap="square" lIns="0" tIns="12698" rIns="0" bIns="0" rtlCol="0">
            <a:spAutoFit/>
          </a:bodyPr>
          <a:lstStyle/>
          <a:p>
            <a:pPr algn="ctr">
              <a:lnSpc>
                <a:spcPts val="1140"/>
              </a:lnSpc>
              <a:spcBef>
                <a:spcPts val="100"/>
              </a:spcBef>
            </a:pPr>
            <a:r>
              <a:rPr sz="1000" b="1" i="1" spc="-3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1000" b="1" i="1" dirty="0">
                <a:solidFill>
                  <a:srgbClr val="FFFFFF"/>
                </a:solidFill>
                <a:latin typeface="Arial"/>
                <a:cs typeface="Arial"/>
              </a:rPr>
              <a:t>пражнение</a:t>
            </a:r>
            <a:endParaRPr sz="1000">
              <a:latin typeface="Arial"/>
              <a:cs typeface="Arial"/>
            </a:endParaRPr>
          </a:p>
          <a:p>
            <a:pPr algn="ctr">
              <a:lnSpc>
                <a:spcPts val="1620"/>
              </a:lnSpc>
            </a:pP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298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149548" y="550855"/>
            <a:ext cx="6915348" cy="1413197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§ 20.</a:t>
            </a:r>
            <a:r>
              <a:rPr lang="ru-RU" b="1" spc="-1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Повторение изученного грамматического материала</a:t>
            </a:r>
            <a:r>
              <a:rPr lang="ru-RU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. Простое двусоставное </a:t>
            </a:r>
          </a:p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                  предложение. Главные члены предложения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  Упражнения 165, 166 (стр. 73). </a:t>
            </a:r>
          </a:p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                       </a:t>
            </a:r>
            <a:endParaRPr lang="ru-RU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7" descr="EnglishZoom. Стоит ли задавать домашнее задание по иностранному языку? |  EnglishZoo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83296" y="5194325"/>
            <a:ext cx="2994004" cy="14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 descr="Домашнее задание школьные иконки иллюстрации | Премиум векторы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25512" y="1744652"/>
            <a:ext cx="3500462" cy="1306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2425"/>
            <a:ext cx="5668982" cy="323165"/>
          </a:xfrm>
        </p:spPr>
        <p:txBody>
          <a:bodyPr/>
          <a:lstStyle/>
          <a:p>
            <a:r>
              <a:rPr lang="ru-RU" dirty="0" smtClean="0"/>
              <a:t>   </a:t>
            </a:r>
            <a:r>
              <a:rPr lang="en-US" dirty="0" smtClean="0"/>
              <a:t>     </a:t>
            </a:r>
            <a:r>
              <a:rPr lang="ru-RU" dirty="0" smtClean="0"/>
              <a:t>      Двусоставное предложение</a:t>
            </a:r>
            <a:endParaRPr lang="ru-RU" dirty="0"/>
          </a:p>
        </p:txBody>
      </p:sp>
      <p:sp>
        <p:nvSpPr>
          <p:cNvPr id="5" name="object 5"/>
          <p:cNvSpPr/>
          <p:nvPr/>
        </p:nvSpPr>
        <p:spPr>
          <a:xfrm>
            <a:off x="882636" y="622293"/>
            <a:ext cx="4143404" cy="418401"/>
          </a:xfrm>
          <a:custGeom>
            <a:avLst/>
            <a:gdLst/>
            <a:ahLst/>
            <a:cxnLst/>
            <a:rect l="l" t="t" r="r" b="b"/>
            <a:pathLst>
              <a:path w="2613660" h="274319">
                <a:moveTo>
                  <a:pt x="2476501" y="0"/>
                </a:moveTo>
                <a:lnTo>
                  <a:pt x="137159" y="0"/>
                </a:lnTo>
                <a:lnTo>
                  <a:pt x="93927" y="7022"/>
                </a:lnTo>
                <a:lnTo>
                  <a:pt x="56290" y="26554"/>
                </a:lnTo>
                <a:lnTo>
                  <a:pt x="26554" y="56290"/>
                </a:lnTo>
                <a:lnTo>
                  <a:pt x="7022" y="93927"/>
                </a:lnTo>
                <a:lnTo>
                  <a:pt x="0" y="137159"/>
                </a:lnTo>
                <a:lnTo>
                  <a:pt x="7022" y="180392"/>
                </a:lnTo>
                <a:lnTo>
                  <a:pt x="26554" y="218029"/>
                </a:lnTo>
                <a:lnTo>
                  <a:pt x="56290" y="247765"/>
                </a:lnTo>
                <a:lnTo>
                  <a:pt x="93927" y="267297"/>
                </a:lnTo>
                <a:lnTo>
                  <a:pt x="137159" y="274319"/>
                </a:lnTo>
                <a:lnTo>
                  <a:pt x="2476501" y="274319"/>
                </a:lnTo>
                <a:lnTo>
                  <a:pt x="2519734" y="267297"/>
                </a:lnTo>
                <a:lnTo>
                  <a:pt x="2557370" y="247765"/>
                </a:lnTo>
                <a:lnTo>
                  <a:pt x="2587107" y="218029"/>
                </a:lnTo>
                <a:lnTo>
                  <a:pt x="2606638" y="180392"/>
                </a:lnTo>
                <a:lnTo>
                  <a:pt x="2613661" y="137159"/>
                </a:lnTo>
                <a:lnTo>
                  <a:pt x="2606638" y="93927"/>
                </a:lnTo>
                <a:lnTo>
                  <a:pt x="2587107" y="56290"/>
                </a:lnTo>
                <a:lnTo>
                  <a:pt x="2557370" y="26554"/>
                </a:lnTo>
                <a:lnTo>
                  <a:pt x="2519734" y="7022"/>
                </a:lnTo>
                <a:lnTo>
                  <a:pt x="2476501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           </a:t>
            </a:r>
            <a:r>
              <a:rPr lang="ru-RU" b="1" spc="-1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простое предложение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6" name="object 8"/>
          <p:cNvSpPr/>
          <p:nvPr/>
        </p:nvSpPr>
        <p:spPr>
          <a:xfrm>
            <a:off x="596884" y="1193797"/>
            <a:ext cx="4714908" cy="571504"/>
          </a:xfrm>
          <a:custGeom>
            <a:avLst/>
            <a:gdLst/>
            <a:ahLst/>
            <a:cxnLst/>
            <a:rect l="l" t="t" r="r" b="b"/>
            <a:pathLst>
              <a:path w="4396740" h="510539">
                <a:moveTo>
                  <a:pt x="4141472" y="0"/>
                </a:moveTo>
                <a:lnTo>
                  <a:pt x="255268" y="0"/>
                </a:lnTo>
                <a:lnTo>
                  <a:pt x="209536" y="4131"/>
                </a:lnTo>
                <a:lnTo>
                  <a:pt x="166431" y="16037"/>
                </a:lnTo>
                <a:lnTo>
                  <a:pt x="126688" y="34980"/>
                </a:lnTo>
                <a:lnTo>
                  <a:pt x="91041" y="60227"/>
                </a:lnTo>
                <a:lnTo>
                  <a:pt x="60227" y="91041"/>
                </a:lnTo>
                <a:lnTo>
                  <a:pt x="34980" y="126688"/>
                </a:lnTo>
                <a:lnTo>
                  <a:pt x="16037" y="166431"/>
                </a:lnTo>
                <a:lnTo>
                  <a:pt x="4131" y="209536"/>
                </a:lnTo>
                <a:lnTo>
                  <a:pt x="0" y="255268"/>
                </a:lnTo>
                <a:lnTo>
                  <a:pt x="4131" y="301004"/>
                </a:lnTo>
                <a:lnTo>
                  <a:pt x="16037" y="344109"/>
                </a:lnTo>
                <a:lnTo>
                  <a:pt x="34980" y="383853"/>
                </a:lnTo>
                <a:lnTo>
                  <a:pt x="60227" y="419499"/>
                </a:lnTo>
                <a:lnTo>
                  <a:pt x="91041" y="450313"/>
                </a:lnTo>
                <a:lnTo>
                  <a:pt x="126688" y="475560"/>
                </a:lnTo>
                <a:lnTo>
                  <a:pt x="166431" y="494504"/>
                </a:lnTo>
                <a:lnTo>
                  <a:pt x="209536" y="506409"/>
                </a:lnTo>
                <a:lnTo>
                  <a:pt x="255268" y="510541"/>
                </a:lnTo>
                <a:lnTo>
                  <a:pt x="4141472" y="510541"/>
                </a:lnTo>
                <a:lnTo>
                  <a:pt x="4187204" y="506409"/>
                </a:lnTo>
                <a:lnTo>
                  <a:pt x="4230309" y="494504"/>
                </a:lnTo>
                <a:lnTo>
                  <a:pt x="4270053" y="475560"/>
                </a:lnTo>
                <a:lnTo>
                  <a:pt x="4305699" y="450313"/>
                </a:lnTo>
                <a:lnTo>
                  <a:pt x="4336513" y="419499"/>
                </a:lnTo>
                <a:lnTo>
                  <a:pt x="4361760" y="383853"/>
                </a:lnTo>
                <a:lnTo>
                  <a:pt x="4380704" y="344109"/>
                </a:lnTo>
                <a:lnTo>
                  <a:pt x="4392609" y="301004"/>
                </a:lnTo>
                <a:lnTo>
                  <a:pt x="4396741" y="255272"/>
                </a:lnTo>
                <a:lnTo>
                  <a:pt x="4392609" y="209536"/>
                </a:lnTo>
                <a:lnTo>
                  <a:pt x="4380704" y="166431"/>
                </a:lnTo>
                <a:lnTo>
                  <a:pt x="4361760" y="126688"/>
                </a:lnTo>
                <a:lnTo>
                  <a:pt x="4336513" y="91041"/>
                </a:lnTo>
                <a:lnTo>
                  <a:pt x="4305699" y="60227"/>
                </a:lnTo>
                <a:lnTo>
                  <a:pt x="4270053" y="34980"/>
                </a:lnTo>
                <a:lnTo>
                  <a:pt x="4230309" y="16037"/>
                </a:lnTo>
                <a:lnTo>
                  <a:pt x="4187204" y="4131"/>
                </a:lnTo>
                <a:lnTo>
                  <a:pt x="4141472" y="0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</a:t>
            </a:r>
            <a:r>
              <a:rPr lang="en-US" dirty="0" smtClean="0"/>
              <a:t>  </a:t>
            </a:r>
            <a:r>
              <a:rPr lang="ru-RU" dirty="0" smtClean="0"/>
              <a:t>  </a:t>
            </a:r>
            <a:r>
              <a:rPr lang="ru-RU" b="1" dirty="0" smtClean="0">
                <a:solidFill>
                  <a:srgbClr val="FFFF00"/>
                </a:solidFill>
              </a:rPr>
              <a:t>имеет два главных члена предложения:</a:t>
            </a:r>
          </a:p>
          <a:p>
            <a:r>
              <a:rPr lang="ru-RU" b="1" dirty="0" smtClean="0">
                <a:solidFill>
                  <a:srgbClr val="FFFF00"/>
                </a:solidFill>
              </a:rPr>
              <a:t>                     и подлежащее, и сказуемое  </a:t>
            </a:r>
          </a:p>
          <a:p>
            <a:r>
              <a:rPr lang="ru-RU" b="1" dirty="0" smtClean="0">
                <a:solidFill>
                  <a:srgbClr val="FFFF00"/>
                </a:solidFill>
              </a:rPr>
              <a:t>                         </a:t>
            </a:r>
            <a:r>
              <a:rPr lang="ru-RU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 </a:t>
            </a:r>
          </a:p>
          <a:p>
            <a:r>
              <a:rPr lang="ru-RU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</a:t>
            </a:r>
            <a:endParaRPr b="1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ject 9"/>
          <p:cNvSpPr/>
          <p:nvPr/>
        </p:nvSpPr>
        <p:spPr>
          <a:xfrm>
            <a:off x="668322" y="1908177"/>
            <a:ext cx="4572032" cy="571504"/>
          </a:xfrm>
          <a:custGeom>
            <a:avLst/>
            <a:gdLst/>
            <a:ahLst/>
            <a:cxnLst/>
            <a:rect l="l" t="t" r="r" b="b"/>
            <a:pathLst>
              <a:path w="3505200" h="495300">
                <a:moveTo>
                  <a:pt x="3257553" y="0"/>
                </a:moveTo>
                <a:lnTo>
                  <a:pt x="247651" y="0"/>
                </a:lnTo>
                <a:lnTo>
                  <a:pt x="197902" y="5054"/>
                </a:lnTo>
                <a:lnTo>
                  <a:pt x="151492" y="19541"/>
                </a:lnTo>
                <a:lnTo>
                  <a:pt x="109434" y="42443"/>
                </a:lnTo>
                <a:lnTo>
                  <a:pt x="72746" y="72747"/>
                </a:lnTo>
                <a:lnTo>
                  <a:pt x="42443" y="109435"/>
                </a:lnTo>
                <a:lnTo>
                  <a:pt x="19540" y="151492"/>
                </a:lnTo>
                <a:lnTo>
                  <a:pt x="5054" y="197903"/>
                </a:lnTo>
                <a:lnTo>
                  <a:pt x="0" y="247651"/>
                </a:lnTo>
                <a:lnTo>
                  <a:pt x="5054" y="297399"/>
                </a:lnTo>
                <a:lnTo>
                  <a:pt x="19540" y="343810"/>
                </a:lnTo>
                <a:lnTo>
                  <a:pt x="42443" y="385867"/>
                </a:lnTo>
                <a:lnTo>
                  <a:pt x="72746" y="422555"/>
                </a:lnTo>
                <a:lnTo>
                  <a:pt x="109434" y="452858"/>
                </a:lnTo>
                <a:lnTo>
                  <a:pt x="151492" y="475761"/>
                </a:lnTo>
                <a:lnTo>
                  <a:pt x="197902" y="490248"/>
                </a:lnTo>
                <a:lnTo>
                  <a:pt x="247651" y="495302"/>
                </a:lnTo>
                <a:lnTo>
                  <a:pt x="3257553" y="495302"/>
                </a:lnTo>
                <a:lnTo>
                  <a:pt x="3307301" y="490248"/>
                </a:lnTo>
                <a:lnTo>
                  <a:pt x="3353712" y="475761"/>
                </a:lnTo>
                <a:lnTo>
                  <a:pt x="3395769" y="452858"/>
                </a:lnTo>
                <a:lnTo>
                  <a:pt x="3432457" y="422555"/>
                </a:lnTo>
                <a:lnTo>
                  <a:pt x="3462761" y="385867"/>
                </a:lnTo>
                <a:lnTo>
                  <a:pt x="3485663" y="343810"/>
                </a:lnTo>
                <a:lnTo>
                  <a:pt x="3500150" y="297399"/>
                </a:lnTo>
                <a:lnTo>
                  <a:pt x="3505205" y="247651"/>
                </a:lnTo>
                <a:lnTo>
                  <a:pt x="3500150" y="197903"/>
                </a:lnTo>
                <a:lnTo>
                  <a:pt x="3485663" y="151492"/>
                </a:lnTo>
                <a:lnTo>
                  <a:pt x="3462761" y="109435"/>
                </a:lnTo>
                <a:lnTo>
                  <a:pt x="3432457" y="72747"/>
                </a:lnTo>
                <a:lnTo>
                  <a:pt x="3395769" y="42443"/>
                </a:lnTo>
                <a:lnTo>
                  <a:pt x="3353712" y="19541"/>
                </a:lnTo>
                <a:lnTo>
                  <a:pt x="3307301" y="5054"/>
                </a:lnTo>
                <a:lnTo>
                  <a:pt x="3257553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endParaRPr lang="ru-RU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ject 11"/>
          <p:cNvSpPr/>
          <p:nvPr/>
        </p:nvSpPr>
        <p:spPr>
          <a:xfrm>
            <a:off x="596884" y="2622557"/>
            <a:ext cx="4714908" cy="500067"/>
          </a:xfrm>
          <a:custGeom>
            <a:avLst/>
            <a:gdLst/>
            <a:ahLst/>
            <a:cxnLst/>
            <a:rect l="l" t="t" r="r" b="b"/>
            <a:pathLst>
              <a:path w="1245870" h="269239">
                <a:moveTo>
                  <a:pt x="1110960" y="0"/>
                </a:moveTo>
                <a:lnTo>
                  <a:pt x="134599" y="0"/>
                </a:lnTo>
                <a:lnTo>
                  <a:pt x="92173" y="6891"/>
                </a:lnTo>
                <a:lnTo>
                  <a:pt x="55239" y="26058"/>
                </a:lnTo>
                <a:lnTo>
                  <a:pt x="26058" y="55240"/>
                </a:lnTo>
                <a:lnTo>
                  <a:pt x="6891" y="92174"/>
                </a:lnTo>
                <a:lnTo>
                  <a:pt x="0" y="134600"/>
                </a:lnTo>
                <a:lnTo>
                  <a:pt x="6891" y="177034"/>
                </a:lnTo>
                <a:lnTo>
                  <a:pt x="26058" y="213968"/>
                </a:lnTo>
                <a:lnTo>
                  <a:pt x="55239" y="243149"/>
                </a:lnTo>
                <a:lnTo>
                  <a:pt x="92173" y="262316"/>
                </a:lnTo>
                <a:lnTo>
                  <a:pt x="134599" y="269208"/>
                </a:lnTo>
                <a:lnTo>
                  <a:pt x="1110960" y="269208"/>
                </a:lnTo>
                <a:lnTo>
                  <a:pt x="1153386" y="262316"/>
                </a:lnTo>
                <a:lnTo>
                  <a:pt x="1190320" y="243149"/>
                </a:lnTo>
                <a:lnTo>
                  <a:pt x="1219501" y="213968"/>
                </a:lnTo>
                <a:lnTo>
                  <a:pt x="1238668" y="177034"/>
                </a:lnTo>
                <a:lnTo>
                  <a:pt x="1245560" y="134608"/>
                </a:lnTo>
                <a:lnTo>
                  <a:pt x="1238668" y="92174"/>
                </a:lnTo>
                <a:lnTo>
                  <a:pt x="1219501" y="55240"/>
                </a:lnTo>
                <a:lnTo>
                  <a:pt x="1190320" y="26058"/>
                </a:lnTo>
                <a:lnTo>
                  <a:pt x="1153386" y="6891"/>
                </a:lnTo>
                <a:lnTo>
                  <a:pt x="1110960" y="0"/>
                </a:lnTo>
                <a:close/>
              </a:path>
            </a:pathLst>
          </a:custGeom>
          <a:solidFill>
            <a:srgbClr val="7030A0"/>
          </a:solidFill>
        </p:spPr>
        <p:txBody>
          <a:bodyPr wrap="square" lIns="0" tIns="0" rIns="0" bIns="0" rtlCol="0" anchor="ctr"/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Ярко светит весеннее солнышко.</a:t>
            </a:r>
            <a:endParaRPr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882900" y="2479681"/>
            <a:ext cx="428628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5"/>
          <p:cNvSpPr/>
          <p:nvPr/>
        </p:nvSpPr>
        <p:spPr>
          <a:xfrm>
            <a:off x="2882900" y="979483"/>
            <a:ext cx="357190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13" name="object 15"/>
          <p:cNvSpPr/>
          <p:nvPr/>
        </p:nvSpPr>
        <p:spPr>
          <a:xfrm>
            <a:off x="2882900" y="1765301"/>
            <a:ext cx="357190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96884" y="1979615"/>
            <a:ext cx="4857783" cy="466015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содержит два состава:</a:t>
            </a: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состав подлежащего и состав сказуемого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ru-RU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3597280" y="2979747"/>
            <a:ext cx="1214446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668454" y="3051185"/>
            <a:ext cx="714380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1668454" y="2979747"/>
            <a:ext cx="714380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1436" y="1"/>
            <a:ext cx="6048672" cy="276999"/>
          </a:xfrm>
        </p:spPr>
        <p:txBody>
          <a:bodyPr/>
          <a:lstStyle/>
          <a:p>
            <a:r>
              <a:rPr lang="ru-RU" sz="1800" dirty="0" smtClean="0"/>
              <a:t>                          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25710" y="622293"/>
            <a:ext cx="3071834" cy="2215991"/>
          </a:xfrm>
        </p:spPr>
        <p:txBody>
          <a:bodyPr/>
          <a:lstStyle/>
          <a:p>
            <a:r>
              <a:rPr lang="ru-RU" sz="1800" i="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Подлежащее и сказуемое</a:t>
            </a:r>
            <a:r>
              <a:rPr lang="ru-RU" sz="1800" i="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i="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– главные члены  </a:t>
            </a:r>
            <a:r>
              <a:rPr lang="ru-RU" sz="1800" i="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двусоставного предложения, его </a:t>
            </a:r>
            <a:br>
              <a:rPr lang="ru-RU" sz="1800" i="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i="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грамматическая основа.</a:t>
            </a:r>
            <a:r>
              <a:rPr lang="ru-RU" sz="1800" i="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800" i="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i="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Вокруг них группируются все остальные </a:t>
            </a:r>
            <a:br>
              <a:rPr lang="ru-RU" sz="1800" i="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i="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члены предложения.</a:t>
            </a:r>
            <a:endParaRPr lang="ru-RU" sz="1800" i="0" dirty="0">
              <a:solidFill>
                <a:srgbClr val="0000FF"/>
              </a:solidFill>
            </a:endParaRPr>
          </a:p>
        </p:txBody>
      </p:sp>
      <p:pic>
        <p:nvPicPr>
          <p:cNvPr id="7" name="Picture 12" descr="стрелка, рисунок, символ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8256" y="908045"/>
            <a:ext cx="2214578" cy="157163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68256" y="50789"/>
            <a:ext cx="55007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Главные члены предложения </a:t>
            </a:r>
            <a:endParaRPr lang="ru-RU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2425"/>
            <a:ext cx="5668982" cy="369332"/>
          </a:xfrm>
        </p:spPr>
        <p:txBody>
          <a:bodyPr/>
          <a:lstStyle/>
          <a:p>
            <a:r>
              <a:rPr lang="ru-RU" dirty="0" smtClean="0"/>
              <a:t>  </a:t>
            </a:r>
            <a:r>
              <a:rPr lang="ru-RU" sz="2000" dirty="0" smtClean="0"/>
              <a:t>                 </a:t>
            </a:r>
            <a:r>
              <a:rPr lang="ru-RU" sz="2400" dirty="0" smtClean="0"/>
              <a:t> </a:t>
            </a:r>
            <a:endParaRPr lang="ru-RU" dirty="0"/>
          </a:p>
        </p:txBody>
      </p:sp>
      <p:sp>
        <p:nvSpPr>
          <p:cNvPr id="5" name="object 5"/>
          <p:cNvSpPr/>
          <p:nvPr/>
        </p:nvSpPr>
        <p:spPr>
          <a:xfrm>
            <a:off x="1382702" y="622293"/>
            <a:ext cx="3429024" cy="418401"/>
          </a:xfrm>
          <a:custGeom>
            <a:avLst/>
            <a:gdLst/>
            <a:ahLst/>
            <a:cxnLst/>
            <a:rect l="l" t="t" r="r" b="b"/>
            <a:pathLst>
              <a:path w="2613660" h="274319">
                <a:moveTo>
                  <a:pt x="2476501" y="0"/>
                </a:moveTo>
                <a:lnTo>
                  <a:pt x="137159" y="0"/>
                </a:lnTo>
                <a:lnTo>
                  <a:pt x="93927" y="7022"/>
                </a:lnTo>
                <a:lnTo>
                  <a:pt x="56290" y="26554"/>
                </a:lnTo>
                <a:lnTo>
                  <a:pt x="26554" y="56290"/>
                </a:lnTo>
                <a:lnTo>
                  <a:pt x="7022" y="93927"/>
                </a:lnTo>
                <a:lnTo>
                  <a:pt x="0" y="137159"/>
                </a:lnTo>
                <a:lnTo>
                  <a:pt x="7022" y="180392"/>
                </a:lnTo>
                <a:lnTo>
                  <a:pt x="26554" y="218029"/>
                </a:lnTo>
                <a:lnTo>
                  <a:pt x="56290" y="247765"/>
                </a:lnTo>
                <a:lnTo>
                  <a:pt x="93927" y="267297"/>
                </a:lnTo>
                <a:lnTo>
                  <a:pt x="137159" y="274319"/>
                </a:lnTo>
                <a:lnTo>
                  <a:pt x="2476501" y="274319"/>
                </a:lnTo>
                <a:lnTo>
                  <a:pt x="2519734" y="267297"/>
                </a:lnTo>
                <a:lnTo>
                  <a:pt x="2557370" y="247765"/>
                </a:lnTo>
                <a:lnTo>
                  <a:pt x="2587107" y="218029"/>
                </a:lnTo>
                <a:lnTo>
                  <a:pt x="2606638" y="180392"/>
                </a:lnTo>
                <a:lnTo>
                  <a:pt x="2613661" y="137159"/>
                </a:lnTo>
                <a:lnTo>
                  <a:pt x="2606638" y="93927"/>
                </a:lnTo>
                <a:lnTo>
                  <a:pt x="2587107" y="56290"/>
                </a:lnTo>
                <a:lnTo>
                  <a:pt x="2557370" y="26554"/>
                </a:lnTo>
                <a:lnTo>
                  <a:pt x="2519734" y="7022"/>
                </a:lnTo>
                <a:lnTo>
                  <a:pt x="2476501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главный член предложения </a:t>
            </a:r>
            <a:endParaRPr sz="1600" dirty="0">
              <a:solidFill>
                <a:schemeClr val="bg1"/>
              </a:solidFill>
            </a:endParaRPr>
          </a:p>
        </p:txBody>
      </p:sp>
      <p:sp>
        <p:nvSpPr>
          <p:cNvPr id="6" name="object 8"/>
          <p:cNvSpPr/>
          <p:nvPr/>
        </p:nvSpPr>
        <p:spPr>
          <a:xfrm>
            <a:off x="954074" y="1765301"/>
            <a:ext cx="4000528" cy="428628"/>
          </a:xfrm>
          <a:custGeom>
            <a:avLst/>
            <a:gdLst/>
            <a:ahLst/>
            <a:cxnLst/>
            <a:rect l="l" t="t" r="r" b="b"/>
            <a:pathLst>
              <a:path w="4396740" h="510539">
                <a:moveTo>
                  <a:pt x="4141472" y="0"/>
                </a:moveTo>
                <a:lnTo>
                  <a:pt x="255268" y="0"/>
                </a:lnTo>
                <a:lnTo>
                  <a:pt x="209536" y="4131"/>
                </a:lnTo>
                <a:lnTo>
                  <a:pt x="166431" y="16037"/>
                </a:lnTo>
                <a:lnTo>
                  <a:pt x="126688" y="34980"/>
                </a:lnTo>
                <a:lnTo>
                  <a:pt x="91041" y="60227"/>
                </a:lnTo>
                <a:lnTo>
                  <a:pt x="60227" y="91041"/>
                </a:lnTo>
                <a:lnTo>
                  <a:pt x="34980" y="126688"/>
                </a:lnTo>
                <a:lnTo>
                  <a:pt x="16037" y="166431"/>
                </a:lnTo>
                <a:lnTo>
                  <a:pt x="4131" y="209536"/>
                </a:lnTo>
                <a:lnTo>
                  <a:pt x="0" y="255268"/>
                </a:lnTo>
                <a:lnTo>
                  <a:pt x="4131" y="301004"/>
                </a:lnTo>
                <a:lnTo>
                  <a:pt x="16037" y="344109"/>
                </a:lnTo>
                <a:lnTo>
                  <a:pt x="34980" y="383853"/>
                </a:lnTo>
                <a:lnTo>
                  <a:pt x="60227" y="419499"/>
                </a:lnTo>
                <a:lnTo>
                  <a:pt x="91041" y="450313"/>
                </a:lnTo>
                <a:lnTo>
                  <a:pt x="126688" y="475560"/>
                </a:lnTo>
                <a:lnTo>
                  <a:pt x="166431" y="494504"/>
                </a:lnTo>
                <a:lnTo>
                  <a:pt x="209536" y="506409"/>
                </a:lnTo>
                <a:lnTo>
                  <a:pt x="255268" y="510541"/>
                </a:lnTo>
                <a:lnTo>
                  <a:pt x="4141472" y="510541"/>
                </a:lnTo>
                <a:lnTo>
                  <a:pt x="4187204" y="506409"/>
                </a:lnTo>
                <a:lnTo>
                  <a:pt x="4230309" y="494504"/>
                </a:lnTo>
                <a:lnTo>
                  <a:pt x="4270053" y="475560"/>
                </a:lnTo>
                <a:lnTo>
                  <a:pt x="4305699" y="450313"/>
                </a:lnTo>
                <a:lnTo>
                  <a:pt x="4336513" y="419499"/>
                </a:lnTo>
                <a:lnTo>
                  <a:pt x="4361760" y="383853"/>
                </a:lnTo>
                <a:lnTo>
                  <a:pt x="4380704" y="344109"/>
                </a:lnTo>
                <a:lnTo>
                  <a:pt x="4392609" y="301004"/>
                </a:lnTo>
                <a:lnTo>
                  <a:pt x="4396741" y="255272"/>
                </a:lnTo>
                <a:lnTo>
                  <a:pt x="4392609" y="209536"/>
                </a:lnTo>
                <a:lnTo>
                  <a:pt x="4380704" y="166431"/>
                </a:lnTo>
                <a:lnTo>
                  <a:pt x="4361760" y="126688"/>
                </a:lnTo>
                <a:lnTo>
                  <a:pt x="4336513" y="91041"/>
                </a:lnTo>
                <a:lnTo>
                  <a:pt x="4305699" y="60227"/>
                </a:lnTo>
                <a:lnTo>
                  <a:pt x="4270053" y="34980"/>
                </a:lnTo>
                <a:lnTo>
                  <a:pt x="4230309" y="16037"/>
                </a:lnTo>
                <a:lnTo>
                  <a:pt x="4187204" y="4131"/>
                </a:lnTo>
                <a:lnTo>
                  <a:pt x="4141472" y="0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 anchor="ctr"/>
          <a:lstStyle/>
          <a:p>
            <a:r>
              <a:rPr lang="ru-RU" sz="1600" dirty="0" smtClean="0"/>
              <a:t>      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отвечает на вопрос </a:t>
            </a:r>
            <a:r>
              <a:rPr lang="ru-RU" sz="1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кто?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 или </a:t>
            </a:r>
            <a:r>
              <a:rPr lang="ru-RU" sz="1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что?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sz="16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740024" y="1550987"/>
            <a:ext cx="500066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5"/>
          <p:cNvSpPr/>
          <p:nvPr/>
        </p:nvSpPr>
        <p:spPr>
          <a:xfrm>
            <a:off x="2740024" y="979483"/>
            <a:ext cx="500066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39694" y="1193797"/>
            <a:ext cx="5286412" cy="357190"/>
          </a:xfrm>
          <a:custGeom>
            <a:avLst/>
            <a:gdLst/>
            <a:ahLst/>
            <a:cxnLst/>
            <a:rect l="l" t="t" r="r" b="b"/>
            <a:pathLst>
              <a:path w="1245870" h="269239">
                <a:moveTo>
                  <a:pt x="1110960" y="0"/>
                </a:moveTo>
                <a:lnTo>
                  <a:pt x="134599" y="0"/>
                </a:lnTo>
                <a:lnTo>
                  <a:pt x="92173" y="6891"/>
                </a:lnTo>
                <a:lnTo>
                  <a:pt x="55239" y="26058"/>
                </a:lnTo>
                <a:lnTo>
                  <a:pt x="26058" y="55240"/>
                </a:lnTo>
                <a:lnTo>
                  <a:pt x="6891" y="92174"/>
                </a:lnTo>
                <a:lnTo>
                  <a:pt x="0" y="134600"/>
                </a:lnTo>
                <a:lnTo>
                  <a:pt x="6891" y="177034"/>
                </a:lnTo>
                <a:lnTo>
                  <a:pt x="26058" y="213968"/>
                </a:lnTo>
                <a:lnTo>
                  <a:pt x="55239" y="243149"/>
                </a:lnTo>
                <a:lnTo>
                  <a:pt x="92173" y="262316"/>
                </a:lnTo>
                <a:lnTo>
                  <a:pt x="134599" y="269208"/>
                </a:lnTo>
                <a:lnTo>
                  <a:pt x="1110960" y="269208"/>
                </a:lnTo>
                <a:lnTo>
                  <a:pt x="1153386" y="262316"/>
                </a:lnTo>
                <a:lnTo>
                  <a:pt x="1190320" y="243149"/>
                </a:lnTo>
                <a:lnTo>
                  <a:pt x="1219501" y="213968"/>
                </a:lnTo>
                <a:lnTo>
                  <a:pt x="1238668" y="177034"/>
                </a:lnTo>
                <a:lnTo>
                  <a:pt x="1245560" y="134608"/>
                </a:lnTo>
                <a:lnTo>
                  <a:pt x="1238668" y="92174"/>
                </a:lnTo>
                <a:lnTo>
                  <a:pt x="1219501" y="55240"/>
                </a:lnTo>
                <a:lnTo>
                  <a:pt x="1190320" y="26058"/>
                </a:lnTo>
                <a:lnTo>
                  <a:pt x="1153386" y="6891"/>
                </a:lnTo>
                <a:lnTo>
                  <a:pt x="1110960" y="0"/>
                </a:lnTo>
                <a:close/>
              </a:path>
            </a:pathLst>
          </a:custGeom>
          <a:solidFill>
            <a:srgbClr val="7030A0"/>
          </a:solidFill>
        </p:spPr>
        <p:txBody>
          <a:bodyPr wrap="square" lIns="0" tIns="0" rIns="0" bIns="0" rtlCol="0" anchor="ctr"/>
          <a:lstStyle/>
          <a:p>
            <a:pPr marL="800045" lvl="1" indent="-342900" algn="just">
              <a:lnSpc>
                <a:spcPct val="150000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обозначает предмет, совершающий действие          </a:t>
            </a:r>
            <a:endParaRPr sz="1600" b="1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ject 15"/>
          <p:cNvSpPr/>
          <p:nvPr/>
        </p:nvSpPr>
        <p:spPr>
          <a:xfrm>
            <a:off x="2740024" y="2193929"/>
            <a:ext cx="500066" cy="3571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8"/>
          <p:cNvSpPr/>
          <p:nvPr/>
        </p:nvSpPr>
        <p:spPr>
          <a:xfrm>
            <a:off x="811198" y="2551119"/>
            <a:ext cx="4429156" cy="571504"/>
          </a:xfrm>
          <a:custGeom>
            <a:avLst/>
            <a:gdLst/>
            <a:ahLst/>
            <a:cxnLst/>
            <a:rect l="l" t="t" r="r" b="b"/>
            <a:pathLst>
              <a:path w="4396740" h="510539">
                <a:moveTo>
                  <a:pt x="4141472" y="0"/>
                </a:moveTo>
                <a:lnTo>
                  <a:pt x="255268" y="0"/>
                </a:lnTo>
                <a:lnTo>
                  <a:pt x="209536" y="4131"/>
                </a:lnTo>
                <a:lnTo>
                  <a:pt x="166431" y="16037"/>
                </a:lnTo>
                <a:lnTo>
                  <a:pt x="126688" y="34980"/>
                </a:lnTo>
                <a:lnTo>
                  <a:pt x="91041" y="60227"/>
                </a:lnTo>
                <a:lnTo>
                  <a:pt x="60227" y="91041"/>
                </a:lnTo>
                <a:lnTo>
                  <a:pt x="34980" y="126688"/>
                </a:lnTo>
                <a:lnTo>
                  <a:pt x="16037" y="166431"/>
                </a:lnTo>
                <a:lnTo>
                  <a:pt x="4131" y="209536"/>
                </a:lnTo>
                <a:lnTo>
                  <a:pt x="0" y="255268"/>
                </a:lnTo>
                <a:lnTo>
                  <a:pt x="4131" y="301004"/>
                </a:lnTo>
                <a:lnTo>
                  <a:pt x="16037" y="344109"/>
                </a:lnTo>
                <a:lnTo>
                  <a:pt x="34980" y="383853"/>
                </a:lnTo>
                <a:lnTo>
                  <a:pt x="60227" y="419499"/>
                </a:lnTo>
                <a:lnTo>
                  <a:pt x="91041" y="450313"/>
                </a:lnTo>
                <a:lnTo>
                  <a:pt x="126688" y="475560"/>
                </a:lnTo>
                <a:lnTo>
                  <a:pt x="166431" y="494504"/>
                </a:lnTo>
                <a:lnTo>
                  <a:pt x="209536" y="506409"/>
                </a:lnTo>
                <a:lnTo>
                  <a:pt x="255268" y="510541"/>
                </a:lnTo>
                <a:lnTo>
                  <a:pt x="4141472" y="510541"/>
                </a:lnTo>
                <a:lnTo>
                  <a:pt x="4187204" y="506409"/>
                </a:lnTo>
                <a:lnTo>
                  <a:pt x="4230309" y="494504"/>
                </a:lnTo>
                <a:lnTo>
                  <a:pt x="4270053" y="475560"/>
                </a:lnTo>
                <a:lnTo>
                  <a:pt x="4305699" y="450313"/>
                </a:lnTo>
                <a:lnTo>
                  <a:pt x="4336513" y="419499"/>
                </a:lnTo>
                <a:lnTo>
                  <a:pt x="4361760" y="383853"/>
                </a:lnTo>
                <a:lnTo>
                  <a:pt x="4380704" y="344109"/>
                </a:lnTo>
                <a:lnTo>
                  <a:pt x="4392609" y="301004"/>
                </a:lnTo>
                <a:lnTo>
                  <a:pt x="4396741" y="255272"/>
                </a:lnTo>
                <a:lnTo>
                  <a:pt x="4392609" y="209536"/>
                </a:lnTo>
                <a:lnTo>
                  <a:pt x="4380704" y="166431"/>
                </a:lnTo>
                <a:lnTo>
                  <a:pt x="4361760" y="126688"/>
                </a:lnTo>
                <a:lnTo>
                  <a:pt x="4336513" y="91041"/>
                </a:lnTo>
                <a:lnTo>
                  <a:pt x="4305699" y="60227"/>
                </a:lnTo>
                <a:lnTo>
                  <a:pt x="4270053" y="34980"/>
                </a:lnTo>
                <a:lnTo>
                  <a:pt x="4230309" y="16037"/>
                </a:lnTo>
                <a:lnTo>
                  <a:pt x="4187204" y="4131"/>
                </a:lnTo>
                <a:lnTo>
                  <a:pt x="4141472" y="0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</p:spPr>
        <p:txBody>
          <a:bodyPr wrap="square" lIns="0" tIns="0" rIns="0" bIns="0" rtlCol="0"/>
          <a:lstStyle/>
          <a:p>
            <a:r>
              <a:rPr lang="ru-RU" sz="1600" dirty="0" smtClean="0"/>
              <a:t>                    </a:t>
            </a:r>
            <a:r>
              <a:rPr lang="ru-RU" sz="16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(Кто?) Девочка рисует.</a:t>
            </a:r>
          </a:p>
          <a:p>
            <a:r>
              <a:rPr lang="ru-RU" sz="1600" i="1" dirty="0" smtClean="0"/>
              <a:t>                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Зажигаются </a:t>
            </a:r>
            <a:r>
              <a:rPr lang="ru-RU" sz="16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(что?)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звезды.</a:t>
            </a:r>
            <a:endParaRPr sz="16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454272" y="2765433"/>
            <a:ext cx="857256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668718" y="3051185"/>
            <a:ext cx="714380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4464060" y="3203585"/>
            <a:ext cx="285752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954074" y="0"/>
            <a:ext cx="42862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Подлежащее (</a:t>
            </a:r>
            <a:r>
              <a:rPr lang="en-US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ega</a:t>
            </a:r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6058" y="102425"/>
            <a:ext cx="5811858" cy="369332"/>
          </a:xfrm>
        </p:spPr>
        <p:txBody>
          <a:bodyPr/>
          <a:lstStyle/>
          <a:p>
            <a:r>
              <a:rPr lang="ru-RU" dirty="0" smtClean="0"/>
              <a:t>    </a:t>
            </a:r>
            <a:r>
              <a:rPr lang="ru-RU" sz="2400" dirty="0" smtClean="0"/>
              <a:t>Способы выражения подлежащего </a:t>
            </a:r>
            <a:endParaRPr lang="ru-RU" sz="24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8256" y="1122359"/>
            <a:ext cx="1785950" cy="121444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1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Подлежащие могут быть выражены:</a:t>
            </a:r>
            <a:endParaRPr lang="ru-RU" sz="1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311396" y="622293"/>
            <a:ext cx="3286148" cy="107157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fontAlgn="base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fontAlgn="base"/>
            <a:endParaRPr lang="ru-RU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2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2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base">
              <a:buAutoNum type="arabicParenR"/>
            </a:pPr>
            <a:endParaRPr lang="ru-RU" sz="1400" b="1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base">
              <a:buAutoNum type="arabicParenR"/>
            </a:pPr>
            <a:r>
              <a:rPr lang="ru-RU" sz="1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именем существительным или местоимением в И.п.</a:t>
            </a:r>
            <a:r>
              <a:rPr lang="ru-RU" sz="12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228600" indent="-228600" fontAlgn="base"/>
            <a:r>
              <a:rPr lang="ru-RU" sz="1400" b="1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Врач</a:t>
            </a:r>
            <a:r>
              <a:rPr lang="ru-RU" sz="1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осмотрел пациента. </a:t>
            </a:r>
          </a:p>
          <a:p>
            <a:pPr marL="228600" indent="-228600" fontAlgn="base"/>
            <a:r>
              <a:rPr lang="ru-RU" sz="1400" b="1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Он</a:t>
            </a:r>
            <a:r>
              <a:rPr lang="ru-RU" sz="14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болен.</a:t>
            </a:r>
          </a:p>
          <a:p>
            <a:pPr marL="228600" indent="-228600" fontAlgn="base"/>
            <a:endParaRPr lang="ru-RU" sz="12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228572" indent="-228572" fontAlgn="base">
              <a:buAutoNum type="arabicParenR"/>
            </a:pPr>
            <a:endParaRPr lang="ru-RU" sz="12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2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2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311396" y="1836739"/>
            <a:ext cx="3286148" cy="1214446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 sz="12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2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2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2)</a:t>
            </a:r>
            <a:r>
              <a:rPr lang="ru-RU" sz="1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1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субстантивированным прилагательным или причастием.</a:t>
            </a:r>
          </a:p>
          <a:p>
            <a:pPr algn="ctr"/>
            <a:r>
              <a:rPr lang="ru-RU" sz="1400" b="1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Учёные</a:t>
            </a:r>
            <a:r>
              <a:rPr lang="ru-RU" sz="1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изучают экологию. </a:t>
            </a:r>
            <a:r>
              <a:rPr lang="ru-RU" sz="1400" b="1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Учащиеся</a:t>
            </a:r>
            <a:r>
              <a:rPr lang="ru-RU" sz="1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ответили на вопросы.</a:t>
            </a:r>
          </a:p>
          <a:p>
            <a:r>
              <a:rPr lang="ru-RU" sz="1200" dirty="0" smtClean="0"/>
              <a:t/>
            </a:r>
            <a:br>
              <a:rPr lang="ru-RU" sz="1200" dirty="0" smtClean="0"/>
            </a:br>
            <a:endParaRPr lang="ru-RU" sz="12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2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cxnSp>
        <p:nvCxnSpPr>
          <p:cNvPr id="9" name="Прямая соединительная линия 8"/>
          <p:cNvCxnSpPr>
            <a:stCxn id="4" idx="3"/>
            <a:endCxn id="5" idx="1"/>
          </p:cNvCxnSpPr>
          <p:nvPr/>
        </p:nvCxnSpPr>
        <p:spPr>
          <a:xfrm flipV="1">
            <a:off x="1954206" y="1158078"/>
            <a:ext cx="357190" cy="571504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6" idx="1"/>
            <a:endCxn id="4" idx="3"/>
          </p:cNvCxnSpPr>
          <p:nvPr/>
        </p:nvCxnSpPr>
        <p:spPr>
          <a:xfrm rot="10800000">
            <a:off x="1954206" y="1729582"/>
            <a:ext cx="357190" cy="71438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6058" y="102425"/>
            <a:ext cx="5811858" cy="369332"/>
          </a:xfrm>
        </p:spPr>
        <p:txBody>
          <a:bodyPr/>
          <a:lstStyle/>
          <a:p>
            <a:r>
              <a:rPr lang="ru-RU" dirty="0" smtClean="0"/>
              <a:t>    </a:t>
            </a:r>
            <a:r>
              <a:rPr lang="ru-RU" sz="2400" dirty="0" smtClean="0"/>
              <a:t>Способы выражения подлежащего </a:t>
            </a:r>
            <a:endParaRPr lang="ru-RU" sz="16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8256" y="1122359"/>
            <a:ext cx="1785950" cy="121444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16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Подлежащие  могут быть выражены:</a:t>
            </a:r>
            <a:endParaRPr lang="ru-RU" sz="16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311396" y="693731"/>
            <a:ext cx="3286148" cy="71438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fontAlgn="base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fontAlgn="base"/>
            <a:endParaRPr lang="ru-RU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2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2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2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3) именем числительным. </a:t>
            </a:r>
          </a:p>
          <a:p>
            <a:pPr algn="ctr"/>
            <a:r>
              <a:rPr lang="ru-RU" sz="1400" b="1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Семеро</a:t>
            </a:r>
            <a:r>
              <a:rPr lang="ru-RU" sz="1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одного не ждут.</a:t>
            </a:r>
            <a:r>
              <a:rPr lang="ru-RU" sz="1400" i="1" u="sng" dirty="0" smtClean="0"/>
              <a:t> </a:t>
            </a:r>
            <a:r>
              <a:rPr lang="ru-RU" sz="1400" b="1" i="1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Двое</a:t>
            </a:r>
            <a:r>
              <a:rPr lang="ru-RU" sz="14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  </a:t>
            </a:r>
            <a:r>
              <a:rPr lang="ru-RU" sz="14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уехали в столицу.</a:t>
            </a:r>
            <a:endParaRPr lang="ru-RU" sz="1400" b="1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4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228572" indent="-228572" fontAlgn="base"/>
            <a:endParaRPr lang="ru-RU" sz="1200" b="1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marL="228572" indent="-228572" fontAlgn="base"/>
            <a:r>
              <a:rPr lang="ru-RU" sz="12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200" b="1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311396" y="1550987"/>
            <a:ext cx="3286148" cy="57150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marL="228572" indent="-228572" fontAlgn="base">
              <a:buFontTx/>
              <a:buAutoNum type="arabicParenR" startAt="4"/>
            </a:pPr>
            <a:r>
              <a:rPr lang="ru-RU" sz="1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глаголом в неопределённой форме. </a:t>
            </a:r>
            <a:r>
              <a:rPr lang="ru-RU" sz="1400" b="1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Говорить</a:t>
            </a:r>
            <a:r>
              <a:rPr lang="ru-RU" sz="1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было тяжело.</a:t>
            </a:r>
          </a:p>
        </p:txBody>
      </p:sp>
      <p:cxnSp>
        <p:nvCxnSpPr>
          <p:cNvPr id="9" name="Прямая соединительная линия 8"/>
          <p:cNvCxnSpPr>
            <a:stCxn id="4" idx="3"/>
            <a:endCxn id="5" idx="1"/>
          </p:cNvCxnSpPr>
          <p:nvPr/>
        </p:nvCxnSpPr>
        <p:spPr>
          <a:xfrm flipV="1">
            <a:off x="1954206" y="1050921"/>
            <a:ext cx="357190" cy="678661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6" idx="1"/>
            <a:endCxn id="4" idx="3"/>
          </p:cNvCxnSpPr>
          <p:nvPr/>
        </p:nvCxnSpPr>
        <p:spPr>
          <a:xfrm rot="10800000">
            <a:off x="1954206" y="1729583"/>
            <a:ext cx="357190" cy="107157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Скругленный прямоугольник 17"/>
          <p:cNvSpPr/>
          <p:nvPr/>
        </p:nvSpPr>
        <p:spPr>
          <a:xfrm>
            <a:off x="2311396" y="2265367"/>
            <a:ext cx="3286148" cy="71438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571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fontAlgn="base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fontAlgn="base"/>
            <a:endParaRPr lang="ru-RU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2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3) словосочетанием.</a:t>
            </a:r>
          </a:p>
          <a:p>
            <a:pPr algn="ctr"/>
            <a:r>
              <a:rPr lang="ru-RU" sz="1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Несколько человек</a:t>
            </a:r>
            <a:r>
              <a:rPr lang="ru-RU" sz="1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стояло у ворот. </a:t>
            </a:r>
          </a:p>
          <a:p>
            <a:pPr marL="228572" indent="-228572" fontAlgn="base"/>
            <a:r>
              <a:rPr lang="ru-RU" sz="1400" b="1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400" b="1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" name="Прямая соединительная линия 18"/>
          <p:cNvCxnSpPr>
            <a:stCxn id="4" idx="3"/>
            <a:endCxn id="18" idx="1"/>
          </p:cNvCxnSpPr>
          <p:nvPr/>
        </p:nvCxnSpPr>
        <p:spPr>
          <a:xfrm>
            <a:off x="1954206" y="1729582"/>
            <a:ext cx="357190" cy="892975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2425"/>
            <a:ext cx="5668982" cy="369332"/>
          </a:xfrm>
        </p:spPr>
        <p:txBody>
          <a:bodyPr/>
          <a:lstStyle/>
          <a:p>
            <a:r>
              <a:rPr lang="ru-RU" dirty="0" smtClean="0"/>
              <a:t>  </a:t>
            </a:r>
            <a:r>
              <a:rPr lang="ru-RU" sz="2000" dirty="0" smtClean="0"/>
              <a:t>                 </a:t>
            </a:r>
            <a:r>
              <a:rPr lang="ru-RU" sz="2400" dirty="0" smtClean="0"/>
              <a:t> </a:t>
            </a:r>
            <a:endParaRPr lang="ru-RU" dirty="0"/>
          </a:p>
        </p:txBody>
      </p:sp>
      <p:sp>
        <p:nvSpPr>
          <p:cNvPr id="5" name="object 5"/>
          <p:cNvSpPr/>
          <p:nvPr/>
        </p:nvSpPr>
        <p:spPr>
          <a:xfrm>
            <a:off x="1382702" y="622293"/>
            <a:ext cx="3429024" cy="418401"/>
          </a:xfrm>
          <a:custGeom>
            <a:avLst/>
            <a:gdLst/>
            <a:ahLst/>
            <a:cxnLst/>
            <a:rect l="l" t="t" r="r" b="b"/>
            <a:pathLst>
              <a:path w="2613660" h="274319">
                <a:moveTo>
                  <a:pt x="2476501" y="0"/>
                </a:moveTo>
                <a:lnTo>
                  <a:pt x="137159" y="0"/>
                </a:lnTo>
                <a:lnTo>
                  <a:pt x="93927" y="7022"/>
                </a:lnTo>
                <a:lnTo>
                  <a:pt x="56290" y="26554"/>
                </a:lnTo>
                <a:lnTo>
                  <a:pt x="26554" y="56290"/>
                </a:lnTo>
                <a:lnTo>
                  <a:pt x="7022" y="93927"/>
                </a:lnTo>
                <a:lnTo>
                  <a:pt x="0" y="137159"/>
                </a:lnTo>
                <a:lnTo>
                  <a:pt x="7022" y="180392"/>
                </a:lnTo>
                <a:lnTo>
                  <a:pt x="26554" y="218029"/>
                </a:lnTo>
                <a:lnTo>
                  <a:pt x="56290" y="247765"/>
                </a:lnTo>
                <a:lnTo>
                  <a:pt x="93927" y="267297"/>
                </a:lnTo>
                <a:lnTo>
                  <a:pt x="137159" y="274319"/>
                </a:lnTo>
                <a:lnTo>
                  <a:pt x="2476501" y="274319"/>
                </a:lnTo>
                <a:lnTo>
                  <a:pt x="2519734" y="267297"/>
                </a:lnTo>
                <a:lnTo>
                  <a:pt x="2557370" y="247765"/>
                </a:lnTo>
                <a:lnTo>
                  <a:pt x="2587107" y="218029"/>
                </a:lnTo>
                <a:lnTo>
                  <a:pt x="2606638" y="180392"/>
                </a:lnTo>
                <a:lnTo>
                  <a:pt x="2613661" y="137159"/>
                </a:lnTo>
                <a:lnTo>
                  <a:pt x="2606638" y="93927"/>
                </a:lnTo>
                <a:lnTo>
                  <a:pt x="2587107" y="56290"/>
                </a:lnTo>
                <a:lnTo>
                  <a:pt x="2557370" y="26554"/>
                </a:lnTo>
                <a:lnTo>
                  <a:pt x="2519734" y="7022"/>
                </a:lnTo>
                <a:lnTo>
                  <a:pt x="2476501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главный член предложения </a:t>
            </a:r>
            <a:endParaRPr sz="1600" dirty="0">
              <a:solidFill>
                <a:schemeClr val="bg1"/>
              </a:solidFill>
            </a:endParaRPr>
          </a:p>
        </p:txBody>
      </p:sp>
      <p:sp>
        <p:nvSpPr>
          <p:cNvPr id="6" name="object 8"/>
          <p:cNvSpPr/>
          <p:nvPr/>
        </p:nvSpPr>
        <p:spPr>
          <a:xfrm>
            <a:off x="954074" y="1765301"/>
            <a:ext cx="4000528" cy="500066"/>
          </a:xfrm>
          <a:custGeom>
            <a:avLst/>
            <a:gdLst/>
            <a:ahLst/>
            <a:cxnLst/>
            <a:rect l="l" t="t" r="r" b="b"/>
            <a:pathLst>
              <a:path w="4396740" h="510539">
                <a:moveTo>
                  <a:pt x="4141472" y="0"/>
                </a:moveTo>
                <a:lnTo>
                  <a:pt x="255268" y="0"/>
                </a:lnTo>
                <a:lnTo>
                  <a:pt x="209536" y="4131"/>
                </a:lnTo>
                <a:lnTo>
                  <a:pt x="166431" y="16037"/>
                </a:lnTo>
                <a:lnTo>
                  <a:pt x="126688" y="34980"/>
                </a:lnTo>
                <a:lnTo>
                  <a:pt x="91041" y="60227"/>
                </a:lnTo>
                <a:lnTo>
                  <a:pt x="60227" y="91041"/>
                </a:lnTo>
                <a:lnTo>
                  <a:pt x="34980" y="126688"/>
                </a:lnTo>
                <a:lnTo>
                  <a:pt x="16037" y="166431"/>
                </a:lnTo>
                <a:lnTo>
                  <a:pt x="4131" y="209536"/>
                </a:lnTo>
                <a:lnTo>
                  <a:pt x="0" y="255268"/>
                </a:lnTo>
                <a:lnTo>
                  <a:pt x="4131" y="301004"/>
                </a:lnTo>
                <a:lnTo>
                  <a:pt x="16037" y="344109"/>
                </a:lnTo>
                <a:lnTo>
                  <a:pt x="34980" y="383853"/>
                </a:lnTo>
                <a:lnTo>
                  <a:pt x="60227" y="419499"/>
                </a:lnTo>
                <a:lnTo>
                  <a:pt x="91041" y="450313"/>
                </a:lnTo>
                <a:lnTo>
                  <a:pt x="126688" y="475560"/>
                </a:lnTo>
                <a:lnTo>
                  <a:pt x="166431" y="494504"/>
                </a:lnTo>
                <a:lnTo>
                  <a:pt x="209536" y="506409"/>
                </a:lnTo>
                <a:lnTo>
                  <a:pt x="255268" y="510541"/>
                </a:lnTo>
                <a:lnTo>
                  <a:pt x="4141472" y="510541"/>
                </a:lnTo>
                <a:lnTo>
                  <a:pt x="4187204" y="506409"/>
                </a:lnTo>
                <a:lnTo>
                  <a:pt x="4230309" y="494504"/>
                </a:lnTo>
                <a:lnTo>
                  <a:pt x="4270053" y="475560"/>
                </a:lnTo>
                <a:lnTo>
                  <a:pt x="4305699" y="450313"/>
                </a:lnTo>
                <a:lnTo>
                  <a:pt x="4336513" y="419499"/>
                </a:lnTo>
                <a:lnTo>
                  <a:pt x="4361760" y="383853"/>
                </a:lnTo>
                <a:lnTo>
                  <a:pt x="4380704" y="344109"/>
                </a:lnTo>
                <a:lnTo>
                  <a:pt x="4392609" y="301004"/>
                </a:lnTo>
                <a:lnTo>
                  <a:pt x="4396741" y="255272"/>
                </a:lnTo>
                <a:lnTo>
                  <a:pt x="4392609" y="209536"/>
                </a:lnTo>
                <a:lnTo>
                  <a:pt x="4380704" y="166431"/>
                </a:lnTo>
                <a:lnTo>
                  <a:pt x="4361760" y="126688"/>
                </a:lnTo>
                <a:lnTo>
                  <a:pt x="4336513" y="91041"/>
                </a:lnTo>
                <a:lnTo>
                  <a:pt x="4305699" y="60227"/>
                </a:lnTo>
                <a:lnTo>
                  <a:pt x="4270053" y="34980"/>
                </a:lnTo>
                <a:lnTo>
                  <a:pt x="4230309" y="16037"/>
                </a:lnTo>
                <a:lnTo>
                  <a:pt x="4187204" y="4131"/>
                </a:lnTo>
                <a:lnTo>
                  <a:pt x="4141472" y="0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 anchor="ctr"/>
          <a:lstStyle/>
          <a:p>
            <a:r>
              <a:rPr lang="ru-RU" sz="1600" dirty="0" smtClean="0"/>
              <a:t>                     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отвечает на вопрос </a:t>
            </a:r>
          </a:p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</a:t>
            </a:r>
            <a:r>
              <a:rPr lang="ru-RU" sz="1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что делать?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 или </a:t>
            </a:r>
            <a:r>
              <a:rPr lang="ru-RU" sz="1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что сделать?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sz="16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740024" y="1550987"/>
            <a:ext cx="500066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5"/>
          <p:cNvSpPr/>
          <p:nvPr/>
        </p:nvSpPr>
        <p:spPr>
          <a:xfrm>
            <a:off x="2740024" y="979483"/>
            <a:ext cx="500066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954074" y="1193797"/>
            <a:ext cx="4214842" cy="357190"/>
          </a:xfrm>
          <a:custGeom>
            <a:avLst/>
            <a:gdLst/>
            <a:ahLst/>
            <a:cxnLst/>
            <a:rect l="l" t="t" r="r" b="b"/>
            <a:pathLst>
              <a:path w="1245870" h="269239">
                <a:moveTo>
                  <a:pt x="1110960" y="0"/>
                </a:moveTo>
                <a:lnTo>
                  <a:pt x="134599" y="0"/>
                </a:lnTo>
                <a:lnTo>
                  <a:pt x="92173" y="6891"/>
                </a:lnTo>
                <a:lnTo>
                  <a:pt x="55239" y="26058"/>
                </a:lnTo>
                <a:lnTo>
                  <a:pt x="26058" y="55240"/>
                </a:lnTo>
                <a:lnTo>
                  <a:pt x="6891" y="92174"/>
                </a:lnTo>
                <a:lnTo>
                  <a:pt x="0" y="134600"/>
                </a:lnTo>
                <a:lnTo>
                  <a:pt x="6891" y="177034"/>
                </a:lnTo>
                <a:lnTo>
                  <a:pt x="26058" y="213968"/>
                </a:lnTo>
                <a:lnTo>
                  <a:pt x="55239" y="243149"/>
                </a:lnTo>
                <a:lnTo>
                  <a:pt x="92173" y="262316"/>
                </a:lnTo>
                <a:lnTo>
                  <a:pt x="134599" y="269208"/>
                </a:lnTo>
                <a:lnTo>
                  <a:pt x="1110960" y="269208"/>
                </a:lnTo>
                <a:lnTo>
                  <a:pt x="1153386" y="262316"/>
                </a:lnTo>
                <a:lnTo>
                  <a:pt x="1190320" y="243149"/>
                </a:lnTo>
                <a:lnTo>
                  <a:pt x="1219501" y="213968"/>
                </a:lnTo>
                <a:lnTo>
                  <a:pt x="1238668" y="177034"/>
                </a:lnTo>
                <a:lnTo>
                  <a:pt x="1245560" y="134608"/>
                </a:lnTo>
                <a:lnTo>
                  <a:pt x="1238668" y="92174"/>
                </a:lnTo>
                <a:lnTo>
                  <a:pt x="1219501" y="55240"/>
                </a:lnTo>
                <a:lnTo>
                  <a:pt x="1190320" y="26058"/>
                </a:lnTo>
                <a:lnTo>
                  <a:pt x="1153386" y="6891"/>
                </a:lnTo>
                <a:lnTo>
                  <a:pt x="1110960" y="0"/>
                </a:lnTo>
                <a:close/>
              </a:path>
            </a:pathLst>
          </a:custGeom>
          <a:solidFill>
            <a:srgbClr val="7030A0"/>
          </a:solidFill>
        </p:spPr>
        <p:txBody>
          <a:bodyPr wrap="square" lIns="0" tIns="0" rIns="0" bIns="0" rtlCol="0" anchor="ctr"/>
          <a:lstStyle/>
          <a:p>
            <a:pPr marL="800045" lvl="1" indent="-342900" algn="just">
              <a:lnSpc>
                <a:spcPct val="150000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обозначает действие предмета          </a:t>
            </a:r>
            <a:endParaRPr sz="1600" b="1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ject 15"/>
          <p:cNvSpPr/>
          <p:nvPr/>
        </p:nvSpPr>
        <p:spPr>
          <a:xfrm>
            <a:off x="2740024" y="2265367"/>
            <a:ext cx="500066" cy="2857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8"/>
          <p:cNvSpPr/>
          <p:nvPr/>
        </p:nvSpPr>
        <p:spPr>
          <a:xfrm>
            <a:off x="811198" y="2479681"/>
            <a:ext cx="4429156" cy="642942"/>
          </a:xfrm>
          <a:custGeom>
            <a:avLst/>
            <a:gdLst/>
            <a:ahLst/>
            <a:cxnLst/>
            <a:rect l="l" t="t" r="r" b="b"/>
            <a:pathLst>
              <a:path w="4396740" h="510539">
                <a:moveTo>
                  <a:pt x="4141472" y="0"/>
                </a:moveTo>
                <a:lnTo>
                  <a:pt x="255268" y="0"/>
                </a:lnTo>
                <a:lnTo>
                  <a:pt x="209536" y="4131"/>
                </a:lnTo>
                <a:lnTo>
                  <a:pt x="166431" y="16037"/>
                </a:lnTo>
                <a:lnTo>
                  <a:pt x="126688" y="34980"/>
                </a:lnTo>
                <a:lnTo>
                  <a:pt x="91041" y="60227"/>
                </a:lnTo>
                <a:lnTo>
                  <a:pt x="60227" y="91041"/>
                </a:lnTo>
                <a:lnTo>
                  <a:pt x="34980" y="126688"/>
                </a:lnTo>
                <a:lnTo>
                  <a:pt x="16037" y="166431"/>
                </a:lnTo>
                <a:lnTo>
                  <a:pt x="4131" y="209536"/>
                </a:lnTo>
                <a:lnTo>
                  <a:pt x="0" y="255268"/>
                </a:lnTo>
                <a:lnTo>
                  <a:pt x="4131" y="301004"/>
                </a:lnTo>
                <a:lnTo>
                  <a:pt x="16037" y="344109"/>
                </a:lnTo>
                <a:lnTo>
                  <a:pt x="34980" y="383853"/>
                </a:lnTo>
                <a:lnTo>
                  <a:pt x="60227" y="419499"/>
                </a:lnTo>
                <a:lnTo>
                  <a:pt x="91041" y="450313"/>
                </a:lnTo>
                <a:lnTo>
                  <a:pt x="126688" y="475560"/>
                </a:lnTo>
                <a:lnTo>
                  <a:pt x="166431" y="494504"/>
                </a:lnTo>
                <a:lnTo>
                  <a:pt x="209536" y="506409"/>
                </a:lnTo>
                <a:lnTo>
                  <a:pt x="255268" y="510541"/>
                </a:lnTo>
                <a:lnTo>
                  <a:pt x="4141472" y="510541"/>
                </a:lnTo>
                <a:lnTo>
                  <a:pt x="4187204" y="506409"/>
                </a:lnTo>
                <a:lnTo>
                  <a:pt x="4230309" y="494504"/>
                </a:lnTo>
                <a:lnTo>
                  <a:pt x="4270053" y="475560"/>
                </a:lnTo>
                <a:lnTo>
                  <a:pt x="4305699" y="450313"/>
                </a:lnTo>
                <a:lnTo>
                  <a:pt x="4336513" y="419499"/>
                </a:lnTo>
                <a:lnTo>
                  <a:pt x="4361760" y="383853"/>
                </a:lnTo>
                <a:lnTo>
                  <a:pt x="4380704" y="344109"/>
                </a:lnTo>
                <a:lnTo>
                  <a:pt x="4392609" y="301004"/>
                </a:lnTo>
                <a:lnTo>
                  <a:pt x="4396741" y="255272"/>
                </a:lnTo>
                <a:lnTo>
                  <a:pt x="4392609" y="209536"/>
                </a:lnTo>
                <a:lnTo>
                  <a:pt x="4380704" y="166431"/>
                </a:lnTo>
                <a:lnTo>
                  <a:pt x="4361760" y="126688"/>
                </a:lnTo>
                <a:lnTo>
                  <a:pt x="4336513" y="91041"/>
                </a:lnTo>
                <a:lnTo>
                  <a:pt x="4305699" y="60227"/>
                </a:lnTo>
                <a:lnTo>
                  <a:pt x="4270053" y="34980"/>
                </a:lnTo>
                <a:lnTo>
                  <a:pt x="4230309" y="16037"/>
                </a:lnTo>
                <a:lnTo>
                  <a:pt x="4187204" y="4131"/>
                </a:lnTo>
                <a:lnTo>
                  <a:pt x="4141472" y="0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</p:spPr>
        <p:txBody>
          <a:bodyPr wrap="square" lIns="0" tIns="0" rIns="0" bIns="0" rtlCol="0"/>
          <a:lstStyle/>
          <a:p>
            <a:r>
              <a:rPr lang="ru-RU" sz="1600" dirty="0" smtClean="0"/>
              <a:t>           </a:t>
            </a:r>
            <a:r>
              <a:rPr lang="ru-RU" sz="16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Девочка  (что делает?)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рисует.</a:t>
            </a:r>
          </a:p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Зажигаются </a:t>
            </a:r>
            <a:r>
              <a:rPr lang="ru-RU" sz="16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(что делают?)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звезды.</a:t>
            </a:r>
            <a:endParaRPr sz="16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811594" y="2693995"/>
            <a:ext cx="785818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954074" y="3051185"/>
            <a:ext cx="1214446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4464060" y="3203585"/>
            <a:ext cx="285752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954074" y="0"/>
            <a:ext cx="421484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Сказуемое</a:t>
            </a:r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kesim</a:t>
            </a:r>
            <a:r>
              <a:rPr lang="en-US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954074" y="2979747"/>
            <a:ext cx="1214446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3811594" y="2765433"/>
            <a:ext cx="785818" cy="158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381" y="102425"/>
            <a:ext cx="5439667" cy="320372"/>
          </a:xfrm>
        </p:spPr>
        <p:txBody>
          <a:bodyPr/>
          <a:lstStyle/>
          <a:p>
            <a:r>
              <a:rPr lang="ru-RU" dirty="0" smtClean="0"/>
              <a:t>    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25710" y="407979"/>
            <a:ext cx="3240090" cy="2092881"/>
          </a:xfrm>
        </p:spPr>
        <p:txBody>
          <a:bodyPr/>
          <a:lstStyle/>
          <a:p>
            <a:endParaRPr lang="ru-RU" sz="1600" i="0" dirty="0" smtClean="0"/>
          </a:p>
          <a:p>
            <a:pPr fontAlgn="base"/>
            <a:endParaRPr lang="ru-RU" sz="2000" i="0" dirty="0" smtClean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2000" i="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2000" i="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Сказуемое связано с подлежащим по смыслу и грамматически.</a:t>
            </a:r>
            <a:r>
              <a:rPr lang="ru-RU" sz="2000" i="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000" i="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</a:br>
            <a:endParaRPr lang="ru-RU" sz="2000" i="0" dirty="0" smtClean="0">
              <a:solidFill>
                <a:srgbClr val="00B050"/>
              </a:solidFill>
            </a:endParaRPr>
          </a:p>
        </p:txBody>
      </p:sp>
      <p:sp>
        <p:nvSpPr>
          <p:cNvPr id="4" name="Chevron 8">
            <a:extLst>
              <a:ext uri="{FF2B5EF4-FFF2-40B4-BE49-F238E27FC236}">
                <a16:creationId xmlns:a16="http://schemas.microsoft.com/office/drawing/2014/main" id="{87EE7965-A374-418B-BCC2-2E9CFD7EF71E}"/>
              </a:ext>
            </a:extLst>
          </p:cNvPr>
          <p:cNvSpPr/>
          <p:nvPr/>
        </p:nvSpPr>
        <p:spPr>
          <a:xfrm>
            <a:off x="168256" y="765169"/>
            <a:ext cx="2280886" cy="2000264"/>
          </a:xfrm>
          <a:custGeom>
            <a:avLst/>
            <a:gdLst/>
            <a:ahLst/>
            <a:cxnLst/>
            <a:rect l="l" t="t" r="r" b="b"/>
            <a:pathLst>
              <a:path w="4428064" h="2620001">
                <a:moveTo>
                  <a:pt x="2880320" y="0"/>
                </a:moveTo>
                <a:lnTo>
                  <a:pt x="3458511" y="0"/>
                </a:lnTo>
                <a:lnTo>
                  <a:pt x="4428064" y="1310001"/>
                </a:lnTo>
                <a:lnTo>
                  <a:pt x="3458511" y="2620001"/>
                </a:lnTo>
                <a:lnTo>
                  <a:pt x="2880320" y="2620001"/>
                </a:lnTo>
                <a:lnTo>
                  <a:pt x="3680013" y="1539505"/>
                </a:lnTo>
                <a:lnTo>
                  <a:pt x="0" y="1539505"/>
                </a:lnTo>
                <a:lnTo>
                  <a:pt x="0" y="1071505"/>
                </a:lnTo>
                <a:lnTo>
                  <a:pt x="3673358" y="1071505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53" tIns="30476" rIns="60953" bIns="30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7792BD7F-5BF0-436D-A1CF-1B2CD1482B4F}"/>
              </a:ext>
            </a:extLst>
          </p:cNvPr>
          <p:cNvSpPr/>
          <p:nvPr/>
        </p:nvSpPr>
        <p:spPr>
          <a:xfrm rot="10800000" flipH="1">
            <a:off x="168257" y="1979616"/>
            <a:ext cx="1814124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0" y="981444"/>
                </a:moveTo>
                <a:lnTo>
                  <a:pt x="3170262" y="981444"/>
                </a:lnTo>
                <a:lnTo>
                  <a:pt x="3170262" y="979483"/>
                </a:lnTo>
                <a:lnTo>
                  <a:pt x="3513998" y="979483"/>
                </a:lnTo>
                <a:lnTo>
                  <a:pt x="3170262" y="515048"/>
                </a:lnTo>
                <a:lnTo>
                  <a:pt x="3170262" y="513444"/>
                </a:lnTo>
                <a:lnTo>
                  <a:pt x="3169075" y="513444"/>
                </a:lnTo>
                <a:lnTo>
                  <a:pt x="2789067" y="0"/>
                </a:lnTo>
                <a:lnTo>
                  <a:pt x="2210876" y="0"/>
                </a:lnTo>
                <a:lnTo>
                  <a:pt x="2590884" y="513444"/>
                </a:lnTo>
                <a:lnTo>
                  <a:pt x="0" y="513444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53" tIns="30476" rIns="60953" bIns="30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chemeClr val="accent1"/>
              </a:solidFill>
            </a:endParaRP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4B387AA6-5812-4CB6-B051-053647FDDCD0}"/>
              </a:ext>
            </a:extLst>
          </p:cNvPr>
          <p:cNvSpPr/>
          <p:nvPr/>
        </p:nvSpPr>
        <p:spPr>
          <a:xfrm>
            <a:off x="168257" y="765170"/>
            <a:ext cx="1814123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2210876" y="0"/>
                </a:moveTo>
                <a:lnTo>
                  <a:pt x="2789067" y="0"/>
                </a:lnTo>
                <a:lnTo>
                  <a:pt x="3169075" y="513444"/>
                </a:lnTo>
                <a:lnTo>
                  <a:pt x="3170262" y="513444"/>
                </a:lnTo>
                <a:lnTo>
                  <a:pt x="3170262" y="515048"/>
                </a:lnTo>
                <a:lnTo>
                  <a:pt x="3513998" y="979483"/>
                </a:lnTo>
                <a:lnTo>
                  <a:pt x="3170262" y="979483"/>
                </a:lnTo>
                <a:lnTo>
                  <a:pt x="3170262" y="981444"/>
                </a:lnTo>
                <a:lnTo>
                  <a:pt x="0" y="981444"/>
                </a:lnTo>
                <a:lnTo>
                  <a:pt x="0" y="513444"/>
                </a:lnTo>
                <a:lnTo>
                  <a:pt x="2590884" y="513444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53" tIns="30476" rIns="60953" bIns="3047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17725</TotalTime>
  <Words>993</Words>
  <Application>Microsoft Office PowerPoint</Application>
  <PresentationFormat>Произвольный</PresentationFormat>
  <Paragraphs>307</Paragraphs>
  <Slides>23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7" baseType="lpstr">
      <vt:lpstr>맑은 고딕</vt:lpstr>
      <vt:lpstr>Arial</vt:lpstr>
      <vt:lpstr>Calibri</vt:lpstr>
      <vt:lpstr>Office Theme</vt:lpstr>
      <vt:lpstr>Русский  язык</vt:lpstr>
      <vt:lpstr>        Виды простых предложений предложений</vt:lpstr>
      <vt:lpstr>              Двусоставное предложение</vt:lpstr>
      <vt:lpstr>                          </vt:lpstr>
      <vt:lpstr>                    </vt:lpstr>
      <vt:lpstr>    Способы выражения подлежащего </vt:lpstr>
      <vt:lpstr>    Способы выражения подлежащего </vt:lpstr>
      <vt:lpstr>                    </vt:lpstr>
      <vt:lpstr>                  Внимание! Запомните!</vt:lpstr>
      <vt:lpstr>                          Типы сказуемых </vt:lpstr>
      <vt:lpstr>       Простое глагольное сказуемое</vt:lpstr>
      <vt:lpstr>   Составное глагольное сказуемое образуется из</vt:lpstr>
      <vt:lpstr>    Составное именное сказуемое образуется из</vt:lpstr>
      <vt:lpstr>Способы выражения именной части сказуемого</vt:lpstr>
      <vt:lpstr>Способы выражения именной части сказуемого</vt:lpstr>
      <vt:lpstr>                                   Не путайте!              Это не составное глагольное сказуемое, а…</vt:lpstr>
      <vt:lpstr>                         Внимание!</vt:lpstr>
      <vt:lpstr>                         Внимание!</vt:lpstr>
      <vt:lpstr>           Технология соответствий</vt:lpstr>
      <vt:lpstr>         Технология соответствий</vt:lpstr>
      <vt:lpstr>Технология соответствий. Проверьте!</vt:lpstr>
      <vt:lpstr>                Словарная работа</vt:lpstr>
      <vt:lpstr>  Задание для самостоятельного выполнения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Пользователь</cp:lastModifiedBy>
  <cp:revision>919</cp:revision>
  <dcterms:created xsi:type="dcterms:W3CDTF">2020-04-13T08:05:42Z</dcterms:created>
  <dcterms:modified xsi:type="dcterms:W3CDTF">2021-04-05T15:44:41Z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