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89" r:id="rId4"/>
    <p:sldId id="264" r:id="rId5"/>
    <p:sldId id="257" r:id="rId6"/>
    <p:sldId id="332" r:id="rId7"/>
    <p:sldId id="333" r:id="rId8"/>
    <p:sldId id="343" r:id="rId9"/>
    <p:sldId id="336" r:id="rId10"/>
    <p:sldId id="318" r:id="rId11"/>
    <p:sldId id="353" r:id="rId12"/>
    <p:sldId id="354" r:id="rId13"/>
    <p:sldId id="355" r:id="rId14"/>
    <p:sldId id="356" r:id="rId15"/>
    <p:sldId id="359" r:id="rId16"/>
    <p:sldId id="338" r:id="rId17"/>
    <p:sldId id="357" r:id="rId18"/>
    <p:sldId id="360" r:id="rId19"/>
    <p:sldId id="361" r:id="rId20"/>
    <p:sldId id="362" r:id="rId21"/>
    <p:sldId id="363" r:id="rId22"/>
    <p:sldId id="269" r:id="rId23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B1B49"/>
    <a:srgbClr val="0E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841" autoAdjust="0"/>
  </p:normalViewPr>
  <p:slideViewPr>
    <p:cSldViewPr>
      <p:cViewPr varScale="1">
        <p:scale>
          <a:sx n="148" d="100"/>
          <a:sy n="148" d="100"/>
        </p:scale>
        <p:origin x="456" y="108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41" d="100"/>
          <a:sy n="241" d="100"/>
        </p:scale>
        <p:origin x="-1344" y="-96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0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593040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</a:t>
            </a:r>
            <a:r>
              <a:rPr lang="ru-RU" sz="4800" spc="-8" dirty="0" smtClean="0"/>
              <a:t>Литературное     </a:t>
            </a:r>
            <a:br>
              <a:rPr lang="ru-RU" sz="4800" spc="-8" dirty="0" smtClean="0"/>
            </a:br>
            <a:r>
              <a:rPr lang="ru-RU" sz="4800" spc="-8" dirty="0" smtClean="0"/>
              <a:t>               чтение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772641" y="1714494"/>
            <a:ext cx="7014069" cy="2971890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endParaRPr lang="ru-RU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r>
              <a:rPr lang="ru-RU" b="1" spc="-32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b="1" spc="-32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Тема:</a:t>
            </a:r>
            <a:r>
              <a:rPr lang="ru-RU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Марк Твен.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r>
              <a:rPr lang="ru-RU" sz="28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Основные вехи жизни и творчества. </a:t>
            </a:r>
            <a:endParaRPr lang="ru-RU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«Приключения 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Гекльберри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Финна».</a:t>
            </a:r>
            <a:r>
              <a:rPr lang="en-US" sz="28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20134" algn="ctr">
              <a:lnSpc>
                <a:spcPts val="4329"/>
              </a:lnSpc>
            </a:pPr>
            <a:r>
              <a:rPr lang="ru-RU" sz="2800" b="1" spc="-16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marL="53357" marR="977540">
              <a:lnSpc>
                <a:spcPts val="3108"/>
              </a:lnSpc>
              <a:spcBef>
                <a:spcPts val="2347"/>
              </a:spcBef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844" y="1857370"/>
            <a:ext cx="500066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8" y="337425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7"/>
            <a:ext cx="274924" cy="590848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42479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142844" y="3357568"/>
            <a:ext cx="500066" cy="1357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</a:t>
            </a:r>
            <a:endParaRPr/>
          </a:p>
        </p:txBody>
      </p:sp>
      <p:sp>
        <p:nvSpPr>
          <p:cNvPr id="31746" name="AutoShape 2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38" name="AutoShape 2" descr="data:image/jpeg;base64,/9j/4AAQSkZJRgABAQAAAQABAAD/2wCEAAkGBwgHBgkIBwgKCgkLDRYPDQwMDRsUFRAWIB0iIiAdHx8kKDQsJCYxJx8fLT0tMTU3Ojo6Iys/RD84QzQ5OjcBCgoKDQwNGg8PGjclHyU3Nzc3Nzc3Nzc3Nzc3Nzc3Nzc3Nzc3Nzc3Nzc3Nzc3Nzc3Nzc3Nzc3Nzc3Nzc3Nzc3N//AABEIAKsAcAMBIgACEQEDEQH/xAAcAAAABwEBAAAAAAAAAAAAAAAAAQMEBQYHAgj/xABAEAACAQMCAwQEDAQGAwEAAAABAgMABBEFEgYhMRNBUWEicYGRBxQXIzJUk6GxwdHhFkJk8BU0RFJikjN0gyT/xAAZAQACAwEAAAAAAAAAAAAAAAABAgADBAX/xAAjEQACAgICAwEAAwEAAAAAAAAAAQIRAxITIQQxYVFBcYEy/9oADAMBAAIRAxEAPwDJKFCjAzWU74AM11igBijoDJAoUdCgNQakqwKnBB5GpSZBc2oboSNw8qiql7H/ACsfq/Okn+mvxVbcX6oiDXJFKSjEjgdNxxXNOZGhF+a0kacHvpBqdMoyIKhRUdErFhXYFEorqq2zTFApe1tZbt3SEAskbSEE49EdaRoxkcwceqoNQ7TTLmRgI1ViXiQYb+aUZQe0VIW2gXGyJpIdzytIsY3DBKA7h7NpqHDuByZu49fDpTtLoPAIpZHUr9Fhmg2W4l27oKKykvQ8lpENiNGjc8c3OF++pdNKvIFWBovnBKsGNwx2jDcB7qiYWSEENcsUJyY0JwT3Eik7m6kuG5swUHIGe/xPnQdMsg5Y7latnbaZd9glwUHZyLK6tuHMRnDfefbQXSrt92xVbaYgcMOsmNv4imu9wANzYAIAz0B6ihvcDk7DmDyPh0pujNUv05uoXtrmWCUYkidkceBBwaaOOZpzISSSxJJ5knvpB+pooryLoSoUdFTmcvw+DnUB/rrX3NR/J1qH1619zVpFCsfLIu2Zm/yd3/1619zUfyd6h9etfc1aPRgZOBU5JB5GZx8nl/8AXrX3NRfJ5f8A1619zVq/+Calj/KN/wB1/Wm91ZXNntF1EYy3TJBz7jTN5F20Ks99JmY/J5f/AF219zUPk81D67a+5q0apa1lgitrQylQ8ZMyAj6RyRj7gfYakZORJ5pRRkfyeX/1619zUXyeah9etfc1bDLYIPjDtGHcFmTaG9Lk5APj9EdKRvrOCG2LxA7wRlck7Rk5/IUz3SsReVboyM/B1qB/11r7mpNvg31A/wCutfc1aZQqvlkO22Zl8mmofX7X/q36UXyaah9ftf8Aq36Vp1CjzSE1QKFChVQwKFChUITOgMxi1HLMcWzEZPSmmnWRv1naS4KJAm5iVLcuf6U54f8A/FqX/rNXXDpQW+omRSyiAZUHGRzq+K21T+mWTcXJr4NrrTkjsxeW1ys0O7a3olSp9VKrpMQa3iuLoR3E6gpH2eQM9Mmlrhobnhyb4pGYI4ZQZEJ3F84Gc+2nOuXFpb6qjTWrySBVdWWXA5HlyptI1YOSb6/si7WwlDXwLiN7aNg425yMHIFJW1j21hc3YfAhI9HHXNS2n3SXU2rXTxERvBkx7vAc+dFFLby6FqBtYDCMrkFy2aGsWrv9DvJN/wCEAetFQ7zQrOagUKFCoQOhWWfx5rfja/Y/vRjjvXD32vPp8z+9WcTH0ZqQBPJQSaUs7SeeT0mjCH6O1t33jlnypfge3j1CyjuNUYTXAXd2ZjKKPPb3+2pm07O8vJ3iiDdn6APQVbDEkrZhyZnbSIC7jECtBbiZ5JFKPtY45+PdSGnXGqaTNJClsJo5RsYSpyHXkedXpbbs7Y5CAgfSA51S7m+e2aSeVnaFmOMLg1brRTtdguteLY00x28Ab0nSBTgnwJp2NVkaFIrm3guBGMK0qHIHsNQE1xb6oJnVuyuCR2cgXoRVE1DjHXbG9ltmNsTG3ImDGR49aqnGV2jTgjGa1o1WC+kgFyIo41FwpVgAcKPL31zDeSw2c9qoUpMQWJHMYrJP491v+l+x/eh/Huuf0v2P70ms/wBNPB8NToVlg481z+l+x/euZOPtcXGDan/4/vS8UhnBo1WhWTfKDrv9J9j+9D5Qtd/pPsf3puGQhXhVt+DjtpNcCJZQXKKC26WMHs3/AJSDjkf0NVEVqfwVx3Vhpst12atHNJuRdvMYGNxPh/ffVyG8iWuNmi6VarpVu5kZWllyMLzx7e+pSwaCzjWCMgDqT4mqzq1+8XYxWzqJ3dUXnjn1/KldatbptOjtLdpGdgA7xrvkPq6e88hTnLZc/QdMsoNNrpITAwkjUpj6OBWXaZqXGtlqKadFHdS26vtzdwjKp6wT+NS/FXFuraHqTafFpRu9kIkMpcqOefAHlypn2IkVXVImt+JDb2qlO3yUXwNVzi3SJ4IUu7oqFZcwSiM/ODvUnxH3e2lLnjCa71uG9a3WO4gwSoU7W76HFvFS6lZTWUSFY7iZJRHnlEwzux5HPSg10X4G+RUU8KOtHgUYHKpLh6e0ttQMt+IzEImA7SPeN3dywaqR25PVN0RdJzd3qq831rwgkzGSYoZFEmImc4VlBGABgNk429APVTCODhZ2YXc8UIQzcozM/aDl2e055efI9/IU6iZpZ1XplNPWiNWjiKDhaPT3bRZ5HuzKuxTvwI8HJORjd0yO7HnVXNMUxlsrOixPWrfwxx1eaZFHp93iSzA2xlQAV5957+tU+u43Mbq4GSrBh7KCJOOyNT069utc4ijLMi2un4lcqOrY5ff+dahpFw0hOQGjY9fCsK4Y4imOs2tra2scaXEu2fIzkHqfWOZzW1aJdxPbKnaiMDmzeFFmBxa9krqus2WmRtLcb1hRlSWcRs4QnuJAOPM9BUBfcTaX/E8Fta3qy/HrcITG4IXaTg49pqqcTcb3k1veWemWMrW6N2aE9H9LBJ8ciqdpupjhzUUuG0eKGRgWbZzznPu9VGrQnpj74R7TT7fVR8Sb/wDRI7dqBgZIHKqOu4tmQYYcseFTnGN1Fe3MNxayZ7YlznqOlQqjA5nJpZulR0PCxO3MfaNDaT6lDHqDmO2JPaOJFQqPHJ/Dr4A1JGw0VdRSAXhmhNnuLRygbptxAAOO8YOOvPnjoICiNImb5Qt3ZcrjROF7eeeObVWj7OQoVWZWZCFOc8hn0sdPMZrj/A+FZ2RYNYYtsLOTMox82TyBHPDYHv8AXVPpCXmTTKXwzzxSS/6ZZdetOHbfRpBpdyXuxdDajOrtswQfSXkR0Ix07+fIVQ0dEaZuyqMdV7DrtFyRmpPQOG9W1+dY9Ms5JEJwZmG2NfW3T861Thz4H7aC4in1y/F0EO420CFUbyLHmR7BSsjywj7GXwVcCTzxR8Q3e0IyOLWBl5sD6O8nu78ePXNTV9p72Eklu+9VB5ButaVEqQokcCqiIAFUDAAHdXF5Z2eqQ9ndxhsfRbOGX1GmSRgyZJSlbM8tdTstKthssIHfGfTUfnVT4x1qzvEybWGN159oD091XjiThnUIINlhC98jMNuzG8D/AJZwPb+FZtxLwPxOkc97caey26jICsrFfMgE4opCOS/gp7SvO/aMMIBhFx0FCrBYcH317ocWpWbxvnlKjnG3zzionU9NvdKnEOo20lu7c17QYDDxB6H2VVJdna8fJj0SiNaKh6qFA0BU2c5J9dOHOFNNWpkUZGFRUZoqYoPUkDxxKIoUEcKLhVUchjuxTpbicWe+1RJZgOSSSFFJ8yAce6oS2n+d2E9DUlbOexGAevv8qDOcSltJK0K/GNgkI9IR52g+Wa7LlDuHTvprDMHUFTypXfQJQitzfQXjtJtuLV29HYoVoVx38/SpxFZW8d695EDvmTa/PIYdR/fmabh9rlfHmv6V3aTxRKU7RQg+iCfo+VFMVpELY6L/AIFql2URTpl0+4KOkZI6fj7MedKG2NlL8UmgWe1z6KsAdoqX1C7j+JyhSCcjzzz/AEzXEAW/sQRkOuVyfGiwrorWt/B7w1q6s8doLS4nT5u4tmKgN5p9E+6sJ1Sxn0vUrmwu1Ant5CjY6HwI8iOftr0lpzOnbwOMyQESqv4j+/Gsm+Ga0R9attTtQzRzQ7HKryAUjaxPgSxAz/tpWjZ42ZqWrZnEp5YpA13KcsaToo1TdsBoqFFRKjdIJzZXkWyc3FvKwRHY+kuegPjVrt5OXOqTfWGZBNEhLROJMLy5g5Bq1W8von1VGc9EhJM0YDQrvI5yIOpHl5/jTiC4WaMPGwZW6Gou3lyz5ptqrXtgp1LSo+3K87mzzjt18VP8rj7+h7iBRB/rayS2rojvE+NyyR9RjwqurJfW0qyGU3NufpMepHnUpbazY8R6aZtLuD2kTfOwsNskR7wy/wBg0jpmnXDTyn42qxKdwyvUHyqInseduvZAO6hD6RYeY/T8aluHpZCJVcKEOCmPd+QqDuNNFyZCkpUBiF68j6u79KU0Kxv9M1WKSS6WW1kBRkPcTgg/d99ElFhvYBBfR3qjk3zcoHeD31G32lwXWmy6e0IY3ObWV/5hGfP1YqwOUkUI2SG7sVVtI4hiudemtzuC5aJcNkMyEjOMdSPwqATMF4z4dn4X1+fS5n7RVAeGXGO0jPQ+vqD5ioLHdW9cd8LC+4k0/VrpRd2UMym4hCFnEPLcu0c28eWT1qsT33ASazdr2Npb26pHsjuLCYkNuk3gAKCOWzmR78UyVmlZ3S6syzBoKM1buIJ+GpdG2aT2Hx3EW7EDryBbO0lRzxszk4PPHdirKuKD6L8bc1bRu17IluI2dlXtDtAJxnyrrSbsTWsLE5LJjPiQcH8Kj+LY0aG3ZlBZZVKnwNcaPyhtwOQBbp6zQOeWK0ffIcVIwnPKobTCd5qah7/VQCU3i3hlorpdZ4fle11FObGMhQ3iCO+i4Y4pm1C4SGZY7TUIztuUYYQr/vUeGe7u9VWWH5yQq/pAk5Bqp8dW8Nq8V5bxrHcxOCki8iOdN76BVFovNd02SZFtLxJHDASMp5EYPfT1byMwPtdWI9JMHvFVDRuHNImfMlmDt3lV3ttBye7OK61y1i060tZbJTC7kbtrHHuzgUKJZp1lOs0cbqeRwayPhebstejuJidrXBbmf9xP5mr3wHLJNw3ZSSuWcg5J8mIFZq5xpgYcmweff1qIH00+4F1cu0rRMqDoqkEnyqucQcPniG0MOrWcUTjPYTdqgljPrJ94qNsoxKyB2kIJGR2jfrWhWunWdjbCS1t0SQqMvjLdPE86F0On+Hn3iDgfXNAia4u7YS2YP+ZgYOoH/IDmvtGPOq6CD3ivV0Hpwru57uue+ojV+GtCu4ZhPpFiTKh3usCq55Z+kBke+pZph5DX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0" name="Picture 4" descr="Передняя облож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857370"/>
            <a:ext cx="171926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214296"/>
            <a:ext cx="8929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28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Преподавательская деятельность Марка Твена </a:t>
            </a:r>
            <a:endParaRPr lang="ru-RU" sz="2800" b="1" kern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just" defTabSz="914290">
              <a:defRPr/>
            </a:pPr>
            <a:endParaRPr lang="ru-RU" sz="28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928676"/>
            <a:ext cx="4214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После 1870 года Твен вплотную занялся сочинительством. Также в это время он начал преподавать в ряде университетов США и Англии. Твен был прекрасным оратором, и его лекции были невероятно популярны.</a:t>
            </a:r>
          </a:p>
        </p:txBody>
      </p:sp>
      <p:sp>
        <p:nvSpPr>
          <p:cNvPr id="53250" name="AutoShape 2" descr="Державин, Гавриил Ром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Picture 2" descr="Mark-Tven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142990"/>
            <a:ext cx="303845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Творчество Марка Твена </a:t>
            </a:r>
            <a:endParaRPr lang="ru-RU" sz="3200" b="1" kern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just" defTabSz="914290">
              <a:defRPr/>
            </a:pP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928676"/>
            <a:ext cx="4786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 пике своей популярности Марк Твен пишет несколько книг в жанре реализма, которые получили множество положительных отзывов у критиков.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В 1876 г. из-под его пера вышла знаменитая повесть «Приключения Тома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Сойера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», принёсшая ему ещё большую популярность. Интересно, что в ней было немало автобиографических эпизодов из жизни автора.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 descr="Державин, Гавриил Ром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6" name="Picture 4" descr="https://storage.yandexcloud.net/wr4img/319539_29_i_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000114"/>
            <a:ext cx="1376343" cy="1714512"/>
          </a:xfrm>
          <a:prstGeom prst="rect">
            <a:avLst/>
          </a:prstGeom>
          <a:noFill/>
        </p:spPr>
      </p:pic>
      <p:pic>
        <p:nvPicPr>
          <p:cNvPr id="17" name="Picture 2" descr="Mark-Tven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000114"/>
            <a:ext cx="1500198" cy="171451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182356" y="2714626"/>
            <a:ext cx="5747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Марк и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Оливия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Клеменс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8" name="Picture 6" descr="Просмотреть исходную картинк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071816"/>
            <a:ext cx="1404919" cy="1857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Творчество Марка Твена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1000114"/>
            <a:ext cx="4857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После этого в печать выходит новый исторический роман Марка Твена «Принц и нищий». В Америке книга имела ошеломительный успех. Позже данное произведение переведёт Корней Чуковский, благодаря чему русские читатели смогут по достоинству оценить этот прекрасный роман.</a:t>
            </a:r>
          </a:p>
          <a:p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 descr="Державин, Гавриил Ром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s://storage.yandexcloud.net/wr4img/319539_29_i_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000114"/>
            <a:ext cx="2571768" cy="321471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286000" y="4286262"/>
            <a:ext cx="65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Обложка первого издания романа   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«Принц и нищий».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8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Издательская деятельность Марка Твена</a:t>
            </a:r>
            <a:endParaRPr lang="ru-RU" sz="28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928676"/>
            <a:ext cx="55007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середине 1880-х годов Марк Твен открывает собственное издательство, в котором он печатает роман «Приключения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Гекльберри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Финна». Позже он издаёт бестселлер «Воспоминания», который посвящает американскому президенту Улиссу С. Гранту.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Типография Твена просуществовала около 10 лет, пока полностью не обанкротилось по причине экономического кризиса, начавшегося в США.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 descr="Державин, Гавриил Ром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4" name="Picture 2" descr="Передняя облож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03767">
            <a:off x="6172861" y="1360619"/>
            <a:ext cx="2227149" cy="3063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2800" dirty="0" smtClean="0"/>
              <a:t>Последние годы жизни и смерть Марка Твена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142990"/>
            <a:ext cx="4857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Умер 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Марк Твен в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1910 году от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приступа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стенокардии. 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s://storage.yandexcloud.net/wr4img/319539_29_i_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8"/>
            <a:ext cx="3500462" cy="3138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00274"/>
          </a:xfrm>
        </p:spPr>
        <p:txBody>
          <a:bodyPr/>
          <a:lstStyle/>
          <a:p>
            <a:pPr fontAlgn="base"/>
            <a:r>
              <a:rPr lang="ru-RU" dirty="0" smtClean="0"/>
              <a:t>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857238"/>
            <a:ext cx="4857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«Приключения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Гекльберри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Финна» – увлекательный роман о жизни беспризорного мальчика Гека Финна, сбежавшего от жестокого отца. </a:t>
            </a:r>
            <a:r>
              <a:rPr lang="ru-RU" sz="2000" dirty="0" smtClean="0"/>
              <a:t> 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Произведение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было написано в 1884 году, став продолжением нашумевшего романа «Приключения Тома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Сойера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». Написанная ярким, живым языком, книга в полной мере отразила особенности жизни американского Юга до Гражданской войны. 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8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«Приключения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Гекльберри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Финна».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5298" name="Picture 2" descr="Приключения Гекльберри Фин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12674">
            <a:off x="941749" y="1203813"/>
            <a:ext cx="2377053" cy="324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00274"/>
          </a:xfrm>
        </p:spPr>
        <p:txBody>
          <a:bodyPr/>
          <a:lstStyle/>
          <a:p>
            <a:pPr fontAlgn="base"/>
            <a:r>
              <a:rPr lang="ru-RU" dirty="0" smtClean="0"/>
              <a:t>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8"/>
            <a:ext cx="43577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Гекльберри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(Гека) Финна берёт к себе на перевоспитание вдова Дуглас. Женщина искренне жалеет мальчика и хочет вырастить из него добропорядочного гражданина. Гек с трудом привыкает к новой жизни. Чопорная среда, в которой он находится, кажется мальчику просто невыносимой: Гек вынужден ходить в школу, «прилично» одеваться </a:t>
            </a:r>
          </a:p>
          <a:p>
            <a:pPr fontAlgn="base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 изучать хорошие манеры.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8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«Приключения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Гекльберри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Финна».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Иллюстрация 5 из 46 для Приключения Тома Сойера. Приключения Гекльберри Финна - Марк Твен | Лабиринт - книги. Источник: Лабири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928676"/>
            <a:ext cx="2103434" cy="3000396"/>
          </a:xfrm>
          <a:prstGeom prst="rect">
            <a:avLst/>
          </a:prstGeom>
          <a:noFill/>
        </p:spPr>
      </p:pic>
      <p:pic>
        <p:nvPicPr>
          <p:cNvPr id="9220" name="Picture 4" descr="Иллюстрация 9 из 46 для Приключения Тома Сойера. Приключения Гекльберри Финна - Марк Твен | Лабиринт - книги. Источник: Лабири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70"/>
            <a:ext cx="2286016" cy="306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00274"/>
          </a:xfrm>
        </p:spPr>
        <p:txBody>
          <a:bodyPr/>
          <a:lstStyle/>
          <a:p>
            <a:pPr fontAlgn="base"/>
            <a:r>
              <a:rPr lang="ru-RU" dirty="0" smtClean="0"/>
              <a:t>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857238"/>
            <a:ext cx="4857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Однажды Финн узнаёт о том, что в город, где он живёт, приехал его отец, алкоголик и бродяга. Отец узнаёт о том, что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Гекльберри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разбогател (о том, как это произошло, можно прочитать в книге «Приключения Тома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Сойера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»).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Финн-старший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выкрал сына из дома вдовы. Мальчик оказывается под замком за несколько миль от города. Отец хочет вернуть себе сына и распоряжаться его богатством.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8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«Приключения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Гекльберри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Финна».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6" name="Picture 4" descr="Подкоп. Приключения Гекльберри Финна, Марк Тве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8"/>
            <a:ext cx="350046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00274"/>
          </a:xfrm>
        </p:spPr>
        <p:txBody>
          <a:bodyPr/>
          <a:lstStyle/>
          <a:p>
            <a:pPr fontAlgn="base"/>
            <a:r>
              <a:rPr lang="ru-RU" dirty="0" smtClean="0"/>
              <a:t>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8"/>
            <a:ext cx="58579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Гекльберри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смог убежать от своего неблагонадёжного родителя. Финн</a:t>
            </a:r>
          </a:p>
          <a:p>
            <a:pPr fontAlgn="base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хочет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поселиться на небольшом </a:t>
            </a:r>
          </a:p>
          <a:p>
            <a:pPr fontAlgn="base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острове недалеко от города. Когда-то </a:t>
            </a:r>
          </a:p>
          <a:p>
            <a:pPr fontAlgn="base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этот небольшой участок суши был необитаемым. Сейчас на нём живёт сбежавший от своей хозяйки темнокожий парень Джим. Гек и его новый друг решили отправиться в северные штаты, где нет рабства. Передвигаться можно было </a:t>
            </a:r>
          </a:p>
          <a:p>
            <a:pPr fontAlgn="base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ночью и только по воде, ведь если Джима обнаружат власти, ему грозит серьёзное наказание.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8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«Приключения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Гекльберри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Финна».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7" name="Picture 9" descr="C:\Users\HOME\Desktop\гек-фин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000114"/>
            <a:ext cx="300039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00274"/>
          </a:xfrm>
        </p:spPr>
        <p:txBody>
          <a:bodyPr/>
          <a:lstStyle/>
          <a:p>
            <a:pPr fontAlgn="base"/>
            <a:r>
              <a:rPr lang="ru-RU" dirty="0" smtClean="0"/>
              <a:t>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857238"/>
            <a:ext cx="44291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дороге на Север друзья встречают двух мошенников, называющих себя Король и Герцог. Аферисты с удовольствием присоединяются к странной компании. Геку нравится ловкость, с которой мошенники обманывают простодушных обитателей небольших населённых пунктов, встречающихся на их пути.</a:t>
            </a:r>
            <a:endParaRPr lang="ru-RU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8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«Приключения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Гекльберри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Финна».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8" name="Picture 4" descr="Main %d0%ba%d0%bb%d0%b0%d0%b4 %d0%b2 %d0%b4%d0%be%d0%bc%d0%b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142990"/>
            <a:ext cx="350046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857238"/>
            <a:ext cx="52149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Марк Твен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писатель и журналист, известный в Америке общественный деятель. Демократ и гуманист, отстаивавший в XIX веке права всех людей, вне зависимости от цвета кожи. Автор известнейшей повести «Приключения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Тома </a:t>
            </a:r>
            <a:r>
              <a:rPr lang="ru-RU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Сойера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 и романа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«Принц и нищий».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AutoShape 2" descr="Марк Тв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Марк Тв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Марк Тв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Просмотреть исходную картин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6" name="Picture 14" descr="https://filolen.ru/wp-content/uploads/2019/06/Kratkaya_biografiya_tven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90"/>
            <a:ext cx="307183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00274"/>
          </a:xfrm>
        </p:spPr>
        <p:txBody>
          <a:bodyPr/>
          <a:lstStyle/>
          <a:p>
            <a:pPr fontAlgn="base"/>
            <a:r>
              <a:rPr lang="ru-RU" dirty="0" smtClean="0"/>
              <a:t>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857238"/>
            <a:ext cx="47149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Однако когда Король и Герцог предпринимают попытку обмануть трёх сирот,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Гекльберри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решил вмешаться.</a:t>
            </a:r>
            <a:r>
              <a:rPr lang="ru-RU" sz="1800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Обманывать сирот – несправедливо. После того, как афера благодаря действиям Финна сорвалась, мошенники выдают Джима властям. Сделали они это и для того, чтобы отомстить Геку, и для того, чтобы получить награду, полагающуюся обычно в таких случаях.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8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«Приключения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Гекльберри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Финна».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твен приключения гекльберри фин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71552"/>
            <a:ext cx="3332160" cy="3203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00274"/>
          </a:xfrm>
        </p:spPr>
        <p:txBody>
          <a:bodyPr/>
          <a:lstStyle/>
          <a:p>
            <a:pPr fontAlgn="base"/>
            <a:r>
              <a:rPr lang="ru-RU" dirty="0" smtClean="0"/>
              <a:t>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6182" y="928676"/>
            <a:ext cx="5072098" cy="4001095"/>
          </a:xfrm>
        </p:spPr>
        <p:txBody>
          <a:bodyPr/>
          <a:lstStyle/>
          <a:p>
            <a:pPr fontAlgn="base"/>
            <a:r>
              <a:rPr lang="ru-RU" sz="2000" i="0" dirty="0" smtClean="0">
                <a:solidFill>
                  <a:srgbClr val="0000FF"/>
                </a:solidFill>
              </a:rPr>
              <a:t>Пытаясь спасти Джима, которого могут продать в южные штаты на хлопковые плантации, </a:t>
            </a:r>
            <a:r>
              <a:rPr lang="ru-RU" sz="2000" i="0" dirty="0" err="1" smtClean="0">
                <a:solidFill>
                  <a:srgbClr val="0000FF"/>
                </a:solidFill>
              </a:rPr>
              <a:t>Гекльберри</a:t>
            </a:r>
            <a:r>
              <a:rPr lang="ru-RU" sz="2000" i="0" dirty="0" smtClean="0">
                <a:solidFill>
                  <a:srgbClr val="0000FF"/>
                </a:solidFill>
              </a:rPr>
              <a:t> разыскивает своего друга Тома. Гек уверен: </a:t>
            </a:r>
            <a:r>
              <a:rPr lang="ru-RU" sz="2000" i="0" dirty="0" err="1" smtClean="0">
                <a:solidFill>
                  <a:srgbClr val="0000FF"/>
                </a:solidFill>
              </a:rPr>
              <a:t>Сойер</a:t>
            </a:r>
            <a:r>
              <a:rPr lang="ru-RU" sz="2000" i="0" dirty="0" smtClean="0">
                <a:solidFill>
                  <a:srgbClr val="0000FF"/>
                </a:solidFill>
              </a:rPr>
              <a:t> не откажется ему помочь. Лучший друг полностью оправдал ожидания. Том не только помог в организации побега, но и превратил его в яркое представление. Выясняется, однако, что побег был организован напрасно. Хозяйки Джима уже нет в живых.</a:t>
            </a:r>
          </a:p>
          <a:p>
            <a:pPr fontAlgn="base"/>
            <a:r>
              <a:rPr lang="ru-RU" sz="2000" i="0" dirty="0" smtClean="0">
                <a:solidFill>
                  <a:srgbClr val="0000FF"/>
                </a:solidFill>
              </a:rPr>
              <a:t>Перед смертью она успела дать вольную своему рабу.     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8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«Приключения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Гекльберри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Финна».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Main %d0%93%d0%b5%d0%ba%d0%b5%d0%bb%d1%8c%d0%b1%d0%b5%d1%80%d0%b8 %d0%a4%d0%b8%d0%bd%d0%bd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52"/>
            <a:ext cx="2965454" cy="3627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4" y="1503396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43438" y="1214428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1000114"/>
            <a:ext cx="4286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Подготовить 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презентацию  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 биографии 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Марка Твена;</a:t>
            </a:r>
          </a:p>
          <a:p>
            <a:r>
              <a:rPr lang="ru-RU" sz="24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Прочитать и подготовиться к </a:t>
            </a:r>
          </a:p>
          <a:p>
            <a:r>
              <a:rPr lang="ru-RU" sz="24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пересказу отрывка </a:t>
            </a:r>
          </a:p>
          <a:p>
            <a:r>
              <a:rPr lang="ru-RU" sz="24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из романа </a:t>
            </a:r>
            <a:r>
              <a:rPr lang="ru-RU" sz="2000" b="1" dirty="0" smtClean="0">
                <a:solidFill>
                  <a:srgbClr val="0E5D0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«Приключения </a:t>
            </a:r>
            <a:r>
              <a:rPr lang="ru-RU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Гекльберри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Финна». </a:t>
            </a:r>
            <a:r>
              <a:rPr lang="en-US" sz="24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3076" name="Picture 4" descr="http://t0.gstatic.com/images?q=tbn:ANd9GcRqCgbVnL5QAAxngUrY8042q2JFblM_X7pnG3-JlwCixvtnIJIU7ZEQmFnX5A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4516">
            <a:off x="6654583" y="1396679"/>
            <a:ext cx="1928826" cy="2500330"/>
          </a:xfrm>
          <a:prstGeom prst="rect">
            <a:avLst/>
          </a:prstGeom>
          <a:noFill/>
        </p:spPr>
      </p:pic>
      <p:pic>
        <p:nvPicPr>
          <p:cNvPr id="3078" name="Picture 6" descr="http://t0.gstatic.com/images?q=tbn:ANd9GcQSwWmfAFa5S7-6Hj4HaRqWlMifp6hQ7Bj2WWneKoXKcQ8pRAtbAfWFuSOmqg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14428"/>
            <a:ext cx="192882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42844" y="274639"/>
            <a:ext cx="9001156" cy="403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</a:t>
            </a:r>
            <a:r>
              <a:rPr lang="ru-RU" sz="36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Детство и юность</a:t>
            </a:r>
            <a:r>
              <a:rPr lang="ru-RU" sz="36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Марка Твена</a:t>
            </a:r>
            <a:endParaRPr lang="ru-RU" sz="3600" b="1" kern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928676"/>
            <a:ext cx="5143536" cy="193898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Будущий классик американской литературы Марк Твен (настоящее имя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Сэмюэл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Лэнгхорн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Клеменс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  родился 30 ноября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1835 года в посёлке Флорида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(штата Миссури).  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2928940"/>
            <a:ext cx="4574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Марк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Твен в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детстве и молодости</a:t>
            </a: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843" y="4659984"/>
            <a:ext cx="638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во Флориде, в котором родился Марк Твен.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0" name="AutoShape 6" descr="Марк Твен в молод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2" name="Picture 8" descr="http://t0.gstatic.com/images?q=tbn:ANd9GcSKhshRpKXLgNFEgjqnmKgXJ5ECLZaoqwODNPv-CJ3RD2SXRZ9AvfdQBmsHkQA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071552"/>
            <a:ext cx="1571636" cy="1905005"/>
          </a:xfrm>
          <a:prstGeom prst="rect">
            <a:avLst/>
          </a:prstGeom>
          <a:noFill/>
        </p:spPr>
      </p:pic>
      <p:pic>
        <p:nvPicPr>
          <p:cNvPr id="36876" name="Picture 12" descr="Mark-Tven-v-15-l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071552"/>
            <a:ext cx="1643034" cy="1928826"/>
          </a:xfrm>
          <a:prstGeom prst="rect">
            <a:avLst/>
          </a:prstGeom>
          <a:noFill/>
        </p:spPr>
      </p:pic>
      <p:pic>
        <p:nvPicPr>
          <p:cNvPr id="36878" name="Picture 14" descr="https://storage.yandexcloud.net/wr4img/319539_29_i_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928940"/>
            <a:ext cx="4071966" cy="17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561045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-285770"/>
            <a:ext cx="8429684" cy="1000135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144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                                                        </a:t>
            </a:r>
          </a:p>
          <a:p>
            <a:pPr defTabSz="914290">
              <a:defRPr/>
            </a:pPr>
            <a:r>
              <a:rPr lang="ru-RU" sz="144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14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Родители</a:t>
            </a:r>
            <a:r>
              <a:rPr lang="ru-RU" sz="14400" b="1" kern="0" dirty="0" smtClean="0">
                <a:solidFill>
                  <a:schemeClr val="bg1"/>
                </a:solidFill>
                <a:latin typeface="Arial"/>
                <a:cs typeface="Arial"/>
              </a:rPr>
              <a:t> Марка Твена</a:t>
            </a:r>
            <a:endParaRPr lang="ru-RU" sz="144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857238"/>
            <a:ext cx="59293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Отец Марка Твена, Джон Маршалл, работал судьёй, а мать,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Джей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мс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Лэмптон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была домохозяйкой. Однако, несмотря на как будто бы неплохую должность отца, семья испытывала серьёзные материальные трудности. В связи с этим семейство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Клеменсов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решило переехать </a:t>
            </a:r>
          </a:p>
          <a:p>
            <a:pPr fontAlgn="base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судоходный город Ганнибал. </a:t>
            </a:r>
          </a:p>
          <a:p>
            <a:pPr fontAlgn="base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Именно этот небольшой городок с его достопримечательностями оставил в памяти будущего писателя множество приятных и тёплых воспоминаний, </a:t>
            </a:r>
          </a:p>
          <a:p>
            <a:pPr fontAlgn="base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сыграв в биографии Твена важную роль.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2714626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Джеймс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Клеменс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                  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s://storage.yandexcloud.net/wr4img/319539_29_i_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8900" y="1009150"/>
            <a:ext cx="1500198" cy="1714512"/>
          </a:xfrm>
          <a:prstGeom prst="rect">
            <a:avLst/>
          </a:prstGeom>
          <a:noFill/>
        </p:spPr>
      </p:pic>
      <p:pic>
        <p:nvPicPr>
          <p:cNvPr id="34820" name="Picture 4" descr="https://storage.yandexcloud.net/wr4img/319539_29_i_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071816"/>
            <a:ext cx="3190858" cy="161447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572132" y="4714890"/>
            <a:ext cx="3286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Родной дом в Ганнибале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857238"/>
            <a:ext cx="7603511" cy="4089081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</a:t>
            </a:r>
            <a:r>
              <a:rPr lang="ru-RU" sz="9600" dirty="0" smtClean="0"/>
              <a:t>Ф.И.Тютчева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9600" dirty="0" smtClean="0">
                <a:latin typeface="Arial" pitchFamily="34" charset="0"/>
                <a:cs typeface="Arial" pitchFamily="34" charset="0"/>
              </a:rPr>
            </a:b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5577" y="928676"/>
            <a:ext cx="4630737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Воспитание </a:t>
            </a: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Марка Твена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928676"/>
            <a:ext cx="54292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Когда Твену исполнилось 12 лет, от пневмонии скончался его отец, оставив после себя множество долгов. По этой причине детям пришлось оставить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учёбу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 пойти на работу.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Вскоре старший брат Твена начал издавать газету. В результате Марк стал работать в ней наборщиком. Именно тогда юноша начал иногда писать и собственные статьи.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18-летнем возрасте Твен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отправляется в путешествие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городам Америки.</a:t>
            </a:r>
          </a:p>
          <a:p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AutoShape 4" descr="Марк Тв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Марк Тв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6" name="Picture 8" descr="https://storage.yandexcloud.net/wr4img/319539_29_i_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52"/>
            <a:ext cx="2357454" cy="264320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00034" y="3714758"/>
            <a:ext cx="5150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Брат Орион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8" name="AutoShape 10" descr="Просмотреть исходную картин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5577" y="928676"/>
            <a:ext cx="4630737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Любовь </a:t>
            </a: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Марка Твена к литературе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928676"/>
            <a:ext cx="59293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данный период биографии у него пробуждается особенный интерес к литературе. Он долгое время проводит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библиотеках, читая книги разных жанров.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 временем Марк Твен становится лоцманом на судне. По его собственным словам ему очень нравилась данная профессия, требующая внимательности и знания фарватера.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Однако, когда в 1861 г. началась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гражданская война, частное судоходство пришло в упадок. В итоге парню пришлось искать другую работу.</a:t>
            </a:r>
          </a:p>
          <a:p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4" descr="Марк Тв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000114"/>
            <a:ext cx="2905112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5577" y="928676"/>
            <a:ext cx="4630737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214295"/>
            <a:ext cx="8929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28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Начало творческой деятельности </a:t>
            </a:r>
            <a:r>
              <a:rPr lang="ru-RU" sz="2800" b="1" kern="0" dirty="0" smtClean="0">
                <a:solidFill>
                  <a:schemeClr val="bg1"/>
                </a:solidFill>
                <a:latin typeface="Arial"/>
                <a:cs typeface="Arial"/>
              </a:rPr>
              <a:t>Марка Твена </a:t>
            </a:r>
            <a:endParaRPr lang="ru-RU" sz="28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928676"/>
            <a:ext cx="55007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 временем Марк Твен отправляется на Дикий запад для добычи драгоценных металлов. Несмотря на то, что прииски не сделали его богатым, в этот период биографии ему удалось сочинить несколько остроумных рассказов.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1863 г. литератор впервые подписывает свои книги псевдонимом Марк Твен, взятым из судоходной практики. В будущем он будет издавать все свои труды только под этим именем и именно с ним он войдёт в историю мировой литературы.</a:t>
            </a:r>
          </a:p>
          <a:p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6314" y="4000510"/>
            <a:ext cx="4143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Марк Твен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28676" name="Picture 4" descr="Mark-Tven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142990"/>
            <a:ext cx="2632083" cy="2838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5577" y="928676"/>
            <a:ext cx="4630737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14346" y="142858"/>
            <a:ext cx="9929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28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Начало творческой деятельности </a:t>
            </a:r>
            <a:r>
              <a:rPr lang="ru-RU" sz="2800" b="1" kern="0" dirty="0" smtClean="0">
                <a:solidFill>
                  <a:schemeClr val="bg1"/>
                </a:solidFill>
                <a:latin typeface="Arial"/>
                <a:cs typeface="Arial"/>
              </a:rPr>
              <a:t>Марка Твена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928676"/>
            <a:ext cx="55007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800" dirty="0" smtClean="0"/>
              <a:t>     </a:t>
            </a:r>
            <a:r>
              <a:rPr lang="ru-RU" sz="1800" dirty="0" smtClean="0">
                <a:solidFill>
                  <a:srgbClr val="0E5D03"/>
                </a:solidFill>
              </a:rPr>
              <a:t> </a:t>
            </a:r>
            <a:r>
              <a:rPr lang="ru-RU" sz="1800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Дебютным произведением в биографии Твена стала «Знаменитая скачущая лягушка из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Калавераса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». </a:t>
            </a:r>
          </a:p>
          <a:p>
            <a:pPr fontAlgn="base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Этот юмористический рассказ получил большую популярность во всей Америке.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После этого Твен начал активно заниматься писательской деятельностью. Ему предлагали сотрудничать многие авторитетные издания, которые хотели, чтобы </a:t>
            </a:r>
          </a:p>
          <a:p>
            <a:pPr fontAlgn="base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именно у них публиковались произведения восходящей </a:t>
            </a:r>
          </a:p>
          <a:p>
            <a:pPr fontAlgn="base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литературной звезды.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s://storage.yandexcloud.net/wr4img/319539_29_i_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52"/>
            <a:ext cx="2357454" cy="314327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85720" y="4214824"/>
            <a:ext cx="6572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Обложка первого издания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рассказа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«Знаменитая 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скачущая лягушка из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Калавераса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».  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8667037" cy="938719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2800" dirty="0" smtClean="0"/>
              <a:t>Путешествие по Европе и Ближнему Востоку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6"/>
            <a:ext cx="45720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5B1B4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1866 году Твен первый раз отправился за границу, посетил Европу и Ближний Восток.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Интересно, что во время этой поездки он также посетил и Российскую империю, в частности, побывал в Крыму.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1867 году Твен выпустил книгу «Простаки за границей», по сути это были заметки о путешествии. Книга имела небывалый успех. Марк Твен стал очень популярен.</a:t>
            </a:r>
          </a:p>
          <a:p>
            <a:pPr fontAlgn="base"/>
            <a:endParaRPr lang="ru-RU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Шиллер, Фридрих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Шиллер, Фридрих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Гёте, Иоганн Вольфганг фо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Mark-Tven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142990"/>
            <a:ext cx="3108311" cy="3011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15586</TotalTime>
  <Words>1282</Words>
  <Application>Microsoft Office PowerPoint</Application>
  <PresentationFormat>Экран (16:9)</PresentationFormat>
  <Paragraphs>263</Paragraphs>
  <Slides>22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Office Theme</vt:lpstr>
      <vt:lpstr>     Литературное                     чтение</vt:lpstr>
      <vt:lpstr>Биография </vt:lpstr>
      <vt:lpstr>                 </vt:lpstr>
      <vt:lpstr>                          </vt:lpstr>
      <vt:lpstr>    Ф.И.Тютчева </vt:lpstr>
      <vt:lpstr>                 </vt:lpstr>
      <vt:lpstr>                 </vt:lpstr>
      <vt:lpstr>                 </vt:lpstr>
      <vt:lpstr>    Путешествие по Европе и Ближнему Востоку</vt:lpstr>
      <vt:lpstr>                 </vt:lpstr>
      <vt:lpstr>                 </vt:lpstr>
      <vt:lpstr>                 </vt:lpstr>
      <vt:lpstr>                 </vt:lpstr>
      <vt:lpstr>   Последние годы жизни и смерть Марка Твена</vt:lpstr>
      <vt:lpstr>   </vt:lpstr>
      <vt:lpstr>   </vt:lpstr>
      <vt:lpstr>   </vt:lpstr>
      <vt:lpstr>   </vt:lpstr>
      <vt:lpstr>   </vt:lpstr>
      <vt:lpstr>   </vt:lpstr>
      <vt:lpstr>   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User</cp:lastModifiedBy>
  <cp:revision>746</cp:revision>
  <dcterms:created xsi:type="dcterms:W3CDTF">2020-04-13T08:05:42Z</dcterms:created>
  <dcterms:modified xsi:type="dcterms:W3CDTF">2021-04-05T13:23:06Z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