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6" r:id="rId3"/>
    <p:sldId id="257" r:id="rId4"/>
    <p:sldId id="318" r:id="rId5"/>
    <p:sldId id="300" r:id="rId6"/>
    <p:sldId id="319" r:id="rId7"/>
    <p:sldId id="301" r:id="rId8"/>
    <p:sldId id="320" r:id="rId9"/>
    <p:sldId id="321" r:id="rId10"/>
    <p:sldId id="322" r:id="rId11"/>
    <p:sldId id="317" r:id="rId12"/>
    <p:sldId id="297" r:id="rId13"/>
    <p:sldId id="313" r:id="rId14"/>
    <p:sldId id="325" r:id="rId15"/>
    <p:sldId id="323" r:id="rId16"/>
    <p:sldId id="327" r:id="rId17"/>
    <p:sldId id="324" r:id="rId18"/>
    <p:sldId id="326" r:id="rId19"/>
    <p:sldId id="328" r:id="rId20"/>
    <p:sldId id="261" r:id="rId21"/>
    <p:sldId id="262"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94364" autoAdjust="0"/>
  </p:normalViewPr>
  <p:slideViewPr>
    <p:cSldViewPr snapToGrid="0">
      <p:cViewPr varScale="1">
        <p:scale>
          <a:sx n="61" d="100"/>
          <a:sy n="61" d="100"/>
        </p:scale>
        <p:origin x="70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D46521-BEBC-4688-ACA9-893BAE93C4BC}" type="datetimeFigureOut">
              <a:rPr lang="ru-RU" smtClean="0"/>
              <a:t>06.03.2021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3FD95F-ECA6-4D1C-B522-9BCE2BBCB53B}" type="slidenum">
              <a:rPr lang="ru-RU" smtClean="0"/>
              <a:t>‹#›</a:t>
            </a:fld>
            <a:endParaRPr lang="ru-RU"/>
          </a:p>
        </p:txBody>
      </p:sp>
    </p:spTree>
    <p:extLst>
      <p:ext uri="{BB962C8B-B14F-4D97-AF65-F5344CB8AC3E}">
        <p14:creationId xmlns:p14="http://schemas.microsoft.com/office/powerpoint/2010/main" val="1884076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93FD95F-ECA6-4D1C-B522-9BCE2BBCB53B}" type="slidenum">
              <a:rPr lang="ru-RU" smtClean="0"/>
              <a:t>15</a:t>
            </a:fld>
            <a:endParaRPr lang="ru-RU"/>
          </a:p>
        </p:txBody>
      </p:sp>
    </p:spTree>
    <p:extLst>
      <p:ext uri="{BB962C8B-B14F-4D97-AF65-F5344CB8AC3E}">
        <p14:creationId xmlns:p14="http://schemas.microsoft.com/office/powerpoint/2010/main" val="2569483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2039092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2374793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1739243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4568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5761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1243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7010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0182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3308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13212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9721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3146309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396211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99351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8373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415467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79B063F-A4BF-4312-8FBE-993D5DC7E615}" type="datetimeFigureOut">
              <a:rPr lang="ru-RU" smtClean="0"/>
              <a:t>06.03.2021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45703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79B063F-A4BF-4312-8FBE-993D5DC7E615}" type="datetimeFigureOut">
              <a:rPr lang="ru-RU" smtClean="0"/>
              <a:t>06.03.2021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350319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79B063F-A4BF-4312-8FBE-993D5DC7E615}" type="datetimeFigureOut">
              <a:rPr lang="ru-RU" smtClean="0"/>
              <a:t>06.03.2021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108263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79B063F-A4BF-4312-8FBE-993D5DC7E615}" type="datetimeFigureOut">
              <a:rPr lang="ru-RU" smtClean="0"/>
              <a:t>06.03.2021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857260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79B063F-A4BF-4312-8FBE-993D5DC7E615}" type="datetimeFigureOut">
              <a:rPr lang="ru-RU" smtClean="0"/>
              <a:t>06.03.2021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327139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79B063F-A4BF-4312-8FBE-993D5DC7E615}" type="datetimeFigureOut">
              <a:rPr lang="ru-RU" smtClean="0"/>
              <a:t>06.03.2021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C0E3834-5039-455A-9256-DFD8EA2C56AA}" type="slidenum">
              <a:rPr lang="ru-RU" smtClean="0"/>
              <a:t>‹#›</a:t>
            </a:fld>
            <a:endParaRPr lang="ru-RU"/>
          </a:p>
        </p:txBody>
      </p:sp>
    </p:spTree>
    <p:extLst>
      <p:ext uri="{BB962C8B-B14F-4D97-AF65-F5344CB8AC3E}">
        <p14:creationId xmlns:p14="http://schemas.microsoft.com/office/powerpoint/2010/main" val="419773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B063F-A4BF-4312-8FBE-993D5DC7E615}" type="datetimeFigureOut">
              <a:rPr lang="ru-RU" smtClean="0"/>
              <a:t>06.03.2021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E3834-5039-455A-9256-DFD8EA2C56AA}" type="slidenum">
              <a:rPr lang="ru-RU" smtClean="0"/>
              <a:t>‹#›</a:t>
            </a:fld>
            <a:endParaRPr lang="ru-RU"/>
          </a:p>
        </p:txBody>
      </p:sp>
    </p:spTree>
    <p:extLst>
      <p:ext uri="{BB962C8B-B14F-4D97-AF65-F5344CB8AC3E}">
        <p14:creationId xmlns:p14="http://schemas.microsoft.com/office/powerpoint/2010/main" val="3183621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D246A-D6A5-4C74-85E4-2EBB5890F275}" type="datetimeFigureOut">
              <a:rPr lang="ru-RU" smtClean="0">
                <a:solidFill>
                  <a:prstClr val="black">
                    <a:tint val="75000"/>
                  </a:prstClr>
                </a:solidFill>
              </a:rPr>
              <a:pPr/>
              <a:t>06.03.2021</a:t>
            </a:fld>
            <a:endParaRPr lang="ru-R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B00A02-E345-4911-B7D5-13072366BDF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54380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3.xml"/><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jfif"/><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gif"/><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0" y="1"/>
            <a:ext cx="12192000" cy="1700212"/>
          </a:xfrm>
          <a:solidFill>
            <a:srgbClr val="0070C0"/>
          </a:solidFill>
        </p:spPr>
        <p:txBody>
          <a:bodyPr>
            <a:normAutofit/>
          </a:bodyPr>
          <a:lstStyle/>
          <a:p>
            <a:r>
              <a:rPr lang="de-DE" sz="8000" b="1" dirty="0" smtClean="0">
                <a:solidFill>
                  <a:schemeClr val="bg1"/>
                </a:solidFill>
                <a:latin typeface="Arial" panose="020B0604020202020204" pitchFamily="34" charset="0"/>
                <a:cs typeface="Arial" panose="020B0604020202020204" pitchFamily="34" charset="0"/>
              </a:rPr>
              <a:t>DEUTSCH</a:t>
            </a:r>
            <a:endParaRPr lang="ru-RU" sz="8000" b="1" dirty="0">
              <a:solidFill>
                <a:schemeClr val="bg1"/>
              </a:solidFill>
              <a:latin typeface="Arial" panose="020B0604020202020204" pitchFamily="34" charset="0"/>
              <a:cs typeface="Arial" panose="020B0604020202020204" pitchFamily="34" charset="0"/>
            </a:endParaRPr>
          </a:p>
        </p:txBody>
      </p:sp>
      <p:sp>
        <p:nvSpPr>
          <p:cNvPr id="5" name="Подзаголовок 4"/>
          <p:cNvSpPr>
            <a:spLocks noGrp="1"/>
          </p:cNvSpPr>
          <p:nvPr>
            <p:ph type="subTitle" idx="1"/>
          </p:nvPr>
        </p:nvSpPr>
        <p:spPr>
          <a:xfrm>
            <a:off x="571500" y="1943101"/>
            <a:ext cx="10929938" cy="4646386"/>
          </a:xfrm>
          <a:ln w="38100"/>
        </p:spPr>
        <p:style>
          <a:lnRef idx="2">
            <a:schemeClr val="accent4"/>
          </a:lnRef>
          <a:fillRef idx="1">
            <a:schemeClr val="lt1"/>
          </a:fillRef>
          <a:effectRef idx="0">
            <a:schemeClr val="accent4"/>
          </a:effectRef>
          <a:fontRef idx="minor">
            <a:schemeClr val="dk1"/>
          </a:fontRef>
        </p:style>
        <p:txBody>
          <a:bodyPr/>
          <a:lstStyle/>
          <a:p>
            <a:endParaRPr lang="de-DE" sz="2500" b="1" dirty="0" smtClean="0">
              <a:solidFill>
                <a:srgbClr val="C00000"/>
              </a:solidFill>
              <a:latin typeface="Arial" panose="020B0604020202020204" pitchFamily="34" charset="0"/>
              <a:cs typeface="Arial" panose="020B0604020202020204" pitchFamily="34" charset="0"/>
            </a:endParaRPr>
          </a:p>
          <a:p>
            <a:r>
              <a:rPr lang="de-DE" sz="5400" b="1" dirty="0" smtClean="0">
                <a:solidFill>
                  <a:schemeClr val="tx1"/>
                </a:solidFill>
                <a:latin typeface="Arial" panose="020B0604020202020204" pitchFamily="34" charset="0"/>
                <a:cs typeface="Arial" panose="020B0604020202020204" pitchFamily="34" charset="0"/>
              </a:rPr>
              <a:t>THEMA DER STUNDE:</a:t>
            </a:r>
          </a:p>
          <a:p>
            <a:r>
              <a:rPr lang="de-DE" sz="5400" b="1" dirty="0" smtClean="0">
                <a:solidFill>
                  <a:schemeClr val="tx1"/>
                </a:solidFill>
                <a:latin typeface="Arial" panose="020B0604020202020204" pitchFamily="34" charset="0"/>
                <a:cs typeface="Arial" panose="020B0604020202020204" pitchFamily="34" charset="0"/>
              </a:rPr>
              <a:t>Das Märchen ist zu Ende</a:t>
            </a:r>
          </a:p>
          <a:p>
            <a:endParaRPr lang="de-DE" sz="6000" dirty="0" smtClean="0">
              <a:solidFill>
                <a:schemeClr val="tx1"/>
              </a:solidFill>
              <a:latin typeface="Arial" panose="020B0604020202020204" pitchFamily="34" charset="0"/>
              <a:cs typeface="Arial" panose="020B0604020202020204" pitchFamily="34" charset="0"/>
            </a:endParaRPr>
          </a:p>
        </p:txBody>
      </p:sp>
      <p:sp>
        <p:nvSpPr>
          <p:cNvPr id="6" name="Прямоугольник 5"/>
          <p:cNvSpPr/>
          <p:nvPr/>
        </p:nvSpPr>
        <p:spPr>
          <a:xfrm>
            <a:off x="9656537" y="242888"/>
            <a:ext cx="2317749" cy="1343025"/>
          </a:xfrm>
          <a:prstGeom prst="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500" dirty="0">
                <a:solidFill>
                  <a:prstClr val="white"/>
                </a:solidFill>
                <a:latin typeface="Arial" panose="020B0604020202020204" pitchFamily="34" charset="0"/>
                <a:cs typeface="Arial" panose="020B0604020202020204" pitchFamily="34" charset="0"/>
              </a:rPr>
              <a:t>6</a:t>
            </a:r>
            <a:r>
              <a:rPr lang="de-DE" sz="5400" dirty="0" smtClean="0">
                <a:solidFill>
                  <a:prstClr val="white"/>
                </a:solidFill>
                <a:latin typeface="Arial" panose="020B0604020202020204" pitchFamily="34" charset="0"/>
                <a:cs typeface="Arial" panose="020B0604020202020204" pitchFamily="34" charset="0"/>
              </a:rPr>
              <a:t>.</a:t>
            </a:r>
            <a:r>
              <a:rPr lang="en-US" sz="3200" dirty="0" smtClean="0">
                <a:solidFill>
                  <a:prstClr val="white"/>
                </a:solidFill>
                <a:latin typeface="Arial" panose="020B0604020202020204" pitchFamily="34" charset="0"/>
                <a:cs typeface="Arial" panose="020B0604020202020204" pitchFamily="34" charset="0"/>
              </a:rPr>
              <a:t>KLASSE</a:t>
            </a:r>
            <a:endParaRPr lang="ru-RU" sz="3200" dirty="0">
              <a:solidFill>
                <a:prstClr val="white"/>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242888"/>
            <a:ext cx="1794329" cy="1237570"/>
          </a:xfrm>
          <a:prstGeom prst="rect">
            <a:avLst/>
          </a:prstGeom>
        </p:spPr>
      </p:pic>
      <p:pic>
        <p:nvPicPr>
          <p:cNvPr id="7" name="Рисунок 6"/>
          <p:cNvPicPr>
            <a:picLocks noChangeAspect="1"/>
          </p:cNvPicPr>
          <p:nvPr/>
        </p:nvPicPr>
        <p:blipFill>
          <a:blip r:embed="rId3"/>
          <a:stretch>
            <a:fillRect/>
          </a:stretch>
        </p:blipFill>
        <p:spPr>
          <a:xfrm>
            <a:off x="9356285" y="3992206"/>
            <a:ext cx="1985962" cy="2467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46031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998805"/>
          </a:xfrm>
          <a:solidFill>
            <a:srgbClr val="0070C0"/>
          </a:solidFill>
        </p:spPr>
        <p:txBody>
          <a:bodyPr>
            <a:normAutofit/>
          </a:bodyPr>
          <a:lstStyle/>
          <a:p>
            <a:pPr algn="ctr"/>
            <a:r>
              <a:rPr lang="de-DE" b="1" dirty="0" smtClean="0">
                <a:solidFill>
                  <a:schemeClr val="bg1"/>
                </a:solidFill>
                <a:latin typeface="Arial" panose="020B0604020202020204" pitchFamily="34" charset="0"/>
                <a:cs typeface="Arial" panose="020B0604020202020204" pitchFamily="34" charset="0"/>
              </a:rPr>
              <a:t>Das Märchen geht weiter!</a:t>
            </a:r>
            <a:endParaRPr lang="ru-RU" b="1" dirty="0">
              <a:solidFill>
                <a:schemeClr val="bg1"/>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492" y="1153549"/>
            <a:ext cx="8243668" cy="5303521"/>
          </a:xfrm>
          <a:prstGeom prst="rect">
            <a:avLst/>
          </a:prstGeom>
        </p:spPr>
      </p:pic>
    </p:spTree>
    <p:extLst>
      <p:ext uri="{BB962C8B-B14F-4D97-AF65-F5344CB8AC3E}">
        <p14:creationId xmlns:p14="http://schemas.microsoft.com/office/powerpoint/2010/main" val="582244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836023"/>
          </a:xfrm>
          <a:solidFill>
            <a:srgbClr val="0070C0"/>
          </a:solidFill>
        </p:spPr>
        <p:txBody>
          <a:bodyPr>
            <a:normAutofit/>
          </a:bodyPr>
          <a:lstStyle/>
          <a:p>
            <a:pPr algn="ctr"/>
            <a:r>
              <a:rPr lang="de-DE" b="1" dirty="0" smtClean="0">
                <a:solidFill>
                  <a:schemeClr val="bg1"/>
                </a:solidFill>
                <a:latin typeface="Arial" panose="020B0604020202020204" pitchFamily="34" charset="0"/>
                <a:cs typeface="Arial" panose="020B0604020202020204" pitchFamily="34" charset="0"/>
              </a:rPr>
              <a:t>Die Bremer Stadtmusikanten!</a:t>
            </a:r>
            <a:endParaRPr lang="ru-RU" b="1" dirty="0">
              <a:solidFill>
                <a:schemeClr val="bg1"/>
              </a:solidFill>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56938" y="836023"/>
            <a:ext cx="3126348" cy="6021977"/>
          </a:xfrm>
          <a:prstGeom prst="rect">
            <a:avLst/>
          </a:prstGeom>
        </p:spPr>
      </p:pic>
      <p:pic>
        <p:nvPicPr>
          <p:cNvPr id="8" name="Рисунок 7"/>
          <p:cNvPicPr>
            <a:picLocks noChangeAspect="1"/>
          </p:cNvPicPr>
          <p:nvPr/>
        </p:nvPicPr>
        <p:blipFill>
          <a:blip r:embed="rId3"/>
          <a:stretch>
            <a:fillRect/>
          </a:stretch>
        </p:blipFill>
        <p:spPr>
          <a:xfrm>
            <a:off x="3165149" y="836023"/>
            <a:ext cx="2908105" cy="6021977"/>
          </a:xfrm>
          <a:prstGeom prst="rect">
            <a:avLst/>
          </a:prstGeom>
        </p:spPr>
      </p:pic>
      <p:pic>
        <p:nvPicPr>
          <p:cNvPr id="9" name="Рисунок 8"/>
          <p:cNvPicPr>
            <a:picLocks noChangeAspect="1"/>
          </p:cNvPicPr>
          <p:nvPr/>
        </p:nvPicPr>
        <p:blipFill>
          <a:blip r:embed="rId4"/>
          <a:stretch>
            <a:fillRect/>
          </a:stretch>
        </p:blipFill>
        <p:spPr>
          <a:xfrm>
            <a:off x="6073254" y="836022"/>
            <a:ext cx="3108211" cy="6021977"/>
          </a:xfrm>
          <a:prstGeom prst="rect">
            <a:avLst/>
          </a:prstGeom>
        </p:spPr>
      </p:pic>
      <p:pic>
        <p:nvPicPr>
          <p:cNvPr id="10" name="Рисунок 9"/>
          <p:cNvPicPr>
            <a:picLocks noChangeAspect="1"/>
          </p:cNvPicPr>
          <p:nvPr/>
        </p:nvPicPr>
        <p:blipFill>
          <a:blip r:embed="rId5"/>
          <a:stretch>
            <a:fillRect/>
          </a:stretch>
        </p:blipFill>
        <p:spPr>
          <a:xfrm>
            <a:off x="9181465" y="836021"/>
            <a:ext cx="3010535" cy="6021978"/>
          </a:xfrm>
          <a:prstGeom prst="rect">
            <a:avLst/>
          </a:prstGeom>
        </p:spPr>
      </p:pic>
    </p:spTree>
    <p:extLst>
      <p:ext uri="{BB962C8B-B14F-4D97-AF65-F5344CB8AC3E}">
        <p14:creationId xmlns:p14="http://schemas.microsoft.com/office/powerpoint/2010/main" val="3193930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5" name="Прямоугольник 4"/>
          <p:cNvSpPr/>
          <p:nvPr/>
        </p:nvSpPr>
        <p:spPr>
          <a:xfrm>
            <a:off x="217714" y="5970565"/>
            <a:ext cx="11756572" cy="707886"/>
          </a:xfrm>
          <a:prstGeom prst="rect">
            <a:avLst/>
          </a:prstGeom>
        </p:spPr>
        <p:txBody>
          <a:bodyPr wrap="square">
            <a:spAutoFit/>
          </a:bodyPr>
          <a:lstStyle/>
          <a:p>
            <a:pPr algn="just"/>
            <a:r>
              <a:rPr lang="de-DE" sz="2000" dirty="0">
                <a:latin typeface="Arial" panose="020B0604020202020204" pitchFamily="34" charset="0"/>
                <a:cs typeface="Arial" panose="020B0604020202020204" pitchFamily="34" charset="0"/>
              </a:rPr>
              <a:t>Die vier Freunde setzten sich an den Tisch und begannen  zu essen und zu trinken. Als sie fertig waren, suchte sich jeder einen Platz zum </a:t>
            </a:r>
            <a:r>
              <a:rPr lang="de-DE" sz="2000" dirty="0" smtClean="0">
                <a:latin typeface="Arial" panose="020B0604020202020204" pitchFamily="34" charset="0"/>
                <a:cs typeface="Arial" panose="020B0604020202020204" pitchFamily="34" charset="0"/>
              </a:rPr>
              <a:t>Schlafen.</a:t>
            </a:r>
            <a:endParaRPr lang="ru-RU" sz="2000" dirty="0">
              <a:latin typeface="Arial" panose="020B0604020202020204" pitchFamily="34" charset="0"/>
              <a:cs typeface="Arial" panose="020B0604020202020204" pitchFamily="34" charset="0"/>
            </a:endParaRPr>
          </a:p>
        </p:txBody>
      </p:sp>
      <p:pic>
        <p:nvPicPr>
          <p:cNvPr id="6" name="Рисунок 5"/>
          <p:cNvPicPr>
            <a:picLocks noChangeAspect="1"/>
          </p:cNvPicPr>
          <p:nvPr/>
        </p:nvPicPr>
        <p:blipFill>
          <a:blip r:embed="rId2"/>
          <a:stretch>
            <a:fillRect/>
          </a:stretch>
        </p:blipFill>
        <p:spPr>
          <a:xfrm>
            <a:off x="217714" y="535577"/>
            <a:ext cx="11756571" cy="5479255"/>
          </a:xfrm>
          <a:prstGeom prst="rect">
            <a:avLst/>
          </a:prstGeom>
        </p:spPr>
      </p:pic>
      <p:pic>
        <p:nvPicPr>
          <p:cNvPr id="7" name="Рисунок 6"/>
          <p:cNvPicPr>
            <a:picLocks noChangeAspect="1"/>
          </p:cNvPicPr>
          <p:nvPr/>
        </p:nvPicPr>
        <p:blipFill>
          <a:blip r:embed="rId3"/>
          <a:stretch>
            <a:fillRect/>
          </a:stretch>
        </p:blipFill>
        <p:spPr>
          <a:xfrm>
            <a:off x="217713" y="535577"/>
            <a:ext cx="11756571" cy="5479255"/>
          </a:xfrm>
          <a:prstGeom prst="rect">
            <a:avLst/>
          </a:prstGeom>
        </p:spPr>
      </p:pic>
    </p:spTree>
    <p:extLst>
      <p:ext uri="{BB962C8B-B14F-4D97-AF65-F5344CB8AC3E}">
        <p14:creationId xmlns:p14="http://schemas.microsoft.com/office/powerpoint/2010/main" val="255873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63880"/>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5" name="Прямоугольник 4"/>
          <p:cNvSpPr/>
          <p:nvPr/>
        </p:nvSpPr>
        <p:spPr>
          <a:xfrm>
            <a:off x="152400" y="6043136"/>
            <a:ext cx="11887200" cy="707886"/>
          </a:xfrm>
          <a:prstGeom prst="rect">
            <a:avLst/>
          </a:prstGeom>
        </p:spPr>
        <p:txBody>
          <a:bodyPr wrap="square">
            <a:spAutoFit/>
          </a:bodyPr>
          <a:lstStyle/>
          <a:p>
            <a:pPr algn="just"/>
            <a:r>
              <a:rPr lang="de-DE" sz="2000" dirty="0" smtClean="0">
                <a:latin typeface="Arial" panose="020B0604020202020204" pitchFamily="34" charset="0"/>
                <a:cs typeface="Arial" panose="020B0604020202020204" pitchFamily="34" charset="0"/>
              </a:rPr>
              <a:t>Der </a:t>
            </a:r>
            <a:r>
              <a:rPr lang="de-DE" sz="2000" dirty="0">
                <a:latin typeface="Arial" panose="020B0604020202020204" pitchFamily="34" charset="0"/>
                <a:cs typeface="Arial" panose="020B0604020202020204" pitchFamily="34" charset="0"/>
              </a:rPr>
              <a:t>Esel legte sich auf den Hof, der Hund hinter die  Tür, die Katze auf den warmen Ofen  und der Hahn setzte sich auf das Dach.</a:t>
            </a:r>
            <a:endParaRPr lang="ru-RU" sz="20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152400" y="563881"/>
            <a:ext cx="11749313" cy="5479255"/>
          </a:xfrm>
          <a:prstGeom prst="rect">
            <a:avLst/>
          </a:prstGeom>
        </p:spPr>
      </p:pic>
      <p:pic>
        <p:nvPicPr>
          <p:cNvPr id="4" name="Рисунок 3"/>
          <p:cNvPicPr>
            <a:picLocks noChangeAspect="1"/>
          </p:cNvPicPr>
          <p:nvPr/>
        </p:nvPicPr>
        <p:blipFill>
          <a:blip r:embed="rId3"/>
          <a:stretch>
            <a:fillRect/>
          </a:stretch>
        </p:blipFill>
        <p:spPr>
          <a:xfrm>
            <a:off x="221344" y="563881"/>
            <a:ext cx="11749312" cy="5479255"/>
          </a:xfrm>
          <a:prstGeom prst="rect">
            <a:avLst/>
          </a:prstGeom>
        </p:spPr>
      </p:pic>
      <p:pic>
        <p:nvPicPr>
          <p:cNvPr id="6" name="Рисунок 5"/>
          <p:cNvPicPr>
            <a:picLocks noChangeAspect="1"/>
          </p:cNvPicPr>
          <p:nvPr/>
        </p:nvPicPr>
        <p:blipFill>
          <a:blip r:embed="rId4"/>
          <a:stretch>
            <a:fillRect/>
          </a:stretch>
        </p:blipFill>
        <p:spPr>
          <a:xfrm>
            <a:off x="152400" y="563881"/>
            <a:ext cx="11749314" cy="5479255"/>
          </a:xfrm>
          <a:prstGeom prst="rect">
            <a:avLst/>
          </a:prstGeom>
        </p:spPr>
      </p:pic>
      <p:pic>
        <p:nvPicPr>
          <p:cNvPr id="7" name="Рисунок 6"/>
          <p:cNvPicPr>
            <a:picLocks noChangeAspect="1"/>
          </p:cNvPicPr>
          <p:nvPr/>
        </p:nvPicPr>
        <p:blipFill>
          <a:blip r:embed="rId5"/>
          <a:stretch>
            <a:fillRect/>
          </a:stretch>
        </p:blipFill>
        <p:spPr>
          <a:xfrm>
            <a:off x="117927" y="563881"/>
            <a:ext cx="11956145" cy="5479255"/>
          </a:xfrm>
          <a:prstGeom prst="rect">
            <a:avLst/>
          </a:prstGeom>
        </p:spPr>
      </p:pic>
    </p:spTree>
    <p:extLst>
      <p:ext uri="{BB962C8B-B14F-4D97-AF65-F5344CB8AC3E}">
        <p14:creationId xmlns:p14="http://schemas.microsoft.com/office/powerpoint/2010/main" val="136158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4"/>
                                        </p:tgtEl>
                                        <p:attrNameLst>
                                          <p:attrName>ppt_w</p:attrName>
                                        </p:attrNameLst>
                                      </p:cBhvr>
                                      <p:tavLst>
                                        <p:tav tm="0">
                                          <p:val>
                                            <p:strVal val="ppt_w"/>
                                          </p:val>
                                        </p:tav>
                                        <p:tav tm="100000">
                                          <p:val>
                                            <p:fltVal val="0"/>
                                          </p:val>
                                        </p:tav>
                                      </p:tavLst>
                                    </p:anim>
                                    <p:anim calcmode="lin" valueType="num">
                                      <p:cBhvr>
                                        <p:cTn id="19" dur="500"/>
                                        <p:tgtEl>
                                          <p:spTgt spid="4"/>
                                        </p:tgtEl>
                                        <p:attrNameLst>
                                          <p:attrName>ppt_h</p:attrName>
                                        </p:attrNameLst>
                                      </p:cBhvr>
                                      <p:tavLst>
                                        <p:tav tm="0">
                                          <p:val>
                                            <p:strVal val="ppt_h"/>
                                          </p:val>
                                        </p:tav>
                                        <p:tav tm="100000">
                                          <p:val>
                                            <p:fltVal val="0"/>
                                          </p:val>
                                        </p:tav>
                                      </p:tavLst>
                                    </p:anim>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236220" y="6015335"/>
            <a:ext cx="11719560" cy="707886"/>
          </a:xfrm>
          <a:prstGeom prst="rect">
            <a:avLst/>
          </a:prstGeom>
        </p:spPr>
        <p:txBody>
          <a:bodyPr wrap="square">
            <a:spAutoFit/>
          </a:bodyPr>
          <a:lstStyle/>
          <a:p>
            <a:pPr algn="just"/>
            <a:r>
              <a:rPr lang="ru-RU" sz="2000" dirty="0" err="1">
                <a:latin typeface="Arial" panose="020B0604020202020204" pitchFamily="34" charset="0"/>
                <a:cs typeface="Arial" panose="020B0604020202020204" pitchFamily="34" charset="0"/>
              </a:rPr>
              <a:t>Bald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war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Mitternacht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vorbei</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die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Räuber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sahen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dass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das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Haus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dunkel</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ruhig</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war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Da</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sagte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Hauptmann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einem</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Räuber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Geh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mal</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zum</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Haus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zurück</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und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sieh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nach</a:t>
            </a:r>
            <a:r>
              <a:rPr lang="ru-RU" sz="2000" dirty="0">
                <a:latin typeface="Arial" panose="020B0604020202020204" pitchFamily="34" charset="0"/>
                <a:cs typeface="Arial" panose="020B0604020202020204" pitchFamily="34" charset="0"/>
              </a:rPr>
              <a:t>!“ </a:t>
            </a:r>
          </a:p>
        </p:txBody>
      </p:sp>
      <p:pic>
        <p:nvPicPr>
          <p:cNvPr id="4" name="Рисунок 3"/>
          <p:cNvPicPr>
            <a:picLocks noChangeAspect="1"/>
          </p:cNvPicPr>
          <p:nvPr/>
        </p:nvPicPr>
        <p:blipFill>
          <a:blip r:embed="rId2"/>
          <a:stretch>
            <a:fillRect/>
          </a:stretch>
        </p:blipFill>
        <p:spPr>
          <a:xfrm>
            <a:off x="236220" y="535828"/>
            <a:ext cx="11719559" cy="5479255"/>
          </a:xfrm>
          <a:prstGeom prst="rect">
            <a:avLst/>
          </a:prstGeom>
        </p:spPr>
      </p:pic>
      <p:pic>
        <p:nvPicPr>
          <p:cNvPr id="5" name="Рисунок 4"/>
          <p:cNvPicPr>
            <a:picLocks noChangeAspect="1"/>
          </p:cNvPicPr>
          <p:nvPr/>
        </p:nvPicPr>
        <p:blipFill>
          <a:blip r:embed="rId3"/>
          <a:stretch>
            <a:fillRect/>
          </a:stretch>
        </p:blipFill>
        <p:spPr>
          <a:xfrm>
            <a:off x="236219" y="535828"/>
            <a:ext cx="11719559" cy="5479255"/>
          </a:xfrm>
          <a:prstGeom prst="rect">
            <a:avLst/>
          </a:prstGeom>
        </p:spPr>
      </p:pic>
    </p:spTree>
    <p:extLst>
      <p:ext uri="{BB962C8B-B14F-4D97-AF65-F5344CB8AC3E}">
        <p14:creationId xmlns:p14="http://schemas.microsoft.com/office/powerpoint/2010/main" val="194878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137886" y="5737109"/>
            <a:ext cx="11916228" cy="1015663"/>
          </a:xfrm>
          <a:prstGeom prst="rect">
            <a:avLst/>
          </a:prstGeom>
        </p:spPr>
        <p:txBody>
          <a:bodyPr wrap="square">
            <a:spAutoFit/>
          </a:bodyPr>
          <a:lstStyle/>
          <a:p>
            <a:pPr algn="just"/>
            <a:r>
              <a:rPr lang="de-DE" sz="2000" dirty="0">
                <a:latin typeface="Arial" panose="020B0604020202020204" pitchFamily="34" charset="0"/>
                <a:cs typeface="Arial" panose="020B0604020202020204" pitchFamily="34" charset="0"/>
              </a:rPr>
              <a:t>Der Mann kam in das stille Haus. Zuerst ging er schnell zum Ofen und wollte Licht anmachen. Da sprang ihm die Katze ins Gesicht und kratzte ihn. Der Mann wollte zur Tür, aber da lag der Hund. Der biss den Räuber in das Bein. </a:t>
            </a:r>
            <a:endParaRPr lang="ru-RU" sz="20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3"/>
          <a:stretch>
            <a:fillRect/>
          </a:stretch>
        </p:blipFill>
        <p:spPr>
          <a:xfrm>
            <a:off x="319314" y="535578"/>
            <a:ext cx="11553371" cy="5201532"/>
          </a:xfrm>
          <a:prstGeom prst="rect">
            <a:avLst/>
          </a:prstGeom>
        </p:spPr>
      </p:pic>
      <p:pic>
        <p:nvPicPr>
          <p:cNvPr id="5" name="Рисунок 4"/>
          <p:cNvPicPr>
            <a:picLocks noChangeAspect="1"/>
          </p:cNvPicPr>
          <p:nvPr/>
        </p:nvPicPr>
        <p:blipFill>
          <a:blip r:embed="rId4"/>
          <a:stretch>
            <a:fillRect/>
          </a:stretch>
        </p:blipFill>
        <p:spPr>
          <a:xfrm>
            <a:off x="319314" y="535577"/>
            <a:ext cx="11553371" cy="5201531"/>
          </a:xfrm>
          <a:prstGeom prst="rect">
            <a:avLst/>
          </a:prstGeom>
        </p:spPr>
      </p:pic>
      <p:pic>
        <p:nvPicPr>
          <p:cNvPr id="6" name="Рисунок 5"/>
          <p:cNvPicPr>
            <a:picLocks noChangeAspect="1"/>
          </p:cNvPicPr>
          <p:nvPr/>
        </p:nvPicPr>
        <p:blipFill>
          <a:blip r:embed="rId5"/>
          <a:stretch>
            <a:fillRect/>
          </a:stretch>
        </p:blipFill>
        <p:spPr>
          <a:xfrm>
            <a:off x="319314" y="535577"/>
            <a:ext cx="11553371" cy="5201532"/>
          </a:xfrm>
          <a:prstGeom prst="rect">
            <a:avLst/>
          </a:prstGeom>
        </p:spPr>
      </p:pic>
      <p:pic>
        <p:nvPicPr>
          <p:cNvPr id="7" name="Рисунок 6"/>
          <p:cNvPicPr>
            <a:picLocks noChangeAspect="1"/>
          </p:cNvPicPr>
          <p:nvPr/>
        </p:nvPicPr>
        <p:blipFill>
          <a:blip r:embed="rId6"/>
          <a:stretch>
            <a:fillRect/>
          </a:stretch>
        </p:blipFill>
        <p:spPr>
          <a:xfrm>
            <a:off x="319314" y="535577"/>
            <a:ext cx="11553371" cy="5201532"/>
          </a:xfrm>
          <a:prstGeom prst="rect">
            <a:avLst/>
          </a:prstGeom>
        </p:spPr>
      </p:pic>
    </p:spTree>
    <p:extLst>
      <p:ext uri="{BB962C8B-B14F-4D97-AF65-F5344CB8AC3E}">
        <p14:creationId xmlns:p14="http://schemas.microsoft.com/office/powerpoint/2010/main" val="72041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fltVal val="0"/>
                                          </p:val>
                                        </p:tav>
                                      </p:tavLst>
                                    </p:anim>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224971" y="5998367"/>
            <a:ext cx="11742057" cy="707886"/>
          </a:xfrm>
          <a:prstGeom prst="rect">
            <a:avLst/>
          </a:prstGeom>
        </p:spPr>
        <p:txBody>
          <a:bodyPr wrap="square">
            <a:spAutoFit/>
          </a:bodyPr>
          <a:lstStyle/>
          <a:p>
            <a:pPr algn="just"/>
            <a:r>
              <a:rPr lang="de-DE" sz="2000" dirty="0" smtClean="0">
                <a:latin typeface="Arial" panose="020B0604020202020204" pitchFamily="34" charset="0"/>
                <a:cs typeface="Arial" panose="020B0604020202020204" pitchFamily="34" charset="0"/>
              </a:rPr>
              <a:t>Der </a:t>
            </a:r>
            <a:r>
              <a:rPr lang="de-DE" sz="2000" dirty="0">
                <a:latin typeface="Arial" panose="020B0604020202020204" pitchFamily="34" charset="0"/>
                <a:cs typeface="Arial" panose="020B0604020202020204" pitchFamily="34" charset="0"/>
              </a:rPr>
              <a:t>Mann  lief  über den Hof und bekam einen kräftigen Tritt vom Esel. Auf dem Dach saß der Hahn und schrie laut „Kikeriki! Kikeriki!“ hinter ihm her. </a:t>
            </a:r>
            <a:endParaRPr lang="ru-RU" sz="20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348344" y="535577"/>
            <a:ext cx="11422742" cy="5479255"/>
          </a:xfrm>
          <a:prstGeom prst="rect">
            <a:avLst/>
          </a:prstGeom>
        </p:spPr>
      </p:pic>
      <p:pic>
        <p:nvPicPr>
          <p:cNvPr id="5" name="Рисунок 4"/>
          <p:cNvPicPr>
            <a:picLocks noChangeAspect="1"/>
          </p:cNvPicPr>
          <p:nvPr/>
        </p:nvPicPr>
        <p:blipFill>
          <a:blip r:embed="rId3"/>
          <a:stretch>
            <a:fillRect/>
          </a:stretch>
        </p:blipFill>
        <p:spPr>
          <a:xfrm>
            <a:off x="348344" y="535577"/>
            <a:ext cx="11422742" cy="5479255"/>
          </a:xfrm>
          <a:prstGeom prst="rect">
            <a:avLst/>
          </a:prstGeom>
        </p:spPr>
      </p:pic>
    </p:spTree>
    <p:extLst>
      <p:ext uri="{BB962C8B-B14F-4D97-AF65-F5344CB8AC3E}">
        <p14:creationId xmlns:p14="http://schemas.microsoft.com/office/powerpoint/2010/main" val="396294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261256" y="831281"/>
            <a:ext cx="4470401" cy="5575309"/>
          </a:xfrm>
          <a:prstGeom prst="rect">
            <a:avLst/>
          </a:prstGeom>
        </p:spPr>
        <p:txBody>
          <a:bodyPr wrap="square">
            <a:spAutoFit/>
          </a:bodyPr>
          <a:lstStyle/>
          <a:p>
            <a:pPr algn="just">
              <a:lnSpc>
                <a:spcPct val="150000"/>
              </a:lnSpc>
            </a:pPr>
            <a:r>
              <a:rPr lang="de-DE" sz="2000" dirty="0">
                <a:latin typeface="Arial" panose="020B0604020202020204" pitchFamily="34" charset="0"/>
                <a:cs typeface="Arial" panose="020B0604020202020204" pitchFamily="34" charset="0"/>
              </a:rPr>
              <a:t>Da lief der Räuber so schnell er konnte zurück zu seinem Hauptmann und sprach: „In dem Haus sitzt eine Hexe. Die hat mir das Gesicht zerkratzt. Vor der Tür steht ein Mann mit einem Messer, der hat mich in mein Bein gestochen. Auf dem Hof liegt ein  Ungetüm, das hat mich mit einer Keule geschlagen. Oben auf dem Dach sitzt der Richter. Der schrie: ,Bringt mir den Räuber her!‘ Da bin ich schnell fortgelaufen.“ </a:t>
            </a:r>
            <a:endParaRPr lang="ru-RU" sz="2000" dirty="0">
              <a:latin typeface="Arial" panose="020B0604020202020204" pitchFamily="34" charset="0"/>
              <a:cs typeface="Arial" panose="020B0604020202020204" pitchFamily="34" charset="0"/>
            </a:endParaRPr>
          </a:p>
        </p:txBody>
      </p:sp>
      <p:pic>
        <p:nvPicPr>
          <p:cNvPr id="4" name="Рисунок 3"/>
          <p:cNvPicPr>
            <a:picLocks noChangeAspect="1"/>
          </p:cNvPicPr>
          <p:nvPr/>
        </p:nvPicPr>
        <p:blipFill>
          <a:blip r:embed="rId2"/>
          <a:stretch>
            <a:fillRect/>
          </a:stretch>
        </p:blipFill>
        <p:spPr>
          <a:xfrm>
            <a:off x="4905829" y="535578"/>
            <a:ext cx="6923314" cy="6184536"/>
          </a:xfrm>
          <a:prstGeom prst="rect">
            <a:avLst/>
          </a:prstGeom>
        </p:spPr>
      </p:pic>
    </p:spTree>
    <p:extLst>
      <p:ext uri="{BB962C8B-B14F-4D97-AF65-F5344CB8AC3E}">
        <p14:creationId xmlns:p14="http://schemas.microsoft.com/office/powerpoint/2010/main" val="1474086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35576"/>
          </a:xfrm>
          <a:solidFill>
            <a:srgbClr val="0070C0"/>
          </a:solidFill>
        </p:spPr>
        <p:txBody>
          <a:bodyPr>
            <a:normAutofit fontScale="90000"/>
          </a:bodyPr>
          <a:lstStyle/>
          <a:p>
            <a:pPr algn="ctr"/>
            <a:r>
              <a:rPr lang="de-DE" b="1" dirty="0">
                <a:solidFill>
                  <a:schemeClr val="bg1"/>
                </a:solidFill>
                <a:latin typeface="Arial" panose="020B0604020202020204" pitchFamily="34" charset="0"/>
                <a:cs typeface="Arial" panose="020B0604020202020204" pitchFamily="34" charset="0"/>
              </a:rPr>
              <a:t>Das Märchen</a:t>
            </a:r>
            <a:endParaRPr lang="ru-RU" b="1" dirty="0">
              <a:solidFill>
                <a:schemeClr val="bg1"/>
              </a:solidFill>
              <a:latin typeface="Arial" panose="020B0604020202020204" pitchFamily="34" charset="0"/>
              <a:cs typeface="Arial" panose="020B0604020202020204" pitchFamily="34" charset="0"/>
            </a:endParaRPr>
          </a:p>
        </p:txBody>
      </p:sp>
      <p:sp>
        <p:nvSpPr>
          <p:cNvPr id="5" name="Прямоугольник 4"/>
          <p:cNvSpPr/>
          <p:nvPr/>
        </p:nvSpPr>
        <p:spPr>
          <a:xfrm>
            <a:off x="217714" y="5963921"/>
            <a:ext cx="11756571" cy="707886"/>
          </a:xfrm>
          <a:prstGeom prst="rect">
            <a:avLst/>
          </a:prstGeom>
        </p:spPr>
        <p:txBody>
          <a:bodyPr wrap="square">
            <a:spAutoFit/>
          </a:bodyPr>
          <a:lstStyle/>
          <a:p>
            <a:pPr algn="just"/>
            <a:r>
              <a:rPr lang="de-DE" sz="2000" dirty="0">
                <a:latin typeface="Arial" panose="020B0604020202020204" pitchFamily="34" charset="0"/>
                <a:cs typeface="Arial" panose="020B0604020202020204" pitchFamily="34" charset="0"/>
              </a:rPr>
              <a:t>Da wollten die Räuber nie mehr in das Haus zurück. Den vier Bremer Stadtmusikanten aber ging es gut dort. Und wenn  sie  nicht gestorben sind, dann leben sie  im Räuberhaus noch heute!</a:t>
            </a:r>
          </a:p>
        </p:txBody>
      </p:sp>
      <p:pic>
        <p:nvPicPr>
          <p:cNvPr id="6" name="Рисунок 5"/>
          <p:cNvPicPr>
            <a:picLocks noChangeAspect="1"/>
          </p:cNvPicPr>
          <p:nvPr/>
        </p:nvPicPr>
        <p:blipFill>
          <a:blip r:embed="rId2"/>
          <a:stretch>
            <a:fillRect/>
          </a:stretch>
        </p:blipFill>
        <p:spPr>
          <a:xfrm>
            <a:off x="217714" y="535577"/>
            <a:ext cx="11596915" cy="5479255"/>
          </a:xfrm>
          <a:prstGeom prst="rect">
            <a:avLst/>
          </a:prstGeom>
        </p:spPr>
      </p:pic>
    </p:spTree>
    <p:extLst>
      <p:ext uri="{BB962C8B-B14F-4D97-AF65-F5344CB8AC3E}">
        <p14:creationId xmlns:p14="http://schemas.microsoft.com/office/powerpoint/2010/main" val="4101882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0" y="0"/>
            <a:ext cx="12191999" cy="870631"/>
          </a:xfrm>
          <a:solidFill>
            <a:srgbClr val="0070C0"/>
          </a:solidFill>
        </p:spPr>
        <p:txBody>
          <a:bodyPr>
            <a:normAutofit/>
          </a:bodyPr>
          <a:lstStyle/>
          <a:p>
            <a:pPr algn="ctr"/>
            <a:r>
              <a:rPr lang="de-DE" sz="5400" b="1" dirty="0" smtClean="0">
                <a:solidFill>
                  <a:schemeClr val="bg1"/>
                </a:solidFill>
                <a:latin typeface="Arial" panose="020B0604020202020204" pitchFamily="34" charset="0"/>
                <a:cs typeface="Arial" panose="020B0604020202020204" pitchFamily="34" charset="0"/>
              </a:rPr>
              <a:t>Aufgabe für selbstständige Arbeit</a:t>
            </a:r>
            <a:endParaRPr lang="ru-RU" sz="5400" b="1" dirty="0">
              <a:solidFill>
                <a:schemeClr val="bg1"/>
              </a:solidFill>
              <a:latin typeface="Arial" panose="020B0604020202020204" pitchFamily="34" charset="0"/>
              <a:cs typeface="Arial" panose="020B0604020202020204" pitchFamily="34" charset="0"/>
            </a:endParaRPr>
          </a:p>
        </p:txBody>
      </p:sp>
      <p:sp>
        <p:nvSpPr>
          <p:cNvPr id="5" name="Подзаголовок 4"/>
          <p:cNvSpPr>
            <a:spLocks noGrp="1"/>
          </p:cNvSpPr>
          <p:nvPr>
            <p:ph type="subTitle" idx="1"/>
          </p:nvPr>
        </p:nvSpPr>
        <p:spPr>
          <a:xfrm>
            <a:off x="314325" y="1050878"/>
            <a:ext cx="11530013" cy="5540991"/>
          </a:xfrm>
          <a:ln w="28575"/>
        </p:spPr>
        <p:style>
          <a:lnRef idx="2">
            <a:schemeClr val="accent3"/>
          </a:lnRef>
          <a:fillRef idx="1">
            <a:schemeClr val="lt1"/>
          </a:fillRef>
          <a:effectRef idx="0">
            <a:schemeClr val="accent3"/>
          </a:effectRef>
          <a:fontRef idx="minor">
            <a:schemeClr val="dk1"/>
          </a:fontRef>
        </p:style>
        <p:txBody>
          <a:bodyPr>
            <a:normAutofit/>
          </a:bodyPr>
          <a:lstStyle/>
          <a:p>
            <a:pPr algn="l"/>
            <a:r>
              <a:rPr lang="de-DE" sz="4000" b="1" i="1" dirty="0" smtClean="0">
                <a:solidFill>
                  <a:srgbClr val="7030A0"/>
                </a:solidFill>
                <a:latin typeface="Arial" panose="020B0604020202020204" pitchFamily="34" charset="0"/>
                <a:cs typeface="Arial" panose="020B0604020202020204" pitchFamily="34" charset="0"/>
              </a:rPr>
              <a:t> Übung 13, Seite 79</a:t>
            </a:r>
            <a:endParaRPr lang="de-DE" sz="4000" b="1" i="1" dirty="0">
              <a:solidFill>
                <a:srgbClr val="7030A0"/>
              </a:solidFill>
              <a:latin typeface="Arial" panose="020B0604020202020204" pitchFamily="34" charset="0"/>
              <a:cs typeface="Arial" panose="020B0604020202020204" pitchFamily="34" charset="0"/>
            </a:endParaRPr>
          </a:p>
          <a:p>
            <a:pPr algn="l"/>
            <a:r>
              <a:rPr lang="de-DE" sz="4000" b="1" i="1" dirty="0" smtClean="0">
                <a:solidFill>
                  <a:srgbClr val="7030A0"/>
                </a:solidFill>
                <a:latin typeface="Arial" panose="020B0604020202020204" pitchFamily="34" charset="0"/>
                <a:cs typeface="Arial" panose="020B0604020202020204" pitchFamily="34" charset="0"/>
              </a:rPr>
              <a:t>Das </a:t>
            </a:r>
            <a:r>
              <a:rPr lang="de-DE" sz="4000" b="1" i="1" dirty="0">
                <a:solidFill>
                  <a:srgbClr val="7030A0"/>
                </a:solidFill>
                <a:latin typeface="Arial" panose="020B0604020202020204" pitchFamily="34" charset="0"/>
                <a:cs typeface="Arial" panose="020B0604020202020204" pitchFamily="34" charset="0"/>
              </a:rPr>
              <a:t>Märchen ist so alt, dass einige Stellen nicht mehr lesbar sind.  </a:t>
            </a:r>
            <a:r>
              <a:rPr lang="de-DE" sz="4000" b="1" i="1" dirty="0" smtClean="0">
                <a:solidFill>
                  <a:srgbClr val="7030A0"/>
                </a:solidFill>
                <a:latin typeface="Arial" panose="020B0604020202020204" pitchFamily="34" charset="0"/>
                <a:cs typeface="Arial" panose="020B0604020202020204" pitchFamily="34" charset="0"/>
              </a:rPr>
              <a:t>Sie sollen </a:t>
            </a:r>
            <a:r>
              <a:rPr lang="de-DE" sz="4000" b="1" i="1" dirty="0">
                <a:solidFill>
                  <a:srgbClr val="7030A0"/>
                </a:solidFill>
                <a:latin typeface="Arial" panose="020B0604020202020204" pitchFamily="34" charset="0"/>
                <a:cs typeface="Arial" panose="020B0604020202020204" pitchFamily="34" charset="0"/>
              </a:rPr>
              <a:t>diese Stellen </a:t>
            </a:r>
            <a:r>
              <a:rPr lang="de-DE" sz="4000" b="1" i="1" dirty="0" smtClean="0">
                <a:solidFill>
                  <a:srgbClr val="7030A0"/>
                </a:solidFill>
                <a:latin typeface="Arial" panose="020B0604020202020204" pitchFamily="34" charset="0"/>
                <a:cs typeface="Arial" panose="020B0604020202020204" pitchFamily="34" charset="0"/>
              </a:rPr>
              <a:t>rekonstruieren</a:t>
            </a:r>
            <a:r>
              <a:rPr lang="de-DE" sz="4000" b="1" i="1" dirty="0">
                <a:solidFill>
                  <a:srgbClr val="7030A0"/>
                </a:solidFill>
                <a:latin typeface="Arial" panose="020B0604020202020204" pitchFamily="34" charset="0"/>
                <a:cs typeface="Arial" panose="020B0604020202020204" pitchFamily="34" charset="0"/>
              </a:rPr>
              <a:t>!</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492" y="3483802"/>
            <a:ext cx="4183014" cy="2982351"/>
          </a:xfrm>
          <a:prstGeom prst="rect">
            <a:avLst/>
          </a:prstGeom>
        </p:spPr>
      </p:pic>
    </p:spTree>
    <p:extLst>
      <p:ext uri="{BB962C8B-B14F-4D97-AF65-F5344CB8AC3E}">
        <p14:creationId xmlns:p14="http://schemas.microsoft.com/office/powerpoint/2010/main" val="2189158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0" y="-1"/>
            <a:ext cx="12191999" cy="943430"/>
          </a:xfrm>
          <a:solidFill>
            <a:srgbClr val="0070C0"/>
          </a:solidFill>
        </p:spPr>
        <p:txBody>
          <a:bodyPr>
            <a:normAutofit/>
          </a:bodyPr>
          <a:lstStyle/>
          <a:p>
            <a:pPr algn="ctr"/>
            <a:r>
              <a:rPr lang="de-DE" sz="4500" b="1" dirty="0" smtClean="0">
                <a:solidFill>
                  <a:schemeClr val="bg1"/>
                </a:solidFill>
                <a:latin typeface="Arial" panose="020B0604020202020204" pitchFamily="34" charset="0"/>
                <a:cs typeface="Arial" panose="020B0604020202020204" pitchFamily="34" charset="0"/>
              </a:rPr>
              <a:t>PLAN DER STUNDE:</a:t>
            </a:r>
            <a:endParaRPr lang="ru-RU" sz="4500" b="1" dirty="0">
              <a:solidFill>
                <a:schemeClr val="bg1"/>
              </a:solidFill>
              <a:latin typeface="Arial" panose="020B0604020202020204" pitchFamily="34" charset="0"/>
              <a:cs typeface="Arial" panose="020B0604020202020204" pitchFamily="34" charset="0"/>
            </a:endParaRPr>
          </a:p>
        </p:txBody>
      </p:sp>
      <p:sp>
        <p:nvSpPr>
          <p:cNvPr id="5" name="Подзаголовок 4"/>
          <p:cNvSpPr>
            <a:spLocks noGrp="1"/>
          </p:cNvSpPr>
          <p:nvPr>
            <p:ph type="subTitle" idx="1"/>
          </p:nvPr>
        </p:nvSpPr>
        <p:spPr>
          <a:xfrm>
            <a:off x="314325" y="1146629"/>
            <a:ext cx="11530013" cy="5239883"/>
          </a:xfrm>
          <a:ln w="28575"/>
        </p:spPr>
        <p:style>
          <a:lnRef idx="2">
            <a:schemeClr val="accent3"/>
          </a:lnRef>
          <a:fillRef idx="1">
            <a:schemeClr val="lt1"/>
          </a:fillRef>
          <a:effectRef idx="0">
            <a:schemeClr val="accent3"/>
          </a:effectRef>
          <a:fontRef idx="minor">
            <a:schemeClr val="dk1"/>
          </a:fontRef>
        </p:style>
        <p:txBody>
          <a:bodyPr>
            <a:normAutofit/>
          </a:bodyPr>
          <a:lstStyle/>
          <a:p>
            <a:pPr algn="l"/>
            <a:endParaRPr lang="de-DE" sz="4500" b="1" dirty="0" smtClean="0">
              <a:solidFill>
                <a:schemeClr val="tx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v"/>
            </a:pPr>
            <a:r>
              <a:rPr lang="de-DE" sz="4500" b="1" dirty="0">
                <a:solidFill>
                  <a:schemeClr val="tx1"/>
                </a:solidFill>
                <a:latin typeface="Arial" panose="020B0604020202020204" pitchFamily="34" charset="0"/>
                <a:cs typeface="Arial" panose="020B0604020202020204" pitchFamily="34" charset="0"/>
              </a:rPr>
              <a:t> </a:t>
            </a:r>
            <a:r>
              <a:rPr lang="de-DE" sz="4500" b="1" dirty="0" smtClean="0">
                <a:solidFill>
                  <a:schemeClr val="tx1"/>
                </a:solidFill>
                <a:latin typeface="Arial" panose="020B0604020202020204" pitchFamily="34" charset="0"/>
                <a:cs typeface="Arial" panose="020B0604020202020204" pitchFamily="34" charset="0"/>
              </a:rPr>
              <a:t>Wir </a:t>
            </a:r>
            <a:r>
              <a:rPr lang="de-DE" sz="4500" b="1" dirty="0">
                <a:solidFill>
                  <a:schemeClr val="tx1"/>
                </a:solidFill>
                <a:latin typeface="Arial" panose="020B0604020202020204" pitchFamily="34" charset="0"/>
                <a:cs typeface="Arial" panose="020B0604020202020204" pitchFamily="34" charset="0"/>
              </a:rPr>
              <a:t>l</a:t>
            </a:r>
            <a:r>
              <a:rPr lang="de-DE" sz="4500" b="1" dirty="0" smtClean="0">
                <a:solidFill>
                  <a:schemeClr val="tx1"/>
                </a:solidFill>
                <a:latin typeface="Arial" panose="020B0604020202020204" pitchFamily="34" charset="0"/>
                <a:cs typeface="Arial" panose="020B0604020202020204" pitchFamily="34" charset="0"/>
              </a:rPr>
              <a:t>ösen Rätsel</a:t>
            </a:r>
          </a:p>
          <a:p>
            <a:pPr marL="342900" indent="-342900" algn="l">
              <a:buFont typeface="Wingdings" panose="05000000000000000000" pitchFamily="2" charset="2"/>
              <a:buChar char="v"/>
            </a:pPr>
            <a:r>
              <a:rPr lang="de-DE" sz="4500" b="1" dirty="0" smtClean="0">
                <a:solidFill>
                  <a:schemeClr val="tx1"/>
                </a:solidFill>
                <a:latin typeface="Arial" panose="020B0604020202020204" pitchFamily="34" charset="0"/>
                <a:cs typeface="Arial" panose="020B0604020202020204" pitchFamily="34" charset="0"/>
              </a:rPr>
              <a:t> Wir lernen neue Wörter</a:t>
            </a:r>
          </a:p>
          <a:p>
            <a:pPr marL="342900" lvl="0" indent="-342900" algn="l">
              <a:buFont typeface="Wingdings" panose="05000000000000000000" pitchFamily="2" charset="2"/>
              <a:buChar char="v"/>
            </a:pPr>
            <a:r>
              <a:rPr lang="de-DE" sz="4500" b="1" dirty="0" smtClean="0">
                <a:solidFill>
                  <a:schemeClr val="tx1"/>
                </a:solidFill>
                <a:latin typeface="Arial" panose="020B0604020202020204" pitchFamily="34" charset="0"/>
                <a:cs typeface="Arial" panose="020B0604020202020204" pitchFamily="34" charset="0"/>
              </a:rPr>
              <a:t> Wir </a:t>
            </a:r>
            <a:r>
              <a:rPr lang="de-DE" sz="4500" b="1" dirty="0">
                <a:solidFill>
                  <a:schemeClr val="tx1"/>
                </a:solidFill>
                <a:latin typeface="Arial" panose="020B0604020202020204" pitchFamily="34" charset="0"/>
                <a:cs typeface="Arial" panose="020B0604020202020204" pitchFamily="34" charset="0"/>
              </a:rPr>
              <a:t>lesen </a:t>
            </a:r>
            <a:r>
              <a:rPr lang="de-DE" sz="4500" b="1" dirty="0" smtClean="0">
                <a:solidFill>
                  <a:schemeClr val="tx1"/>
                </a:solidFill>
                <a:latin typeface="Arial" panose="020B0604020202020204" pitchFamily="34" charset="0"/>
                <a:cs typeface="Arial" panose="020B0604020202020204" pitchFamily="34" charset="0"/>
              </a:rPr>
              <a:t>das Märchen</a:t>
            </a:r>
            <a:endParaRPr lang="uz-Cyrl-UZ" sz="4500" b="1" dirty="0" smtClean="0">
              <a:solidFill>
                <a:schemeClr val="tx1"/>
              </a:solidFill>
              <a:latin typeface="Arial" panose="020B0604020202020204" pitchFamily="34" charset="0"/>
              <a:cs typeface="Arial" panose="020B0604020202020204" pitchFamily="34" charset="0"/>
            </a:endParaRPr>
          </a:p>
          <a:p>
            <a:pPr marL="342900" lvl="0" indent="-342900" algn="l">
              <a:buFont typeface="Wingdings" panose="05000000000000000000" pitchFamily="2" charset="2"/>
              <a:buChar char="v"/>
            </a:pPr>
            <a:r>
              <a:rPr lang="uz-Cyrl-UZ" sz="4500" b="1" dirty="0" smtClean="0">
                <a:solidFill>
                  <a:schemeClr val="tx1"/>
                </a:solidFill>
                <a:latin typeface="Arial" panose="020B0604020202020204" pitchFamily="34" charset="0"/>
                <a:cs typeface="Arial" panose="020B0604020202020204" pitchFamily="34" charset="0"/>
              </a:rPr>
              <a:t> </a:t>
            </a:r>
            <a:r>
              <a:rPr lang="de-DE" sz="4500" b="1" dirty="0" smtClean="0">
                <a:solidFill>
                  <a:schemeClr val="tx1"/>
                </a:solidFill>
                <a:latin typeface="Arial" panose="020B0604020202020204" pitchFamily="34" charset="0"/>
                <a:cs typeface="Arial" panose="020B0604020202020204" pitchFamily="34" charset="0"/>
              </a:rPr>
              <a:t>Wir machen Übungen</a:t>
            </a:r>
          </a:p>
          <a:p>
            <a:pPr marL="342900" lvl="0" indent="-342900" algn="l">
              <a:buFont typeface="Wingdings" panose="05000000000000000000" pitchFamily="2" charset="2"/>
              <a:buChar char="v"/>
            </a:pPr>
            <a:r>
              <a:rPr lang="de-DE" sz="4500" b="1" dirty="0" smtClean="0">
                <a:solidFill>
                  <a:schemeClr val="tx1"/>
                </a:solidFill>
                <a:latin typeface="Arial" panose="020B0604020202020204" pitchFamily="34" charset="0"/>
                <a:cs typeface="Arial" panose="020B0604020202020204" pitchFamily="34" charset="0"/>
              </a:rPr>
              <a:t> Aufgabe für selbstständige Arbeit</a:t>
            </a:r>
            <a:endParaRPr lang="ru-RU" sz="45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372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0" y="0"/>
            <a:ext cx="12192000" cy="942975"/>
          </a:xfrm>
          <a:solidFill>
            <a:srgbClr val="0070C0"/>
          </a:solidFill>
        </p:spPr>
        <p:txBody>
          <a:bodyPr>
            <a:noAutofit/>
          </a:bodyPr>
          <a:lstStyle/>
          <a:p>
            <a:r>
              <a:rPr lang="de-DE" sz="6600" b="1" dirty="0" smtClean="0">
                <a:solidFill>
                  <a:schemeClr val="bg1"/>
                </a:solidFill>
                <a:latin typeface="Arial" panose="020B0604020202020204" pitchFamily="34" charset="0"/>
                <a:cs typeface="Arial" panose="020B0604020202020204" pitchFamily="34" charset="0"/>
              </a:rPr>
              <a:t>Ende der Stunde</a:t>
            </a:r>
            <a:endParaRPr lang="ru-RU" sz="6600" b="1" dirty="0">
              <a:solidFill>
                <a:schemeClr val="bg1"/>
              </a:solidFill>
              <a:latin typeface="Arial" panose="020B0604020202020204" pitchFamily="34" charset="0"/>
              <a:cs typeface="Arial" panose="020B0604020202020204" pitchFamily="34" charset="0"/>
            </a:endParaRPr>
          </a:p>
        </p:txBody>
      </p:sp>
      <p:sp>
        <p:nvSpPr>
          <p:cNvPr id="7" name="Подзаголовок 6"/>
          <p:cNvSpPr>
            <a:spLocks noGrp="1"/>
          </p:cNvSpPr>
          <p:nvPr>
            <p:ph type="subTitle" idx="1"/>
          </p:nvPr>
        </p:nvSpPr>
        <p:spPr>
          <a:xfrm>
            <a:off x="501445" y="1091821"/>
            <a:ext cx="11235630" cy="5431809"/>
          </a:xfrm>
          <a:ln w="38100">
            <a:solidFill>
              <a:srgbClr val="002060"/>
            </a:solidFill>
          </a:ln>
        </p:spPr>
        <p:txBody>
          <a:bodyPr>
            <a:normAutofit/>
          </a:bodyPr>
          <a:lstStyle/>
          <a:p>
            <a:r>
              <a:rPr lang="de-DE" sz="5400" b="1" dirty="0" smtClean="0">
                <a:solidFill>
                  <a:srgbClr val="002060"/>
                </a:solidFill>
                <a:latin typeface="Arial" panose="020B0604020202020204" pitchFamily="34" charset="0"/>
                <a:cs typeface="Arial" panose="020B0604020202020204" pitchFamily="34" charset="0"/>
              </a:rPr>
              <a:t>Unsere Stunde ist zu Ende</a:t>
            </a:r>
          </a:p>
          <a:p>
            <a:r>
              <a:rPr lang="de-DE" sz="5400" b="1" dirty="0" smtClean="0">
                <a:solidFill>
                  <a:srgbClr val="002060"/>
                </a:solidFill>
                <a:latin typeface="Arial" panose="020B0604020202020204" pitchFamily="34" charset="0"/>
                <a:cs typeface="Arial" panose="020B0604020202020204" pitchFamily="34" charset="0"/>
              </a:rPr>
              <a:t>Danke für Aufmerksamkeit!</a:t>
            </a:r>
          </a:p>
          <a:p>
            <a:r>
              <a:rPr lang="de-DE" sz="5400" b="1" dirty="0" smtClean="0">
                <a:solidFill>
                  <a:srgbClr val="002060"/>
                </a:solidFill>
                <a:latin typeface="Arial" panose="020B0604020202020204" pitchFamily="34" charset="0"/>
                <a:cs typeface="Arial" panose="020B0604020202020204" pitchFamily="34" charset="0"/>
              </a:rPr>
              <a:t>Auf Wiedersehen!</a:t>
            </a:r>
            <a:endParaRPr lang="ru-RU" sz="5400" b="1" dirty="0">
              <a:solidFill>
                <a:srgbClr val="00206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0208" y="3807725"/>
            <a:ext cx="4178104" cy="2417445"/>
          </a:xfrm>
          <a:prstGeom prst="rect">
            <a:avLst/>
          </a:prstGeom>
        </p:spPr>
      </p:pic>
    </p:spTree>
    <p:extLst>
      <p:ext uri="{BB962C8B-B14F-4D97-AF65-F5344CB8AC3E}">
        <p14:creationId xmlns:p14="http://schemas.microsoft.com/office/powerpoint/2010/main" val="1126549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59574"/>
            <a:ext cx="12192000" cy="670691"/>
          </a:xfrm>
          <a:solidFill>
            <a:srgbClr val="0070C0"/>
          </a:solidFill>
        </p:spPr>
        <p:txBody>
          <a:bodyPr>
            <a:normAutofit fontScale="90000"/>
          </a:bodyPr>
          <a:lstStyle/>
          <a:p>
            <a:pPr algn="ctr"/>
            <a:r>
              <a:rPr lang="de-DE" b="1" dirty="0" smtClean="0">
                <a:solidFill>
                  <a:schemeClr val="bg1"/>
                </a:solidFill>
                <a:latin typeface="Arial" panose="020B0604020202020204" pitchFamily="34" charset="0"/>
                <a:cs typeface="Arial" panose="020B0604020202020204" pitchFamily="34" charset="0"/>
              </a:rPr>
              <a:t>Kreuzworträtsel</a:t>
            </a:r>
            <a:endParaRPr lang="ru-RU" b="1" dirty="0">
              <a:solidFill>
                <a:schemeClr val="bg1"/>
              </a:solidFill>
              <a:latin typeface="Arial" panose="020B0604020202020204" pitchFamily="34" charset="0"/>
              <a:cs typeface="Arial" panose="020B0604020202020204" pitchFamily="34" charset="0"/>
            </a:endParaRPr>
          </a:p>
        </p:txBody>
      </p:sp>
      <p:pic>
        <p:nvPicPr>
          <p:cNvPr id="1026" name="Picture 2" descr="https://urok.1sept.ru/articles/415837/img1.gif"/>
          <p:cNvPicPr>
            <a:picLocks noChangeAspect="1" noChangeArrowheads="1"/>
          </p:cNvPicPr>
          <p:nvPr/>
        </p:nvPicPr>
        <p:blipFill rotWithShape="1">
          <a:blip r:embed="rId2">
            <a:extLst>
              <a:ext uri="{28A0092B-C50C-407E-A947-70E740481C1C}">
                <a14:useLocalDpi xmlns:a14="http://schemas.microsoft.com/office/drawing/2010/main" val="0"/>
              </a:ext>
            </a:extLst>
          </a:blip>
          <a:srcRect l="5970" r="23544" b="67642"/>
          <a:stretch/>
        </p:blipFill>
        <p:spPr bwMode="auto">
          <a:xfrm>
            <a:off x="375140" y="1624631"/>
            <a:ext cx="11218458" cy="523336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6255" y="4996512"/>
            <a:ext cx="2279175" cy="1705044"/>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3857" y="1769600"/>
            <a:ext cx="1737378" cy="2145257"/>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60" y="4247073"/>
            <a:ext cx="2364150" cy="2610928"/>
          </a:xfrm>
          <a:prstGeom prst="rect">
            <a:avLst/>
          </a:prstGeom>
        </p:spPr>
      </p:pic>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15" y="533733"/>
            <a:ext cx="2543033" cy="1889677"/>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5430" y="4689673"/>
            <a:ext cx="3967168" cy="2089589"/>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2330" y="531413"/>
            <a:ext cx="1926494" cy="3316514"/>
          </a:xfrm>
          <a:prstGeom prst="rect">
            <a:avLst/>
          </a:prstGeom>
        </p:spPr>
      </p:pic>
      <p:sp>
        <p:nvSpPr>
          <p:cNvPr id="10" name="TextBox 9"/>
          <p:cNvSpPr txBox="1"/>
          <p:nvPr/>
        </p:nvSpPr>
        <p:spPr>
          <a:xfrm>
            <a:off x="3025241" y="5352484"/>
            <a:ext cx="2752824" cy="707886"/>
          </a:xfrm>
          <a:prstGeom prst="rect">
            <a:avLst/>
          </a:prstGeom>
          <a:noFill/>
        </p:spPr>
        <p:txBody>
          <a:bodyPr wrap="square" rtlCol="0">
            <a:spAutoFit/>
          </a:bodyPr>
          <a:lstStyle/>
          <a:p>
            <a:r>
              <a:rPr lang="de-DE" sz="4000" b="1" dirty="0" smtClean="0">
                <a:latin typeface="Arial" panose="020B0604020202020204" pitchFamily="34" charset="0"/>
                <a:cs typeface="Arial" panose="020B0604020202020204" pitchFamily="34" charset="0"/>
              </a:rPr>
              <a:t>H  U  N  D</a:t>
            </a:r>
            <a:endParaRPr lang="ru-RU" sz="4000" b="1" dirty="0">
              <a:latin typeface="Arial" panose="020B0604020202020204" pitchFamily="34" charset="0"/>
              <a:cs typeface="Arial" panose="020B0604020202020204" pitchFamily="34" charset="0"/>
            </a:endParaRPr>
          </a:p>
        </p:txBody>
      </p:sp>
      <p:sp>
        <p:nvSpPr>
          <p:cNvPr id="12" name="TextBox 11"/>
          <p:cNvSpPr txBox="1"/>
          <p:nvPr/>
        </p:nvSpPr>
        <p:spPr>
          <a:xfrm>
            <a:off x="1733132" y="4644598"/>
            <a:ext cx="3462981" cy="707886"/>
          </a:xfrm>
          <a:prstGeom prst="rect">
            <a:avLst/>
          </a:prstGeom>
          <a:noFill/>
        </p:spPr>
        <p:txBody>
          <a:bodyPr wrap="square" rtlCol="0">
            <a:spAutoFit/>
          </a:bodyPr>
          <a:lstStyle/>
          <a:p>
            <a:r>
              <a:rPr lang="de-DE" sz="4000" b="1" dirty="0">
                <a:latin typeface="Arial" panose="020B0604020202020204" pitchFamily="34" charset="0"/>
                <a:cs typeface="Arial" panose="020B0604020202020204" pitchFamily="34" charset="0"/>
              </a:rPr>
              <a:t>K</a:t>
            </a:r>
            <a:r>
              <a:rPr lang="de-DE" sz="4000" b="1" dirty="0" smtClean="0">
                <a:latin typeface="Arial" panose="020B0604020202020204" pitchFamily="34" charset="0"/>
                <a:cs typeface="Arial" panose="020B0604020202020204" pitchFamily="34" charset="0"/>
              </a:rPr>
              <a:t>  A  T  Z   E</a:t>
            </a:r>
            <a:endParaRPr lang="ru-RU" sz="4000" b="1" dirty="0">
              <a:latin typeface="Arial" panose="020B0604020202020204" pitchFamily="34" charset="0"/>
              <a:cs typeface="Arial" panose="020B0604020202020204" pitchFamily="34" charset="0"/>
            </a:endParaRPr>
          </a:p>
        </p:txBody>
      </p:sp>
      <p:sp>
        <p:nvSpPr>
          <p:cNvPr id="13" name="TextBox 12"/>
          <p:cNvSpPr txBox="1"/>
          <p:nvPr/>
        </p:nvSpPr>
        <p:spPr>
          <a:xfrm>
            <a:off x="4238171" y="1814815"/>
            <a:ext cx="4035446" cy="707886"/>
          </a:xfrm>
          <a:prstGeom prst="rect">
            <a:avLst/>
          </a:prstGeom>
          <a:noFill/>
        </p:spPr>
        <p:txBody>
          <a:bodyPr wrap="square" rtlCol="0">
            <a:spAutoFit/>
          </a:bodyPr>
          <a:lstStyle/>
          <a:p>
            <a:r>
              <a:rPr lang="de-DE" sz="4000" b="1" dirty="0" smtClean="0">
                <a:latin typeface="Arial" panose="020B0604020202020204" pitchFamily="34" charset="0"/>
                <a:cs typeface="Arial" panose="020B0604020202020204" pitchFamily="34" charset="0"/>
              </a:rPr>
              <a:t>B  R  U  D   E  R</a:t>
            </a:r>
            <a:endParaRPr lang="ru-RU" sz="4000" b="1" dirty="0">
              <a:latin typeface="Arial" panose="020B0604020202020204" pitchFamily="34" charset="0"/>
              <a:cs typeface="Arial" panose="020B0604020202020204" pitchFamily="34" charset="0"/>
            </a:endParaRPr>
          </a:p>
        </p:txBody>
      </p:sp>
      <p:sp>
        <p:nvSpPr>
          <p:cNvPr id="14" name="TextBox 13"/>
          <p:cNvSpPr txBox="1"/>
          <p:nvPr/>
        </p:nvSpPr>
        <p:spPr>
          <a:xfrm>
            <a:off x="4348941" y="3251190"/>
            <a:ext cx="2858248" cy="707886"/>
          </a:xfrm>
          <a:prstGeom prst="rect">
            <a:avLst/>
          </a:prstGeom>
          <a:noFill/>
        </p:spPr>
        <p:txBody>
          <a:bodyPr wrap="square" rtlCol="0">
            <a:spAutoFit/>
          </a:bodyPr>
          <a:lstStyle/>
          <a:p>
            <a:r>
              <a:rPr lang="de-DE" sz="4000" b="1" dirty="0" smtClean="0">
                <a:latin typeface="Arial" panose="020B0604020202020204" pitchFamily="34" charset="0"/>
                <a:cs typeface="Arial" panose="020B0604020202020204" pitchFamily="34" charset="0"/>
              </a:rPr>
              <a:t>E  S  E  L</a:t>
            </a:r>
            <a:endParaRPr lang="ru-RU" sz="4000" b="1" dirty="0">
              <a:latin typeface="Arial" panose="020B0604020202020204" pitchFamily="34" charset="0"/>
              <a:cs typeface="Arial" panose="020B0604020202020204" pitchFamily="34" charset="0"/>
            </a:endParaRPr>
          </a:p>
        </p:txBody>
      </p:sp>
      <p:sp>
        <p:nvSpPr>
          <p:cNvPr id="15" name="TextBox 14"/>
          <p:cNvSpPr txBox="1"/>
          <p:nvPr/>
        </p:nvSpPr>
        <p:spPr>
          <a:xfrm>
            <a:off x="933877" y="2547961"/>
            <a:ext cx="6850980" cy="707886"/>
          </a:xfrm>
          <a:prstGeom prst="rect">
            <a:avLst/>
          </a:prstGeom>
          <a:noFill/>
        </p:spPr>
        <p:txBody>
          <a:bodyPr wrap="square" rtlCol="0">
            <a:spAutoFit/>
          </a:bodyPr>
          <a:lstStyle/>
          <a:p>
            <a:r>
              <a:rPr lang="de-DE" sz="4000" b="1" dirty="0" smtClean="0">
                <a:latin typeface="Arial" panose="020B0604020202020204" pitchFamily="34" charset="0"/>
                <a:cs typeface="Arial" panose="020B0604020202020204" pitchFamily="34" charset="0"/>
              </a:rPr>
              <a:t>R  Ä  U  B   E  R  H  A   U  S</a:t>
            </a:r>
            <a:endParaRPr lang="ru-RU" sz="4000" b="1" dirty="0">
              <a:latin typeface="Arial" panose="020B0604020202020204" pitchFamily="34" charset="0"/>
              <a:cs typeface="Arial" panose="020B0604020202020204" pitchFamily="34" charset="0"/>
            </a:endParaRPr>
          </a:p>
        </p:txBody>
      </p:sp>
      <p:sp>
        <p:nvSpPr>
          <p:cNvPr id="16" name="TextBox 15"/>
          <p:cNvSpPr txBox="1"/>
          <p:nvPr/>
        </p:nvSpPr>
        <p:spPr>
          <a:xfrm>
            <a:off x="985628" y="3914857"/>
            <a:ext cx="9900086" cy="707886"/>
          </a:xfrm>
          <a:prstGeom prst="rect">
            <a:avLst/>
          </a:prstGeom>
          <a:noFill/>
        </p:spPr>
        <p:txBody>
          <a:bodyPr wrap="square" rtlCol="0">
            <a:spAutoFit/>
          </a:bodyPr>
          <a:lstStyle/>
          <a:p>
            <a:r>
              <a:rPr lang="de-DE" sz="4000" b="1" dirty="0" smtClean="0">
                <a:latin typeface="Arial" panose="020B0604020202020204" pitchFamily="34" charset="0"/>
                <a:cs typeface="Arial" panose="020B0604020202020204" pitchFamily="34" charset="0"/>
              </a:rPr>
              <a:t>S  T   A  D  T  M  U  S   I   K   A  N  T  E   N</a:t>
            </a:r>
            <a:endParaRPr lang="ru-RU"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9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709683"/>
          </a:xfrm>
          <a:solidFill>
            <a:srgbClr val="0070C0"/>
          </a:solidFill>
        </p:spPr>
        <p:txBody>
          <a:bodyPr>
            <a:normAutofit/>
          </a:bodyPr>
          <a:lstStyle/>
          <a:p>
            <a:pPr algn="ctr"/>
            <a:r>
              <a:rPr lang="de-DE" b="1" dirty="0" smtClean="0">
                <a:solidFill>
                  <a:schemeClr val="bg1"/>
                </a:solidFill>
                <a:latin typeface="Arial" panose="020B0604020202020204" pitchFamily="34" charset="0"/>
                <a:cs typeface="Arial" panose="020B0604020202020204" pitchFamily="34" charset="0"/>
              </a:rPr>
              <a:t>Die neue Wörter</a:t>
            </a:r>
            <a:endParaRPr lang="ru-RU" b="1" dirty="0">
              <a:solidFill>
                <a:schemeClr val="bg1"/>
              </a:solidFill>
              <a:latin typeface="Arial" panose="020B0604020202020204" pitchFamily="34" charset="0"/>
              <a:cs typeface="Arial" panose="020B060402020202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844483313"/>
              </p:ext>
            </p:extLst>
          </p:nvPr>
        </p:nvGraphicFramePr>
        <p:xfrm>
          <a:off x="859806" y="709684"/>
          <a:ext cx="10413244" cy="6035040"/>
        </p:xfrm>
        <a:graphic>
          <a:graphicData uri="http://schemas.openxmlformats.org/drawingml/2006/table">
            <a:tbl>
              <a:tblPr firstRow="1" bandRow="1">
                <a:tableStyleId>{22838BEF-8BB2-4498-84A7-C5851F593DF1}</a:tableStyleId>
              </a:tblPr>
              <a:tblGrid>
                <a:gridCol w="5206622">
                  <a:extLst>
                    <a:ext uri="{9D8B030D-6E8A-4147-A177-3AD203B41FA5}">
                      <a16:colId xmlns:a16="http://schemas.microsoft.com/office/drawing/2014/main" val="3103702892"/>
                    </a:ext>
                  </a:extLst>
                </a:gridCol>
                <a:gridCol w="5206622">
                  <a:extLst>
                    <a:ext uri="{9D8B030D-6E8A-4147-A177-3AD203B41FA5}">
                      <a16:colId xmlns:a16="http://schemas.microsoft.com/office/drawing/2014/main" val="2754621032"/>
                    </a:ext>
                  </a:extLst>
                </a:gridCol>
              </a:tblGrid>
              <a:tr h="370840">
                <a:tc>
                  <a:txBody>
                    <a:bodyPr/>
                    <a:lstStyle/>
                    <a:p>
                      <a:pPr algn="ctr"/>
                      <a:r>
                        <a:rPr lang="de-DE" sz="3000" b="1" dirty="0" smtClean="0">
                          <a:latin typeface="Arial" panose="020B0604020202020204" pitchFamily="34" charset="0"/>
                          <a:cs typeface="Arial" panose="020B0604020202020204" pitchFamily="34" charset="0"/>
                        </a:rPr>
                        <a:t>ertränken</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cho‘ktirmoq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1220436"/>
                  </a:ext>
                </a:extLst>
              </a:tr>
              <a:tr h="0">
                <a:tc>
                  <a:txBody>
                    <a:bodyPr/>
                    <a:lstStyle/>
                    <a:p>
                      <a:pPr algn="ctr"/>
                      <a:r>
                        <a:rPr lang="de-DE" sz="3000" b="1" dirty="0" smtClean="0">
                          <a:latin typeface="Arial" panose="020B0604020202020204" pitchFamily="34" charset="0"/>
                          <a:cs typeface="Arial" panose="020B0604020202020204" pitchFamily="34" charset="0"/>
                        </a:rPr>
                        <a:t>fortlaufen</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qochmoq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2540987"/>
                  </a:ext>
                </a:extLst>
              </a:tr>
              <a:tr h="370840">
                <a:tc>
                  <a:txBody>
                    <a:bodyPr/>
                    <a:lstStyle/>
                    <a:p>
                      <a:pPr algn="ctr"/>
                      <a:r>
                        <a:rPr lang="de-DE" sz="3000" b="1" dirty="0" smtClean="0">
                          <a:latin typeface="Arial" panose="020B0604020202020204" pitchFamily="34" charset="0"/>
                          <a:cs typeface="Arial" panose="020B0604020202020204" pitchFamily="34" charset="0"/>
                        </a:rPr>
                        <a:t>hineinsehen</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mo‘ralamoq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917284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3000" b="1" dirty="0" smtClean="0">
                          <a:latin typeface="Arial" panose="020B0604020202020204" pitchFamily="34" charset="0"/>
                          <a:cs typeface="Arial" panose="020B0604020202020204" pitchFamily="34" charset="0"/>
                        </a:rPr>
                        <a:t>nachsehen </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ko‘z</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solmoq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35165397"/>
                  </a:ext>
                </a:extLst>
              </a:tr>
              <a:tr h="370840">
                <a:tc>
                  <a:txBody>
                    <a:bodyPr/>
                    <a:lstStyle/>
                    <a:p>
                      <a:pPr algn="ctr"/>
                      <a:r>
                        <a:rPr lang="de-DE" sz="3000" b="1" dirty="0" smtClean="0">
                          <a:latin typeface="Arial" panose="020B0604020202020204" pitchFamily="34" charset="0"/>
                          <a:cs typeface="Arial" panose="020B0604020202020204" pitchFamily="34" charset="0"/>
                        </a:rPr>
                        <a:t>totschlagen</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o‘ldirmoq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25913533"/>
                  </a:ext>
                </a:extLst>
              </a:tr>
              <a:tr h="370840">
                <a:tc>
                  <a:txBody>
                    <a:bodyPr/>
                    <a:lstStyle/>
                    <a:p>
                      <a:pPr algn="ctr"/>
                      <a:r>
                        <a:rPr lang="de-DE" sz="3000" b="1" dirty="0" smtClean="0">
                          <a:latin typeface="Arial" panose="020B0604020202020204" pitchFamily="34" charset="0"/>
                          <a:cs typeface="Arial" panose="020B0604020202020204" pitchFamily="34" charset="0"/>
                        </a:rPr>
                        <a:t>vorbeikommen</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yonidan</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o‘tmoq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84414761"/>
                  </a:ext>
                </a:extLst>
              </a:tr>
              <a:tr h="370840">
                <a:tc>
                  <a:txBody>
                    <a:bodyPr/>
                    <a:lstStyle/>
                    <a:p>
                      <a:pPr algn="ctr"/>
                      <a:r>
                        <a:rPr lang="de-DE" sz="3000" b="1" dirty="0" smtClean="0">
                          <a:latin typeface="Arial" panose="020B0604020202020204" pitchFamily="34" charset="0"/>
                          <a:cs typeface="Arial" panose="020B0604020202020204" pitchFamily="34" charset="0"/>
                        </a:rPr>
                        <a:t>jagen </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quvib</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bormoq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47330829"/>
                  </a:ext>
                </a:extLst>
              </a:tr>
              <a:tr h="370840">
                <a:tc>
                  <a:txBody>
                    <a:bodyPr/>
                    <a:lstStyle/>
                    <a:p>
                      <a:pPr algn="ctr"/>
                      <a:r>
                        <a:rPr lang="de-DE" sz="3000" b="1" dirty="0" smtClean="0">
                          <a:latin typeface="Arial" panose="020B0604020202020204" pitchFamily="34" charset="0"/>
                          <a:cs typeface="Arial" panose="020B0604020202020204" pitchFamily="34" charset="0"/>
                        </a:rPr>
                        <a:t>klagen</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hasrat</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qilmoq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4826849"/>
                  </a:ext>
                </a:extLst>
              </a:tr>
              <a:tr h="370840">
                <a:tc>
                  <a:txBody>
                    <a:bodyPr/>
                    <a:lstStyle/>
                    <a:p>
                      <a:pPr algn="ctr"/>
                      <a:r>
                        <a:rPr lang="de-DE" sz="3000" b="1" dirty="0" smtClean="0">
                          <a:latin typeface="Arial" panose="020B0604020202020204" pitchFamily="34" charset="0"/>
                          <a:cs typeface="Arial" panose="020B0604020202020204" pitchFamily="34" charset="0"/>
                        </a:rPr>
                        <a:t>werfen</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tashlamoq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8699705"/>
                  </a:ext>
                </a:extLst>
              </a:tr>
              <a:tr h="370840">
                <a:tc>
                  <a:txBody>
                    <a:bodyPr/>
                    <a:lstStyle/>
                    <a:p>
                      <a:pPr algn="ctr"/>
                      <a:r>
                        <a:rPr lang="de-DE" sz="3000" b="1" dirty="0" smtClean="0">
                          <a:latin typeface="Arial" panose="020B0604020202020204" pitchFamily="34" charset="0"/>
                          <a:cs typeface="Arial" panose="020B0604020202020204" pitchFamily="34" charset="0"/>
                        </a:rPr>
                        <a:t>zerkratzen</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timdalab</a:t>
                      </a:r>
                      <a:r>
                        <a:rPr lang="en-US" sz="3000" b="1" dirty="0" smtClean="0">
                          <a:latin typeface="Arial" panose="020B0604020202020204" pitchFamily="34" charset="0"/>
                          <a:cs typeface="Arial" panose="020B0604020202020204" pitchFamily="34" charset="0"/>
                        </a:rPr>
                        <a:t> </a:t>
                      </a:r>
                      <a:r>
                        <a:rPr lang="en-US" sz="3000" b="1" dirty="0" err="1" smtClean="0">
                          <a:latin typeface="Arial" panose="020B0604020202020204" pitchFamily="34" charset="0"/>
                          <a:cs typeface="Arial" panose="020B0604020202020204" pitchFamily="34" charset="0"/>
                        </a:rPr>
                        <a:t>olmoq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4299029"/>
                  </a:ext>
                </a:extLst>
              </a:tr>
              <a:tr h="370840">
                <a:tc>
                  <a:txBody>
                    <a:bodyPr/>
                    <a:lstStyle/>
                    <a:p>
                      <a:pPr algn="ctr"/>
                      <a:r>
                        <a:rPr lang="de-DE" sz="3000" b="1" dirty="0" smtClean="0">
                          <a:latin typeface="Arial" panose="020B0604020202020204" pitchFamily="34" charset="0"/>
                          <a:cs typeface="Arial" panose="020B0604020202020204" pitchFamily="34" charset="0"/>
                        </a:rPr>
                        <a:t>zurückgehen</a:t>
                      </a:r>
                      <a:endParaRPr lang="ru-RU" sz="3000" b="1" dirty="0">
                        <a:latin typeface="Arial" panose="020B0604020202020204" pitchFamily="34" charset="0"/>
                        <a:cs typeface="Arial" panose="020B0604020202020204" pitchFamily="34" charset="0"/>
                      </a:endParaRPr>
                    </a:p>
                  </a:txBody>
                  <a:tcPr/>
                </a:tc>
                <a:tc>
                  <a:txBody>
                    <a:bodyPr/>
                    <a:lstStyle/>
                    <a:p>
                      <a:pPr algn="ctr"/>
                      <a:r>
                        <a:rPr lang="en-US" sz="3000" b="1" dirty="0" err="1" smtClean="0">
                          <a:latin typeface="Arial" panose="020B0604020202020204" pitchFamily="34" charset="0"/>
                          <a:cs typeface="Arial" panose="020B0604020202020204" pitchFamily="34" charset="0"/>
                        </a:rPr>
                        <a:t>qaytmoq</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3798728"/>
                  </a:ext>
                </a:extLst>
              </a:tr>
            </a:tbl>
          </a:graphicData>
        </a:graphic>
      </p:graphicFrame>
    </p:spTree>
    <p:extLst>
      <p:ext uri="{BB962C8B-B14F-4D97-AF65-F5344CB8AC3E}">
        <p14:creationId xmlns:p14="http://schemas.microsoft.com/office/powerpoint/2010/main" val="40371374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709683"/>
          </a:xfrm>
          <a:solidFill>
            <a:srgbClr val="0070C0"/>
          </a:solidFill>
        </p:spPr>
        <p:txBody>
          <a:bodyPr>
            <a:normAutofit/>
          </a:bodyPr>
          <a:lstStyle/>
          <a:p>
            <a:pPr algn="ctr"/>
            <a:r>
              <a:rPr lang="de-DE" b="1" dirty="0" smtClean="0">
                <a:solidFill>
                  <a:schemeClr val="bg1"/>
                </a:solidFill>
                <a:latin typeface="Arial" panose="020B0604020202020204" pitchFamily="34" charset="0"/>
                <a:cs typeface="Arial" panose="020B0604020202020204" pitchFamily="34" charset="0"/>
              </a:rPr>
              <a:t>Die neue Wörter</a:t>
            </a:r>
            <a:endParaRPr lang="ru-RU" b="1" dirty="0">
              <a:solidFill>
                <a:schemeClr val="bg1"/>
              </a:solidFill>
              <a:latin typeface="Arial" panose="020B0604020202020204" pitchFamily="34" charset="0"/>
              <a:cs typeface="Arial" panose="020B060402020202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050619723"/>
              </p:ext>
            </p:extLst>
          </p:nvPr>
        </p:nvGraphicFramePr>
        <p:xfrm>
          <a:off x="859806" y="709684"/>
          <a:ext cx="10413244" cy="6035040"/>
        </p:xfrm>
        <a:graphic>
          <a:graphicData uri="http://schemas.openxmlformats.org/drawingml/2006/table">
            <a:tbl>
              <a:tblPr firstRow="1" bandRow="1">
                <a:tableStyleId>{22838BEF-8BB2-4498-84A7-C5851F593DF1}</a:tableStyleId>
              </a:tblPr>
              <a:tblGrid>
                <a:gridCol w="5206622">
                  <a:extLst>
                    <a:ext uri="{9D8B030D-6E8A-4147-A177-3AD203B41FA5}">
                      <a16:colId xmlns:a16="http://schemas.microsoft.com/office/drawing/2014/main" val="3103702892"/>
                    </a:ext>
                  </a:extLst>
                </a:gridCol>
                <a:gridCol w="5206622">
                  <a:extLst>
                    <a:ext uri="{9D8B030D-6E8A-4147-A177-3AD203B41FA5}">
                      <a16:colId xmlns:a16="http://schemas.microsoft.com/office/drawing/2014/main" val="2754621032"/>
                    </a:ext>
                  </a:extLst>
                </a:gridCol>
              </a:tblGrid>
              <a:tr h="370840">
                <a:tc>
                  <a:txBody>
                    <a:bodyPr/>
                    <a:lstStyle/>
                    <a:p>
                      <a:pPr algn="ctr"/>
                      <a:r>
                        <a:rPr lang="de-DE" sz="3000" b="1" dirty="0" smtClean="0">
                          <a:latin typeface="Arial" panose="020B0604020202020204" pitchFamily="34" charset="0"/>
                          <a:cs typeface="Arial" panose="020B0604020202020204" pitchFamily="34" charset="0"/>
                        </a:rPr>
                        <a:t>ertränken</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утопить</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1220436"/>
                  </a:ext>
                </a:extLst>
              </a:tr>
              <a:tr h="0">
                <a:tc>
                  <a:txBody>
                    <a:bodyPr/>
                    <a:lstStyle/>
                    <a:p>
                      <a:pPr algn="ctr"/>
                      <a:r>
                        <a:rPr lang="de-DE" sz="3000" b="1" dirty="0" smtClean="0">
                          <a:latin typeface="Arial" panose="020B0604020202020204" pitchFamily="34" charset="0"/>
                          <a:cs typeface="Arial" panose="020B0604020202020204" pitchFamily="34" charset="0"/>
                        </a:rPr>
                        <a:t>fortlaufen</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убегать</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2540987"/>
                  </a:ext>
                </a:extLst>
              </a:tr>
              <a:tr h="370840">
                <a:tc>
                  <a:txBody>
                    <a:bodyPr/>
                    <a:lstStyle/>
                    <a:p>
                      <a:pPr algn="ctr"/>
                      <a:r>
                        <a:rPr lang="de-DE" sz="3000" b="1" dirty="0" smtClean="0">
                          <a:latin typeface="Arial" panose="020B0604020202020204" pitchFamily="34" charset="0"/>
                          <a:cs typeface="Arial" panose="020B0604020202020204" pitchFamily="34" charset="0"/>
                        </a:rPr>
                        <a:t>hineinsehen</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заглядывать</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4917284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3000" b="1" dirty="0" smtClean="0">
                          <a:latin typeface="Arial" panose="020B0604020202020204" pitchFamily="34" charset="0"/>
                          <a:cs typeface="Arial" panose="020B0604020202020204" pitchFamily="34" charset="0"/>
                        </a:rPr>
                        <a:t>nachsehen </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посмотреть</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35165397"/>
                  </a:ext>
                </a:extLst>
              </a:tr>
              <a:tr h="370840">
                <a:tc>
                  <a:txBody>
                    <a:bodyPr/>
                    <a:lstStyle/>
                    <a:p>
                      <a:pPr algn="ctr"/>
                      <a:r>
                        <a:rPr lang="de-DE" sz="3000" b="1" dirty="0" smtClean="0">
                          <a:latin typeface="Arial" panose="020B0604020202020204" pitchFamily="34" charset="0"/>
                          <a:cs typeface="Arial" panose="020B0604020202020204" pitchFamily="34" charset="0"/>
                        </a:rPr>
                        <a:t>totschlagen</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убить</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25913533"/>
                  </a:ext>
                </a:extLst>
              </a:tr>
              <a:tr h="370840">
                <a:tc>
                  <a:txBody>
                    <a:bodyPr/>
                    <a:lstStyle/>
                    <a:p>
                      <a:pPr algn="ctr"/>
                      <a:r>
                        <a:rPr lang="de-DE" sz="3000" b="1" dirty="0" smtClean="0">
                          <a:latin typeface="Arial" panose="020B0604020202020204" pitchFamily="34" charset="0"/>
                          <a:cs typeface="Arial" panose="020B0604020202020204" pitchFamily="34" charset="0"/>
                        </a:rPr>
                        <a:t>vorbeikommen</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проходить мимо</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84414761"/>
                  </a:ext>
                </a:extLst>
              </a:tr>
              <a:tr h="370840">
                <a:tc>
                  <a:txBody>
                    <a:bodyPr/>
                    <a:lstStyle/>
                    <a:p>
                      <a:pPr algn="ctr"/>
                      <a:r>
                        <a:rPr lang="de-DE" sz="3000" b="1" dirty="0" smtClean="0">
                          <a:latin typeface="Arial" panose="020B0604020202020204" pitchFamily="34" charset="0"/>
                          <a:cs typeface="Arial" panose="020B0604020202020204" pitchFamily="34" charset="0"/>
                        </a:rPr>
                        <a:t>jagen </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гнаться</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347330829"/>
                  </a:ext>
                </a:extLst>
              </a:tr>
              <a:tr h="370840">
                <a:tc>
                  <a:txBody>
                    <a:bodyPr/>
                    <a:lstStyle/>
                    <a:p>
                      <a:pPr algn="ctr"/>
                      <a:r>
                        <a:rPr lang="de-DE" sz="3000" b="1" dirty="0" smtClean="0">
                          <a:latin typeface="Arial" panose="020B0604020202020204" pitchFamily="34" charset="0"/>
                          <a:cs typeface="Arial" panose="020B0604020202020204" pitchFamily="34" charset="0"/>
                        </a:rPr>
                        <a:t>klagen</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жаловаться</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4826849"/>
                  </a:ext>
                </a:extLst>
              </a:tr>
              <a:tr h="370840">
                <a:tc>
                  <a:txBody>
                    <a:bodyPr/>
                    <a:lstStyle/>
                    <a:p>
                      <a:pPr algn="ctr"/>
                      <a:r>
                        <a:rPr lang="de-DE" sz="3000" b="1" dirty="0" smtClean="0">
                          <a:latin typeface="Arial" panose="020B0604020202020204" pitchFamily="34" charset="0"/>
                          <a:cs typeface="Arial" panose="020B0604020202020204" pitchFamily="34" charset="0"/>
                        </a:rPr>
                        <a:t>werfen</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бросать</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8699705"/>
                  </a:ext>
                </a:extLst>
              </a:tr>
              <a:tr h="370840">
                <a:tc>
                  <a:txBody>
                    <a:bodyPr/>
                    <a:lstStyle/>
                    <a:p>
                      <a:pPr algn="ctr"/>
                      <a:r>
                        <a:rPr lang="de-DE" sz="3000" b="1" dirty="0" smtClean="0">
                          <a:latin typeface="Arial" panose="020B0604020202020204" pitchFamily="34" charset="0"/>
                          <a:cs typeface="Arial" panose="020B0604020202020204" pitchFamily="34" charset="0"/>
                        </a:rPr>
                        <a:t>zerkratzen</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расцарапать</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4299029"/>
                  </a:ext>
                </a:extLst>
              </a:tr>
              <a:tr h="370840">
                <a:tc>
                  <a:txBody>
                    <a:bodyPr/>
                    <a:lstStyle/>
                    <a:p>
                      <a:pPr algn="ctr"/>
                      <a:r>
                        <a:rPr lang="de-DE" sz="3000" b="1" dirty="0" smtClean="0">
                          <a:latin typeface="Arial" panose="020B0604020202020204" pitchFamily="34" charset="0"/>
                          <a:cs typeface="Arial" panose="020B0604020202020204" pitchFamily="34" charset="0"/>
                        </a:rPr>
                        <a:t>zurückgehen</a:t>
                      </a:r>
                      <a:endParaRPr lang="ru-RU" sz="3000" b="1" dirty="0">
                        <a:latin typeface="Arial" panose="020B0604020202020204" pitchFamily="34" charset="0"/>
                        <a:cs typeface="Arial" panose="020B0604020202020204" pitchFamily="34" charset="0"/>
                      </a:endParaRPr>
                    </a:p>
                  </a:txBody>
                  <a:tcPr/>
                </a:tc>
                <a:tc>
                  <a:txBody>
                    <a:bodyPr/>
                    <a:lstStyle/>
                    <a:p>
                      <a:pPr algn="ctr"/>
                      <a:r>
                        <a:rPr lang="ru-RU" sz="3000" b="1" dirty="0" smtClean="0">
                          <a:latin typeface="Arial" panose="020B0604020202020204" pitchFamily="34" charset="0"/>
                          <a:cs typeface="Arial" panose="020B0604020202020204" pitchFamily="34" charset="0"/>
                        </a:rPr>
                        <a:t>возвращаться</a:t>
                      </a:r>
                      <a:endParaRPr lang="ru-RU" sz="30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3798728"/>
                  </a:ext>
                </a:extLst>
              </a:tr>
            </a:tbl>
          </a:graphicData>
        </a:graphic>
      </p:graphicFrame>
    </p:spTree>
    <p:extLst>
      <p:ext uri="{BB962C8B-B14F-4D97-AF65-F5344CB8AC3E}">
        <p14:creationId xmlns:p14="http://schemas.microsoft.com/office/powerpoint/2010/main" val="338228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610"/>
            <a:ext cx="12192000" cy="799384"/>
          </a:xfrm>
          <a:solidFill>
            <a:srgbClr val="0070C0"/>
          </a:solidFill>
        </p:spPr>
        <p:txBody>
          <a:bodyPr>
            <a:normAutofit/>
          </a:bodyPr>
          <a:lstStyle/>
          <a:p>
            <a:pPr algn="ctr"/>
            <a:r>
              <a:rPr lang="de-DE" b="1" dirty="0">
                <a:solidFill>
                  <a:schemeClr val="bg1"/>
                </a:solidFill>
                <a:latin typeface="Arial" panose="020B0604020202020204" pitchFamily="34" charset="0"/>
                <a:cs typeface="Arial" panose="020B0604020202020204" pitchFamily="34" charset="0"/>
              </a:rPr>
              <a:t>Übersetzen Sie die Sätze</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344119" y="803444"/>
            <a:ext cx="11721479" cy="553998"/>
          </a:xfrm>
          <a:prstGeom prst="rect">
            <a:avLst/>
          </a:prstGeom>
        </p:spPr>
        <p:txBody>
          <a:bodyPr wrap="none">
            <a:spAutoFit/>
          </a:bodyPr>
          <a:lstStyle/>
          <a:p>
            <a:r>
              <a:rPr lang="ru-RU" b="1" dirty="0" smtClean="0"/>
              <a:t> </a:t>
            </a:r>
            <a:r>
              <a:rPr lang="ru-RU" sz="3000" b="1" dirty="0" err="1" smtClean="0">
                <a:latin typeface="Arial" panose="020B0604020202020204" pitchFamily="34" charset="0"/>
                <a:cs typeface="Arial" panose="020B0604020202020204" pitchFamily="34" charset="0"/>
              </a:rPr>
              <a:t>Er</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wollte</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nach</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Bremen</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gehen</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und</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dort</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Stadtmusikant</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werden</a:t>
            </a:r>
            <a:r>
              <a:rPr lang="ru-RU" sz="3000" b="1" dirty="0" smtClean="0">
                <a:latin typeface="Arial" panose="020B0604020202020204" pitchFamily="34" charset="0"/>
                <a:cs typeface="Arial" panose="020B0604020202020204" pitchFamily="34" charset="0"/>
              </a:rPr>
              <a:t>. </a:t>
            </a:r>
            <a:endParaRPr lang="ru-RU" sz="3000" b="1" dirty="0">
              <a:latin typeface="Arial" panose="020B0604020202020204" pitchFamily="34" charset="0"/>
              <a:cs typeface="Arial" panose="020B0604020202020204" pitchFamily="34" charset="0"/>
            </a:endParaRPr>
          </a:p>
        </p:txBody>
      </p:sp>
      <p:sp>
        <p:nvSpPr>
          <p:cNvPr id="4" name="Rectangle 1"/>
          <p:cNvSpPr>
            <a:spLocks noChangeArrowheads="1"/>
          </p:cNvSpPr>
          <p:nvPr/>
        </p:nvSpPr>
        <p:spPr bwMode="auto">
          <a:xfrm>
            <a:off x="420914" y="1348149"/>
            <a:ext cx="11350171"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U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Bremenga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borishni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va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u </a:t>
            </a:r>
            <a:r>
              <a:rPr kumimoji="0" lang="uz-Latn-UZ"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y</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erda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ko</a:t>
            </a:r>
            <a:r>
              <a:rPr kumimoji="0" lang="en-US" altLang="ru-RU" sz="3000" b="1" i="0" u="none" strike="noStrike" cap="none" normalizeH="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cha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musiqachisi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bo</a:t>
            </a:r>
            <a:r>
              <a:rPr kumimoji="0" lang="en-US" altLang="ru-RU" sz="3000" b="1" i="0" u="none" strike="noStrike" cap="none" normalizeH="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lishni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xohladi</a:t>
            </a:r>
            <a:r>
              <a:rPr kumimoji="0" lang="uz-Latn-UZ"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endPar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p:txBody>
      </p:sp>
      <p:sp>
        <p:nvSpPr>
          <p:cNvPr id="8" name="Прямоугольник 7"/>
          <p:cNvSpPr/>
          <p:nvPr/>
        </p:nvSpPr>
        <p:spPr>
          <a:xfrm>
            <a:off x="1507097" y="2184301"/>
            <a:ext cx="9395521" cy="553998"/>
          </a:xfrm>
          <a:prstGeom prst="rect">
            <a:avLst/>
          </a:prstGeom>
        </p:spPr>
        <p:txBody>
          <a:bodyPr wrap="none">
            <a:spAutoFit/>
          </a:bodyPr>
          <a:lstStyle/>
          <a:p>
            <a:r>
              <a:rPr lang="ru-RU" dirty="0"/>
              <a:t> </a:t>
            </a:r>
            <a:r>
              <a:rPr lang="ru-RU" sz="3000" b="1" dirty="0" err="1">
                <a:latin typeface="Arial" panose="020B0604020202020204" pitchFamily="34" charset="0"/>
                <a:cs typeface="Arial" panose="020B0604020202020204" pitchFamily="34" charset="0"/>
              </a:rPr>
              <a:t>Ich</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kann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nicht</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mehr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schnell</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laufen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und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gut</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jagen</a:t>
            </a:r>
            <a:r>
              <a:rPr lang="ru-RU" sz="3000" b="1" dirty="0">
                <a:latin typeface="Arial" panose="020B0604020202020204" pitchFamily="34" charset="0"/>
                <a:cs typeface="Arial" panose="020B0604020202020204" pitchFamily="34" charset="0"/>
              </a:rPr>
              <a:t>.</a:t>
            </a:r>
          </a:p>
        </p:txBody>
      </p:sp>
      <p:sp>
        <p:nvSpPr>
          <p:cNvPr id="9" name="Прямоугольник 8"/>
          <p:cNvSpPr/>
          <p:nvPr/>
        </p:nvSpPr>
        <p:spPr>
          <a:xfrm>
            <a:off x="0" y="3247233"/>
            <a:ext cx="12409718" cy="553998"/>
          </a:xfrm>
          <a:prstGeom prst="rect">
            <a:avLst/>
          </a:prstGeom>
        </p:spPr>
        <p:txBody>
          <a:bodyPr wrap="square">
            <a:spAutoFit/>
          </a:bodyPr>
          <a:lstStyle/>
          <a:p>
            <a:r>
              <a:rPr lang="ru-RU" b="1" dirty="0"/>
              <a:t> </a:t>
            </a:r>
            <a:r>
              <a:rPr lang="ru-RU" sz="3000" b="1" dirty="0" err="1">
                <a:latin typeface="Arial" panose="020B0604020202020204" pitchFamily="34" charset="0"/>
                <a:cs typeface="Arial" panose="020B0604020202020204" pitchFamily="34" charset="0"/>
              </a:rPr>
              <a:t>Darum</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wollte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meine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Herrin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mich</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ins</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Wasser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werfen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und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ertränken</a:t>
            </a:r>
            <a:r>
              <a:rPr lang="ru-RU" sz="3000" b="1" dirty="0">
                <a:latin typeface="Arial" panose="020B0604020202020204" pitchFamily="34" charset="0"/>
                <a:cs typeface="Arial" panose="020B0604020202020204" pitchFamily="34" charset="0"/>
              </a:rPr>
              <a:t>. </a:t>
            </a:r>
          </a:p>
        </p:txBody>
      </p:sp>
      <p:sp>
        <p:nvSpPr>
          <p:cNvPr id="10" name="Прямоугольник 9"/>
          <p:cNvSpPr/>
          <p:nvPr/>
        </p:nvSpPr>
        <p:spPr>
          <a:xfrm>
            <a:off x="238891" y="4706118"/>
            <a:ext cx="11931931" cy="1015663"/>
          </a:xfrm>
          <a:prstGeom prst="rect">
            <a:avLst/>
          </a:prstGeom>
        </p:spPr>
        <p:txBody>
          <a:bodyPr wrap="square">
            <a:spAutoFit/>
          </a:bodyPr>
          <a:lstStyle/>
          <a:p>
            <a:pPr algn="ctr"/>
            <a:r>
              <a:rPr lang="ru-RU" sz="3000" b="1" dirty="0" err="1">
                <a:latin typeface="Arial" panose="020B0604020202020204" pitchFamily="34" charset="0"/>
                <a:cs typeface="Arial" panose="020B0604020202020204" pitchFamily="34" charset="0"/>
              </a:rPr>
              <a:t>Aber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morgen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kommen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Gäste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und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Hausfrau</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will</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mich</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Suppe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tun</a:t>
            </a:r>
            <a:r>
              <a:rPr lang="ru-RU" sz="3000" b="1" dirty="0">
                <a:latin typeface="Arial" panose="020B0604020202020204" pitchFamily="34" charset="0"/>
                <a:cs typeface="Arial" panose="020B0604020202020204" pitchFamily="34" charset="0"/>
              </a:rPr>
              <a:t>.</a:t>
            </a:r>
          </a:p>
        </p:txBody>
      </p:sp>
      <p:sp>
        <p:nvSpPr>
          <p:cNvPr id="11" name="Rectangle 2"/>
          <p:cNvSpPr>
            <a:spLocks noChangeArrowheads="1"/>
          </p:cNvSpPr>
          <p:nvPr/>
        </p:nvSpPr>
        <p:spPr bwMode="auto">
          <a:xfrm>
            <a:off x="1886857" y="2769793"/>
            <a:ext cx="8723086" cy="4264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Men</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endi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tez</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yugurib</a:t>
            </a:r>
            <a:r>
              <a:rPr kumimoji="0" lang="uz-Latn-UZ"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yaxshi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ov</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qila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olmayman</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
        <p:nvSpPr>
          <p:cNvPr id="12" name="Rectangle 3"/>
          <p:cNvSpPr>
            <a:spLocks noChangeArrowheads="1"/>
          </p:cNvSpPr>
          <p:nvPr/>
        </p:nvSpPr>
        <p:spPr bwMode="auto">
          <a:xfrm>
            <a:off x="529771" y="3841917"/>
            <a:ext cx="11437257"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Shuning</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uchun</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lang="en-US" altLang="ru-RU" sz="3000" b="1" dirty="0" err="1" smtClean="0">
                <a:solidFill>
                  <a:srgbClr val="FF0000"/>
                </a:solidFill>
                <a:latin typeface="Arial" panose="020B0604020202020204" pitchFamily="34" charset="0"/>
                <a:ea typeface="Google Sans"/>
                <a:cs typeface="Arial" panose="020B0604020202020204" pitchFamily="34" charset="0"/>
              </a:rPr>
              <a:t>bek</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am</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meni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suvga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tashlamoqchi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va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en-US"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cho‘ktir</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moqchi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edi</a:t>
            </a:r>
            <a:r>
              <a:rPr lang="uz-Latn-UZ" altLang="ru-RU" sz="3000" b="1" dirty="0">
                <a:solidFill>
                  <a:srgbClr val="FF0000"/>
                </a:solidFill>
                <a:latin typeface="Arial" panose="020B0604020202020204" pitchFamily="34" charset="0"/>
                <a:cs typeface="Arial" panose="020B0604020202020204" pitchFamily="34" charset="0"/>
              </a:rPr>
              <a:t>.</a:t>
            </a:r>
            <a:endPar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endParaRPr>
          </a:p>
        </p:txBody>
      </p:sp>
      <p:sp>
        <p:nvSpPr>
          <p:cNvPr id="13" name="Rectangle 4"/>
          <p:cNvSpPr>
            <a:spLocks noChangeArrowheads="1"/>
          </p:cNvSpPr>
          <p:nvPr/>
        </p:nvSpPr>
        <p:spPr bwMode="auto">
          <a:xfrm>
            <a:off x="921656" y="5774432"/>
            <a:ext cx="10653485"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Ammo</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ertaga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mehmonlar</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keladi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va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uy</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bekasi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men</a:t>
            </a:r>
            <a:r>
              <a:rPr kumimoji="0" lang="en-US"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dan</a:t>
            </a:r>
            <a:r>
              <a:rPr kumimoji="0" lang="en-US" altLang="ru-RU" sz="3000" b="1" i="0" u="none" strike="noStrike" cap="none" normalizeH="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en-US"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sho‘rva</a:t>
            </a:r>
            <a:r>
              <a:rPr kumimoji="0" lang="en-US"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en-US"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tayyorlomoqchi</a:t>
            </a:r>
            <a:r>
              <a:rPr kumimoji="0" lang="en-US"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7884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610"/>
            <a:ext cx="12192000" cy="799384"/>
          </a:xfrm>
          <a:solidFill>
            <a:srgbClr val="0070C0"/>
          </a:solidFill>
        </p:spPr>
        <p:txBody>
          <a:bodyPr>
            <a:normAutofit/>
          </a:bodyPr>
          <a:lstStyle/>
          <a:p>
            <a:pPr algn="ctr"/>
            <a:r>
              <a:rPr lang="de-DE" b="1" dirty="0">
                <a:solidFill>
                  <a:schemeClr val="bg1"/>
                </a:solidFill>
                <a:latin typeface="Arial" panose="020B0604020202020204" pitchFamily="34" charset="0"/>
                <a:cs typeface="Arial" panose="020B0604020202020204" pitchFamily="34" charset="0"/>
              </a:rPr>
              <a:t>Übersetzen Sie die Sätze</a:t>
            </a:r>
            <a:endParaRPr lang="ru-RU" b="1" dirty="0">
              <a:solidFill>
                <a:schemeClr val="bg1"/>
              </a:solidFill>
              <a:latin typeface="Arial" panose="020B0604020202020204" pitchFamily="34" charset="0"/>
              <a:cs typeface="Arial" panose="020B0604020202020204" pitchFamily="34" charset="0"/>
            </a:endParaRPr>
          </a:p>
        </p:txBody>
      </p:sp>
      <p:sp>
        <p:nvSpPr>
          <p:cNvPr id="6" name="Прямоугольник 5"/>
          <p:cNvSpPr/>
          <p:nvPr/>
        </p:nvSpPr>
        <p:spPr>
          <a:xfrm>
            <a:off x="274320" y="829994"/>
            <a:ext cx="11795760" cy="1015663"/>
          </a:xfrm>
          <a:prstGeom prst="rect">
            <a:avLst/>
          </a:prstGeom>
        </p:spPr>
        <p:txBody>
          <a:bodyPr wrap="square">
            <a:spAutoFit/>
          </a:bodyPr>
          <a:lstStyle/>
          <a:p>
            <a:pPr algn="ctr"/>
            <a:r>
              <a:rPr lang="ru-RU" sz="3000" b="1" dirty="0" err="1">
                <a:latin typeface="Arial" panose="020B0604020202020204" pitchFamily="34" charset="0"/>
                <a:cs typeface="Arial" panose="020B0604020202020204" pitchFamily="34" charset="0"/>
              </a:rPr>
              <a:t>Am</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Abend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kamen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Tiere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einen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großen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Wald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und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sahen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da</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ein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Räuberhaus</a:t>
            </a:r>
            <a:r>
              <a:rPr lang="ru-RU" sz="3000" b="1" dirty="0">
                <a:latin typeface="Arial" panose="020B0604020202020204" pitchFamily="34" charset="0"/>
                <a:cs typeface="Arial" panose="020B0604020202020204" pitchFamily="34" charset="0"/>
              </a:rPr>
              <a:t>. </a:t>
            </a:r>
          </a:p>
        </p:txBody>
      </p:sp>
      <p:sp>
        <p:nvSpPr>
          <p:cNvPr id="7" name="Rectangle 1"/>
          <p:cNvSpPr>
            <a:spLocks noChangeArrowheads="1"/>
          </p:cNvSpPr>
          <p:nvPr/>
        </p:nvSpPr>
        <p:spPr bwMode="auto">
          <a:xfrm>
            <a:off x="274320" y="1845657"/>
            <a:ext cx="11597640"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Kechqurun</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hayvonlar</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katta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o</a:t>
            </a:r>
            <a:r>
              <a:rPr kumimoji="0" lang="en-US" altLang="ru-RU" sz="3000" b="1" i="0" u="none" strike="noStrike" cap="none" normalizeH="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rmonga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kirib</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u </a:t>
            </a:r>
            <a:r>
              <a:rPr kumimoji="0" lang="uz-Latn-UZ"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y</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erda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qaroqchining</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uyini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ko</a:t>
            </a:r>
            <a:r>
              <a:rPr kumimoji="0" lang="en-US" altLang="ru-RU" sz="3000" b="1" i="0" u="none" strike="noStrike" cap="none" normalizeH="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rishdi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
        <p:nvSpPr>
          <p:cNvPr id="11" name="Прямоугольник 10"/>
          <p:cNvSpPr/>
          <p:nvPr/>
        </p:nvSpPr>
        <p:spPr>
          <a:xfrm>
            <a:off x="2520399" y="2733732"/>
            <a:ext cx="7303602" cy="553998"/>
          </a:xfrm>
          <a:prstGeom prst="rect">
            <a:avLst/>
          </a:prstGeom>
        </p:spPr>
        <p:txBody>
          <a:bodyPr wrap="none">
            <a:spAutoFit/>
          </a:bodyPr>
          <a:lstStyle/>
          <a:p>
            <a:r>
              <a:rPr lang="ru-RU" sz="3000" b="1" dirty="0" err="1">
                <a:latin typeface="Arial" panose="020B0604020202020204" pitchFamily="34" charset="0"/>
                <a:cs typeface="Arial" panose="020B0604020202020204" pitchFamily="34" charset="0"/>
              </a:rPr>
              <a:t>Dann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begannen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ihr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erstes</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Konzert</a:t>
            </a:r>
            <a:r>
              <a:rPr lang="ru-RU" sz="3000" b="1" dirty="0">
                <a:latin typeface="Arial" panose="020B0604020202020204" pitchFamily="34" charset="0"/>
                <a:cs typeface="Arial" panose="020B0604020202020204" pitchFamily="34" charset="0"/>
              </a:rPr>
              <a:t>. </a:t>
            </a:r>
          </a:p>
        </p:txBody>
      </p:sp>
      <p:sp>
        <p:nvSpPr>
          <p:cNvPr id="12" name="Rectangle 2"/>
          <p:cNvSpPr>
            <a:spLocks noChangeArrowheads="1"/>
          </p:cNvSpPr>
          <p:nvPr/>
        </p:nvSpPr>
        <p:spPr bwMode="auto">
          <a:xfrm>
            <a:off x="1944798" y="3408602"/>
            <a:ext cx="8256684" cy="4264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Keyin</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ular</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birinchi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konsertlarini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boshladilar</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
        <p:nvSpPr>
          <p:cNvPr id="13" name="Прямоугольник 12"/>
          <p:cNvSpPr/>
          <p:nvPr/>
        </p:nvSpPr>
        <p:spPr>
          <a:xfrm>
            <a:off x="350520" y="3955884"/>
            <a:ext cx="11643360" cy="1015663"/>
          </a:xfrm>
          <a:prstGeom prst="rect">
            <a:avLst/>
          </a:prstGeom>
        </p:spPr>
        <p:txBody>
          <a:bodyPr wrap="square">
            <a:spAutoFit/>
          </a:bodyPr>
          <a:lstStyle/>
          <a:p>
            <a:pPr algn="ctr"/>
            <a:r>
              <a:rPr lang="ru-RU" dirty="0"/>
              <a:t> </a:t>
            </a:r>
            <a:r>
              <a:rPr lang="en-US" sz="3000" b="1" dirty="0" err="1" smtClean="0">
                <a:latin typeface="Arial" panose="020B0604020202020204" pitchFamily="34" charset="0"/>
                <a:cs typeface="Arial" panose="020B0604020202020204" pitchFamily="34" charset="0"/>
              </a:rPr>
              <a:t>D</a:t>
            </a:r>
            <a:r>
              <a:rPr lang="ru-RU" sz="3000" b="1" dirty="0" err="1" smtClean="0">
                <a:latin typeface="Arial" panose="020B0604020202020204" pitchFamily="34" charset="0"/>
                <a:cs typeface="Arial" panose="020B0604020202020204" pitchFamily="34" charset="0"/>
              </a:rPr>
              <a:t>ie</a:t>
            </a:r>
            <a:r>
              <a:rPr lang="ru-RU" sz="3000" b="1" dirty="0" smtClean="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Räuber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bekamen</a:t>
            </a:r>
            <a:r>
              <a:rPr lang="ru-RU" sz="3000" b="1" dirty="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große</a:t>
            </a:r>
            <a:r>
              <a:rPr lang="ru-RU" sz="3000" b="1" dirty="0" smtClean="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Angst</a:t>
            </a:r>
            <a:r>
              <a:rPr lang="ru-RU" sz="3000" b="1" dirty="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und</a:t>
            </a:r>
            <a:r>
              <a:rPr lang="ru-RU" sz="3000" b="1" dirty="0" smtClean="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schnell</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liefen</a:t>
            </a:r>
            <a:r>
              <a:rPr lang="ru-RU" sz="3000" b="1" dirty="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aus</a:t>
            </a:r>
            <a:r>
              <a:rPr lang="ru-RU" sz="3000" b="1" dirty="0" smtClean="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dem</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Haus</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den</a:t>
            </a:r>
            <a:r>
              <a:rPr lang="ru-RU" sz="3000" b="1" dirty="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Wald</a:t>
            </a:r>
            <a:r>
              <a:rPr lang="ru-RU" sz="3000" b="1" dirty="0" smtClean="0">
                <a:latin typeface="Arial" panose="020B0604020202020204" pitchFamily="34" charset="0"/>
                <a:cs typeface="Arial" panose="020B0604020202020204" pitchFamily="34" charset="0"/>
              </a:rPr>
              <a:t>.</a:t>
            </a:r>
            <a:endParaRPr lang="ru-RU" sz="3000" b="1" dirty="0">
              <a:latin typeface="Arial" panose="020B0604020202020204" pitchFamily="34" charset="0"/>
              <a:cs typeface="Arial" panose="020B0604020202020204" pitchFamily="34" charset="0"/>
            </a:endParaRPr>
          </a:p>
        </p:txBody>
      </p:sp>
      <p:sp>
        <p:nvSpPr>
          <p:cNvPr id="14" name="Rectangle 3"/>
          <p:cNvSpPr>
            <a:spLocks noChangeArrowheads="1"/>
          </p:cNvSpPr>
          <p:nvPr/>
        </p:nvSpPr>
        <p:spPr bwMode="auto">
          <a:xfrm>
            <a:off x="594360" y="5092419"/>
            <a:ext cx="11277600"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Qaroqchilar</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juda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qo</a:t>
            </a:r>
            <a:r>
              <a:rPr kumimoji="0" lang="uz-Latn-UZ" altLang="ru-RU" sz="3000" b="1" i="0" u="none" strike="noStrike" cap="none" normalizeH="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rqib</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ketishdi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va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tezda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uydan</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o</a:t>
            </a:r>
            <a:r>
              <a:rPr kumimoji="0" lang="uz-Latn-UZ" altLang="ru-RU" sz="3000" b="1" i="0" u="none" strike="noStrike" cap="none" normalizeH="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rmonga</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 </a:t>
            </a:r>
            <a:r>
              <a:rPr kumimoji="0" lang="ru-RU" altLang="ru-RU" sz="3000" b="1" i="0" u="none" strike="noStrike" cap="none" normalizeH="0" baseline="0" dirty="0" err="1" smtClean="0">
                <a:ln>
                  <a:noFill/>
                </a:ln>
                <a:solidFill>
                  <a:srgbClr val="FF0000"/>
                </a:solidFill>
                <a:effectLst/>
                <a:latin typeface="Arial" panose="020B0604020202020204" pitchFamily="34" charset="0"/>
                <a:ea typeface="Google Sans"/>
                <a:cs typeface="Arial" panose="020B0604020202020204" pitchFamily="34" charset="0"/>
              </a:rPr>
              <a:t>yugurishdi</a:t>
            </a: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228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550"/>
            <a:ext cx="12192000" cy="799384"/>
          </a:xfrm>
          <a:solidFill>
            <a:srgbClr val="0070C0"/>
          </a:solidFill>
        </p:spPr>
        <p:txBody>
          <a:bodyPr>
            <a:normAutofit/>
          </a:bodyPr>
          <a:lstStyle/>
          <a:p>
            <a:pPr algn="ctr"/>
            <a:r>
              <a:rPr lang="de-DE" b="1" dirty="0">
                <a:solidFill>
                  <a:schemeClr val="bg1"/>
                </a:solidFill>
                <a:latin typeface="Arial" panose="020B0604020202020204" pitchFamily="34" charset="0"/>
                <a:cs typeface="Arial" panose="020B0604020202020204" pitchFamily="34" charset="0"/>
              </a:rPr>
              <a:t>Übersetzen Sie die Sätze</a:t>
            </a:r>
            <a:endParaRPr lang="ru-RU" b="1" dirty="0">
              <a:solidFill>
                <a:schemeClr val="bg1"/>
              </a:solidFill>
              <a:latin typeface="Arial" panose="020B0604020202020204" pitchFamily="34" charset="0"/>
              <a:cs typeface="Arial" panose="020B0604020202020204" pitchFamily="34" charset="0"/>
            </a:endParaRPr>
          </a:p>
        </p:txBody>
      </p:sp>
      <p:sp>
        <p:nvSpPr>
          <p:cNvPr id="3" name="Прямоугольник 2"/>
          <p:cNvSpPr/>
          <p:nvPr/>
        </p:nvSpPr>
        <p:spPr>
          <a:xfrm>
            <a:off x="370109" y="839496"/>
            <a:ext cx="11721479" cy="553998"/>
          </a:xfrm>
          <a:prstGeom prst="rect">
            <a:avLst/>
          </a:prstGeom>
        </p:spPr>
        <p:txBody>
          <a:bodyPr wrap="none">
            <a:spAutoFit/>
          </a:bodyPr>
          <a:lstStyle/>
          <a:p>
            <a:r>
              <a:rPr lang="ru-RU" b="1" dirty="0" smtClean="0"/>
              <a:t> </a:t>
            </a:r>
            <a:r>
              <a:rPr lang="ru-RU" sz="3000" b="1" dirty="0" err="1" smtClean="0">
                <a:latin typeface="Arial" panose="020B0604020202020204" pitchFamily="34" charset="0"/>
                <a:cs typeface="Arial" panose="020B0604020202020204" pitchFamily="34" charset="0"/>
              </a:rPr>
              <a:t>Er</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wollte</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nach</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Bremen</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gehen</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und</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dort</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Stadtmusikant</a:t>
            </a:r>
            <a:r>
              <a:rPr lang="ru-RU" sz="3000" b="1" dirty="0" smtClean="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werden</a:t>
            </a:r>
            <a:r>
              <a:rPr lang="ru-RU" sz="3000" b="1" dirty="0" smtClean="0">
                <a:latin typeface="Arial" panose="020B0604020202020204" pitchFamily="34" charset="0"/>
                <a:cs typeface="Arial" panose="020B0604020202020204" pitchFamily="34" charset="0"/>
              </a:rPr>
              <a:t>. </a:t>
            </a:r>
            <a:endParaRPr lang="ru-RU" sz="3000" b="1" dirty="0">
              <a:latin typeface="Arial" panose="020B0604020202020204" pitchFamily="34" charset="0"/>
              <a:cs typeface="Arial" panose="020B0604020202020204" pitchFamily="34" charset="0"/>
            </a:endParaRPr>
          </a:p>
        </p:txBody>
      </p:sp>
      <p:sp>
        <p:nvSpPr>
          <p:cNvPr id="8" name="Прямоугольник 7"/>
          <p:cNvSpPr/>
          <p:nvPr/>
        </p:nvSpPr>
        <p:spPr>
          <a:xfrm>
            <a:off x="1398238" y="2261086"/>
            <a:ext cx="9395521" cy="553998"/>
          </a:xfrm>
          <a:prstGeom prst="rect">
            <a:avLst/>
          </a:prstGeom>
        </p:spPr>
        <p:txBody>
          <a:bodyPr wrap="none">
            <a:spAutoFit/>
          </a:bodyPr>
          <a:lstStyle/>
          <a:p>
            <a:r>
              <a:rPr lang="ru-RU" dirty="0"/>
              <a:t> </a:t>
            </a:r>
            <a:r>
              <a:rPr lang="ru-RU" sz="3000" b="1" dirty="0" err="1">
                <a:latin typeface="Arial" panose="020B0604020202020204" pitchFamily="34" charset="0"/>
                <a:cs typeface="Arial" panose="020B0604020202020204" pitchFamily="34" charset="0"/>
              </a:rPr>
              <a:t>Ich</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kann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nicht</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mehr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schnell</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laufen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und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gut</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jagen</a:t>
            </a:r>
            <a:r>
              <a:rPr lang="ru-RU" sz="3000" b="1" dirty="0">
                <a:latin typeface="Arial" panose="020B0604020202020204" pitchFamily="34" charset="0"/>
                <a:cs typeface="Arial" panose="020B0604020202020204" pitchFamily="34" charset="0"/>
              </a:rPr>
              <a:t>.</a:t>
            </a:r>
          </a:p>
        </p:txBody>
      </p:sp>
      <p:sp>
        <p:nvSpPr>
          <p:cNvPr id="9" name="Прямоугольник 8"/>
          <p:cNvSpPr/>
          <p:nvPr/>
        </p:nvSpPr>
        <p:spPr>
          <a:xfrm>
            <a:off x="0" y="3258537"/>
            <a:ext cx="12409718" cy="553998"/>
          </a:xfrm>
          <a:prstGeom prst="rect">
            <a:avLst/>
          </a:prstGeom>
        </p:spPr>
        <p:txBody>
          <a:bodyPr wrap="square">
            <a:spAutoFit/>
          </a:bodyPr>
          <a:lstStyle/>
          <a:p>
            <a:r>
              <a:rPr lang="ru-RU" b="1" dirty="0"/>
              <a:t> </a:t>
            </a:r>
            <a:r>
              <a:rPr lang="ru-RU" sz="3000" b="1" dirty="0" err="1">
                <a:latin typeface="Arial" panose="020B0604020202020204" pitchFamily="34" charset="0"/>
                <a:cs typeface="Arial" panose="020B0604020202020204" pitchFamily="34" charset="0"/>
              </a:rPr>
              <a:t>Darum</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wollte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meine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Herrin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mich</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ins</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Wasser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werfen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und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ertränken</a:t>
            </a:r>
            <a:r>
              <a:rPr lang="ru-RU" sz="3000" b="1" dirty="0">
                <a:latin typeface="Arial" panose="020B0604020202020204" pitchFamily="34" charset="0"/>
                <a:cs typeface="Arial" panose="020B0604020202020204" pitchFamily="34" charset="0"/>
              </a:rPr>
              <a:t>. </a:t>
            </a:r>
          </a:p>
        </p:txBody>
      </p:sp>
      <p:sp>
        <p:nvSpPr>
          <p:cNvPr id="10" name="Прямоугольник 9"/>
          <p:cNvSpPr/>
          <p:nvPr/>
        </p:nvSpPr>
        <p:spPr>
          <a:xfrm>
            <a:off x="130032" y="4596250"/>
            <a:ext cx="11931931" cy="1015663"/>
          </a:xfrm>
          <a:prstGeom prst="rect">
            <a:avLst/>
          </a:prstGeom>
        </p:spPr>
        <p:txBody>
          <a:bodyPr wrap="square">
            <a:spAutoFit/>
          </a:bodyPr>
          <a:lstStyle/>
          <a:p>
            <a:pPr algn="ctr"/>
            <a:r>
              <a:rPr lang="ru-RU" sz="3000" b="1" dirty="0" err="1">
                <a:latin typeface="Arial" panose="020B0604020202020204" pitchFamily="34" charset="0"/>
                <a:cs typeface="Arial" panose="020B0604020202020204" pitchFamily="34" charset="0"/>
              </a:rPr>
              <a:t>Aber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morgen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kommen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Gäste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und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Hausfrau</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will</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mich</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Suppe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tun</a:t>
            </a:r>
            <a:r>
              <a:rPr lang="ru-RU" sz="3000" b="1" dirty="0">
                <a:latin typeface="Arial" panose="020B0604020202020204" pitchFamily="34" charset="0"/>
                <a:cs typeface="Arial" panose="020B0604020202020204" pitchFamily="34" charset="0"/>
              </a:rPr>
              <a:t>.</a:t>
            </a:r>
          </a:p>
        </p:txBody>
      </p:sp>
      <p:sp>
        <p:nvSpPr>
          <p:cNvPr id="6" name="Rectangle 1"/>
          <p:cNvSpPr>
            <a:spLocks noChangeArrowheads="1"/>
          </p:cNvSpPr>
          <p:nvPr/>
        </p:nvSpPr>
        <p:spPr bwMode="auto">
          <a:xfrm>
            <a:off x="766543" y="2871441"/>
            <a:ext cx="10658913" cy="4264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Я больше не могу быстро бегать и хорошо охотиться.</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
        <p:nvSpPr>
          <p:cNvPr id="7" name="Rectangle 2"/>
          <p:cNvSpPr>
            <a:spLocks noChangeArrowheads="1"/>
          </p:cNvSpPr>
          <p:nvPr/>
        </p:nvSpPr>
        <p:spPr bwMode="auto">
          <a:xfrm>
            <a:off x="1129934" y="1383253"/>
            <a:ext cx="10201828"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Он хотел поехать в Бремен и стать там городским музыкантом.</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
        <p:nvSpPr>
          <p:cNvPr id="11" name="Rectangle 3"/>
          <p:cNvSpPr>
            <a:spLocks noChangeArrowheads="1"/>
          </p:cNvSpPr>
          <p:nvPr/>
        </p:nvSpPr>
        <p:spPr bwMode="auto">
          <a:xfrm>
            <a:off x="56401" y="3756929"/>
            <a:ext cx="12035187"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Вот почему моя хозяйка хотела бросить меня в воду и утопить.</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
        <p:nvSpPr>
          <p:cNvPr id="12" name="Rectangle 4"/>
          <p:cNvSpPr>
            <a:spLocks noChangeArrowheads="1"/>
          </p:cNvSpPr>
          <p:nvPr/>
        </p:nvSpPr>
        <p:spPr bwMode="auto">
          <a:xfrm>
            <a:off x="130032" y="5611913"/>
            <a:ext cx="11726688"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Но завтра приходят гости и хозяйка хочет добавить меня в суп.</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317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0610"/>
            <a:ext cx="12192000" cy="799384"/>
          </a:xfrm>
          <a:solidFill>
            <a:srgbClr val="0070C0"/>
          </a:solidFill>
        </p:spPr>
        <p:txBody>
          <a:bodyPr>
            <a:normAutofit/>
          </a:bodyPr>
          <a:lstStyle/>
          <a:p>
            <a:pPr algn="ctr"/>
            <a:r>
              <a:rPr lang="de-DE" b="1" dirty="0" smtClean="0">
                <a:solidFill>
                  <a:schemeClr val="bg1"/>
                </a:solidFill>
                <a:latin typeface="Arial" panose="020B0604020202020204" pitchFamily="34" charset="0"/>
                <a:cs typeface="Arial" panose="020B0604020202020204" pitchFamily="34" charset="0"/>
              </a:rPr>
              <a:t>Übersetzen Sie die Sätze</a:t>
            </a:r>
            <a:endParaRPr lang="ru-RU" b="1" dirty="0">
              <a:solidFill>
                <a:schemeClr val="bg1"/>
              </a:solidFill>
              <a:latin typeface="Arial" panose="020B0604020202020204" pitchFamily="34" charset="0"/>
              <a:cs typeface="Arial" panose="020B0604020202020204" pitchFamily="34" charset="0"/>
            </a:endParaRPr>
          </a:p>
        </p:txBody>
      </p:sp>
      <p:sp>
        <p:nvSpPr>
          <p:cNvPr id="6" name="Прямоугольник 5"/>
          <p:cNvSpPr/>
          <p:nvPr/>
        </p:nvSpPr>
        <p:spPr>
          <a:xfrm>
            <a:off x="274320" y="829994"/>
            <a:ext cx="11795760" cy="1015663"/>
          </a:xfrm>
          <a:prstGeom prst="rect">
            <a:avLst/>
          </a:prstGeom>
        </p:spPr>
        <p:txBody>
          <a:bodyPr wrap="square">
            <a:spAutoFit/>
          </a:bodyPr>
          <a:lstStyle/>
          <a:p>
            <a:pPr algn="ctr"/>
            <a:r>
              <a:rPr lang="ru-RU" sz="3000" b="1" dirty="0" err="1">
                <a:latin typeface="Arial" panose="020B0604020202020204" pitchFamily="34" charset="0"/>
                <a:cs typeface="Arial" panose="020B0604020202020204" pitchFamily="34" charset="0"/>
              </a:rPr>
              <a:t>Am</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Abend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kamen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Tiere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einen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großen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Wald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und</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sahen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da</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ein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Räuberhaus</a:t>
            </a:r>
            <a:r>
              <a:rPr lang="ru-RU" sz="3000" b="1" dirty="0">
                <a:latin typeface="Arial" panose="020B0604020202020204" pitchFamily="34" charset="0"/>
                <a:cs typeface="Arial" panose="020B0604020202020204" pitchFamily="34" charset="0"/>
              </a:rPr>
              <a:t>. </a:t>
            </a:r>
          </a:p>
        </p:txBody>
      </p:sp>
      <p:sp>
        <p:nvSpPr>
          <p:cNvPr id="11" name="Прямоугольник 10"/>
          <p:cNvSpPr/>
          <p:nvPr/>
        </p:nvSpPr>
        <p:spPr>
          <a:xfrm>
            <a:off x="2520399" y="2733732"/>
            <a:ext cx="7303602" cy="553998"/>
          </a:xfrm>
          <a:prstGeom prst="rect">
            <a:avLst/>
          </a:prstGeom>
        </p:spPr>
        <p:txBody>
          <a:bodyPr wrap="none">
            <a:spAutoFit/>
          </a:bodyPr>
          <a:lstStyle/>
          <a:p>
            <a:r>
              <a:rPr lang="ru-RU" sz="3000" b="1" dirty="0" err="1">
                <a:latin typeface="Arial" panose="020B0604020202020204" pitchFamily="34" charset="0"/>
                <a:cs typeface="Arial" panose="020B0604020202020204" pitchFamily="34" charset="0"/>
              </a:rPr>
              <a:t>Dann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begannen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sie</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ihr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erstes</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Konzert</a:t>
            </a:r>
            <a:r>
              <a:rPr lang="ru-RU" sz="3000" b="1" dirty="0">
                <a:latin typeface="Arial" panose="020B0604020202020204" pitchFamily="34" charset="0"/>
                <a:cs typeface="Arial" panose="020B0604020202020204" pitchFamily="34" charset="0"/>
              </a:rPr>
              <a:t>. </a:t>
            </a:r>
          </a:p>
        </p:txBody>
      </p:sp>
      <p:sp>
        <p:nvSpPr>
          <p:cNvPr id="13" name="Прямоугольник 12"/>
          <p:cNvSpPr/>
          <p:nvPr/>
        </p:nvSpPr>
        <p:spPr>
          <a:xfrm>
            <a:off x="350519" y="3921422"/>
            <a:ext cx="11643360" cy="1015663"/>
          </a:xfrm>
          <a:prstGeom prst="rect">
            <a:avLst/>
          </a:prstGeom>
        </p:spPr>
        <p:txBody>
          <a:bodyPr wrap="square">
            <a:spAutoFit/>
          </a:bodyPr>
          <a:lstStyle/>
          <a:p>
            <a:pPr algn="ctr"/>
            <a:r>
              <a:rPr lang="ru-RU" dirty="0"/>
              <a:t> </a:t>
            </a:r>
            <a:r>
              <a:rPr lang="en-US" sz="3000" b="1" dirty="0" err="1" smtClean="0">
                <a:latin typeface="Arial" panose="020B0604020202020204" pitchFamily="34" charset="0"/>
                <a:cs typeface="Arial" panose="020B0604020202020204" pitchFamily="34" charset="0"/>
              </a:rPr>
              <a:t>D</a:t>
            </a:r>
            <a:r>
              <a:rPr lang="ru-RU" sz="3000" b="1" dirty="0" err="1" smtClean="0">
                <a:latin typeface="Arial" panose="020B0604020202020204" pitchFamily="34" charset="0"/>
                <a:cs typeface="Arial" panose="020B0604020202020204" pitchFamily="34" charset="0"/>
              </a:rPr>
              <a:t>ie</a:t>
            </a:r>
            <a:r>
              <a:rPr lang="ru-RU" sz="3000" b="1" dirty="0" smtClean="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Räuber</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bekamen</a:t>
            </a:r>
            <a:r>
              <a:rPr lang="ru-RU" sz="3000" b="1" dirty="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große</a:t>
            </a:r>
            <a:r>
              <a:rPr lang="ru-RU" sz="3000" b="1" dirty="0" smtClean="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Angst</a:t>
            </a:r>
            <a:r>
              <a:rPr lang="ru-RU" sz="3000" b="1" dirty="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und</a:t>
            </a:r>
            <a:r>
              <a:rPr lang="ru-RU" sz="3000" b="1" dirty="0" smtClean="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schnell</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liefen</a:t>
            </a:r>
            <a:r>
              <a:rPr lang="ru-RU" sz="3000" b="1" dirty="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aus</a:t>
            </a:r>
            <a:r>
              <a:rPr lang="ru-RU" sz="3000" b="1" dirty="0" smtClean="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dem</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Haus</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in</a:t>
            </a:r>
            <a:r>
              <a:rPr lang="ru-RU" sz="3000" b="1" dirty="0">
                <a:latin typeface="Arial" panose="020B0604020202020204" pitchFamily="34" charset="0"/>
                <a:cs typeface="Arial" panose="020B0604020202020204" pitchFamily="34" charset="0"/>
              </a:rPr>
              <a:t> </a:t>
            </a:r>
            <a:r>
              <a:rPr lang="ru-RU" sz="3000" b="1" dirty="0" err="1">
                <a:latin typeface="Arial" panose="020B0604020202020204" pitchFamily="34" charset="0"/>
                <a:cs typeface="Arial" panose="020B0604020202020204" pitchFamily="34" charset="0"/>
              </a:rPr>
              <a:t>den</a:t>
            </a:r>
            <a:r>
              <a:rPr lang="ru-RU" sz="3000" b="1" dirty="0">
                <a:latin typeface="Arial" panose="020B0604020202020204" pitchFamily="34" charset="0"/>
                <a:cs typeface="Arial" panose="020B0604020202020204" pitchFamily="34" charset="0"/>
              </a:rPr>
              <a:t> </a:t>
            </a:r>
            <a:r>
              <a:rPr lang="ru-RU" sz="3000" b="1" dirty="0" err="1" smtClean="0">
                <a:latin typeface="Arial" panose="020B0604020202020204" pitchFamily="34" charset="0"/>
                <a:cs typeface="Arial" panose="020B0604020202020204" pitchFamily="34" charset="0"/>
              </a:rPr>
              <a:t>Wald</a:t>
            </a:r>
            <a:r>
              <a:rPr lang="ru-RU" sz="3000" b="1" dirty="0" smtClean="0">
                <a:latin typeface="Arial" panose="020B0604020202020204" pitchFamily="34" charset="0"/>
                <a:cs typeface="Arial" panose="020B0604020202020204" pitchFamily="34" charset="0"/>
              </a:rPr>
              <a:t>.</a:t>
            </a:r>
            <a:endParaRPr lang="ru-RU" sz="3000" b="1" dirty="0">
              <a:latin typeface="Arial" panose="020B0604020202020204" pitchFamily="34" charset="0"/>
              <a:cs typeface="Arial" panose="020B0604020202020204" pitchFamily="34" charset="0"/>
            </a:endParaRPr>
          </a:p>
        </p:txBody>
      </p:sp>
      <p:sp>
        <p:nvSpPr>
          <p:cNvPr id="3" name="Rectangle 1"/>
          <p:cNvSpPr>
            <a:spLocks noChangeArrowheads="1"/>
          </p:cNvSpPr>
          <p:nvPr/>
        </p:nvSpPr>
        <p:spPr bwMode="auto">
          <a:xfrm>
            <a:off x="591457" y="1845657"/>
            <a:ext cx="11161486"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Вечером животные зашли в большой лес и увидели там дом разбойников.</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
        <p:nvSpPr>
          <p:cNvPr id="4" name="Rectangle 2"/>
          <p:cNvSpPr>
            <a:spLocks noChangeArrowheads="1"/>
          </p:cNvSpPr>
          <p:nvPr/>
        </p:nvSpPr>
        <p:spPr bwMode="auto">
          <a:xfrm>
            <a:off x="2251799" y="3401886"/>
            <a:ext cx="7840801" cy="4264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Затем они начали свой первый концерт.</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
        <p:nvSpPr>
          <p:cNvPr id="5" name="Rectangle 3"/>
          <p:cNvSpPr>
            <a:spLocks noChangeArrowheads="1"/>
          </p:cNvSpPr>
          <p:nvPr/>
        </p:nvSpPr>
        <p:spPr bwMode="auto">
          <a:xfrm>
            <a:off x="257628" y="4974382"/>
            <a:ext cx="11676744" cy="88807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Разбойники очень испугались и быстро убежали из дома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000" b="1" i="0" u="none" strike="noStrike" cap="none" normalizeH="0" baseline="0" dirty="0" smtClean="0">
                <a:ln>
                  <a:noFill/>
                </a:ln>
                <a:solidFill>
                  <a:srgbClr val="FF0000"/>
                </a:solidFill>
                <a:effectLst/>
                <a:latin typeface="Arial" panose="020B0604020202020204" pitchFamily="34" charset="0"/>
                <a:ea typeface="Google Sans"/>
                <a:cs typeface="Arial" panose="020B0604020202020204" pitchFamily="34" charset="0"/>
              </a:rPr>
              <a:t>в лес.</a:t>
            </a:r>
            <a:r>
              <a:rPr kumimoji="0" lang="ru-RU" altLang="ru-RU" sz="3000" b="1"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4008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15227</TotalTime>
  <Words>861</Words>
  <Application>Microsoft Office PowerPoint</Application>
  <PresentationFormat>Широкоэкранный</PresentationFormat>
  <Paragraphs>122</Paragraphs>
  <Slides>20</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2</vt:i4>
      </vt:variant>
      <vt:variant>
        <vt:lpstr>Заголовки слайдов</vt:lpstr>
      </vt:variant>
      <vt:variant>
        <vt:i4>20</vt:i4>
      </vt:variant>
    </vt:vector>
  </HeadingPairs>
  <TitlesOfParts>
    <vt:vector size="27" baseType="lpstr">
      <vt:lpstr>Arial</vt:lpstr>
      <vt:lpstr>Calibri</vt:lpstr>
      <vt:lpstr>Calibri Light</vt:lpstr>
      <vt:lpstr>Google Sans</vt:lpstr>
      <vt:lpstr>Wingdings</vt:lpstr>
      <vt:lpstr>Тема Office</vt:lpstr>
      <vt:lpstr>Office Theme</vt:lpstr>
      <vt:lpstr>DEUTSCH</vt:lpstr>
      <vt:lpstr>PLAN DER STUNDE:</vt:lpstr>
      <vt:lpstr>Kreuzworträtsel</vt:lpstr>
      <vt:lpstr>Die neue Wörter</vt:lpstr>
      <vt:lpstr>Die neue Wörter</vt:lpstr>
      <vt:lpstr>Übersetzen Sie die Sätze</vt:lpstr>
      <vt:lpstr>Übersetzen Sie die Sätze</vt:lpstr>
      <vt:lpstr>Übersetzen Sie die Sätze</vt:lpstr>
      <vt:lpstr>Übersetzen Sie die Sätze</vt:lpstr>
      <vt:lpstr>Das Märchen geht weiter!</vt:lpstr>
      <vt:lpstr>Die Bremer Stadtmusikanten!</vt:lpstr>
      <vt:lpstr>Das Märchen</vt:lpstr>
      <vt:lpstr>Das Märchen</vt:lpstr>
      <vt:lpstr>Das Märchen</vt:lpstr>
      <vt:lpstr>Das Märchen</vt:lpstr>
      <vt:lpstr>Das Märchen</vt:lpstr>
      <vt:lpstr>Das Märchen</vt:lpstr>
      <vt:lpstr>Das Märchen</vt:lpstr>
      <vt:lpstr>Aufgabe für selbstständige Arbeit</vt:lpstr>
      <vt:lpstr>Ende der Stunde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DEUTSCH</dc:title>
  <dc:creator>Пользователь</dc:creator>
  <cp:lastModifiedBy>Пользователь</cp:lastModifiedBy>
  <cp:revision>182</cp:revision>
  <dcterms:created xsi:type="dcterms:W3CDTF">2020-09-21T16:11:53Z</dcterms:created>
  <dcterms:modified xsi:type="dcterms:W3CDTF">2021-03-06T06:24:15Z</dcterms:modified>
</cp:coreProperties>
</file>