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98" r:id="rId5"/>
    <p:sldId id="293" r:id="rId6"/>
    <p:sldId id="299" r:id="rId7"/>
    <p:sldId id="300" r:id="rId8"/>
    <p:sldId id="301" r:id="rId9"/>
    <p:sldId id="302" r:id="rId10"/>
    <p:sldId id="317" r:id="rId11"/>
    <p:sldId id="306" r:id="rId12"/>
    <p:sldId id="307" r:id="rId13"/>
    <p:sldId id="303" r:id="rId14"/>
    <p:sldId id="304" r:id="rId15"/>
    <p:sldId id="305" r:id="rId16"/>
    <p:sldId id="308" r:id="rId17"/>
    <p:sldId id="310" r:id="rId18"/>
    <p:sldId id="309" r:id="rId19"/>
    <p:sldId id="311" r:id="rId20"/>
    <p:sldId id="312" r:id="rId21"/>
    <p:sldId id="313" r:id="rId22"/>
    <p:sldId id="314" r:id="rId23"/>
    <p:sldId id="261" r:id="rId24"/>
    <p:sldId id="262"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2" autoAdjust="0"/>
    <p:restoredTop sz="94660"/>
  </p:normalViewPr>
  <p:slideViewPr>
    <p:cSldViewPr snapToGrid="0">
      <p:cViewPr varScale="1">
        <p:scale>
          <a:sx n="66" d="100"/>
          <a:sy n="66" d="100"/>
        </p:scale>
        <p:origin x="48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2039092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2374793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1739243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4568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5761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1243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7010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0182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3308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13212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9721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3146309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9621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9351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8373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415467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79B063F-A4BF-4312-8FBE-993D5DC7E615}" type="datetimeFigureOut">
              <a:rPr lang="ru-RU" smtClean="0"/>
              <a:t>06.03.2021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45703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79B063F-A4BF-4312-8FBE-993D5DC7E615}" type="datetimeFigureOut">
              <a:rPr lang="ru-RU" smtClean="0"/>
              <a:t>06.03.2021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35031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79B063F-A4BF-4312-8FBE-993D5DC7E615}" type="datetimeFigureOut">
              <a:rPr lang="ru-RU" smtClean="0"/>
              <a:t>06.03.2021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108263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79B063F-A4BF-4312-8FBE-993D5DC7E615}" type="datetimeFigureOut">
              <a:rPr lang="ru-RU" smtClean="0"/>
              <a:t>06.03.2021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857260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79B063F-A4BF-4312-8FBE-993D5DC7E615}" type="datetimeFigureOut">
              <a:rPr lang="ru-RU" smtClean="0"/>
              <a:t>06.03.2021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327139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79B063F-A4BF-4312-8FBE-993D5DC7E615}" type="datetimeFigureOut">
              <a:rPr lang="ru-RU" smtClean="0"/>
              <a:t>06.03.2021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419773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E3834-5039-455A-9256-DFD8EA2C56AA}" type="slidenum">
              <a:rPr lang="ru-RU" smtClean="0"/>
              <a:t>‹#›</a:t>
            </a:fld>
            <a:endParaRPr lang="ru-RU"/>
          </a:p>
        </p:txBody>
      </p:sp>
    </p:spTree>
    <p:extLst>
      <p:ext uri="{BB962C8B-B14F-4D97-AF65-F5344CB8AC3E}">
        <p14:creationId xmlns:p14="http://schemas.microsoft.com/office/powerpoint/2010/main" val="3183621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54380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0" y="1"/>
            <a:ext cx="12192000" cy="1700212"/>
          </a:xfrm>
          <a:solidFill>
            <a:srgbClr val="0070C0"/>
          </a:solidFill>
        </p:spPr>
        <p:txBody>
          <a:bodyPr>
            <a:normAutofit/>
          </a:bodyPr>
          <a:lstStyle/>
          <a:p>
            <a:r>
              <a:rPr lang="de-DE" sz="8000" b="1" dirty="0" smtClean="0">
                <a:solidFill>
                  <a:schemeClr val="bg1"/>
                </a:solidFill>
                <a:latin typeface="Arial" panose="020B0604020202020204" pitchFamily="34" charset="0"/>
                <a:cs typeface="Arial" panose="020B0604020202020204" pitchFamily="34" charset="0"/>
              </a:rPr>
              <a:t>DEUTSCH</a:t>
            </a:r>
            <a:endParaRPr lang="ru-RU" sz="8000" b="1" dirty="0">
              <a:solidFill>
                <a:schemeClr val="bg1"/>
              </a:solidFill>
              <a:latin typeface="Arial" panose="020B0604020202020204" pitchFamily="34" charset="0"/>
              <a:cs typeface="Arial" panose="020B0604020202020204" pitchFamily="34" charset="0"/>
            </a:endParaRPr>
          </a:p>
        </p:txBody>
      </p:sp>
      <p:sp>
        <p:nvSpPr>
          <p:cNvPr id="5" name="Подзаголовок 4"/>
          <p:cNvSpPr>
            <a:spLocks noGrp="1"/>
          </p:cNvSpPr>
          <p:nvPr>
            <p:ph type="subTitle" idx="1"/>
          </p:nvPr>
        </p:nvSpPr>
        <p:spPr>
          <a:xfrm>
            <a:off x="571500" y="1943101"/>
            <a:ext cx="10929938" cy="4646386"/>
          </a:xfrm>
          <a:ln w="38100"/>
        </p:spPr>
        <p:style>
          <a:lnRef idx="2">
            <a:schemeClr val="accent4"/>
          </a:lnRef>
          <a:fillRef idx="1">
            <a:schemeClr val="lt1"/>
          </a:fillRef>
          <a:effectRef idx="0">
            <a:schemeClr val="accent4"/>
          </a:effectRef>
          <a:fontRef idx="minor">
            <a:schemeClr val="dk1"/>
          </a:fontRef>
        </p:style>
        <p:txBody>
          <a:bodyPr/>
          <a:lstStyle/>
          <a:p>
            <a:endParaRPr lang="de-DE" sz="2500" b="1" dirty="0" smtClean="0">
              <a:solidFill>
                <a:srgbClr val="C00000"/>
              </a:solidFill>
              <a:latin typeface="Arial" panose="020B0604020202020204" pitchFamily="34" charset="0"/>
              <a:cs typeface="Arial" panose="020B0604020202020204" pitchFamily="34" charset="0"/>
            </a:endParaRPr>
          </a:p>
          <a:p>
            <a:r>
              <a:rPr lang="de-DE" sz="5400" b="1" dirty="0" smtClean="0">
                <a:solidFill>
                  <a:schemeClr val="tx1"/>
                </a:solidFill>
                <a:latin typeface="Arial" panose="020B0604020202020204" pitchFamily="34" charset="0"/>
                <a:cs typeface="Arial" panose="020B0604020202020204" pitchFamily="34" charset="0"/>
              </a:rPr>
              <a:t>THEMA DER STUNDE:</a:t>
            </a:r>
          </a:p>
          <a:p>
            <a:r>
              <a:rPr lang="de-DE" sz="5400" b="1" dirty="0" smtClean="0">
                <a:solidFill>
                  <a:schemeClr val="tx1"/>
                </a:solidFill>
                <a:latin typeface="Arial" panose="020B0604020202020204" pitchFamily="34" charset="0"/>
                <a:cs typeface="Arial" panose="020B0604020202020204" pitchFamily="34" charset="0"/>
              </a:rPr>
              <a:t>Die Bremer Stadtmusikanten</a:t>
            </a:r>
          </a:p>
          <a:p>
            <a:endParaRPr lang="de-DE" sz="6000" dirty="0" smtClean="0">
              <a:solidFill>
                <a:schemeClr val="tx1"/>
              </a:solidFill>
              <a:latin typeface="Arial" panose="020B0604020202020204" pitchFamily="34" charset="0"/>
              <a:cs typeface="Arial" panose="020B0604020202020204" pitchFamily="34" charset="0"/>
            </a:endParaRPr>
          </a:p>
        </p:txBody>
      </p:sp>
      <p:sp>
        <p:nvSpPr>
          <p:cNvPr id="6" name="Прямоугольник 5"/>
          <p:cNvSpPr/>
          <p:nvPr/>
        </p:nvSpPr>
        <p:spPr>
          <a:xfrm>
            <a:off x="9656537" y="242888"/>
            <a:ext cx="2317749" cy="1343025"/>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500" dirty="0">
                <a:solidFill>
                  <a:prstClr val="white"/>
                </a:solidFill>
                <a:latin typeface="Arial" panose="020B0604020202020204" pitchFamily="34" charset="0"/>
                <a:cs typeface="Arial" panose="020B0604020202020204" pitchFamily="34" charset="0"/>
              </a:rPr>
              <a:t>6</a:t>
            </a:r>
            <a:r>
              <a:rPr lang="de-DE" sz="5400" dirty="0" smtClean="0">
                <a:solidFill>
                  <a:prstClr val="white"/>
                </a:solidFill>
                <a:latin typeface="Arial" panose="020B0604020202020204" pitchFamily="34" charset="0"/>
                <a:cs typeface="Arial" panose="020B0604020202020204" pitchFamily="34" charset="0"/>
              </a:rPr>
              <a:t>.</a:t>
            </a:r>
            <a:r>
              <a:rPr lang="en-US" sz="3200" dirty="0" smtClean="0">
                <a:solidFill>
                  <a:prstClr val="white"/>
                </a:solidFill>
                <a:latin typeface="Arial" panose="020B0604020202020204" pitchFamily="34" charset="0"/>
                <a:cs typeface="Arial" panose="020B0604020202020204" pitchFamily="34" charset="0"/>
              </a:rPr>
              <a:t>KLASSE</a:t>
            </a:r>
            <a:endParaRPr lang="ru-RU" sz="3200" dirty="0">
              <a:solidFill>
                <a:prstClr val="white"/>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242888"/>
            <a:ext cx="1794329" cy="1237570"/>
          </a:xfrm>
          <a:prstGeom prst="rect">
            <a:avLst/>
          </a:prstGeom>
        </p:spPr>
      </p:pic>
      <p:pic>
        <p:nvPicPr>
          <p:cNvPr id="7" name="Рисунок 6"/>
          <p:cNvPicPr>
            <a:picLocks noChangeAspect="1"/>
          </p:cNvPicPr>
          <p:nvPr/>
        </p:nvPicPr>
        <p:blipFill>
          <a:blip r:embed="rId3"/>
          <a:stretch>
            <a:fillRect/>
          </a:stretch>
        </p:blipFill>
        <p:spPr>
          <a:xfrm>
            <a:off x="9356285" y="3992206"/>
            <a:ext cx="1985962" cy="2467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4603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smtClean="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548640" y="535577"/>
            <a:ext cx="11296357" cy="4998984"/>
          </a:xfrm>
          <a:prstGeom prst="rect">
            <a:avLst/>
          </a:prstGeom>
        </p:spPr>
      </p:pic>
      <p:sp>
        <p:nvSpPr>
          <p:cNvPr id="4" name="Прямоугольник 3"/>
          <p:cNvSpPr/>
          <p:nvPr/>
        </p:nvSpPr>
        <p:spPr>
          <a:xfrm>
            <a:off x="351692" y="5534561"/>
            <a:ext cx="11840308" cy="1323439"/>
          </a:xfrm>
          <a:prstGeom prst="rect">
            <a:avLst/>
          </a:prstGeom>
        </p:spPr>
        <p:txBody>
          <a:bodyPr wrap="square">
            <a:spAutoFit/>
          </a:bodyPr>
          <a:lstStyle/>
          <a:p>
            <a:pPr algn="just"/>
            <a:r>
              <a:rPr lang="ru-RU" sz="2000" dirty="0" err="1">
                <a:latin typeface="Arial" panose="020B0604020202020204" pitchFamily="34" charset="0"/>
                <a:cs typeface="Arial" panose="020B0604020202020204" pitchFamily="34" charset="0"/>
              </a:rPr>
              <a:t>Es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war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einmal</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ein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Mann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hatte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einen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Esel</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Esel</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hatte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schon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viele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Jahre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Säcke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zur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Mühle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getragen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Nun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aber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war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alt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konnte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nicht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mehr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arbeiten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Darum</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fütterte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sein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Herr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ihn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nicht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weiter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Hungern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sterben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aber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wollte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Esel</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nicht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deshalb</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lief</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eines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Tages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fort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wollte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nach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Bremen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gehen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dort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Stadtmusikant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werden</a:t>
            </a:r>
            <a:r>
              <a:rPr lang="ru-RU" sz="2000" dirty="0">
                <a:latin typeface="Arial" panose="020B0604020202020204" pitchFamily="34" charset="0"/>
                <a:cs typeface="Arial" panose="020B0604020202020204" pitchFamily="34" charset="0"/>
              </a:rPr>
              <a:t>. </a:t>
            </a:r>
          </a:p>
        </p:txBody>
      </p:sp>
      <p:pic>
        <p:nvPicPr>
          <p:cNvPr id="5" name="Рисунок 4"/>
          <p:cNvPicPr>
            <a:picLocks noChangeAspect="1"/>
          </p:cNvPicPr>
          <p:nvPr/>
        </p:nvPicPr>
        <p:blipFill>
          <a:blip r:embed="rId3"/>
          <a:stretch>
            <a:fillRect/>
          </a:stretch>
        </p:blipFill>
        <p:spPr>
          <a:xfrm>
            <a:off x="548640" y="535578"/>
            <a:ext cx="11296357" cy="4998984"/>
          </a:xfrm>
          <a:prstGeom prst="rect">
            <a:avLst/>
          </a:prstGeom>
        </p:spPr>
      </p:pic>
      <p:pic>
        <p:nvPicPr>
          <p:cNvPr id="6" name="Рисунок 5"/>
          <p:cNvPicPr>
            <a:picLocks noChangeAspect="1"/>
          </p:cNvPicPr>
          <p:nvPr/>
        </p:nvPicPr>
        <p:blipFill>
          <a:blip r:embed="rId4"/>
          <a:stretch>
            <a:fillRect/>
          </a:stretch>
        </p:blipFill>
        <p:spPr>
          <a:xfrm>
            <a:off x="548639" y="535576"/>
            <a:ext cx="11296357" cy="4998985"/>
          </a:xfrm>
          <a:prstGeom prst="rect">
            <a:avLst/>
          </a:prstGeom>
        </p:spPr>
      </p:pic>
      <p:pic>
        <p:nvPicPr>
          <p:cNvPr id="7" name="Рисунок 6"/>
          <p:cNvPicPr>
            <a:picLocks noChangeAspect="1"/>
          </p:cNvPicPr>
          <p:nvPr/>
        </p:nvPicPr>
        <p:blipFill>
          <a:blip r:embed="rId5"/>
          <a:stretch>
            <a:fillRect/>
          </a:stretch>
        </p:blipFill>
        <p:spPr>
          <a:xfrm>
            <a:off x="548638" y="535575"/>
            <a:ext cx="11296358" cy="4998985"/>
          </a:xfrm>
          <a:prstGeom prst="rect">
            <a:avLst/>
          </a:prstGeom>
        </p:spPr>
      </p:pic>
    </p:spTree>
    <p:extLst>
      <p:ext uri="{BB962C8B-B14F-4D97-AF65-F5344CB8AC3E}">
        <p14:creationId xmlns:p14="http://schemas.microsoft.com/office/powerpoint/2010/main" val="121664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63304" y="5735491"/>
            <a:ext cx="12065391" cy="1015663"/>
          </a:xfrm>
          <a:prstGeom prst="rect">
            <a:avLst/>
          </a:prstGeom>
        </p:spPr>
        <p:txBody>
          <a:bodyPr wrap="square">
            <a:spAutoFit/>
          </a:bodyPr>
          <a:lstStyle/>
          <a:p>
            <a:pPr algn="just"/>
            <a:r>
              <a:rPr lang="ru-RU" sz="2000" dirty="0" err="1">
                <a:latin typeface="Arial" panose="020B0604020202020204" pitchFamily="34" charset="0"/>
                <a:cs typeface="Arial" panose="020B0604020202020204" pitchFamily="34" charset="0"/>
              </a:rPr>
              <a:t>Unterwegs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traf</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einen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alten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Jagdhund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lag</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müde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auf</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dem</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Weg</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Was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hast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du</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denn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fragte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Esel</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antwortete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bin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alt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schwach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kann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nicht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mehr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schnell</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laufen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gut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jagen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Darum</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wollte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mein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Herr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mich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totschlagen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Da</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bin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fortgelaufen</a:t>
            </a:r>
            <a:r>
              <a:rPr lang="ru-RU" sz="2000" dirty="0">
                <a:latin typeface="Arial" panose="020B0604020202020204" pitchFamily="34" charset="0"/>
                <a:cs typeface="Arial" panose="020B0604020202020204" pitchFamily="34" charset="0"/>
              </a:rPr>
              <a:t>.“  </a:t>
            </a:r>
          </a:p>
        </p:txBody>
      </p:sp>
      <p:pic>
        <p:nvPicPr>
          <p:cNvPr id="4" name="Рисунок 3"/>
          <p:cNvPicPr>
            <a:picLocks noChangeAspect="1"/>
          </p:cNvPicPr>
          <p:nvPr/>
        </p:nvPicPr>
        <p:blipFill>
          <a:blip r:embed="rId2"/>
          <a:stretch>
            <a:fillRect/>
          </a:stretch>
        </p:blipFill>
        <p:spPr>
          <a:xfrm>
            <a:off x="243839" y="535577"/>
            <a:ext cx="11704320" cy="5199914"/>
          </a:xfrm>
          <a:prstGeom prst="rect">
            <a:avLst/>
          </a:prstGeom>
        </p:spPr>
      </p:pic>
      <p:pic>
        <p:nvPicPr>
          <p:cNvPr id="5" name="Рисунок 4"/>
          <p:cNvPicPr>
            <a:picLocks noChangeAspect="1"/>
          </p:cNvPicPr>
          <p:nvPr/>
        </p:nvPicPr>
        <p:blipFill>
          <a:blip r:embed="rId3"/>
          <a:stretch>
            <a:fillRect/>
          </a:stretch>
        </p:blipFill>
        <p:spPr>
          <a:xfrm>
            <a:off x="243840" y="535578"/>
            <a:ext cx="11704320" cy="5199914"/>
          </a:xfrm>
          <a:prstGeom prst="rect">
            <a:avLst/>
          </a:prstGeom>
        </p:spPr>
      </p:pic>
    </p:spTree>
    <p:extLst>
      <p:ext uri="{BB962C8B-B14F-4D97-AF65-F5344CB8AC3E}">
        <p14:creationId xmlns:p14="http://schemas.microsoft.com/office/powerpoint/2010/main" val="104008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105507" y="6016845"/>
            <a:ext cx="11980985" cy="707886"/>
          </a:xfrm>
          <a:prstGeom prst="rect">
            <a:avLst/>
          </a:prstGeom>
        </p:spPr>
        <p:txBody>
          <a:bodyPr wrap="square">
            <a:spAutoFit/>
          </a:bodyPr>
          <a:lstStyle/>
          <a:p>
            <a:pPr algn="just"/>
            <a:r>
              <a:rPr lang="ru-RU" sz="2000" dirty="0" smtClean="0">
                <a:latin typeface="Arial" panose="020B0604020202020204" pitchFamily="34" charset="0"/>
                <a:cs typeface="Arial" panose="020B0604020202020204" pitchFamily="34" charset="0"/>
              </a:rPr>
              <a:t>„</a:t>
            </a:r>
            <a:r>
              <a:rPr lang="ru-RU" sz="2000" dirty="0" err="1">
                <a:latin typeface="Arial" panose="020B0604020202020204" pitchFamily="34" charset="0"/>
                <a:cs typeface="Arial" panose="020B0604020202020204" pitchFamily="34" charset="0"/>
              </a:rPr>
              <a:t>Weiß</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du</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was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sagte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Esel</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gehe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nach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Bremen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werde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dort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Stadtmusikant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Komm</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mit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mach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mit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mir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Musik</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war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einverstanden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ging</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mit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dem</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Esel</a:t>
            </a:r>
            <a:r>
              <a:rPr lang="ru-RU" sz="2000" dirty="0">
                <a:latin typeface="Arial" panose="020B0604020202020204" pitchFamily="34" charset="0"/>
                <a:cs typeface="Arial" panose="020B0604020202020204" pitchFamily="34" charset="0"/>
              </a:rPr>
              <a:t>. </a:t>
            </a:r>
          </a:p>
        </p:txBody>
      </p:sp>
      <p:pic>
        <p:nvPicPr>
          <p:cNvPr id="4" name="Рисунок 3"/>
          <p:cNvPicPr>
            <a:picLocks noChangeAspect="1"/>
          </p:cNvPicPr>
          <p:nvPr/>
        </p:nvPicPr>
        <p:blipFill>
          <a:blip r:embed="rId2"/>
          <a:stretch>
            <a:fillRect/>
          </a:stretch>
        </p:blipFill>
        <p:spPr>
          <a:xfrm>
            <a:off x="250873" y="535577"/>
            <a:ext cx="11690252" cy="5481268"/>
          </a:xfrm>
          <a:prstGeom prst="rect">
            <a:avLst/>
          </a:prstGeom>
        </p:spPr>
      </p:pic>
      <p:pic>
        <p:nvPicPr>
          <p:cNvPr id="5" name="Рисунок 4"/>
          <p:cNvPicPr>
            <a:picLocks noChangeAspect="1"/>
          </p:cNvPicPr>
          <p:nvPr/>
        </p:nvPicPr>
        <p:blipFill>
          <a:blip r:embed="rId3"/>
          <a:stretch>
            <a:fillRect/>
          </a:stretch>
        </p:blipFill>
        <p:spPr>
          <a:xfrm>
            <a:off x="250873" y="537590"/>
            <a:ext cx="11690251" cy="5479255"/>
          </a:xfrm>
          <a:prstGeom prst="rect">
            <a:avLst/>
          </a:prstGeom>
        </p:spPr>
      </p:pic>
    </p:spTree>
    <p:extLst>
      <p:ext uri="{BB962C8B-B14F-4D97-AF65-F5344CB8AC3E}">
        <p14:creationId xmlns:p14="http://schemas.microsoft.com/office/powerpoint/2010/main" val="48693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152400" y="5426001"/>
            <a:ext cx="11887200" cy="1323439"/>
          </a:xfrm>
          <a:prstGeom prst="rect">
            <a:avLst/>
          </a:prstGeom>
        </p:spPr>
        <p:txBody>
          <a:bodyPr wrap="square">
            <a:spAutoFit/>
          </a:bodyPr>
          <a:lstStyle/>
          <a:p>
            <a:pPr algn="just"/>
            <a:r>
              <a:rPr lang="de-DE" sz="2000" dirty="0">
                <a:latin typeface="Arial" panose="020B0604020202020204" pitchFamily="34" charset="0"/>
                <a:cs typeface="Arial" panose="020B0604020202020204" pitchFamily="34" charset="0"/>
              </a:rPr>
              <a:t>Es dauerte nicht lange, da trafen sie eine Katze. Die machte ein Gesicht wie drei Tage Regenwetter.* „Nun“, sprach der Esel, „was ist denn mit dir los, alter Freund?“ „Ich bin alt und kann keine Mäuse mehr fangen. Darum wollte meine Herrin mich ins Wasser werfen und ertränken. Da bin ich fortgelaufen. Aber wohin soll ich jetzt gehen?“, klagte die Katze. </a:t>
            </a:r>
            <a:endParaRPr lang="ru-RU" sz="20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295423" y="535577"/>
            <a:ext cx="11605846" cy="4919826"/>
          </a:xfrm>
          <a:prstGeom prst="rect">
            <a:avLst/>
          </a:prstGeom>
        </p:spPr>
      </p:pic>
      <p:pic>
        <p:nvPicPr>
          <p:cNvPr id="5" name="Рисунок 4"/>
          <p:cNvPicPr>
            <a:picLocks noChangeAspect="1"/>
          </p:cNvPicPr>
          <p:nvPr/>
        </p:nvPicPr>
        <p:blipFill>
          <a:blip r:embed="rId3"/>
          <a:stretch>
            <a:fillRect/>
          </a:stretch>
        </p:blipFill>
        <p:spPr>
          <a:xfrm>
            <a:off x="295423" y="535578"/>
            <a:ext cx="11605846" cy="4919826"/>
          </a:xfrm>
          <a:prstGeom prst="rect">
            <a:avLst/>
          </a:prstGeom>
        </p:spPr>
      </p:pic>
    </p:spTree>
    <p:extLst>
      <p:ext uri="{BB962C8B-B14F-4D97-AF65-F5344CB8AC3E}">
        <p14:creationId xmlns:p14="http://schemas.microsoft.com/office/powerpoint/2010/main" val="8960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501748" y="6016844"/>
            <a:ext cx="11690252" cy="707886"/>
          </a:xfrm>
          <a:prstGeom prst="rect">
            <a:avLst/>
          </a:prstGeom>
        </p:spPr>
        <p:txBody>
          <a:bodyPr wrap="square">
            <a:spAutoFit/>
          </a:bodyPr>
          <a:lstStyle/>
          <a:p>
            <a:r>
              <a:rPr lang="de-DE" dirty="0" smtClean="0"/>
              <a:t> </a:t>
            </a:r>
            <a:r>
              <a:rPr lang="de-DE" sz="2000" dirty="0">
                <a:latin typeface="Arial" panose="020B0604020202020204" pitchFamily="34" charset="0"/>
                <a:cs typeface="Arial" panose="020B0604020202020204" pitchFamily="34" charset="0"/>
              </a:rPr>
              <a:t>„Geh mit nach Bremen“, sagte der Esel. „Mit uns kannst du ein Stadtmusikant werden.“ Da kam die Katze mit ihnen. Nach einiger Zeit kamen die drei an einem Bauernhof vorbei. </a:t>
            </a:r>
            <a:endParaRPr lang="ru-RU" sz="20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351692" y="535577"/>
            <a:ext cx="11437033" cy="5479255"/>
          </a:xfrm>
          <a:prstGeom prst="rect">
            <a:avLst/>
          </a:prstGeom>
        </p:spPr>
      </p:pic>
      <p:pic>
        <p:nvPicPr>
          <p:cNvPr id="5" name="Рисунок 4"/>
          <p:cNvPicPr>
            <a:picLocks noChangeAspect="1"/>
          </p:cNvPicPr>
          <p:nvPr/>
        </p:nvPicPr>
        <p:blipFill>
          <a:blip r:embed="rId3"/>
          <a:stretch>
            <a:fillRect/>
          </a:stretch>
        </p:blipFill>
        <p:spPr>
          <a:xfrm>
            <a:off x="351692" y="535577"/>
            <a:ext cx="11437033" cy="5479255"/>
          </a:xfrm>
          <a:prstGeom prst="rect">
            <a:avLst/>
          </a:prstGeom>
        </p:spPr>
      </p:pic>
    </p:spTree>
    <p:extLst>
      <p:ext uri="{BB962C8B-B14F-4D97-AF65-F5344CB8AC3E}">
        <p14:creationId xmlns:p14="http://schemas.microsoft.com/office/powerpoint/2010/main" val="148526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159434" y="5733313"/>
            <a:ext cx="11873132" cy="1015663"/>
          </a:xfrm>
          <a:prstGeom prst="rect">
            <a:avLst/>
          </a:prstGeom>
        </p:spPr>
        <p:txBody>
          <a:bodyPr wrap="square">
            <a:spAutoFit/>
          </a:bodyPr>
          <a:lstStyle/>
          <a:p>
            <a:pPr algn="just"/>
            <a:r>
              <a:rPr lang="de-DE" dirty="0"/>
              <a:t> </a:t>
            </a:r>
            <a:r>
              <a:rPr lang="de-DE" sz="2000" dirty="0">
                <a:latin typeface="Arial" panose="020B0604020202020204" pitchFamily="34" charset="0"/>
                <a:cs typeface="Arial" panose="020B0604020202020204" pitchFamily="34" charset="0"/>
              </a:rPr>
              <a:t>Auf dem Tor saß der Hahn und krähte, so laut er konnte. „Was schreist du denn so, du Rotkopf?“, fragte der Esel. „Ich zeige gutes Wetter an, damit die Wäsche trocknen kann. Aber morgen kommen die Gäste und die Hausfrau will mich in die Suppe tun.“, antwortete der Hahn. </a:t>
            </a:r>
            <a:endParaRPr lang="ru-RU" sz="20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159434" y="535578"/>
            <a:ext cx="11873131" cy="5197736"/>
          </a:xfrm>
          <a:prstGeom prst="rect">
            <a:avLst/>
          </a:prstGeom>
        </p:spPr>
      </p:pic>
      <p:pic>
        <p:nvPicPr>
          <p:cNvPr id="5" name="Рисунок 4"/>
          <p:cNvPicPr>
            <a:picLocks noChangeAspect="1"/>
          </p:cNvPicPr>
          <p:nvPr/>
        </p:nvPicPr>
        <p:blipFill>
          <a:blip r:embed="rId3"/>
          <a:stretch>
            <a:fillRect/>
          </a:stretch>
        </p:blipFill>
        <p:spPr>
          <a:xfrm>
            <a:off x="159433" y="535577"/>
            <a:ext cx="11873131" cy="5197735"/>
          </a:xfrm>
          <a:prstGeom prst="rect">
            <a:avLst/>
          </a:prstGeom>
        </p:spPr>
      </p:pic>
      <p:pic>
        <p:nvPicPr>
          <p:cNvPr id="6" name="Рисунок 5"/>
          <p:cNvPicPr>
            <a:picLocks noChangeAspect="1"/>
          </p:cNvPicPr>
          <p:nvPr/>
        </p:nvPicPr>
        <p:blipFill>
          <a:blip r:embed="rId4"/>
          <a:stretch>
            <a:fillRect/>
          </a:stretch>
        </p:blipFill>
        <p:spPr>
          <a:xfrm>
            <a:off x="159432" y="535577"/>
            <a:ext cx="11873132" cy="5197735"/>
          </a:xfrm>
          <a:prstGeom prst="rect">
            <a:avLst/>
          </a:prstGeom>
        </p:spPr>
      </p:pic>
    </p:spTree>
    <p:extLst>
      <p:ext uri="{BB962C8B-B14F-4D97-AF65-F5344CB8AC3E}">
        <p14:creationId xmlns:p14="http://schemas.microsoft.com/office/powerpoint/2010/main" val="343115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194603" y="6014667"/>
            <a:ext cx="11802794" cy="707886"/>
          </a:xfrm>
          <a:prstGeom prst="rect">
            <a:avLst/>
          </a:prstGeom>
        </p:spPr>
        <p:txBody>
          <a:bodyPr wrap="square">
            <a:spAutoFit/>
          </a:bodyPr>
          <a:lstStyle/>
          <a:p>
            <a:pPr algn="just"/>
            <a:r>
              <a:rPr lang="de-DE" sz="2000" dirty="0" smtClean="0">
                <a:latin typeface="Arial" panose="020B0604020202020204" pitchFamily="34" charset="0"/>
                <a:cs typeface="Arial" panose="020B0604020202020204" pitchFamily="34" charset="0"/>
              </a:rPr>
              <a:t>„</a:t>
            </a:r>
            <a:r>
              <a:rPr lang="de-DE" sz="2000" dirty="0">
                <a:latin typeface="Arial" panose="020B0604020202020204" pitchFamily="34" charset="0"/>
                <a:cs typeface="Arial" panose="020B0604020202020204" pitchFamily="34" charset="0"/>
              </a:rPr>
              <a:t>Geh lieber mit uns“, sagte der Esel. „Du hast eine gute Stimme und wir können zusammen schöne Musik machen.“ Da ging der Hahn mit ihnen. </a:t>
            </a:r>
            <a:endParaRPr lang="ru-RU" sz="20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194603" y="535495"/>
            <a:ext cx="11802794" cy="5479255"/>
          </a:xfrm>
          <a:prstGeom prst="rect">
            <a:avLst/>
          </a:prstGeom>
        </p:spPr>
      </p:pic>
      <p:pic>
        <p:nvPicPr>
          <p:cNvPr id="5" name="Рисунок 4"/>
          <p:cNvPicPr>
            <a:picLocks noChangeAspect="1"/>
          </p:cNvPicPr>
          <p:nvPr/>
        </p:nvPicPr>
        <p:blipFill>
          <a:blip r:embed="rId3"/>
          <a:stretch>
            <a:fillRect/>
          </a:stretch>
        </p:blipFill>
        <p:spPr>
          <a:xfrm>
            <a:off x="194603" y="535412"/>
            <a:ext cx="11802794" cy="5479255"/>
          </a:xfrm>
          <a:prstGeom prst="rect">
            <a:avLst/>
          </a:prstGeom>
        </p:spPr>
      </p:pic>
    </p:spTree>
    <p:extLst>
      <p:ext uri="{BB962C8B-B14F-4D97-AF65-F5344CB8AC3E}">
        <p14:creationId xmlns:p14="http://schemas.microsoft.com/office/powerpoint/2010/main" val="38234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257907" y="5984354"/>
            <a:ext cx="11676185" cy="707886"/>
          </a:xfrm>
          <a:prstGeom prst="rect">
            <a:avLst/>
          </a:prstGeom>
        </p:spPr>
        <p:txBody>
          <a:bodyPr wrap="square">
            <a:spAutoFit/>
          </a:bodyPr>
          <a:lstStyle/>
          <a:p>
            <a:pPr algn="just"/>
            <a:r>
              <a:rPr lang="de-DE" sz="2000" dirty="0">
                <a:latin typeface="Arial" panose="020B0604020202020204" pitchFamily="34" charset="0"/>
                <a:cs typeface="Arial" panose="020B0604020202020204" pitchFamily="34" charset="0"/>
              </a:rPr>
              <a:t>Am Abend kamen die Tiere in einen großen Wald und sahen da ein Räuberhaus. Der Esel war das größte Tier, deshalb konnte er zum Fenster hineinsehen. </a:t>
            </a:r>
          </a:p>
        </p:txBody>
      </p:sp>
      <p:pic>
        <p:nvPicPr>
          <p:cNvPr id="6" name="Рисунок 5"/>
          <p:cNvPicPr>
            <a:picLocks noChangeAspect="1"/>
          </p:cNvPicPr>
          <p:nvPr/>
        </p:nvPicPr>
        <p:blipFill>
          <a:blip r:embed="rId2"/>
          <a:stretch>
            <a:fillRect/>
          </a:stretch>
        </p:blipFill>
        <p:spPr>
          <a:xfrm>
            <a:off x="257908" y="535577"/>
            <a:ext cx="11676184" cy="5479255"/>
          </a:xfrm>
          <a:prstGeom prst="rect">
            <a:avLst/>
          </a:prstGeom>
        </p:spPr>
      </p:pic>
      <p:pic>
        <p:nvPicPr>
          <p:cNvPr id="7" name="Рисунок 6"/>
          <p:cNvPicPr>
            <a:picLocks noChangeAspect="1"/>
          </p:cNvPicPr>
          <p:nvPr/>
        </p:nvPicPr>
        <p:blipFill>
          <a:blip r:embed="rId3"/>
          <a:stretch>
            <a:fillRect/>
          </a:stretch>
        </p:blipFill>
        <p:spPr>
          <a:xfrm>
            <a:off x="257906" y="535577"/>
            <a:ext cx="11676186" cy="5479255"/>
          </a:xfrm>
          <a:prstGeom prst="rect">
            <a:avLst/>
          </a:prstGeom>
        </p:spPr>
      </p:pic>
      <p:pic>
        <p:nvPicPr>
          <p:cNvPr id="8" name="Рисунок 7"/>
          <p:cNvPicPr>
            <a:picLocks noChangeAspect="1"/>
          </p:cNvPicPr>
          <p:nvPr/>
        </p:nvPicPr>
        <p:blipFill>
          <a:blip r:embed="rId4"/>
          <a:stretch>
            <a:fillRect/>
          </a:stretch>
        </p:blipFill>
        <p:spPr>
          <a:xfrm>
            <a:off x="257905" y="535577"/>
            <a:ext cx="11676187" cy="5479255"/>
          </a:xfrm>
          <a:prstGeom prst="rect">
            <a:avLst/>
          </a:prstGeom>
        </p:spPr>
      </p:pic>
    </p:spTree>
    <p:extLst>
      <p:ext uri="{BB962C8B-B14F-4D97-AF65-F5344CB8AC3E}">
        <p14:creationId xmlns:p14="http://schemas.microsoft.com/office/powerpoint/2010/main" val="70939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7"/>
                                        </p:tgtEl>
                                        <p:attrNameLst>
                                          <p:attrName>ppt_w</p:attrName>
                                        </p:attrNameLst>
                                      </p:cBhvr>
                                      <p:tavLst>
                                        <p:tav tm="0">
                                          <p:val>
                                            <p:strVal val="ppt_w"/>
                                          </p:val>
                                        </p:tav>
                                        <p:tav tm="100000">
                                          <p:val>
                                            <p:fltVal val="0"/>
                                          </p:val>
                                        </p:tav>
                                      </p:tavLst>
                                    </p:anim>
                                    <p:anim calcmode="lin" valueType="num">
                                      <p:cBhvr>
                                        <p:cTn id="19" dur="500"/>
                                        <p:tgtEl>
                                          <p:spTgt spid="7"/>
                                        </p:tgtEl>
                                        <p:attrNameLst>
                                          <p:attrName>ppt_h</p:attrName>
                                        </p:attrNameLst>
                                      </p:cBhvr>
                                      <p:tavLst>
                                        <p:tav tm="0">
                                          <p:val>
                                            <p:strVal val="ppt_h"/>
                                          </p:val>
                                        </p:tav>
                                        <p:tav tm="100000">
                                          <p:val>
                                            <p:fltVal val="0"/>
                                          </p:val>
                                        </p:tav>
                                      </p:tavLst>
                                    </p:anim>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187569" y="5970286"/>
            <a:ext cx="11816862" cy="707886"/>
          </a:xfrm>
          <a:prstGeom prst="rect">
            <a:avLst/>
          </a:prstGeom>
        </p:spPr>
        <p:txBody>
          <a:bodyPr wrap="square">
            <a:spAutoFit/>
          </a:bodyPr>
          <a:lstStyle/>
          <a:p>
            <a:pPr algn="just"/>
            <a:r>
              <a:rPr lang="de-DE" sz="2000" dirty="0" smtClean="0">
                <a:latin typeface="Arial" panose="020B0604020202020204" pitchFamily="34" charset="0"/>
                <a:cs typeface="Arial" panose="020B0604020202020204" pitchFamily="34" charset="0"/>
              </a:rPr>
              <a:t>„</a:t>
            </a:r>
            <a:r>
              <a:rPr lang="de-DE" sz="2000" dirty="0">
                <a:latin typeface="Arial" panose="020B0604020202020204" pitchFamily="34" charset="0"/>
                <a:cs typeface="Arial" panose="020B0604020202020204" pitchFamily="34" charset="0"/>
              </a:rPr>
              <a:t>Was siehst du, Grauer?“, fragte der Hahn. „Ich sehe einen vollen Tisch mit gutem Essen und Trinken“, antwortete der Esel. „Um den Tisch sitzen viele Räuber und es schmeckt ihnen gut.“</a:t>
            </a:r>
          </a:p>
        </p:txBody>
      </p:sp>
      <p:pic>
        <p:nvPicPr>
          <p:cNvPr id="4" name="Рисунок 3"/>
          <p:cNvPicPr>
            <a:picLocks noChangeAspect="1"/>
          </p:cNvPicPr>
          <p:nvPr/>
        </p:nvPicPr>
        <p:blipFill>
          <a:blip r:embed="rId2"/>
          <a:stretch>
            <a:fillRect/>
          </a:stretch>
        </p:blipFill>
        <p:spPr>
          <a:xfrm>
            <a:off x="295423" y="535577"/>
            <a:ext cx="11563642" cy="5479255"/>
          </a:xfrm>
          <a:prstGeom prst="rect">
            <a:avLst/>
          </a:prstGeom>
        </p:spPr>
      </p:pic>
      <p:pic>
        <p:nvPicPr>
          <p:cNvPr id="5" name="Рисунок 4"/>
          <p:cNvPicPr>
            <a:picLocks noChangeAspect="1"/>
          </p:cNvPicPr>
          <p:nvPr/>
        </p:nvPicPr>
        <p:blipFill>
          <a:blip r:embed="rId3"/>
          <a:stretch>
            <a:fillRect/>
          </a:stretch>
        </p:blipFill>
        <p:spPr>
          <a:xfrm>
            <a:off x="314179" y="535577"/>
            <a:ext cx="11563642" cy="5479255"/>
          </a:xfrm>
          <a:prstGeom prst="rect">
            <a:avLst/>
          </a:prstGeom>
        </p:spPr>
      </p:pic>
    </p:spTree>
    <p:extLst>
      <p:ext uri="{BB962C8B-B14F-4D97-AF65-F5344CB8AC3E}">
        <p14:creationId xmlns:p14="http://schemas.microsoft.com/office/powerpoint/2010/main" val="8143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182880" y="5733313"/>
            <a:ext cx="11732455" cy="1015663"/>
          </a:xfrm>
          <a:prstGeom prst="rect">
            <a:avLst/>
          </a:prstGeom>
        </p:spPr>
        <p:txBody>
          <a:bodyPr wrap="square">
            <a:spAutoFit/>
          </a:bodyPr>
          <a:lstStyle/>
          <a:p>
            <a:pPr algn="just"/>
            <a:r>
              <a:rPr lang="de-DE" sz="2000" dirty="0">
                <a:latin typeface="Arial" panose="020B0604020202020204" pitchFamily="34" charset="0"/>
                <a:cs typeface="Arial" panose="020B0604020202020204" pitchFamily="34" charset="0"/>
              </a:rPr>
              <a:t>„Das ist was für uns“, sagte der Hahn. „Wie aber können wir die Räuber aus dem Haus jagen?“ Endlich hatten sie eine Idee. Der Hund sprang auf den Esel, die Katze auf den Hund und zuletzt der Hahn auf die Katze. </a:t>
            </a:r>
          </a:p>
        </p:txBody>
      </p:sp>
      <p:pic>
        <p:nvPicPr>
          <p:cNvPr id="4" name="Рисунок 3"/>
          <p:cNvPicPr>
            <a:picLocks noChangeAspect="1"/>
          </p:cNvPicPr>
          <p:nvPr/>
        </p:nvPicPr>
        <p:blipFill>
          <a:blip r:embed="rId2"/>
          <a:stretch>
            <a:fillRect/>
          </a:stretch>
        </p:blipFill>
        <p:spPr>
          <a:xfrm>
            <a:off x="281355" y="535578"/>
            <a:ext cx="11633980" cy="5197736"/>
          </a:xfrm>
          <a:prstGeom prst="rect">
            <a:avLst/>
          </a:prstGeom>
        </p:spPr>
      </p:pic>
      <p:pic>
        <p:nvPicPr>
          <p:cNvPr id="5" name="Рисунок 4"/>
          <p:cNvPicPr>
            <a:picLocks noChangeAspect="1"/>
          </p:cNvPicPr>
          <p:nvPr/>
        </p:nvPicPr>
        <p:blipFill>
          <a:blip r:embed="rId3"/>
          <a:stretch>
            <a:fillRect/>
          </a:stretch>
        </p:blipFill>
        <p:spPr>
          <a:xfrm>
            <a:off x="281355" y="535577"/>
            <a:ext cx="11633980" cy="5197735"/>
          </a:xfrm>
          <a:prstGeom prst="rect">
            <a:avLst/>
          </a:prstGeom>
        </p:spPr>
      </p:pic>
      <p:pic>
        <p:nvPicPr>
          <p:cNvPr id="6" name="Рисунок 5"/>
          <p:cNvPicPr>
            <a:picLocks noChangeAspect="1"/>
          </p:cNvPicPr>
          <p:nvPr/>
        </p:nvPicPr>
        <p:blipFill>
          <a:blip r:embed="rId4"/>
          <a:stretch>
            <a:fillRect/>
          </a:stretch>
        </p:blipFill>
        <p:spPr>
          <a:xfrm>
            <a:off x="281355" y="535577"/>
            <a:ext cx="11633980" cy="5197736"/>
          </a:xfrm>
          <a:prstGeom prst="rect">
            <a:avLst/>
          </a:prstGeom>
        </p:spPr>
      </p:pic>
      <p:pic>
        <p:nvPicPr>
          <p:cNvPr id="7" name="Рисунок 6"/>
          <p:cNvPicPr>
            <a:picLocks noChangeAspect="1"/>
          </p:cNvPicPr>
          <p:nvPr/>
        </p:nvPicPr>
        <p:blipFill>
          <a:blip r:embed="rId5"/>
          <a:stretch>
            <a:fillRect/>
          </a:stretch>
        </p:blipFill>
        <p:spPr>
          <a:xfrm>
            <a:off x="281355" y="535577"/>
            <a:ext cx="11633980" cy="5197736"/>
          </a:xfrm>
          <a:prstGeom prst="rect">
            <a:avLst/>
          </a:prstGeom>
        </p:spPr>
      </p:pic>
      <p:pic>
        <p:nvPicPr>
          <p:cNvPr id="8" name="Рисунок 7"/>
          <p:cNvPicPr>
            <a:picLocks noChangeAspect="1"/>
          </p:cNvPicPr>
          <p:nvPr/>
        </p:nvPicPr>
        <p:blipFill>
          <a:blip r:embed="rId6"/>
          <a:stretch>
            <a:fillRect/>
          </a:stretch>
        </p:blipFill>
        <p:spPr>
          <a:xfrm>
            <a:off x="281355" y="535577"/>
            <a:ext cx="11633980" cy="5197736"/>
          </a:xfrm>
          <a:prstGeom prst="rect">
            <a:avLst/>
          </a:prstGeom>
        </p:spPr>
      </p:pic>
    </p:spTree>
    <p:extLst>
      <p:ext uri="{BB962C8B-B14F-4D97-AF65-F5344CB8AC3E}">
        <p14:creationId xmlns:p14="http://schemas.microsoft.com/office/powerpoint/2010/main" val="31211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7"/>
                                        </p:tgtEl>
                                        <p:attrNameLst>
                                          <p:attrName>ppt_w</p:attrName>
                                        </p:attrNameLst>
                                      </p:cBhvr>
                                      <p:tavLst>
                                        <p:tav tm="0">
                                          <p:val>
                                            <p:strVal val="ppt_w"/>
                                          </p:val>
                                        </p:tav>
                                        <p:tav tm="100000">
                                          <p:val>
                                            <p:fltVal val="0"/>
                                          </p:val>
                                        </p:tav>
                                      </p:tavLst>
                                    </p:anim>
                                    <p:anim calcmode="lin" valueType="num">
                                      <p:cBhvr>
                                        <p:cTn id="43" dur="500"/>
                                        <p:tgtEl>
                                          <p:spTgt spid="7"/>
                                        </p:tgtEl>
                                        <p:attrNameLst>
                                          <p:attrName>ppt_h</p:attrName>
                                        </p:attrNameLst>
                                      </p:cBhvr>
                                      <p:tavLst>
                                        <p:tav tm="0">
                                          <p:val>
                                            <p:strVal val="ppt_h"/>
                                          </p:val>
                                        </p:tav>
                                        <p:tav tm="100000">
                                          <p:val>
                                            <p:fltVal val="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0" y="-1"/>
            <a:ext cx="12191999" cy="943430"/>
          </a:xfrm>
          <a:solidFill>
            <a:srgbClr val="0070C0"/>
          </a:solidFill>
        </p:spPr>
        <p:txBody>
          <a:bodyPr>
            <a:normAutofit/>
          </a:bodyPr>
          <a:lstStyle/>
          <a:p>
            <a:pPr algn="ctr"/>
            <a:r>
              <a:rPr lang="de-DE" sz="4500" b="1" dirty="0" smtClean="0">
                <a:solidFill>
                  <a:schemeClr val="bg1"/>
                </a:solidFill>
                <a:latin typeface="Arial" panose="020B0604020202020204" pitchFamily="34" charset="0"/>
                <a:cs typeface="Arial" panose="020B0604020202020204" pitchFamily="34" charset="0"/>
              </a:rPr>
              <a:t>PLAN DER STUNDE:</a:t>
            </a:r>
            <a:endParaRPr lang="ru-RU" sz="4500" b="1" dirty="0">
              <a:solidFill>
                <a:schemeClr val="bg1"/>
              </a:solidFill>
              <a:latin typeface="Arial" panose="020B0604020202020204" pitchFamily="34" charset="0"/>
              <a:cs typeface="Arial" panose="020B0604020202020204" pitchFamily="34" charset="0"/>
            </a:endParaRPr>
          </a:p>
        </p:txBody>
      </p:sp>
      <p:sp>
        <p:nvSpPr>
          <p:cNvPr id="5" name="Подзаголовок 4"/>
          <p:cNvSpPr>
            <a:spLocks noGrp="1"/>
          </p:cNvSpPr>
          <p:nvPr>
            <p:ph type="subTitle" idx="1"/>
          </p:nvPr>
        </p:nvSpPr>
        <p:spPr>
          <a:xfrm>
            <a:off x="314325" y="1146629"/>
            <a:ext cx="11530013" cy="5239883"/>
          </a:xfrm>
          <a:ln w="28575"/>
        </p:spPr>
        <p:style>
          <a:lnRef idx="2">
            <a:schemeClr val="accent3"/>
          </a:lnRef>
          <a:fillRef idx="1">
            <a:schemeClr val="lt1"/>
          </a:fillRef>
          <a:effectRef idx="0">
            <a:schemeClr val="accent3"/>
          </a:effectRef>
          <a:fontRef idx="minor">
            <a:schemeClr val="dk1"/>
          </a:fontRef>
        </p:style>
        <p:txBody>
          <a:bodyPr>
            <a:normAutofit/>
          </a:bodyPr>
          <a:lstStyle/>
          <a:p>
            <a:pPr algn="l"/>
            <a:endParaRPr lang="de-DE" sz="4000" dirty="0" smtClean="0">
              <a:solidFill>
                <a:srgbClr val="7030A0"/>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v"/>
            </a:pPr>
            <a:r>
              <a:rPr lang="de-DE" sz="4500" b="1" dirty="0" smtClean="0">
                <a:solidFill>
                  <a:schemeClr val="tx1"/>
                </a:solidFill>
                <a:latin typeface="Arial" panose="020B0604020202020204" pitchFamily="34" charset="0"/>
                <a:cs typeface="Arial" panose="020B0604020202020204" pitchFamily="34" charset="0"/>
              </a:rPr>
              <a:t> </a:t>
            </a:r>
            <a:r>
              <a:rPr lang="de-DE" sz="4500" b="1" dirty="0">
                <a:solidFill>
                  <a:schemeClr val="tx1"/>
                </a:solidFill>
                <a:latin typeface="Arial" panose="020B0604020202020204" pitchFamily="34" charset="0"/>
                <a:cs typeface="Arial" panose="020B0604020202020204" pitchFamily="34" charset="0"/>
              </a:rPr>
              <a:t>Kontrolle der Hausaufgabe</a:t>
            </a:r>
          </a:p>
          <a:p>
            <a:pPr marL="342900" lvl="0" indent="-342900" algn="l">
              <a:buFont typeface="Wingdings" panose="05000000000000000000" pitchFamily="2" charset="2"/>
              <a:buChar char="v"/>
            </a:pPr>
            <a:r>
              <a:rPr lang="de-DE" sz="4500" b="1" dirty="0">
                <a:solidFill>
                  <a:schemeClr val="tx1"/>
                </a:solidFill>
                <a:latin typeface="Arial" panose="020B0604020202020204" pitchFamily="34" charset="0"/>
                <a:cs typeface="Arial" panose="020B0604020202020204" pitchFamily="34" charset="0"/>
              </a:rPr>
              <a:t> Beantworten die Fragen</a:t>
            </a:r>
          </a:p>
          <a:p>
            <a:pPr marL="342900" lvl="0" indent="-342900" algn="l">
              <a:buFont typeface="Wingdings" panose="05000000000000000000" pitchFamily="2" charset="2"/>
              <a:buChar char="v"/>
            </a:pPr>
            <a:r>
              <a:rPr lang="de-DE" sz="4500" b="1" dirty="0">
                <a:solidFill>
                  <a:schemeClr val="tx1"/>
                </a:solidFill>
                <a:latin typeface="Arial" panose="020B0604020202020204" pitchFamily="34" charset="0"/>
                <a:cs typeface="Arial" panose="020B0604020202020204" pitchFamily="34" charset="0"/>
              </a:rPr>
              <a:t> Wir lesen das Märchen</a:t>
            </a:r>
          </a:p>
          <a:p>
            <a:pPr marL="342900" lvl="0" indent="-342900" algn="l">
              <a:buFont typeface="Wingdings" panose="05000000000000000000" pitchFamily="2" charset="2"/>
              <a:buChar char="v"/>
            </a:pPr>
            <a:r>
              <a:rPr lang="de-DE" sz="4500" b="1" dirty="0">
                <a:solidFill>
                  <a:schemeClr val="tx1"/>
                </a:solidFill>
                <a:latin typeface="Arial" panose="020B0604020202020204" pitchFamily="34" charset="0"/>
                <a:cs typeface="Arial" panose="020B0604020202020204" pitchFamily="34" charset="0"/>
              </a:rPr>
              <a:t> Aufgabe für selbstständige Arbeit</a:t>
            </a:r>
            <a:endParaRPr lang="ru-RU" sz="45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372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307144" y="5972465"/>
            <a:ext cx="11577711" cy="707886"/>
          </a:xfrm>
          <a:prstGeom prst="rect">
            <a:avLst/>
          </a:prstGeom>
        </p:spPr>
        <p:txBody>
          <a:bodyPr wrap="square">
            <a:spAutoFit/>
          </a:bodyPr>
          <a:lstStyle/>
          <a:p>
            <a:pPr algn="just"/>
            <a:r>
              <a:rPr lang="de-DE" sz="2000" dirty="0" smtClean="0">
                <a:latin typeface="Arial" panose="020B0604020202020204" pitchFamily="34" charset="0"/>
                <a:cs typeface="Arial" panose="020B0604020202020204" pitchFamily="34" charset="0"/>
              </a:rPr>
              <a:t>Dann </a:t>
            </a:r>
            <a:r>
              <a:rPr lang="de-DE" sz="2000" dirty="0">
                <a:latin typeface="Arial" panose="020B0604020202020204" pitchFamily="34" charset="0"/>
                <a:cs typeface="Arial" panose="020B0604020202020204" pitchFamily="34" charset="0"/>
              </a:rPr>
              <a:t>begannen sie ihr erstes Konzert. Der Esel schrie, der Hund bellte, die Katze miaute und der Hahn krähte. Und plötzlich sprangen sie durch das Fenster ins Zimmer.</a:t>
            </a:r>
          </a:p>
        </p:txBody>
      </p:sp>
      <p:pic>
        <p:nvPicPr>
          <p:cNvPr id="4" name="Рисунок 3"/>
          <p:cNvPicPr>
            <a:picLocks noChangeAspect="1"/>
          </p:cNvPicPr>
          <p:nvPr/>
        </p:nvPicPr>
        <p:blipFill>
          <a:blip r:embed="rId2"/>
          <a:stretch>
            <a:fillRect/>
          </a:stretch>
        </p:blipFill>
        <p:spPr>
          <a:xfrm>
            <a:off x="249700" y="535577"/>
            <a:ext cx="11692598" cy="5479255"/>
          </a:xfrm>
          <a:prstGeom prst="rect">
            <a:avLst/>
          </a:prstGeom>
        </p:spPr>
      </p:pic>
    </p:spTree>
    <p:extLst>
      <p:ext uri="{BB962C8B-B14F-4D97-AF65-F5344CB8AC3E}">
        <p14:creationId xmlns:p14="http://schemas.microsoft.com/office/powerpoint/2010/main" val="25587336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279009" y="5989712"/>
            <a:ext cx="11633981" cy="707886"/>
          </a:xfrm>
          <a:prstGeom prst="rect">
            <a:avLst/>
          </a:prstGeom>
        </p:spPr>
        <p:txBody>
          <a:bodyPr wrap="square">
            <a:spAutoFit/>
          </a:bodyPr>
          <a:lstStyle/>
          <a:p>
            <a:pPr algn="just"/>
            <a:r>
              <a:rPr lang="de-DE" sz="2000" dirty="0">
                <a:latin typeface="Arial" panose="020B0604020202020204" pitchFamily="34" charset="0"/>
                <a:cs typeface="Arial" panose="020B0604020202020204" pitchFamily="34" charset="0"/>
              </a:rPr>
              <a:t>Die Tiere schrien so laut, dass die Räuber große Angst bekamen und schnell aus dem Haus in den Wald liefen.</a:t>
            </a:r>
          </a:p>
        </p:txBody>
      </p:sp>
      <p:pic>
        <p:nvPicPr>
          <p:cNvPr id="4" name="Рисунок 3"/>
          <p:cNvPicPr>
            <a:picLocks noChangeAspect="1"/>
          </p:cNvPicPr>
          <p:nvPr/>
        </p:nvPicPr>
        <p:blipFill>
          <a:blip r:embed="rId2"/>
          <a:stretch>
            <a:fillRect/>
          </a:stretch>
        </p:blipFill>
        <p:spPr>
          <a:xfrm>
            <a:off x="379828" y="535577"/>
            <a:ext cx="11408898" cy="5479255"/>
          </a:xfrm>
          <a:prstGeom prst="rect">
            <a:avLst/>
          </a:prstGeom>
        </p:spPr>
      </p:pic>
      <p:pic>
        <p:nvPicPr>
          <p:cNvPr id="5" name="Рисунок 4"/>
          <p:cNvPicPr>
            <a:picLocks noChangeAspect="1"/>
          </p:cNvPicPr>
          <p:nvPr/>
        </p:nvPicPr>
        <p:blipFill>
          <a:blip r:embed="rId3"/>
          <a:stretch>
            <a:fillRect/>
          </a:stretch>
        </p:blipFill>
        <p:spPr>
          <a:xfrm>
            <a:off x="379828" y="535577"/>
            <a:ext cx="11408898" cy="5479255"/>
          </a:xfrm>
          <a:prstGeom prst="rect">
            <a:avLst/>
          </a:prstGeom>
        </p:spPr>
      </p:pic>
    </p:spTree>
    <p:extLst>
      <p:ext uri="{BB962C8B-B14F-4D97-AF65-F5344CB8AC3E}">
        <p14:creationId xmlns:p14="http://schemas.microsoft.com/office/powerpoint/2010/main" val="3630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0" y="0"/>
            <a:ext cx="12191999" cy="870631"/>
          </a:xfrm>
          <a:solidFill>
            <a:srgbClr val="0070C0"/>
          </a:solidFill>
        </p:spPr>
        <p:txBody>
          <a:bodyPr>
            <a:normAutofit/>
          </a:bodyPr>
          <a:lstStyle/>
          <a:p>
            <a:pPr algn="ctr"/>
            <a:r>
              <a:rPr lang="de-DE" sz="5400" b="1" dirty="0" smtClean="0">
                <a:solidFill>
                  <a:schemeClr val="bg1"/>
                </a:solidFill>
                <a:latin typeface="Arial" panose="020B0604020202020204" pitchFamily="34" charset="0"/>
                <a:cs typeface="Arial" panose="020B0604020202020204" pitchFamily="34" charset="0"/>
              </a:rPr>
              <a:t>Aufgabe für selbstständige Arbeit</a:t>
            </a:r>
            <a:endParaRPr lang="ru-RU" sz="5400" b="1" dirty="0">
              <a:solidFill>
                <a:schemeClr val="bg1"/>
              </a:solidFill>
              <a:latin typeface="Arial" panose="020B0604020202020204" pitchFamily="34" charset="0"/>
              <a:cs typeface="Arial" panose="020B0604020202020204" pitchFamily="34" charset="0"/>
            </a:endParaRPr>
          </a:p>
        </p:txBody>
      </p:sp>
      <p:sp>
        <p:nvSpPr>
          <p:cNvPr id="5" name="Подзаголовок 4"/>
          <p:cNvSpPr>
            <a:spLocks noGrp="1"/>
          </p:cNvSpPr>
          <p:nvPr>
            <p:ph type="subTitle" idx="1"/>
          </p:nvPr>
        </p:nvSpPr>
        <p:spPr>
          <a:xfrm>
            <a:off x="314325" y="1050878"/>
            <a:ext cx="11530013" cy="5540991"/>
          </a:xfrm>
          <a:ln w="28575"/>
        </p:spPr>
        <p:style>
          <a:lnRef idx="2">
            <a:schemeClr val="accent3"/>
          </a:lnRef>
          <a:fillRef idx="1">
            <a:schemeClr val="lt1"/>
          </a:fillRef>
          <a:effectRef idx="0">
            <a:schemeClr val="accent3"/>
          </a:effectRef>
          <a:fontRef idx="minor">
            <a:schemeClr val="dk1"/>
          </a:fontRef>
        </p:style>
        <p:txBody>
          <a:bodyPr>
            <a:normAutofit/>
          </a:bodyPr>
          <a:lstStyle/>
          <a:p>
            <a:pPr algn="l"/>
            <a:r>
              <a:rPr lang="de-DE" sz="4000" b="1" i="1" dirty="0" smtClean="0">
                <a:solidFill>
                  <a:srgbClr val="7030A0"/>
                </a:solidFill>
                <a:latin typeface="Arial" panose="020B0604020202020204" pitchFamily="34" charset="0"/>
                <a:cs typeface="Arial" panose="020B0604020202020204" pitchFamily="34" charset="0"/>
              </a:rPr>
              <a:t> Übung </a:t>
            </a:r>
            <a:r>
              <a:rPr lang="uz-Cyrl-UZ" sz="4000" b="1" i="1" dirty="0" smtClean="0">
                <a:solidFill>
                  <a:srgbClr val="7030A0"/>
                </a:solidFill>
                <a:latin typeface="Arial" panose="020B0604020202020204" pitchFamily="34" charset="0"/>
                <a:cs typeface="Arial" panose="020B0604020202020204" pitchFamily="34" charset="0"/>
              </a:rPr>
              <a:t>7</a:t>
            </a:r>
            <a:r>
              <a:rPr lang="de-DE" sz="4000" b="1" i="1" dirty="0" smtClean="0">
                <a:solidFill>
                  <a:srgbClr val="7030A0"/>
                </a:solidFill>
                <a:latin typeface="Arial" panose="020B0604020202020204" pitchFamily="34" charset="0"/>
                <a:cs typeface="Arial" panose="020B0604020202020204" pitchFamily="34" charset="0"/>
              </a:rPr>
              <a:t>, Seite 1</a:t>
            </a:r>
            <a:r>
              <a:rPr lang="uz-Cyrl-UZ" sz="4000" b="1" i="1" dirty="0" smtClean="0">
                <a:solidFill>
                  <a:srgbClr val="7030A0"/>
                </a:solidFill>
                <a:latin typeface="Arial" panose="020B0604020202020204" pitchFamily="34" charset="0"/>
                <a:cs typeface="Arial" panose="020B0604020202020204" pitchFamily="34" charset="0"/>
              </a:rPr>
              <a:t>34</a:t>
            </a:r>
            <a:endParaRPr lang="de-DE" sz="4000" b="1" i="1" dirty="0" smtClean="0">
              <a:solidFill>
                <a:srgbClr val="7030A0"/>
              </a:solidFill>
              <a:latin typeface="Arial" panose="020B0604020202020204" pitchFamily="34" charset="0"/>
              <a:cs typeface="Arial" panose="020B0604020202020204" pitchFamily="34" charset="0"/>
            </a:endParaRPr>
          </a:p>
          <a:p>
            <a:pPr algn="l"/>
            <a:r>
              <a:rPr lang="de-DE" sz="4000" b="1" i="1" dirty="0" smtClean="0">
                <a:solidFill>
                  <a:srgbClr val="7030A0"/>
                </a:solidFill>
                <a:latin typeface="Arial" panose="020B0604020202020204" pitchFamily="34" charset="0"/>
                <a:cs typeface="Arial" panose="020B0604020202020204" pitchFamily="34" charset="0"/>
              </a:rPr>
              <a:t> </a:t>
            </a:r>
            <a:r>
              <a:rPr lang="de-DE" sz="4000" b="1" i="1" dirty="0">
                <a:solidFill>
                  <a:srgbClr val="7030A0"/>
                </a:solidFill>
                <a:latin typeface="Arial" panose="020B0604020202020204" pitchFamily="34" charset="0"/>
                <a:cs typeface="Arial" panose="020B0604020202020204" pitchFamily="34" charset="0"/>
              </a:rPr>
              <a:t> </a:t>
            </a:r>
            <a:r>
              <a:rPr lang="de-DE" sz="4000" b="1" i="1" dirty="0" smtClean="0">
                <a:solidFill>
                  <a:srgbClr val="7030A0"/>
                </a:solidFill>
                <a:latin typeface="Arial" panose="020B0604020202020204" pitchFamily="34" charset="0"/>
                <a:cs typeface="Arial" panose="020B0604020202020204" pitchFamily="34" charset="0"/>
              </a:rPr>
              <a:t>Finden Sie </a:t>
            </a:r>
            <a:r>
              <a:rPr lang="de-DE" sz="4000" b="1" i="1" dirty="0">
                <a:solidFill>
                  <a:srgbClr val="7030A0"/>
                </a:solidFill>
                <a:latin typeface="Arial" panose="020B0604020202020204" pitchFamily="34" charset="0"/>
                <a:cs typeface="Arial" panose="020B0604020202020204" pitchFamily="34" charset="0"/>
              </a:rPr>
              <a:t>im Abschnitt I des Märchens „Die Bremer Stadtmusikanten“    die </a:t>
            </a:r>
            <a:r>
              <a:rPr lang="de-DE" sz="4000" b="1" i="1" dirty="0" smtClean="0">
                <a:solidFill>
                  <a:srgbClr val="7030A0"/>
                </a:solidFill>
                <a:latin typeface="Arial" panose="020B0604020202020204" pitchFamily="34" charset="0"/>
                <a:cs typeface="Arial" panose="020B0604020202020204" pitchFamily="34" charset="0"/>
              </a:rPr>
              <a:t>neue Wörter </a:t>
            </a:r>
            <a:r>
              <a:rPr lang="de-DE" sz="4000" b="1" i="1" dirty="0">
                <a:solidFill>
                  <a:srgbClr val="7030A0"/>
                </a:solidFill>
                <a:latin typeface="Arial" panose="020B0604020202020204" pitchFamily="34" charset="0"/>
                <a:cs typeface="Arial" panose="020B0604020202020204" pitchFamily="34" charset="0"/>
              </a:rPr>
              <a:t>und </a:t>
            </a:r>
            <a:r>
              <a:rPr lang="de-DE" sz="4000" b="1" i="1" dirty="0" smtClean="0">
                <a:solidFill>
                  <a:srgbClr val="7030A0"/>
                </a:solidFill>
                <a:latin typeface="Arial" panose="020B0604020202020204" pitchFamily="34" charset="0"/>
                <a:cs typeface="Arial" panose="020B0604020202020204" pitchFamily="34" charset="0"/>
              </a:rPr>
              <a:t>schreiben </a:t>
            </a:r>
            <a:r>
              <a:rPr lang="de-DE" sz="4000" b="1" i="1" dirty="0">
                <a:solidFill>
                  <a:srgbClr val="7030A0"/>
                </a:solidFill>
                <a:latin typeface="Arial" panose="020B0604020202020204" pitchFamily="34" charset="0"/>
                <a:cs typeface="Arial" panose="020B0604020202020204" pitchFamily="34" charset="0"/>
              </a:rPr>
              <a:t>s</a:t>
            </a:r>
            <a:r>
              <a:rPr lang="de-DE" sz="4000" b="1" i="1" dirty="0" smtClean="0">
                <a:solidFill>
                  <a:srgbClr val="7030A0"/>
                </a:solidFill>
                <a:latin typeface="Arial" panose="020B0604020202020204" pitchFamily="34" charset="0"/>
                <a:cs typeface="Arial" panose="020B0604020202020204" pitchFamily="34" charset="0"/>
              </a:rPr>
              <a:t>ie auf </a:t>
            </a:r>
            <a:r>
              <a:rPr lang="de-DE" sz="4000" b="1" i="1" dirty="0">
                <a:solidFill>
                  <a:srgbClr val="7030A0"/>
                </a:solidFill>
                <a:latin typeface="Arial" panose="020B0604020202020204" pitchFamily="34" charset="0"/>
                <a:cs typeface="Arial" panose="020B0604020202020204" pitchFamily="34" charset="0"/>
              </a:rPr>
              <a:t>!</a:t>
            </a:r>
            <a:endParaRPr lang="de-DE" sz="4000" b="1" dirty="0">
              <a:solidFill>
                <a:srgbClr val="7030A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571" y="3454773"/>
            <a:ext cx="4183014" cy="2982351"/>
          </a:xfrm>
          <a:prstGeom prst="rect">
            <a:avLst/>
          </a:prstGeom>
        </p:spPr>
      </p:pic>
    </p:spTree>
    <p:extLst>
      <p:ext uri="{BB962C8B-B14F-4D97-AF65-F5344CB8AC3E}">
        <p14:creationId xmlns:p14="http://schemas.microsoft.com/office/powerpoint/2010/main" val="2189158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0" y="0"/>
            <a:ext cx="12192000" cy="942975"/>
          </a:xfrm>
          <a:solidFill>
            <a:srgbClr val="0070C0"/>
          </a:solidFill>
        </p:spPr>
        <p:txBody>
          <a:bodyPr>
            <a:noAutofit/>
          </a:bodyPr>
          <a:lstStyle/>
          <a:p>
            <a:r>
              <a:rPr lang="de-DE" sz="6600" b="1" dirty="0" smtClean="0">
                <a:solidFill>
                  <a:schemeClr val="bg1"/>
                </a:solidFill>
                <a:latin typeface="Arial" panose="020B0604020202020204" pitchFamily="34" charset="0"/>
                <a:cs typeface="Arial" panose="020B0604020202020204" pitchFamily="34" charset="0"/>
              </a:rPr>
              <a:t>Ende der Stunde</a:t>
            </a:r>
            <a:endParaRPr lang="ru-RU" sz="6600" b="1" dirty="0">
              <a:solidFill>
                <a:schemeClr val="bg1"/>
              </a:solidFill>
              <a:latin typeface="Arial" panose="020B0604020202020204" pitchFamily="34" charset="0"/>
              <a:cs typeface="Arial" panose="020B0604020202020204" pitchFamily="34" charset="0"/>
            </a:endParaRPr>
          </a:p>
        </p:txBody>
      </p:sp>
      <p:sp>
        <p:nvSpPr>
          <p:cNvPr id="7" name="Подзаголовок 6"/>
          <p:cNvSpPr>
            <a:spLocks noGrp="1"/>
          </p:cNvSpPr>
          <p:nvPr>
            <p:ph type="subTitle" idx="1"/>
          </p:nvPr>
        </p:nvSpPr>
        <p:spPr>
          <a:xfrm>
            <a:off x="501445" y="1091821"/>
            <a:ext cx="11235630" cy="5431809"/>
          </a:xfrm>
          <a:ln w="38100">
            <a:solidFill>
              <a:srgbClr val="002060"/>
            </a:solidFill>
          </a:ln>
        </p:spPr>
        <p:txBody>
          <a:bodyPr>
            <a:normAutofit/>
          </a:bodyPr>
          <a:lstStyle/>
          <a:p>
            <a:r>
              <a:rPr lang="de-DE" sz="5400" b="1" dirty="0" smtClean="0">
                <a:solidFill>
                  <a:srgbClr val="002060"/>
                </a:solidFill>
                <a:latin typeface="Arial" panose="020B0604020202020204" pitchFamily="34" charset="0"/>
                <a:cs typeface="Arial" panose="020B0604020202020204" pitchFamily="34" charset="0"/>
              </a:rPr>
              <a:t>Unsere Stunde ist zu Ende</a:t>
            </a:r>
          </a:p>
          <a:p>
            <a:r>
              <a:rPr lang="de-DE" sz="5400" b="1" dirty="0" smtClean="0">
                <a:solidFill>
                  <a:srgbClr val="002060"/>
                </a:solidFill>
                <a:latin typeface="Arial" panose="020B0604020202020204" pitchFamily="34" charset="0"/>
                <a:cs typeface="Arial" panose="020B0604020202020204" pitchFamily="34" charset="0"/>
              </a:rPr>
              <a:t>Danke für Aufmerksamkeit!</a:t>
            </a:r>
          </a:p>
          <a:p>
            <a:r>
              <a:rPr lang="de-DE" sz="5400" b="1" dirty="0" smtClean="0">
                <a:solidFill>
                  <a:srgbClr val="002060"/>
                </a:solidFill>
                <a:latin typeface="Arial" panose="020B0604020202020204" pitchFamily="34" charset="0"/>
                <a:cs typeface="Arial" panose="020B0604020202020204" pitchFamily="34" charset="0"/>
              </a:rPr>
              <a:t>Auf Wiedersehen!</a:t>
            </a:r>
            <a:endParaRPr lang="ru-RU" sz="5400" b="1" dirty="0">
              <a:solidFill>
                <a:srgbClr val="00206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208" y="3807725"/>
            <a:ext cx="4178104" cy="2417445"/>
          </a:xfrm>
          <a:prstGeom prst="rect">
            <a:avLst/>
          </a:prstGeom>
        </p:spPr>
      </p:pic>
    </p:spTree>
    <p:extLst>
      <p:ext uri="{BB962C8B-B14F-4D97-AF65-F5344CB8AC3E}">
        <p14:creationId xmlns:p14="http://schemas.microsoft.com/office/powerpoint/2010/main" val="1126549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836023"/>
          </a:xfrm>
          <a:solidFill>
            <a:srgbClr val="0070C0"/>
          </a:solidFill>
        </p:spPr>
        <p:txBody>
          <a:bodyPr>
            <a:normAutofit/>
          </a:bodyPr>
          <a:lstStyle/>
          <a:p>
            <a:pPr algn="ctr"/>
            <a:r>
              <a:rPr lang="de-DE" b="1" dirty="0" smtClean="0">
                <a:solidFill>
                  <a:schemeClr val="bg1"/>
                </a:solidFill>
                <a:latin typeface="Arial" panose="020B0604020202020204" pitchFamily="34" charset="0"/>
                <a:cs typeface="Arial" panose="020B0604020202020204" pitchFamily="34" charset="0"/>
              </a:rPr>
              <a:t>Kontrolle der Hausaufgabe</a:t>
            </a:r>
            <a:endParaRPr lang="ru-RU" b="1" dirty="0">
              <a:solidFill>
                <a:schemeClr val="bg1"/>
              </a:solidFill>
              <a:latin typeface="Arial" panose="020B0604020202020204" pitchFamily="34" charset="0"/>
              <a:cs typeface="Arial" panose="020B0604020202020204" pitchFamily="34" charset="0"/>
            </a:endParaRPr>
          </a:p>
        </p:txBody>
      </p:sp>
      <p:sp>
        <p:nvSpPr>
          <p:cNvPr id="24" name="Прямоугольник 23"/>
          <p:cNvSpPr/>
          <p:nvPr/>
        </p:nvSpPr>
        <p:spPr>
          <a:xfrm>
            <a:off x="423081" y="1065679"/>
            <a:ext cx="11204812" cy="5478423"/>
          </a:xfrm>
          <a:prstGeom prst="rect">
            <a:avLst/>
          </a:prstGeom>
          <a:ln w="38100">
            <a:solidFill>
              <a:srgbClr val="0070C0"/>
            </a:solidFill>
          </a:ln>
        </p:spPr>
        <p:txBody>
          <a:bodyPr wrap="square">
            <a:spAutoFit/>
          </a:bodyPr>
          <a:lstStyle/>
          <a:p>
            <a:pPr marL="514350" indent="-514350">
              <a:buAutoNum type="arabicParenR"/>
            </a:pPr>
            <a:r>
              <a:rPr lang="ru-RU" sz="3500" dirty="0" err="1" smtClean="0">
                <a:latin typeface="Arial" panose="020B0604020202020204" pitchFamily="34" charset="0"/>
                <a:cs typeface="Arial" panose="020B0604020202020204" pitchFamily="34" charset="0"/>
              </a:rPr>
              <a:t>Ich</a:t>
            </a:r>
            <a:r>
              <a:rPr lang="ru-RU" sz="3500" dirty="0" smtClean="0">
                <a:latin typeface="Arial" panose="020B0604020202020204" pitchFamily="34" charset="0"/>
                <a:cs typeface="Arial" panose="020B0604020202020204" pitchFamily="34" charset="0"/>
              </a:rPr>
              <a:t> </a:t>
            </a:r>
            <a:r>
              <a:rPr lang="ru-RU" sz="3500" dirty="0">
                <a:latin typeface="Arial" panose="020B0604020202020204" pitchFamily="34" charset="0"/>
                <a:cs typeface="Arial" panose="020B0604020202020204" pitchFamily="34" charset="0"/>
              </a:rPr>
              <a:t>_______ </a:t>
            </a:r>
            <a:r>
              <a:rPr lang="ru-RU" sz="3500" dirty="0" err="1">
                <a:latin typeface="Arial" panose="020B0604020202020204" pitchFamily="34" charset="0"/>
                <a:cs typeface="Arial" panose="020B0604020202020204" pitchFamily="34" charset="0"/>
              </a:rPr>
              <a:t>noch</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Fußball</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spielen</a:t>
            </a:r>
            <a:r>
              <a:rPr lang="ru-RU" sz="3500" dirty="0" smtClean="0">
                <a:latin typeface="Arial" panose="020B0604020202020204" pitchFamily="34" charset="0"/>
                <a:cs typeface="Arial" panose="020B0604020202020204" pitchFamily="34" charset="0"/>
              </a:rPr>
              <a:t>.</a:t>
            </a:r>
            <a:endParaRPr lang="de-DE" sz="3500" dirty="0" smtClean="0">
              <a:latin typeface="Arial" panose="020B0604020202020204" pitchFamily="34" charset="0"/>
              <a:cs typeface="Arial" panose="020B0604020202020204" pitchFamily="34" charset="0"/>
            </a:endParaRPr>
          </a:p>
          <a:p>
            <a:pPr marL="514350" indent="-514350">
              <a:buAutoNum type="arabicParenR"/>
            </a:pPr>
            <a:r>
              <a:rPr lang="ru-RU" sz="3500" dirty="0" smtClean="0">
                <a:latin typeface="Arial" panose="020B0604020202020204" pitchFamily="34" charset="0"/>
                <a:cs typeface="Arial" panose="020B0604020202020204" pitchFamily="34" charset="0"/>
              </a:rPr>
              <a:t> ________ </a:t>
            </a:r>
            <a:r>
              <a:rPr lang="ru-RU" sz="3500" dirty="0" err="1">
                <a:latin typeface="Arial" panose="020B0604020202020204" pitchFamily="34" charset="0"/>
                <a:cs typeface="Arial" panose="020B0604020202020204" pitchFamily="34" charset="0"/>
              </a:rPr>
              <a:t>du</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nicht</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nach</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Hause</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gehen</a:t>
            </a:r>
            <a:r>
              <a:rPr lang="ru-RU" sz="3500" dirty="0">
                <a:latin typeface="Arial" panose="020B0604020202020204" pitchFamily="34" charset="0"/>
                <a:cs typeface="Arial" panose="020B0604020202020204" pitchFamily="34" charset="0"/>
              </a:rPr>
              <a:t>? </a:t>
            </a:r>
            <a:endParaRPr lang="de-DE" sz="3500" dirty="0" smtClean="0">
              <a:latin typeface="Arial" panose="020B0604020202020204" pitchFamily="34" charset="0"/>
              <a:cs typeface="Arial" panose="020B0604020202020204" pitchFamily="34" charset="0"/>
            </a:endParaRPr>
          </a:p>
          <a:p>
            <a:pPr marL="514350" indent="-514350">
              <a:buAutoNum type="arabicParenR"/>
            </a:pPr>
            <a:r>
              <a:rPr lang="ru-RU" sz="3500" dirty="0" err="1" smtClean="0">
                <a:latin typeface="Arial" panose="020B0604020202020204" pitchFamily="34" charset="0"/>
                <a:cs typeface="Arial" panose="020B0604020202020204" pitchFamily="34" charset="0"/>
              </a:rPr>
              <a:t>Meine</a:t>
            </a:r>
            <a:r>
              <a:rPr lang="ru-RU" sz="3500" dirty="0" smtClean="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Eltern</a:t>
            </a:r>
            <a:r>
              <a:rPr lang="ru-RU" sz="3500" dirty="0">
                <a:latin typeface="Arial" panose="020B0604020202020204" pitchFamily="34" charset="0"/>
                <a:cs typeface="Arial" panose="020B0604020202020204" pitchFamily="34" charset="0"/>
              </a:rPr>
              <a:t> </a:t>
            </a:r>
            <a:r>
              <a:rPr lang="ru-RU" sz="3500" dirty="0" smtClean="0">
                <a:latin typeface="Arial" panose="020B0604020202020204" pitchFamily="34" charset="0"/>
                <a:cs typeface="Arial" panose="020B0604020202020204" pitchFamily="34" charset="0"/>
              </a:rPr>
              <a:t>________ </a:t>
            </a:r>
            <a:r>
              <a:rPr lang="ru-RU" sz="3500" dirty="0" err="1">
                <a:latin typeface="Arial" panose="020B0604020202020204" pitchFamily="34" charset="0"/>
                <a:cs typeface="Arial" panose="020B0604020202020204" pitchFamily="34" charset="0"/>
              </a:rPr>
              <a:t>heute</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Abend</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Karten</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spielen</a:t>
            </a:r>
            <a:r>
              <a:rPr lang="ru-RU" sz="3500" dirty="0">
                <a:latin typeface="Arial" panose="020B0604020202020204" pitchFamily="34" charset="0"/>
                <a:cs typeface="Arial" panose="020B0604020202020204" pitchFamily="34" charset="0"/>
              </a:rPr>
              <a:t>. </a:t>
            </a:r>
            <a:endParaRPr lang="de-DE" sz="3500" dirty="0" smtClean="0">
              <a:latin typeface="Arial" panose="020B0604020202020204" pitchFamily="34" charset="0"/>
              <a:cs typeface="Arial" panose="020B0604020202020204" pitchFamily="34" charset="0"/>
            </a:endParaRPr>
          </a:p>
          <a:p>
            <a:pPr marL="514350" indent="-514350">
              <a:buAutoNum type="arabicParenR"/>
            </a:pPr>
            <a:r>
              <a:rPr lang="ru-RU" sz="3500" dirty="0" err="1" smtClean="0">
                <a:latin typeface="Arial" panose="020B0604020202020204" pitchFamily="34" charset="0"/>
                <a:cs typeface="Arial" panose="020B0604020202020204" pitchFamily="34" charset="0"/>
              </a:rPr>
              <a:t>Der</a:t>
            </a:r>
            <a:r>
              <a:rPr lang="ru-RU" sz="3500" dirty="0" smtClean="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Junge</a:t>
            </a:r>
            <a:r>
              <a:rPr lang="ru-RU" sz="3500" dirty="0">
                <a:latin typeface="Arial" panose="020B0604020202020204" pitchFamily="34" charset="0"/>
                <a:cs typeface="Arial" panose="020B0604020202020204" pitchFamily="34" charset="0"/>
              </a:rPr>
              <a:t> </a:t>
            </a:r>
            <a:r>
              <a:rPr lang="ru-RU" sz="3500" dirty="0" smtClean="0">
                <a:latin typeface="Arial" panose="020B0604020202020204" pitchFamily="34" charset="0"/>
                <a:cs typeface="Arial" panose="020B0604020202020204" pitchFamily="34" charset="0"/>
              </a:rPr>
              <a:t>_______ </a:t>
            </a:r>
            <a:r>
              <a:rPr lang="ru-RU" sz="3500" dirty="0" err="1">
                <a:latin typeface="Arial" panose="020B0604020202020204" pitchFamily="34" charset="0"/>
                <a:cs typeface="Arial" panose="020B0604020202020204" pitchFamily="34" charset="0"/>
              </a:rPr>
              <a:t>nicht</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in</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die</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Schule</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gehen</a:t>
            </a:r>
            <a:r>
              <a:rPr lang="ru-RU" sz="3500" dirty="0">
                <a:latin typeface="Arial" panose="020B0604020202020204" pitchFamily="34" charset="0"/>
                <a:cs typeface="Arial" panose="020B0604020202020204" pitchFamily="34" charset="0"/>
              </a:rPr>
              <a:t>. </a:t>
            </a:r>
            <a:endParaRPr lang="de-DE" sz="3500" dirty="0" smtClean="0">
              <a:latin typeface="Arial" panose="020B0604020202020204" pitchFamily="34" charset="0"/>
              <a:cs typeface="Arial" panose="020B0604020202020204" pitchFamily="34" charset="0"/>
            </a:endParaRPr>
          </a:p>
          <a:p>
            <a:pPr marL="514350" indent="-514350">
              <a:buAutoNum type="arabicParenR"/>
            </a:pPr>
            <a:r>
              <a:rPr lang="ru-RU" sz="3500" dirty="0" err="1" smtClean="0">
                <a:latin typeface="Arial" panose="020B0604020202020204" pitchFamily="34" charset="0"/>
                <a:cs typeface="Arial" panose="020B0604020202020204" pitchFamily="34" charset="0"/>
              </a:rPr>
              <a:t>Sie</a:t>
            </a:r>
            <a:r>
              <a:rPr lang="ru-RU" sz="3500" dirty="0" smtClean="0">
                <a:latin typeface="Arial" panose="020B0604020202020204" pitchFamily="34" charset="0"/>
                <a:cs typeface="Arial" panose="020B0604020202020204" pitchFamily="34" charset="0"/>
              </a:rPr>
              <a:t> ___________ </a:t>
            </a:r>
            <a:r>
              <a:rPr lang="ru-RU" sz="3500" dirty="0" err="1">
                <a:latin typeface="Arial" panose="020B0604020202020204" pitchFamily="34" charset="0"/>
                <a:cs typeface="Arial" panose="020B0604020202020204" pitchFamily="34" charset="0"/>
              </a:rPr>
              <a:t>heute</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ins</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Kino</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gehen</a:t>
            </a:r>
            <a:r>
              <a:rPr lang="ru-RU" sz="3500" dirty="0" smtClean="0">
                <a:latin typeface="Arial" panose="020B0604020202020204" pitchFamily="34" charset="0"/>
                <a:cs typeface="Arial" panose="020B0604020202020204" pitchFamily="34" charset="0"/>
              </a:rPr>
              <a:t>.</a:t>
            </a:r>
            <a:endParaRPr lang="de-DE" sz="3500" dirty="0" smtClean="0">
              <a:latin typeface="Arial" panose="020B0604020202020204" pitchFamily="34" charset="0"/>
              <a:cs typeface="Arial" panose="020B0604020202020204" pitchFamily="34" charset="0"/>
            </a:endParaRPr>
          </a:p>
          <a:p>
            <a:pPr marL="514350" indent="-514350">
              <a:buAutoNum type="arabicParenR"/>
            </a:pPr>
            <a:r>
              <a:rPr lang="ru-RU" sz="3500" dirty="0" smtClean="0">
                <a:latin typeface="Arial" panose="020B0604020202020204" pitchFamily="34" charset="0"/>
                <a:cs typeface="Arial" panose="020B0604020202020204" pitchFamily="34" charset="0"/>
              </a:rPr>
              <a:t> ________ </a:t>
            </a:r>
            <a:r>
              <a:rPr lang="ru-RU" sz="3500" dirty="0" err="1">
                <a:latin typeface="Arial" panose="020B0604020202020204" pitchFamily="34" charset="0"/>
                <a:cs typeface="Arial" panose="020B0604020202020204" pitchFamily="34" charset="0"/>
              </a:rPr>
              <a:t>ihr</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heute</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Nachmittag</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schwimmen</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gehen</a:t>
            </a:r>
            <a:r>
              <a:rPr lang="ru-RU" sz="3500" dirty="0">
                <a:latin typeface="Arial" panose="020B0604020202020204" pitchFamily="34" charset="0"/>
                <a:cs typeface="Arial" panose="020B0604020202020204" pitchFamily="34" charset="0"/>
              </a:rPr>
              <a:t>? </a:t>
            </a:r>
            <a:endParaRPr lang="de-DE" sz="3500" dirty="0" smtClean="0">
              <a:latin typeface="Arial" panose="020B0604020202020204" pitchFamily="34" charset="0"/>
              <a:cs typeface="Arial" panose="020B0604020202020204" pitchFamily="34" charset="0"/>
            </a:endParaRPr>
          </a:p>
          <a:p>
            <a:pPr marL="514350" indent="-514350">
              <a:buAutoNum type="arabicParenR"/>
            </a:pPr>
            <a:r>
              <a:rPr lang="ru-RU" sz="3500" dirty="0" err="1" smtClean="0">
                <a:latin typeface="Arial" panose="020B0604020202020204" pitchFamily="34" charset="0"/>
                <a:cs typeface="Arial" panose="020B0604020202020204" pitchFamily="34" charset="0"/>
              </a:rPr>
              <a:t>Ich</a:t>
            </a:r>
            <a:r>
              <a:rPr lang="ru-RU" sz="3500" dirty="0" smtClean="0">
                <a:latin typeface="Arial" panose="020B0604020202020204" pitchFamily="34" charset="0"/>
                <a:cs typeface="Arial" panose="020B0604020202020204" pitchFamily="34" charset="0"/>
              </a:rPr>
              <a:t> _______ </a:t>
            </a:r>
            <a:r>
              <a:rPr lang="ru-RU" sz="3500" dirty="0" err="1">
                <a:latin typeface="Arial" panose="020B0604020202020204" pitchFamily="34" charset="0"/>
                <a:cs typeface="Arial" panose="020B0604020202020204" pitchFamily="34" charset="0"/>
              </a:rPr>
              <a:t>nicht</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essen</a:t>
            </a:r>
            <a:r>
              <a:rPr lang="ru-RU" sz="3500" dirty="0">
                <a:latin typeface="Arial" panose="020B0604020202020204" pitchFamily="34" charset="0"/>
                <a:cs typeface="Arial" panose="020B0604020202020204" pitchFamily="34" charset="0"/>
              </a:rPr>
              <a:t>! </a:t>
            </a:r>
            <a:endParaRPr lang="de-DE" sz="3500" dirty="0" smtClean="0">
              <a:latin typeface="Arial" panose="020B0604020202020204" pitchFamily="34" charset="0"/>
              <a:cs typeface="Arial" panose="020B0604020202020204" pitchFamily="34" charset="0"/>
            </a:endParaRPr>
          </a:p>
          <a:p>
            <a:pPr marL="514350" indent="-514350">
              <a:buAutoNum type="arabicParenR"/>
            </a:pPr>
            <a:r>
              <a:rPr lang="ru-RU" sz="3500" dirty="0" smtClean="0">
                <a:latin typeface="Arial" panose="020B0604020202020204" pitchFamily="34" charset="0"/>
                <a:cs typeface="Arial" panose="020B0604020202020204" pitchFamily="34" charset="0"/>
              </a:rPr>
              <a:t>__________ </a:t>
            </a:r>
            <a:r>
              <a:rPr lang="ru-RU" sz="3500" dirty="0" err="1">
                <a:latin typeface="Arial" panose="020B0604020202020204" pitchFamily="34" charset="0"/>
                <a:cs typeface="Arial" panose="020B0604020202020204" pitchFamily="34" charset="0"/>
              </a:rPr>
              <a:t>wir</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Tischtennis</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spielen</a:t>
            </a:r>
            <a:r>
              <a:rPr lang="ru-RU" sz="3500" dirty="0">
                <a:latin typeface="Arial" panose="020B0604020202020204" pitchFamily="34" charset="0"/>
                <a:cs typeface="Arial" panose="020B0604020202020204" pitchFamily="34" charset="0"/>
              </a:rPr>
              <a:t>? </a:t>
            </a:r>
            <a:endParaRPr lang="de-DE" sz="3500" dirty="0" smtClean="0">
              <a:latin typeface="Arial" panose="020B0604020202020204" pitchFamily="34" charset="0"/>
              <a:cs typeface="Arial" panose="020B0604020202020204" pitchFamily="34" charset="0"/>
            </a:endParaRPr>
          </a:p>
          <a:p>
            <a:pPr marL="514350" indent="-514350">
              <a:buAutoNum type="arabicParenR"/>
            </a:pPr>
            <a:r>
              <a:rPr lang="ru-RU" sz="3500" dirty="0" err="1" smtClean="0">
                <a:latin typeface="Arial" panose="020B0604020202020204" pitchFamily="34" charset="0"/>
                <a:cs typeface="Arial" panose="020B0604020202020204" pitchFamily="34" charset="0"/>
              </a:rPr>
              <a:t>Meine</a:t>
            </a:r>
            <a:r>
              <a:rPr lang="ru-RU" sz="3500" dirty="0" smtClean="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Freundin</a:t>
            </a:r>
            <a:r>
              <a:rPr lang="ru-RU" sz="3500" dirty="0">
                <a:latin typeface="Arial" panose="020B0604020202020204" pitchFamily="34" charset="0"/>
                <a:cs typeface="Arial" panose="020B0604020202020204" pitchFamily="34" charset="0"/>
              </a:rPr>
              <a:t> </a:t>
            </a:r>
            <a:r>
              <a:rPr lang="ru-RU" sz="3500" dirty="0" smtClean="0">
                <a:latin typeface="Arial" panose="020B0604020202020204" pitchFamily="34" charset="0"/>
                <a:cs typeface="Arial" panose="020B0604020202020204" pitchFamily="34" charset="0"/>
              </a:rPr>
              <a:t>_______ </a:t>
            </a:r>
            <a:r>
              <a:rPr lang="ru-RU" sz="3500" dirty="0" err="1">
                <a:latin typeface="Arial" panose="020B0604020202020204" pitchFamily="34" charset="0"/>
                <a:cs typeface="Arial" panose="020B0604020202020204" pitchFamily="34" charset="0"/>
              </a:rPr>
              <a:t>mit</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dem</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Hund</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spazieren</a:t>
            </a:r>
            <a:r>
              <a:rPr lang="ru-RU" sz="3500" dirty="0">
                <a:latin typeface="Arial" panose="020B0604020202020204" pitchFamily="34" charset="0"/>
                <a:cs typeface="Arial" panose="020B0604020202020204" pitchFamily="34" charset="0"/>
              </a:rPr>
              <a:t> </a:t>
            </a:r>
            <a:r>
              <a:rPr lang="ru-RU" sz="3500" dirty="0" err="1">
                <a:latin typeface="Arial" panose="020B0604020202020204" pitchFamily="34" charset="0"/>
                <a:cs typeface="Arial" panose="020B0604020202020204" pitchFamily="34" charset="0"/>
              </a:rPr>
              <a:t>gehen</a:t>
            </a:r>
            <a:r>
              <a:rPr lang="ru-RU" sz="3500" dirty="0" smtClean="0">
                <a:latin typeface="Arial" panose="020B0604020202020204" pitchFamily="34" charset="0"/>
                <a:cs typeface="Arial" panose="020B0604020202020204" pitchFamily="34" charset="0"/>
              </a:rPr>
              <a:t>. </a:t>
            </a:r>
            <a:endParaRPr lang="ru-RU" sz="3500" dirty="0">
              <a:latin typeface="Arial" panose="020B0604020202020204" pitchFamily="34" charset="0"/>
              <a:cs typeface="Arial" panose="020B0604020202020204" pitchFamily="34" charset="0"/>
            </a:endParaRPr>
          </a:p>
        </p:txBody>
      </p:sp>
      <p:sp>
        <p:nvSpPr>
          <p:cNvPr id="25" name="TextBox 24"/>
          <p:cNvSpPr txBox="1"/>
          <p:nvPr/>
        </p:nvSpPr>
        <p:spPr>
          <a:xfrm>
            <a:off x="2088107" y="1053185"/>
            <a:ext cx="1282890" cy="630942"/>
          </a:xfrm>
          <a:prstGeom prst="rect">
            <a:avLst/>
          </a:prstGeom>
          <a:noFill/>
        </p:spPr>
        <p:txBody>
          <a:bodyPr wrap="square" rtlCol="0">
            <a:spAutoFit/>
          </a:bodyPr>
          <a:lstStyle/>
          <a:p>
            <a:r>
              <a:rPr lang="en-US" sz="3500" b="1" dirty="0" smtClean="0">
                <a:solidFill>
                  <a:srgbClr val="FF0000"/>
                </a:solidFill>
                <a:latin typeface="Arial" panose="020B0604020202020204" pitchFamily="34" charset="0"/>
                <a:cs typeface="Arial" panose="020B0604020202020204" pitchFamily="34" charset="0"/>
              </a:rPr>
              <a:t>will</a:t>
            </a:r>
            <a:endParaRPr lang="ru-RU" sz="3500" b="1" dirty="0">
              <a:solidFill>
                <a:srgbClr val="FF0000"/>
              </a:solidFill>
              <a:latin typeface="Arial" panose="020B0604020202020204" pitchFamily="34" charset="0"/>
              <a:cs typeface="Arial" panose="020B0604020202020204" pitchFamily="34" charset="0"/>
            </a:endParaRPr>
          </a:p>
        </p:txBody>
      </p:sp>
      <p:sp>
        <p:nvSpPr>
          <p:cNvPr id="26" name="TextBox 25"/>
          <p:cNvSpPr txBox="1"/>
          <p:nvPr/>
        </p:nvSpPr>
        <p:spPr>
          <a:xfrm>
            <a:off x="1487604" y="1598312"/>
            <a:ext cx="1419367" cy="630942"/>
          </a:xfrm>
          <a:prstGeom prst="rect">
            <a:avLst/>
          </a:prstGeom>
          <a:noFill/>
        </p:spPr>
        <p:txBody>
          <a:bodyPr wrap="square" rtlCol="0">
            <a:spAutoFit/>
          </a:bodyPr>
          <a:lstStyle/>
          <a:p>
            <a:r>
              <a:rPr lang="en-US" sz="3500" b="1" dirty="0" err="1">
                <a:solidFill>
                  <a:srgbClr val="FF0000"/>
                </a:solidFill>
                <a:latin typeface="Arial" panose="020B0604020202020204" pitchFamily="34" charset="0"/>
                <a:cs typeface="Arial" panose="020B0604020202020204" pitchFamily="34" charset="0"/>
              </a:rPr>
              <a:t>W</a:t>
            </a:r>
            <a:r>
              <a:rPr lang="en-US" sz="3500" b="1" dirty="0" err="1" smtClean="0">
                <a:solidFill>
                  <a:srgbClr val="FF0000"/>
                </a:solidFill>
                <a:latin typeface="Arial" panose="020B0604020202020204" pitchFamily="34" charset="0"/>
                <a:cs typeface="Arial" panose="020B0604020202020204" pitchFamily="34" charset="0"/>
              </a:rPr>
              <a:t>illst</a:t>
            </a:r>
            <a:endParaRPr lang="ru-RU" sz="3500" b="1" dirty="0">
              <a:solidFill>
                <a:srgbClr val="FF0000"/>
              </a:solidFill>
              <a:latin typeface="Arial" panose="020B0604020202020204" pitchFamily="34" charset="0"/>
              <a:cs typeface="Arial" panose="020B0604020202020204" pitchFamily="34" charset="0"/>
            </a:endParaRPr>
          </a:p>
        </p:txBody>
      </p:sp>
      <p:sp>
        <p:nvSpPr>
          <p:cNvPr id="27" name="TextBox 26"/>
          <p:cNvSpPr txBox="1"/>
          <p:nvPr/>
        </p:nvSpPr>
        <p:spPr>
          <a:xfrm>
            <a:off x="3835020" y="2129050"/>
            <a:ext cx="1596789" cy="630942"/>
          </a:xfrm>
          <a:prstGeom prst="rect">
            <a:avLst/>
          </a:prstGeom>
          <a:noFill/>
        </p:spPr>
        <p:txBody>
          <a:bodyPr wrap="square" rtlCol="0">
            <a:spAutoFit/>
          </a:bodyPr>
          <a:lstStyle/>
          <a:p>
            <a:r>
              <a:rPr lang="en-US" sz="3500" b="1" dirty="0" err="1" smtClean="0">
                <a:solidFill>
                  <a:srgbClr val="FF0000"/>
                </a:solidFill>
                <a:latin typeface="Arial" panose="020B0604020202020204" pitchFamily="34" charset="0"/>
                <a:cs typeface="Arial" panose="020B0604020202020204" pitchFamily="34" charset="0"/>
              </a:rPr>
              <a:t>wollen</a:t>
            </a:r>
            <a:endParaRPr lang="ru-RU" sz="3500" b="1" dirty="0">
              <a:solidFill>
                <a:srgbClr val="FF0000"/>
              </a:solidFill>
              <a:latin typeface="Arial" panose="020B0604020202020204" pitchFamily="34" charset="0"/>
              <a:cs typeface="Arial" panose="020B0604020202020204" pitchFamily="34" charset="0"/>
            </a:endParaRPr>
          </a:p>
        </p:txBody>
      </p:sp>
      <p:sp>
        <p:nvSpPr>
          <p:cNvPr id="28" name="TextBox 27"/>
          <p:cNvSpPr txBox="1"/>
          <p:nvPr/>
        </p:nvSpPr>
        <p:spPr>
          <a:xfrm>
            <a:off x="3548418" y="2666029"/>
            <a:ext cx="1282890" cy="630942"/>
          </a:xfrm>
          <a:prstGeom prst="rect">
            <a:avLst/>
          </a:prstGeom>
          <a:noFill/>
        </p:spPr>
        <p:txBody>
          <a:bodyPr wrap="square" rtlCol="0">
            <a:spAutoFit/>
          </a:bodyPr>
          <a:lstStyle/>
          <a:p>
            <a:r>
              <a:rPr lang="en-US" sz="3500" b="1" dirty="0" smtClean="0">
                <a:solidFill>
                  <a:srgbClr val="FF0000"/>
                </a:solidFill>
                <a:latin typeface="Arial" panose="020B0604020202020204" pitchFamily="34" charset="0"/>
                <a:cs typeface="Arial" panose="020B0604020202020204" pitchFamily="34" charset="0"/>
              </a:rPr>
              <a:t>will</a:t>
            </a:r>
            <a:endParaRPr lang="ru-RU" sz="3500" b="1" dirty="0">
              <a:solidFill>
                <a:srgbClr val="FF0000"/>
              </a:solidFill>
              <a:latin typeface="Arial" panose="020B0604020202020204" pitchFamily="34" charset="0"/>
              <a:cs typeface="Arial" panose="020B0604020202020204" pitchFamily="34" charset="0"/>
            </a:endParaRPr>
          </a:p>
        </p:txBody>
      </p:sp>
      <p:sp>
        <p:nvSpPr>
          <p:cNvPr id="29" name="TextBox 28"/>
          <p:cNvSpPr txBox="1"/>
          <p:nvPr/>
        </p:nvSpPr>
        <p:spPr>
          <a:xfrm>
            <a:off x="1787857" y="3210609"/>
            <a:ext cx="914400" cy="630942"/>
          </a:xfrm>
          <a:prstGeom prst="rect">
            <a:avLst/>
          </a:prstGeom>
          <a:noFill/>
        </p:spPr>
        <p:txBody>
          <a:bodyPr wrap="square" rtlCol="0">
            <a:spAutoFit/>
          </a:bodyPr>
          <a:lstStyle/>
          <a:p>
            <a:r>
              <a:rPr lang="en-US" sz="3500" b="1" dirty="0" smtClean="0">
                <a:solidFill>
                  <a:srgbClr val="FF0000"/>
                </a:solidFill>
                <a:latin typeface="Arial" panose="020B0604020202020204" pitchFamily="34" charset="0"/>
                <a:cs typeface="Arial" panose="020B0604020202020204" pitchFamily="34" charset="0"/>
              </a:rPr>
              <a:t>will</a:t>
            </a:r>
            <a:endParaRPr lang="ru-RU" sz="3500" b="1" dirty="0">
              <a:solidFill>
                <a:srgbClr val="FF0000"/>
              </a:solidFill>
              <a:latin typeface="Arial" panose="020B0604020202020204" pitchFamily="34" charset="0"/>
              <a:cs typeface="Arial" panose="020B0604020202020204" pitchFamily="34" charset="0"/>
            </a:endParaRPr>
          </a:p>
        </p:txBody>
      </p:sp>
      <p:sp>
        <p:nvSpPr>
          <p:cNvPr id="30" name="TextBox 29"/>
          <p:cNvSpPr txBox="1"/>
          <p:nvPr/>
        </p:nvSpPr>
        <p:spPr>
          <a:xfrm>
            <a:off x="2640842" y="3192150"/>
            <a:ext cx="1992572" cy="630942"/>
          </a:xfrm>
          <a:prstGeom prst="rect">
            <a:avLst/>
          </a:prstGeom>
          <a:noFill/>
        </p:spPr>
        <p:txBody>
          <a:bodyPr wrap="square" rtlCol="0">
            <a:spAutoFit/>
          </a:bodyPr>
          <a:lstStyle/>
          <a:p>
            <a:r>
              <a:rPr lang="en-US" sz="3500" b="1" dirty="0" smtClean="0">
                <a:solidFill>
                  <a:srgbClr val="FF0000"/>
                </a:solidFill>
                <a:latin typeface="Arial" panose="020B0604020202020204" pitchFamily="34" charset="0"/>
                <a:cs typeface="Arial" panose="020B0604020202020204" pitchFamily="34" charset="0"/>
              </a:rPr>
              <a:t>/ </a:t>
            </a:r>
            <a:r>
              <a:rPr lang="en-US" sz="3500" b="1" dirty="0" err="1" smtClean="0">
                <a:solidFill>
                  <a:srgbClr val="FF0000"/>
                </a:solidFill>
                <a:latin typeface="Arial" panose="020B0604020202020204" pitchFamily="34" charset="0"/>
                <a:cs typeface="Arial" panose="020B0604020202020204" pitchFamily="34" charset="0"/>
              </a:rPr>
              <a:t>wollen</a:t>
            </a:r>
            <a:endParaRPr lang="ru-RU" sz="3500" b="1" dirty="0">
              <a:solidFill>
                <a:srgbClr val="FF0000"/>
              </a:solidFill>
              <a:latin typeface="Arial" panose="020B0604020202020204" pitchFamily="34" charset="0"/>
              <a:cs typeface="Arial" panose="020B0604020202020204" pitchFamily="34" charset="0"/>
            </a:endParaRPr>
          </a:p>
        </p:txBody>
      </p:sp>
      <p:sp>
        <p:nvSpPr>
          <p:cNvPr id="31" name="TextBox 30"/>
          <p:cNvSpPr txBox="1"/>
          <p:nvPr/>
        </p:nvSpPr>
        <p:spPr>
          <a:xfrm>
            <a:off x="1521722" y="3718271"/>
            <a:ext cx="1351130" cy="630942"/>
          </a:xfrm>
          <a:prstGeom prst="rect">
            <a:avLst/>
          </a:prstGeom>
          <a:noFill/>
        </p:spPr>
        <p:txBody>
          <a:bodyPr wrap="square" rtlCol="0">
            <a:spAutoFit/>
          </a:bodyPr>
          <a:lstStyle/>
          <a:p>
            <a:r>
              <a:rPr lang="en-US" sz="3500" b="1" dirty="0" err="1">
                <a:solidFill>
                  <a:srgbClr val="FF0000"/>
                </a:solidFill>
                <a:latin typeface="Arial" panose="020B0604020202020204" pitchFamily="34" charset="0"/>
                <a:cs typeface="Arial" panose="020B0604020202020204" pitchFamily="34" charset="0"/>
              </a:rPr>
              <a:t>W</a:t>
            </a:r>
            <a:r>
              <a:rPr lang="en-US" sz="3500" b="1" dirty="0" err="1" smtClean="0">
                <a:solidFill>
                  <a:srgbClr val="FF0000"/>
                </a:solidFill>
                <a:latin typeface="Arial" panose="020B0604020202020204" pitchFamily="34" charset="0"/>
                <a:cs typeface="Arial" panose="020B0604020202020204" pitchFamily="34" charset="0"/>
              </a:rPr>
              <a:t>ollt</a:t>
            </a:r>
            <a:endParaRPr lang="ru-RU" sz="3500" b="1" dirty="0">
              <a:solidFill>
                <a:srgbClr val="FF0000"/>
              </a:solidFill>
              <a:latin typeface="Arial" panose="020B0604020202020204" pitchFamily="34" charset="0"/>
              <a:cs typeface="Arial" panose="020B0604020202020204" pitchFamily="34" charset="0"/>
            </a:endParaRPr>
          </a:p>
        </p:txBody>
      </p:sp>
      <p:sp>
        <p:nvSpPr>
          <p:cNvPr id="32" name="TextBox 31"/>
          <p:cNvSpPr txBox="1"/>
          <p:nvPr/>
        </p:nvSpPr>
        <p:spPr>
          <a:xfrm>
            <a:off x="2088107" y="4268898"/>
            <a:ext cx="1282890" cy="630942"/>
          </a:xfrm>
          <a:prstGeom prst="rect">
            <a:avLst/>
          </a:prstGeom>
          <a:noFill/>
        </p:spPr>
        <p:txBody>
          <a:bodyPr wrap="square" rtlCol="0">
            <a:spAutoFit/>
          </a:bodyPr>
          <a:lstStyle/>
          <a:p>
            <a:r>
              <a:rPr lang="en-US" sz="3500" b="1" dirty="0" smtClean="0">
                <a:solidFill>
                  <a:srgbClr val="FF0000"/>
                </a:solidFill>
                <a:latin typeface="Arial" panose="020B0604020202020204" pitchFamily="34" charset="0"/>
                <a:cs typeface="Arial" panose="020B0604020202020204" pitchFamily="34" charset="0"/>
              </a:rPr>
              <a:t>will</a:t>
            </a:r>
            <a:endParaRPr lang="ru-RU" sz="3500" b="1" dirty="0">
              <a:solidFill>
                <a:srgbClr val="FF0000"/>
              </a:solidFill>
              <a:latin typeface="Arial" panose="020B0604020202020204" pitchFamily="34" charset="0"/>
              <a:cs typeface="Arial" panose="020B0604020202020204" pitchFamily="34" charset="0"/>
            </a:endParaRPr>
          </a:p>
        </p:txBody>
      </p:sp>
      <p:sp>
        <p:nvSpPr>
          <p:cNvPr id="33" name="TextBox 32"/>
          <p:cNvSpPr txBox="1"/>
          <p:nvPr/>
        </p:nvSpPr>
        <p:spPr>
          <a:xfrm>
            <a:off x="1351127" y="4775558"/>
            <a:ext cx="2483893" cy="630942"/>
          </a:xfrm>
          <a:prstGeom prst="rect">
            <a:avLst/>
          </a:prstGeom>
          <a:noFill/>
        </p:spPr>
        <p:txBody>
          <a:bodyPr wrap="square" rtlCol="0">
            <a:spAutoFit/>
          </a:bodyPr>
          <a:lstStyle/>
          <a:p>
            <a:r>
              <a:rPr lang="en-US" sz="3500" b="1" dirty="0" err="1" smtClean="0">
                <a:solidFill>
                  <a:srgbClr val="FF0000"/>
                </a:solidFill>
                <a:latin typeface="Arial" panose="020B0604020202020204" pitchFamily="34" charset="0"/>
                <a:cs typeface="Arial" panose="020B0604020202020204" pitchFamily="34" charset="0"/>
              </a:rPr>
              <a:t>Wollen</a:t>
            </a:r>
            <a:endParaRPr lang="ru-RU" sz="3500" b="1" dirty="0">
              <a:solidFill>
                <a:srgbClr val="FF0000"/>
              </a:solidFill>
              <a:latin typeface="Arial" panose="020B0604020202020204" pitchFamily="34" charset="0"/>
              <a:cs typeface="Arial" panose="020B0604020202020204" pitchFamily="34" charset="0"/>
            </a:endParaRPr>
          </a:p>
        </p:txBody>
      </p:sp>
      <p:sp>
        <p:nvSpPr>
          <p:cNvPr id="34" name="TextBox 33"/>
          <p:cNvSpPr txBox="1"/>
          <p:nvPr/>
        </p:nvSpPr>
        <p:spPr>
          <a:xfrm>
            <a:off x="4633414" y="5331115"/>
            <a:ext cx="1282890" cy="630942"/>
          </a:xfrm>
          <a:prstGeom prst="rect">
            <a:avLst/>
          </a:prstGeom>
          <a:noFill/>
        </p:spPr>
        <p:txBody>
          <a:bodyPr wrap="square" rtlCol="0">
            <a:spAutoFit/>
          </a:bodyPr>
          <a:lstStyle/>
          <a:p>
            <a:r>
              <a:rPr lang="en-US" sz="3500" b="1" dirty="0" smtClean="0">
                <a:solidFill>
                  <a:srgbClr val="FF0000"/>
                </a:solidFill>
                <a:latin typeface="Arial" panose="020B0604020202020204" pitchFamily="34" charset="0"/>
                <a:cs typeface="Arial" panose="020B0604020202020204" pitchFamily="34" charset="0"/>
              </a:rPr>
              <a:t>will</a:t>
            </a:r>
            <a:endParaRPr lang="ru-RU" sz="3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13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836023"/>
          </a:xfrm>
          <a:solidFill>
            <a:srgbClr val="0070C0"/>
          </a:solidFill>
        </p:spPr>
        <p:txBody>
          <a:bodyPr>
            <a:normAutofit/>
          </a:bodyPr>
          <a:lstStyle/>
          <a:p>
            <a:pPr algn="ctr"/>
            <a:r>
              <a:rPr lang="de-DE" b="1" dirty="0">
                <a:solidFill>
                  <a:schemeClr val="bg1"/>
                </a:solidFill>
                <a:latin typeface="Arial" panose="020B0604020202020204" pitchFamily="34" charset="0"/>
                <a:cs typeface="Arial" panose="020B0604020202020204" pitchFamily="34" charset="0"/>
              </a:rPr>
              <a:t>Die Deutsche Märchenstraße</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127379" y="254238"/>
            <a:ext cx="11937241" cy="6175088"/>
          </a:xfrm>
          <a:prstGeom prst="rect">
            <a:avLst/>
          </a:prstGeom>
        </p:spPr>
        <p:txBody>
          <a:bodyPr wrap="square">
            <a:spAutoFit/>
          </a:bodyPr>
          <a:lstStyle/>
          <a:p>
            <a:pPr marL="228600" algn="just">
              <a:lnSpc>
                <a:spcPct val="250000"/>
              </a:lnSpc>
              <a:spcAft>
                <a:spcPts val="1000"/>
              </a:spcAft>
            </a:pPr>
            <a:r>
              <a:rPr lang="de-DE" sz="3000" b="1" dirty="0">
                <a:latin typeface="Arial" panose="020B0604020202020204" pitchFamily="34" charset="0"/>
                <a:ea typeface="Times New Roman" panose="02020603050405020304" pitchFamily="18" charset="0"/>
                <a:cs typeface="Arial" panose="020B0604020202020204" pitchFamily="34" charset="0"/>
              </a:rPr>
              <a:t>1.Wann wurde die Deutsche Märchenstraße gegründet? </a:t>
            </a:r>
            <a:endParaRPr lang="ru-RU" sz="3000" b="1" dirty="0">
              <a:latin typeface="Arial" panose="020B0604020202020204" pitchFamily="34" charset="0"/>
              <a:ea typeface="Calibri" panose="020F0502020204030204" pitchFamily="34" charset="0"/>
              <a:cs typeface="Arial" panose="020B0604020202020204" pitchFamily="34" charset="0"/>
            </a:endParaRPr>
          </a:p>
          <a:p>
            <a:pPr marL="228600" algn="just">
              <a:lnSpc>
                <a:spcPct val="250000"/>
              </a:lnSpc>
              <a:spcAft>
                <a:spcPts val="1000"/>
              </a:spcAft>
            </a:pPr>
            <a:r>
              <a:rPr lang="de-DE" sz="3000" b="1" dirty="0">
                <a:latin typeface="Arial" panose="020B0604020202020204" pitchFamily="34" charset="0"/>
                <a:ea typeface="Times New Roman" panose="02020603050405020304" pitchFamily="18" charset="0"/>
                <a:cs typeface="Arial" panose="020B0604020202020204" pitchFamily="34" charset="0"/>
              </a:rPr>
              <a:t>2.Durch wie viel Städte und Dörfer geht die Märchenstraße? </a:t>
            </a:r>
            <a:endParaRPr lang="ru-RU" sz="3000" b="1" dirty="0">
              <a:latin typeface="Arial" panose="020B0604020202020204" pitchFamily="34" charset="0"/>
              <a:ea typeface="Calibri" panose="020F0502020204030204" pitchFamily="34" charset="0"/>
              <a:cs typeface="Arial" panose="020B0604020202020204" pitchFamily="34" charset="0"/>
            </a:endParaRPr>
          </a:p>
          <a:p>
            <a:pPr marL="228600" algn="just">
              <a:lnSpc>
                <a:spcPct val="250000"/>
              </a:lnSpc>
              <a:spcAft>
                <a:spcPts val="1000"/>
              </a:spcAft>
            </a:pPr>
            <a:r>
              <a:rPr lang="de-DE" sz="3000" b="1" dirty="0">
                <a:latin typeface="Arial" panose="020B0604020202020204" pitchFamily="34" charset="0"/>
                <a:ea typeface="Times New Roman" panose="02020603050405020304" pitchFamily="18" charset="0"/>
                <a:cs typeface="Arial" panose="020B0604020202020204" pitchFamily="34" charset="0"/>
              </a:rPr>
              <a:t>3.Wie lang ist die Deutsche Märchenstraße?</a:t>
            </a:r>
            <a:endParaRPr lang="ru-RU" sz="3000" b="1" dirty="0">
              <a:latin typeface="Arial" panose="020B0604020202020204" pitchFamily="34" charset="0"/>
              <a:ea typeface="Calibri" panose="020F0502020204030204" pitchFamily="34" charset="0"/>
              <a:cs typeface="Arial" panose="020B0604020202020204" pitchFamily="34" charset="0"/>
            </a:endParaRPr>
          </a:p>
          <a:p>
            <a:pPr marL="228600" algn="just">
              <a:lnSpc>
                <a:spcPct val="250000"/>
              </a:lnSpc>
              <a:spcAft>
                <a:spcPts val="1000"/>
              </a:spcAft>
            </a:pPr>
            <a:r>
              <a:rPr lang="de-DE" sz="3000" b="1" dirty="0">
                <a:latin typeface="Arial" panose="020B0604020202020204" pitchFamily="34" charset="0"/>
                <a:ea typeface="Times New Roman" panose="02020603050405020304" pitchFamily="18" charset="0"/>
                <a:cs typeface="Arial" panose="020B0604020202020204" pitchFamily="34" charset="0"/>
              </a:rPr>
              <a:t>4.Wo beginnt die Märchenstraße? </a:t>
            </a:r>
            <a:endParaRPr lang="ru-RU" sz="3000" b="1" dirty="0">
              <a:latin typeface="Arial" panose="020B0604020202020204" pitchFamily="34" charset="0"/>
              <a:ea typeface="Calibri" panose="020F0502020204030204" pitchFamily="34" charset="0"/>
              <a:cs typeface="Arial" panose="020B0604020202020204" pitchFamily="34" charset="0"/>
            </a:endParaRPr>
          </a:p>
          <a:p>
            <a:pPr marL="228600" algn="just">
              <a:lnSpc>
                <a:spcPct val="250000"/>
              </a:lnSpc>
              <a:spcAft>
                <a:spcPts val="1000"/>
              </a:spcAft>
            </a:pPr>
            <a:r>
              <a:rPr lang="de-DE" sz="3000" b="1" dirty="0">
                <a:latin typeface="Arial" panose="020B0604020202020204" pitchFamily="34" charset="0"/>
                <a:ea typeface="Times New Roman" panose="02020603050405020304" pitchFamily="18" charset="0"/>
                <a:cs typeface="Arial" panose="020B0604020202020204" pitchFamily="34" charset="0"/>
              </a:rPr>
              <a:t>5.Welche Stadt ist das Ende der Märchenstraße? </a:t>
            </a:r>
            <a:endParaRPr lang="ru-RU" sz="3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p:cNvSpPr txBox="1"/>
          <p:nvPr/>
        </p:nvSpPr>
        <p:spPr>
          <a:xfrm>
            <a:off x="655093" y="1351128"/>
            <a:ext cx="4667535" cy="553998"/>
          </a:xfrm>
          <a:prstGeom prst="rect">
            <a:avLst/>
          </a:prstGeom>
          <a:noFill/>
        </p:spPr>
        <p:txBody>
          <a:bodyPr wrap="square" rtlCol="0">
            <a:spAutoFit/>
          </a:bodyPr>
          <a:lstStyle/>
          <a:p>
            <a:r>
              <a:rPr lang="en-US" sz="3000" b="1" dirty="0" smtClean="0">
                <a:solidFill>
                  <a:srgbClr val="C00000"/>
                </a:solidFill>
                <a:latin typeface="Arial" panose="020B0604020202020204" pitchFamily="34" charset="0"/>
                <a:cs typeface="Arial" panose="020B0604020202020204" pitchFamily="34" charset="0"/>
              </a:rPr>
              <a:t>1975</a:t>
            </a:r>
            <a:endParaRPr lang="ru-RU" sz="30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655093" y="2544125"/>
            <a:ext cx="4667535" cy="553998"/>
          </a:xfrm>
          <a:prstGeom prst="rect">
            <a:avLst/>
          </a:prstGeom>
          <a:noFill/>
        </p:spPr>
        <p:txBody>
          <a:bodyPr wrap="square" rtlCol="0">
            <a:spAutoFit/>
          </a:bodyPr>
          <a:lstStyle/>
          <a:p>
            <a:r>
              <a:rPr lang="en-US" sz="3000" b="1" dirty="0" err="1" smtClean="0">
                <a:solidFill>
                  <a:srgbClr val="C00000"/>
                </a:solidFill>
                <a:latin typeface="Arial" panose="020B0604020202020204" pitchFamily="34" charset="0"/>
                <a:cs typeface="Arial" panose="020B0604020202020204" pitchFamily="34" charset="0"/>
              </a:rPr>
              <a:t>Als</a:t>
            </a:r>
            <a:r>
              <a:rPr lang="en-US" sz="3000" b="1" dirty="0" smtClean="0">
                <a:solidFill>
                  <a:srgbClr val="C00000"/>
                </a:solidFill>
                <a:latin typeface="Arial" panose="020B0604020202020204" pitchFamily="34" charset="0"/>
                <a:cs typeface="Arial" panose="020B0604020202020204" pitchFamily="34" charset="0"/>
              </a:rPr>
              <a:t> 70 St</a:t>
            </a:r>
            <a:r>
              <a:rPr lang="de-DE" sz="3000" b="1" dirty="0" err="1" smtClean="0">
                <a:solidFill>
                  <a:srgbClr val="C00000"/>
                </a:solidFill>
                <a:latin typeface="Arial" panose="020B0604020202020204" pitchFamily="34" charset="0"/>
                <a:cs typeface="Arial" panose="020B0604020202020204" pitchFamily="34" charset="0"/>
              </a:rPr>
              <a:t>ädte</a:t>
            </a:r>
            <a:endParaRPr lang="ru-RU" sz="3000"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548185" y="3906495"/>
            <a:ext cx="4667535" cy="553998"/>
          </a:xfrm>
          <a:prstGeom prst="rect">
            <a:avLst/>
          </a:prstGeom>
          <a:noFill/>
        </p:spPr>
        <p:txBody>
          <a:bodyPr wrap="square" rtlCol="0">
            <a:spAutoFit/>
          </a:bodyPr>
          <a:lstStyle/>
          <a:p>
            <a:r>
              <a:rPr lang="en-US" sz="3000" b="1" dirty="0" smtClean="0">
                <a:solidFill>
                  <a:srgbClr val="C00000"/>
                </a:solidFill>
                <a:latin typeface="Arial" panose="020B0604020202020204" pitchFamily="34" charset="0"/>
                <a:cs typeface="Arial" panose="020B0604020202020204" pitchFamily="34" charset="0"/>
              </a:rPr>
              <a:t>600 km</a:t>
            </a:r>
            <a:endParaRPr lang="ru-RU" sz="3000" b="1" dirty="0">
              <a:solidFill>
                <a:srgbClr val="C00000"/>
              </a:solidFill>
              <a:latin typeface="Arial" panose="020B0604020202020204" pitchFamily="34" charset="0"/>
              <a:cs typeface="Arial" panose="020B0604020202020204" pitchFamily="34" charset="0"/>
            </a:endParaRPr>
          </a:p>
        </p:txBody>
      </p:sp>
      <p:sp>
        <p:nvSpPr>
          <p:cNvPr id="10" name="TextBox 9"/>
          <p:cNvSpPr txBox="1"/>
          <p:nvPr/>
        </p:nvSpPr>
        <p:spPr>
          <a:xfrm>
            <a:off x="655092" y="5167910"/>
            <a:ext cx="4667535" cy="553998"/>
          </a:xfrm>
          <a:prstGeom prst="rect">
            <a:avLst/>
          </a:prstGeom>
          <a:noFill/>
        </p:spPr>
        <p:txBody>
          <a:bodyPr wrap="square" rtlCol="0">
            <a:spAutoFit/>
          </a:bodyPr>
          <a:lstStyle/>
          <a:p>
            <a:r>
              <a:rPr lang="en-US" sz="3000" b="1" dirty="0" smtClean="0">
                <a:solidFill>
                  <a:srgbClr val="C00000"/>
                </a:solidFill>
                <a:latin typeface="Arial" panose="020B0604020202020204" pitchFamily="34" charset="0"/>
                <a:cs typeface="Arial" panose="020B0604020202020204" pitchFamily="34" charset="0"/>
              </a:rPr>
              <a:t>In Hanau</a:t>
            </a:r>
            <a:endParaRPr lang="ru-RU" sz="30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655092" y="6229036"/>
            <a:ext cx="4667535" cy="553998"/>
          </a:xfrm>
          <a:prstGeom prst="rect">
            <a:avLst/>
          </a:prstGeom>
          <a:noFill/>
        </p:spPr>
        <p:txBody>
          <a:bodyPr wrap="square" rtlCol="0">
            <a:spAutoFit/>
          </a:bodyPr>
          <a:lstStyle/>
          <a:p>
            <a:r>
              <a:rPr lang="en-US" sz="3000" b="1" dirty="0" smtClean="0">
                <a:solidFill>
                  <a:srgbClr val="C00000"/>
                </a:solidFill>
                <a:latin typeface="Arial" panose="020B0604020202020204" pitchFamily="34" charset="0"/>
                <a:cs typeface="Arial" panose="020B0604020202020204" pitchFamily="34" charset="0"/>
              </a:rPr>
              <a:t>Bremen</a:t>
            </a:r>
            <a:endParaRPr lang="ru-RU" sz="3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73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smtClean="0">
                <a:solidFill>
                  <a:schemeClr val="bg1"/>
                </a:solidFill>
                <a:latin typeface="Arial" panose="020B0604020202020204" pitchFamily="34" charset="0"/>
                <a:cs typeface="Arial" panose="020B0604020202020204" pitchFamily="34" charset="0"/>
              </a:rPr>
              <a:t>Bremen</a:t>
            </a:r>
            <a:endParaRPr lang="ru-RU" b="1" dirty="0">
              <a:solidFill>
                <a:schemeClr val="bg1"/>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747" y="655093"/>
            <a:ext cx="5663820" cy="6097039"/>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85" y="3801470"/>
            <a:ext cx="5131558" cy="2812672"/>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834" y="655092"/>
            <a:ext cx="5156564" cy="2890553"/>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68" y="655092"/>
            <a:ext cx="5131558" cy="2812672"/>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3834" y="3703612"/>
            <a:ext cx="5156565" cy="2812672"/>
          </a:xfrm>
          <a:prstGeom prst="rect">
            <a:avLst/>
          </a:prstGeom>
        </p:spPr>
      </p:pic>
    </p:spTree>
    <p:extLst>
      <p:ext uri="{BB962C8B-B14F-4D97-AF65-F5344CB8AC3E}">
        <p14:creationId xmlns:p14="http://schemas.microsoft.com/office/powerpoint/2010/main" val="400214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smtClean="0">
                <a:solidFill>
                  <a:schemeClr val="bg1"/>
                </a:solidFill>
                <a:latin typeface="Arial" panose="020B0604020202020204" pitchFamily="34" charset="0"/>
                <a:cs typeface="Arial" panose="020B0604020202020204" pitchFamily="34" charset="0"/>
              </a:rPr>
              <a:t>Bremen</a:t>
            </a:r>
            <a:endParaRPr lang="ru-RU" b="1" dirty="0">
              <a:solidFill>
                <a:schemeClr val="bg1"/>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49" y="1575582"/>
            <a:ext cx="5120639" cy="375607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193" y="1575581"/>
            <a:ext cx="4225877" cy="3756073"/>
          </a:xfrm>
          <a:prstGeom prst="rect">
            <a:avLst/>
          </a:prstGeom>
        </p:spPr>
      </p:pic>
    </p:spTree>
    <p:extLst>
      <p:ext uri="{BB962C8B-B14F-4D97-AF65-F5344CB8AC3E}">
        <p14:creationId xmlns:p14="http://schemas.microsoft.com/office/powerpoint/2010/main" val="4037137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smtClean="0">
                <a:solidFill>
                  <a:schemeClr val="bg1"/>
                </a:solidFill>
                <a:latin typeface="Arial" panose="020B0604020202020204" pitchFamily="34" charset="0"/>
                <a:cs typeface="Arial" panose="020B0604020202020204" pitchFamily="34" charset="0"/>
              </a:rPr>
              <a:t>Bremen</a:t>
            </a:r>
            <a:endParaRPr lang="ru-RU" b="1" dirty="0">
              <a:solidFill>
                <a:schemeClr val="bg1"/>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809" y="829994"/>
            <a:ext cx="6555545" cy="5824024"/>
          </a:xfrm>
          <a:prstGeom prst="rect">
            <a:avLst/>
          </a:prstGeom>
          <a:ln>
            <a:noFill/>
          </a:ln>
          <a:effectLst>
            <a:softEdge rad="112500"/>
          </a:effectLst>
        </p:spPr>
      </p:pic>
    </p:spTree>
    <p:extLst>
      <p:ext uri="{BB962C8B-B14F-4D97-AF65-F5344CB8AC3E}">
        <p14:creationId xmlns:p14="http://schemas.microsoft.com/office/powerpoint/2010/main" val="1278843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smtClean="0">
                <a:solidFill>
                  <a:schemeClr val="bg1"/>
                </a:solidFill>
                <a:latin typeface="Arial" panose="020B0604020202020204" pitchFamily="34" charset="0"/>
                <a:cs typeface="Arial" panose="020B0604020202020204" pitchFamily="34" charset="0"/>
              </a:rPr>
              <a:t>Die Bremer Stadtmusikanten</a:t>
            </a:r>
            <a:endParaRPr lang="ru-RU"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290645" y="535577"/>
            <a:ext cx="4248443" cy="707886"/>
          </a:xfrm>
          <a:prstGeom prst="rect">
            <a:avLst/>
          </a:prstGeom>
          <a:noFill/>
        </p:spPr>
        <p:txBody>
          <a:bodyPr wrap="square" rtlCol="0">
            <a:spAutoFit/>
          </a:bodyPr>
          <a:lstStyle/>
          <a:p>
            <a:r>
              <a:rPr lang="de-DE" sz="4000" b="1" dirty="0" smtClean="0">
                <a:latin typeface="Arial" panose="020B0604020202020204" pitchFamily="34" charset="0"/>
                <a:cs typeface="Arial" panose="020B0604020202020204" pitchFamily="34" charset="0"/>
              </a:rPr>
              <a:t>Wie sind sie?</a:t>
            </a:r>
            <a:endParaRPr lang="ru-RU" sz="4000" b="1"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75014"/>
            <a:ext cx="2219325" cy="3016310"/>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75" y="586083"/>
            <a:ext cx="3202271" cy="3705241"/>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9580" y="3719314"/>
            <a:ext cx="2329503" cy="2919504"/>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481" y="3719314"/>
            <a:ext cx="3019319" cy="2761205"/>
          </a:xfrm>
          <a:prstGeom prst="rect">
            <a:avLst/>
          </a:prstGeom>
        </p:spPr>
      </p:pic>
      <p:sp>
        <p:nvSpPr>
          <p:cNvPr id="10" name="TextBox 9"/>
          <p:cNvSpPr txBox="1"/>
          <p:nvPr/>
        </p:nvSpPr>
        <p:spPr>
          <a:xfrm>
            <a:off x="8583852" y="1046848"/>
            <a:ext cx="3165231" cy="2400657"/>
          </a:xfrm>
          <a:prstGeom prst="rect">
            <a:avLst/>
          </a:prstGeom>
          <a:noFill/>
        </p:spPr>
        <p:txBody>
          <a:bodyPr wrap="square" rtlCol="0">
            <a:spAutoFit/>
          </a:bodyPr>
          <a:lstStyle/>
          <a:p>
            <a:r>
              <a:rPr lang="de-DE" sz="3000" b="1" dirty="0" smtClean="0">
                <a:latin typeface="Arial" panose="020B0604020202020204" pitchFamily="34" charset="0"/>
                <a:cs typeface="Arial" panose="020B0604020202020204" pitchFamily="34" charset="0"/>
              </a:rPr>
              <a:t>Angst haben, ihn in der Suppe kochen, Kikeriki schreien.</a:t>
            </a:r>
            <a:endParaRPr lang="ru-RU" sz="3000" b="1" dirty="0">
              <a:latin typeface="Arial" panose="020B0604020202020204" pitchFamily="34" charset="0"/>
              <a:cs typeface="Arial" panose="020B0604020202020204" pitchFamily="34" charset="0"/>
            </a:endParaRPr>
          </a:p>
        </p:txBody>
      </p:sp>
      <p:sp>
        <p:nvSpPr>
          <p:cNvPr id="11" name="TextBox 10"/>
          <p:cNvSpPr txBox="1"/>
          <p:nvPr/>
        </p:nvSpPr>
        <p:spPr>
          <a:xfrm>
            <a:off x="6272800" y="4449623"/>
            <a:ext cx="3165231" cy="1938992"/>
          </a:xfrm>
          <a:prstGeom prst="rect">
            <a:avLst/>
          </a:prstGeom>
          <a:noFill/>
        </p:spPr>
        <p:txBody>
          <a:bodyPr wrap="square" rtlCol="0">
            <a:spAutoFit/>
          </a:bodyPr>
          <a:lstStyle/>
          <a:p>
            <a:r>
              <a:rPr lang="de-DE" sz="3000" b="1" dirty="0" smtClean="0">
                <a:latin typeface="Arial" panose="020B0604020202020204" pitchFamily="34" charset="0"/>
                <a:cs typeface="Arial" panose="020B0604020202020204" pitchFamily="34" charset="0"/>
              </a:rPr>
              <a:t>Alt, schwach, das Haus nicht bewachen, laut bellen.</a:t>
            </a:r>
            <a:endParaRPr lang="ru-RU" sz="3000" b="1" dirty="0">
              <a:latin typeface="Arial" panose="020B0604020202020204" pitchFamily="34" charset="0"/>
              <a:cs typeface="Arial" panose="020B0604020202020204" pitchFamily="34" charset="0"/>
            </a:endParaRPr>
          </a:p>
        </p:txBody>
      </p:sp>
      <p:sp>
        <p:nvSpPr>
          <p:cNvPr id="12" name="TextBox 11"/>
          <p:cNvSpPr txBox="1"/>
          <p:nvPr/>
        </p:nvSpPr>
        <p:spPr>
          <a:xfrm>
            <a:off x="481562" y="4449623"/>
            <a:ext cx="2923992" cy="1938992"/>
          </a:xfrm>
          <a:prstGeom prst="rect">
            <a:avLst/>
          </a:prstGeom>
          <a:noFill/>
        </p:spPr>
        <p:txBody>
          <a:bodyPr wrap="square" rtlCol="0">
            <a:spAutoFit/>
          </a:bodyPr>
          <a:lstStyle/>
          <a:p>
            <a:r>
              <a:rPr lang="de-DE" sz="3000" b="1" dirty="0" smtClean="0">
                <a:latin typeface="Arial" panose="020B0604020202020204" pitchFamily="34" charset="0"/>
                <a:cs typeface="Arial" panose="020B0604020202020204" pitchFamily="34" charset="0"/>
              </a:rPr>
              <a:t>Alt, traurig, keine Mäuse mehr fangen, miauen.</a:t>
            </a:r>
            <a:endParaRPr lang="ru-RU" sz="3000" b="1" dirty="0">
              <a:latin typeface="Arial" panose="020B0604020202020204" pitchFamily="34" charset="0"/>
              <a:cs typeface="Arial" panose="020B0604020202020204" pitchFamily="34" charset="0"/>
            </a:endParaRPr>
          </a:p>
        </p:txBody>
      </p:sp>
      <p:sp>
        <p:nvSpPr>
          <p:cNvPr id="13" name="TextBox 12"/>
          <p:cNvSpPr txBox="1"/>
          <p:nvPr/>
        </p:nvSpPr>
        <p:spPr>
          <a:xfrm>
            <a:off x="3082253" y="1564029"/>
            <a:ext cx="2687299" cy="1938992"/>
          </a:xfrm>
          <a:prstGeom prst="rect">
            <a:avLst/>
          </a:prstGeom>
          <a:noFill/>
        </p:spPr>
        <p:txBody>
          <a:bodyPr wrap="square" rtlCol="0">
            <a:spAutoFit/>
          </a:bodyPr>
          <a:lstStyle/>
          <a:p>
            <a:r>
              <a:rPr lang="de-DE" sz="3000" b="1" dirty="0" smtClean="0">
                <a:latin typeface="Arial" panose="020B0604020202020204" pitchFamily="34" charset="0"/>
                <a:cs typeface="Arial" panose="020B0604020202020204" pitchFamily="34" charset="0"/>
              </a:rPr>
              <a:t>Alt, schwach, keine Arbeit machen, Iah schreien.</a:t>
            </a:r>
            <a:endParaRPr lang="ru-RU"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74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998805"/>
          </a:xfrm>
          <a:solidFill>
            <a:srgbClr val="0070C0"/>
          </a:solidFill>
        </p:spPr>
        <p:txBody>
          <a:bodyPr>
            <a:normAutofit/>
          </a:bodyPr>
          <a:lstStyle/>
          <a:p>
            <a:pPr algn="ctr"/>
            <a:r>
              <a:rPr lang="de-DE" b="1" dirty="0" smtClean="0">
                <a:solidFill>
                  <a:schemeClr val="bg1"/>
                </a:solidFill>
                <a:latin typeface="Arial" panose="020B0604020202020204" pitchFamily="34" charset="0"/>
                <a:cs typeface="Arial" panose="020B0604020202020204" pitchFamily="34" charset="0"/>
              </a:rPr>
              <a:t>Wir lesen das Märchen</a:t>
            </a:r>
            <a:endParaRPr lang="ru-RU" b="1" dirty="0">
              <a:solidFill>
                <a:schemeClr val="bg1"/>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492" y="1153549"/>
            <a:ext cx="8243668" cy="5303521"/>
          </a:xfrm>
          <a:prstGeom prst="rect">
            <a:avLst/>
          </a:prstGeom>
        </p:spPr>
      </p:pic>
    </p:spTree>
    <p:extLst>
      <p:ext uri="{BB962C8B-B14F-4D97-AF65-F5344CB8AC3E}">
        <p14:creationId xmlns:p14="http://schemas.microsoft.com/office/powerpoint/2010/main" val="58224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14164</TotalTime>
  <Words>806</Words>
  <Application>Microsoft Office PowerPoint</Application>
  <PresentationFormat>Широкоэкранный</PresentationFormat>
  <Paragraphs>83</Paragraphs>
  <Slides>23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23</vt:i4>
      </vt:variant>
    </vt:vector>
  </HeadingPairs>
  <TitlesOfParts>
    <vt:vector size="30" baseType="lpstr">
      <vt:lpstr>Arial</vt:lpstr>
      <vt:lpstr>Calibri</vt:lpstr>
      <vt:lpstr>Calibri Light</vt:lpstr>
      <vt:lpstr>Times New Roman</vt:lpstr>
      <vt:lpstr>Wingdings</vt:lpstr>
      <vt:lpstr>Тема Office</vt:lpstr>
      <vt:lpstr>Office Theme</vt:lpstr>
      <vt:lpstr>DEUTSCH</vt:lpstr>
      <vt:lpstr>PLAN DER STUNDE:</vt:lpstr>
      <vt:lpstr>Kontrolle der Hausaufgabe</vt:lpstr>
      <vt:lpstr>Die Deutsche Märchenstraße</vt:lpstr>
      <vt:lpstr>Bremen</vt:lpstr>
      <vt:lpstr>Bremen</vt:lpstr>
      <vt:lpstr>Bremen</vt:lpstr>
      <vt:lpstr>Die Bremer Stadtmusikanten</vt:lpstr>
      <vt:lpstr>Wir lesen das Märchen</vt:lpstr>
      <vt:lpstr>Das Märchen</vt:lpstr>
      <vt:lpstr>Das Märchen</vt:lpstr>
      <vt:lpstr>Das Märchen</vt:lpstr>
      <vt:lpstr>Das Märchen</vt:lpstr>
      <vt:lpstr>Das Märchen</vt:lpstr>
      <vt:lpstr>Das Märchen</vt:lpstr>
      <vt:lpstr>Das Märchen</vt:lpstr>
      <vt:lpstr>Das Märchen</vt:lpstr>
      <vt:lpstr>Das Märchen</vt:lpstr>
      <vt:lpstr>Das Märchen</vt:lpstr>
      <vt:lpstr>Das Märchen</vt:lpstr>
      <vt:lpstr>Das Märchen</vt:lpstr>
      <vt:lpstr>Aufgabe für selbstständige Arbeit</vt:lpstr>
      <vt:lpstr>Ende der Stunde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DEUTSCH</dc:title>
  <dc:creator>Пользователь</dc:creator>
  <cp:lastModifiedBy>Пользователь</cp:lastModifiedBy>
  <cp:revision>163</cp:revision>
  <dcterms:created xsi:type="dcterms:W3CDTF">2020-09-21T16:11:53Z</dcterms:created>
  <dcterms:modified xsi:type="dcterms:W3CDTF">2021-03-06T07:01:07Z</dcterms:modified>
</cp:coreProperties>
</file>