
<file path=[Content_Types].xml><?xml version="1.0" encoding="utf-8"?>
<Types xmlns="http://schemas.openxmlformats.org/package/2006/content-types">
  <Default Extension="PNG" ContentType="image/png"/>
  <Default Extension="jfif"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98" r:id="rId5"/>
    <p:sldId id="293" r:id="rId6"/>
    <p:sldId id="299" r:id="rId7"/>
    <p:sldId id="300" r:id="rId8"/>
    <p:sldId id="301" r:id="rId9"/>
    <p:sldId id="302" r:id="rId10"/>
    <p:sldId id="317" r:id="rId11"/>
    <p:sldId id="306" r:id="rId12"/>
    <p:sldId id="307" r:id="rId13"/>
    <p:sldId id="303" r:id="rId14"/>
    <p:sldId id="304" r:id="rId15"/>
    <p:sldId id="305" r:id="rId16"/>
    <p:sldId id="308" r:id="rId17"/>
    <p:sldId id="310" r:id="rId18"/>
    <p:sldId id="309" r:id="rId19"/>
    <p:sldId id="311" r:id="rId20"/>
    <p:sldId id="312" r:id="rId21"/>
    <p:sldId id="313" r:id="rId22"/>
    <p:sldId id="314" r:id="rId23"/>
    <p:sldId id="261" r:id="rId24"/>
    <p:sldId id="262"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2" autoAdjust="0"/>
    <p:restoredTop sz="94660"/>
  </p:normalViewPr>
  <p:slideViewPr>
    <p:cSldViewPr snapToGrid="0">
      <p:cViewPr varScale="1">
        <p:scale>
          <a:sx n="66" d="100"/>
          <a:sy n="66" d="100"/>
        </p:scale>
        <p:origin x="48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06.03.2021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2039092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06.03.2021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2374793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06.03.2021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1739243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74568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45761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51243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27010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01824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933082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13212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97213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06.03.2021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31463092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39621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99351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83738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79B063F-A4BF-4312-8FBE-993D5DC7E615}" type="datetimeFigureOut">
              <a:rPr lang="ru-RU" smtClean="0"/>
              <a:t>06.03.2021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4154670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79B063F-A4BF-4312-8FBE-993D5DC7E615}" type="datetimeFigureOut">
              <a:rPr lang="ru-RU" smtClean="0"/>
              <a:t>06.03.2021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457034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79B063F-A4BF-4312-8FBE-993D5DC7E615}" type="datetimeFigureOut">
              <a:rPr lang="ru-RU" smtClean="0"/>
              <a:t>06.03.2021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350319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79B063F-A4BF-4312-8FBE-993D5DC7E615}" type="datetimeFigureOut">
              <a:rPr lang="ru-RU" smtClean="0"/>
              <a:t>06.03.2021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108263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79B063F-A4BF-4312-8FBE-993D5DC7E615}" type="datetimeFigureOut">
              <a:rPr lang="ru-RU" smtClean="0"/>
              <a:t>06.03.2021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857260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79B063F-A4BF-4312-8FBE-993D5DC7E615}" type="datetimeFigureOut">
              <a:rPr lang="ru-RU" smtClean="0"/>
              <a:t>06.03.2021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3271392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79B063F-A4BF-4312-8FBE-993D5DC7E615}" type="datetimeFigureOut">
              <a:rPr lang="ru-RU" smtClean="0"/>
              <a:t>06.03.2021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4197733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9B063F-A4BF-4312-8FBE-993D5DC7E615}" type="datetimeFigureOut">
              <a:rPr lang="ru-RU" smtClean="0"/>
              <a:t>06.03.2021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0E3834-5039-455A-9256-DFD8EA2C56AA}" type="slidenum">
              <a:rPr lang="ru-RU" smtClean="0"/>
              <a:t>‹#›</a:t>
            </a:fld>
            <a:endParaRPr lang="ru-RU"/>
          </a:p>
        </p:txBody>
      </p:sp>
    </p:spTree>
    <p:extLst>
      <p:ext uri="{BB962C8B-B14F-4D97-AF65-F5344CB8AC3E}">
        <p14:creationId xmlns:p14="http://schemas.microsoft.com/office/powerpoint/2010/main" val="3183621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D246A-D6A5-4C74-85E4-2EBB5890F275}" type="datetimeFigureOut">
              <a:rPr lang="ru-RU" smtClean="0">
                <a:solidFill>
                  <a:prstClr val="black">
                    <a:tint val="75000"/>
                  </a:prstClr>
                </a:solidFill>
              </a:rPr>
              <a:pPr/>
              <a:t>06.03.2021</a:t>
            </a:fld>
            <a:endParaRPr lang="ru-RU">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54380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47.jfi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3.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1"/>
            <a:ext cx="12192000" cy="1700212"/>
          </a:xfrm>
          <a:solidFill>
            <a:srgbClr val="0070C0"/>
          </a:solidFill>
        </p:spPr>
        <p:txBody>
          <a:bodyPr>
            <a:normAutofit/>
          </a:bodyPr>
          <a:lstStyle/>
          <a:p>
            <a:r>
              <a:rPr lang="de-DE" sz="8000" b="1" dirty="0" smtClean="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571500" y="1943101"/>
            <a:ext cx="10929938" cy="4646386"/>
          </a:xfrm>
          <a:ln w="38100"/>
        </p:spPr>
        <p:style>
          <a:lnRef idx="2">
            <a:schemeClr val="accent4"/>
          </a:lnRef>
          <a:fillRef idx="1">
            <a:schemeClr val="lt1"/>
          </a:fillRef>
          <a:effectRef idx="0">
            <a:schemeClr val="accent4"/>
          </a:effectRef>
          <a:fontRef idx="minor">
            <a:schemeClr val="dk1"/>
          </a:fontRef>
        </p:style>
        <p:txBody>
          <a:bodyPr/>
          <a:lstStyle/>
          <a:p>
            <a:endParaRPr lang="de-DE" sz="2500" b="1" dirty="0" smtClean="0">
              <a:solidFill>
                <a:srgbClr val="C00000"/>
              </a:solidFill>
              <a:latin typeface="Arial" panose="020B0604020202020204" pitchFamily="34" charset="0"/>
              <a:cs typeface="Arial" panose="020B0604020202020204" pitchFamily="34" charset="0"/>
            </a:endParaRPr>
          </a:p>
          <a:p>
            <a:r>
              <a:rPr lang="de-DE" sz="5400" b="1" dirty="0" smtClean="0">
                <a:solidFill>
                  <a:schemeClr val="tx1"/>
                </a:solidFill>
                <a:latin typeface="Arial" panose="020B0604020202020204" pitchFamily="34" charset="0"/>
                <a:cs typeface="Arial" panose="020B0604020202020204" pitchFamily="34" charset="0"/>
              </a:rPr>
              <a:t>THEMA DER STUNDE:</a:t>
            </a:r>
          </a:p>
          <a:p>
            <a:r>
              <a:rPr lang="de-DE" sz="5400" b="1" dirty="0" smtClean="0">
                <a:solidFill>
                  <a:schemeClr val="tx1"/>
                </a:solidFill>
                <a:latin typeface="Arial" panose="020B0604020202020204" pitchFamily="34" charset="0"/>
                <a:cs typeface="Arial" panose="020B0604020202020204" pitchFamily="34" charset="0"/>
              </a:rPr>
              <a:t>Die Bremer Stadtmusikanten</a:t>
            </a:r>
          </a:p>
          <a:p>
            <a:endParaRPr lang="de-DE" sz="6000" dirty="0" smtClean="0">
              <a:solidFill>
                <a:schemeClr val="tx1"/>
              </a:solidFill>
              <a:latin typeface="Arial" panose="020B0604020202020204" pitchFamily="34" charset="0"/>
              <a:cs typeface="Arial" panose="020B0604020202020204" pitchFamily="34" charset="0"/>
            </a:endParaRPr>
          </a:p>
        </p:txBody>
      </p:sp>
      <p:sp>
        <p:nvSpPr>
          <p:cNvPr id="6" name="Прямоугольник 5"/>
          <p:cNvSpPr/>
          <p:nvPr/>
        </p:nvSpPr>
        <p:spPr>
          <a:xfrm>
            <a:off x="9656537" y="242888"/>
            <a:ext cx="2317749" cy="1343025"/>
          </a:xfrm>
          <a:prstGeom prst="rect">
            <a:avLst/>
          </a:prstGeom>
          <a:solidFill>
            <a:srgbClr val="00B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500" dirty="0">
                <a:solidFill>
                  <a:prstClr val="white"/>
                </a:solidFill>
                <a:latin typeface="Arial" panose="020B0604020202020204" pitchFamily="34" charset="0"/>
                <a:cs typeface="Arial" panose="020B0604020202020204" pitchFamily="34" charset="0"/>
              </a:rPr>
              <a:t>6</a:t>
            </a:r>
            <a:r>
              <a:rPr lang="de-DE" sz="5400" dirty="0" smtClean="0">
                <a:solidFill>
                  <a:prstClr val="white"/>
                </a:solidFill>
                <a:latin typeface="Arial" panose="020B0604020202020204" pitchFamily="34" charset="0"/>
                <a:cs typeface="Arial" panose="020B0604020202020204" pitchFamily="34" charset="0"/>
              </a:rPr>
              <a:t>.</a:t>
            </a:r>
            <a:r>
              <a:rPr lang="en-US" sz="3200" dirty="0" smtClean="0">
                <a:solidFill>
                  <a:prstClr val="white"/>
                </a:solidFill>
                <a:latin typeface="Arial" panose="020B0604020202020204" pitchFamily="34" charset="0"/>
                <a:cs typeface="Arial" panose="020B0604020202020204" pitchFamily="34" charset="0"/>
              </a:rPr>
              <a:t>KLASSE</a:t>
            </a:r>
            <a:endParaRPr lang="ru-RU" sz="3200" dirty="0">
              <a:solidFill>
                <a:prstClr val="white"/>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 y="242888"/>
            <a:ext cx="1794329" cy="1237570"/>
          </a:xfrm>
          <a:prstGeom prst="rect">
            <a:avLst/>
          </a:prstGeom>
        </p:spPr>
      </p:pic>
      <p:pic>
        <p:nvPicPr>
          <p:cNvPr id="7" name="Рисунок 6"/>
          <p:cNvPicPr>
            <a:picLocks noChangeAspect="1"/>
          </p:cNvPicPr>
          <p:nvPr/>
        </p:nvPicPr>
        <p:blipFill>
          <a:blip r:embed="rId3"/>
          <a:stretch>
            <a:fillRect/>
          </a:stretch>
        </p:blipFill>
        <p:spPr>
          <a:xfrm>
            <a:off x="9356285" y="3992206"/>
            <a:ext cx="1985962" cy="24674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146031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smtClean="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548640" y="535577"/>
            <a:ext cx="11296357" cy="4998984"/>
          </a:xfrm>
          <a:prstGeom prst="rect">
            <a:avLst/>
          </a:prstGeom>
        </p:spPr>
      </p:pic>
      <p:sp>
        <p:nvSpPr>
          <p:cNvPr id="4" name="Прямоугольник 3"/>
          <p:cNvSpPr/>
          <p:nvPr/>
        </p:nvSpPr>
        <p:spPr>
          <a:xfrm>
            <a:off x="351692" y="5534561"/>
            <a:ext cx="11840308" cy="1323439"/>
          </a:xfrm>
          <a:prstGeom prst="rect">
            <a:avLst/>
          </a:prstGeom>
        </p:spPr>
        <p:txBody>
          <a:bodyPr wrap="square">
            <a:spAutoFit/>
          </a:bodyPr>
          <a:lstStyle/>
          <a:p>
            <a:pPr algn="just"/>
            <a:r>
              <a:rPr lang="ru-RU" sz="2000" dirty="0" err="1">
                <a:latin typeface="Arial" panose="020B0604020202020204" pitchFamily="34" charset="0"/>
                <a:cs typeface="Arial" panose="020B0604020202020204" pitchFamily="34" charset="0"/>
              </a:rPr>
              <a:t>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war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einmal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ein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Mann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hatte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einen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Esel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Esel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hatte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schon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viele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Jahre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Säcke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zur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Mühle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getragen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Nun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aber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war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alt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konnte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nicht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mehr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arbeiten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Darum</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fütterte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sein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Herr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ihn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nicht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weiter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Hungern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sterben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aber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wollte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Esel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nicht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deshalb</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lief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eines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Tages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fort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wollte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nach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Bremen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gehen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dort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Stadtmusikant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werden</a:t>
            </a:r>
            <a:r>
              <a:rPr lang="ru-RU" sz="2000" dirty="0">
                <a:latin typeface="Arial" panose="020B0604020202020204" pitchFamily="34" charset="0"/>
                <a:cs typeface="Arial" panose="020B0604020202020204" pitchFamily="34" charset="0"/>
              </a:rPr>
              <a:t>. </a:t>
            </a:r>
          </a:p>
        </p:txBody>
      </p:sp>
      <p:pic>
        <p:nvPicPr>
          <p:cNvPr id="5" name="Рисунок 4"/>
          <p:cNvPicPr>
            <a:picLocks noChangeAspect="1"/>
          </p:cNvPicPr>
          <p:nvPr/>
        </p:nvPicPr>
        <p:blipFill>
          <a:blip r:embed="rId3"/>
          <a:stretch>
            <a:fillRect/>
          </a:stretch>
        </p:blipFill>
        <p:spPr>
          <a:xfrm>
            <a:off x="548640" y="535578"/>
            <a:ext cx="11296357" cy="4998984"/>
          </a:xfrm>
          <a:prstGeom prst="rect">
            <a:avLst/>
          </a:prstGeom>
        </p:spPr>
      </p:pic>
      <p:pic>
        <p:nvPicPr>
          <p:cNvPr id="6" name="Рисунок 5"/>
          <p:cNvPicPr>
            <a:picLocks noChangeAspect="1"/>
          </p:cNvPicPr>
          <p:nvPr/>
        </p:nvPicPr>
        <p:blipFill>
          <a:blip r:embed="rId4"/>
          <a:stretch>
            <a:fillRect/>
          </a:stretch>
        </p:blipFill>
        <p:spPr>
          <a:xfrm>
            <a:off x="548639" y="535576"/>
            <a:ext cx="11296357" cy="4998985"/>
          </a:xfrm>
          <a:prstGeom prst="rect">
            <a:avLst/>
          </a:prstGeom>
        </p:spPr>
      </p:pic>
      <p:pic>
        <p:nvPicPr>
          <p:cNvPr id="7" name="Рисунок 6"/>
          <p:cNvPicPr>
            <a:picLocks noChangeAspect="1"/>
          </p:cNvPicPr>
          <p:nvPr/>
        </p:nvPicPr>
        <p:blipFill>
          <a:blip r:embed="rId5"/>
          <a:stretch>
            <a:fillRect/>
          </a:stretch>
        </p:blipFill>
        <p:spPr>
          <a:xfrm>
            <a:off x="548638" y="535575"/>
            <a:ext cx="11296358" cy="4998985"/>
          </a:xfrm>
          <a:prstGeom prst="rect">
            <a:avLst/>
          </a:prstGeom>
        </p:spPr>
      </p:pic>
    </p:spTree>
    <p:extLst>
      <p:ext uri="{BB962C8B-B14F-4D97-AF65-F5344CB8AC3E}">
        <p14:creationId xmlns:p14="http://schemas.microsoft.com/office/powerpoint/2010/main" val="1216648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3"/>
                                        </p:tgtEl>
                                        <p:attrNameLst>
                                          <p:attrName>ppt_w</p:attrName>
                                        </p:attrNameLst>
                                      </p:cBhvr>
                                      <p:tavLst>
                                        <p:tav tm="0">
                                          <p:val>
                                            <p:strVal val="ppt_w"/>
                                          </p:val>
                                        </p:tav>
                                        <p:tav tm="100000">
                                          <p:val>
                                            <p:fltVal val="0"/>
                                          </p:val>
                                        </p:tav>
                                      </p:tavLst>
                                    </p:anim>
                                    <p:anim calcmode="lin" valueType="num">
                                      <p:cBhvr>
                                        <p:cTn id="7" dur="500"/>
                                        <p:tgtEl>
                                          <p:spTgt spid="3"/>
                                        </p:tgtEl>
                                        <p:attrNameLst>
                                          <p:attrName>ppt_h</p:attrName>
                                        </p:attrNameLst>
                                      </p:cBhvr>
                                      <p:tavLst>
                                        <p:tav tm="0">
                                          <p:val>
                                            <p:strVal val="ppt_h"/>
                                          </p:val>
                                        </p:tav>
                                        <p:tav tm="100000">
                                          <p:val>
                                            <p:fltVal val="0"/>
                                          </p:val>
                                        </p:tav>
                                      </p:tavLst>
                                    </p:anim>
                                    <p:animEffect transition="out" filter="fade">
                                      <p:cBhvr>
                                        <p:cTn id="8" dur="500"/>
                                        <p:tgtEl>
                                          <p:spTgt spid="3"/>
                                        </p:tgtEl>
                                      </p:cBhvr>
                                    </p:animEffect>
                                    <p:set>
                                      <p:cBhvr>
                                        <p:cTn id="9" dur="1" fill="hold">
                                          <p:stCondLst>
                                            <p:cond delay="499"/>
                                          </p:stCondLst>
                                        </p:cTn>
                                        <p:tgtEl>
                                          <p:spTgt spid="3"/>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nodeType="clickEffect">
                                  <p:stCondLst>
                                    <p:cond delay="0"/>
                                  </p:stCondLst>
                                  <p:childTnLst>
                                    <p:anim calcmode="lin" valueType="num">
                                      <p:cBhvr>
                                        <p:cTn id="18" dur="500"/>
                                        <p:tgtEl>
                                          <p:spTgt spid="5"/>
                                        </p:tgtEl>
                                        <p:attrNameLst>
                                          <p:attrName>ppt_w</p:attrName>
                                        </p:attrNameLst>
                                      </p:cBhvr>
                                      <p:tavLst>
                                        <p:tav tm="0">
                                          <p:val>
                                            <p:strVal val="ppt_w"/>
                                          </p:val>
                                        </p:tav>
                                        <p:tav tm="100000">
                                          <p:val>
                                            <p:fltVal val="0"/>
                                          </p:val>
                                        </p:tav>
                                      </p:tavLst>
                                    </p:anim>
                                    <p:anim calcmode="lin" valueType="num">
                                      <p:cBhvr>
                                        <p:cTn id="19" dur="500"/>
                                        <p:tgtEl>
                                          <p:spTgt spid="5"/>
                                        </p:tgtEl>
                                        <p:attrNameLst>
                                          <p:attrName>ppt_h</p:attrName>
                                        </p:attrNameLst>
                                      </p:cBhvr>
                                      <p:tavLst>
                                        <p:tav tm="0">
                                          <p:val>
                                            <p:strVal val="ppt_h"/>
                                          </p:val>
                                        </p:tav>
                                        <p:tav tm="100000">
                                          <p:val>
                                            <p:fltVal val="0"/>
                                          </p:val>
                                        </p:tav>
                                      </p:tavLst>
                                    </p:anim>
                                    <p:animEffect transition="out" filter="fade">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par>
                                <p:cTn id="22" presetID="53" presetClass="entr" presetSubtype="16"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nodeType="clickEffect">
                                  <p:stCondLst>
                                    <p:cond delay="0"/>
                                  </p:stCondLst>
                                  <p:childTnLst>
                                    <p:anim calcmode="lin" valueType="num">
                                      <p:cBhvr>
                                        <p:cTn id="30" dur="500"/>
                                        <p:tgtEl>
                                          <p:spTgt spid="6"/>
                                        </p:tgtEl>
                                        <p:attrNameLst>
                                          <p:attrName>ppt_w</p:attrName>
                                        </p:attrNameLst>
                                      </p:cBhvr>
                                      <p:tavLst>
                                        <p:tav tm="0">
                                          <p:val>
                                            <p:strVal val="ppt_w"/>
                                          </p:val>
                                        </p:tav>
                                        <p:tav tm="100000">
                                          <p:val>
                                            <p:fltVal val="0"/>
                                          </p:val>
                                        </p:tav>
                                      </p:tavLst>
                                    </p:anim>
                                    <p:anim calcmode="lin" valueType="num">
                                      <p:cBhvr>
                                        <p:cTn id="31" dur="500"/>
                                        <p:tgtEl>
                                          <p:spTgt spid="6"/>
                                        </p:tgtEl>
                                        <p:attrNameLst>
                                          <p:attrName>ppt_h</p:attrName>
                                        </p:attrNameLst>
                                      </p:cBhvr>
                                      <p:tavLst>
                                        <p:tav tm="0">
                                          <p:val>
                                            <p:strVal val="ppt_h"/>
                                          </p:val>
                                        </p:tav>
                                        <p:tav tm="100000">
                                          <p:val>
                                            <p:fltVal val="0"/>
                                          </p:val>
                                        </p:tav>
                                      </p:tavLst>
                                    </p:anim>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53" presetClass="entr" presetSubtype="16"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63304" y="5735491"/>
            <a:ext cx="12065391" cy="1015663"/>
          </a:xfrm>
          <a:prstGeom prst="rect">
            <a:avLst/>
          </a:prstGeom>
        </p:spPr>
        <p:txBody>
          <a:bodyPr wrap="square">
            <a:spAutoFit/>
          </a:bodyPr>
          <a:lstStyle/>
          <a:p>
            <a:pPr algn="just"/>
            <a:r>
              <a:rPr lang="ru-RU" sz="2000" dirty="0" err="1">
                <a:latin typeface="Arial" panose="020B0604020202020204" pitchFamily="34" charset="0"/>
                <a:cs typeface="Arial" panose="020B0604020202020204" pitchFamily="34" charset="0"/>
              </a:rPr>
              <a:t>Unterwegs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traf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einen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alten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Jagdhund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lag</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müde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auf</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dem</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Weg</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Was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hast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du</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denn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fragte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Esel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antwortete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bin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alt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schwach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kann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nicht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mehr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schnell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laufen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gut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jagen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Darum</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wollte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mein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Herr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mich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totschlagen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Da</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bin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fortgelaufen</a:t>
            </a:r>
            <a:r>
              <a:rPr lang="ru-RU" sz="2000" dirty="0">
                <a:latin typeface="Arial" panose="020B0604020202020204" pitchFamily="34" charset="0"/>
                <a:cs typeface="Arial" panose="020B0604020202020204" pitchFamily="34" charset="0"/>
              </a:rPr>
              <a:t>.“  </a:t>
            </a:r>
          </a:p>
        </p:txBody>
      </p:sp>
      <p:pic>
        <p:nvPicPr>
          <p:cNvPr id="4" name="Рисунок 3"/>
          <p:cNvPicPr>
            <a:picLocks noChangeAspect="1"/>
          </p:cNvPicPr>
          <p:nvPr/>
        </p:nvPicPr>
        <p:blipFill>
          <a:blip r:embed="rId2"/>
          <a:stretch>
            <a:fillRect/>
          </a:stretch>
        </p:blipFill>
        <p:spPr>
          <a:xfrm>
            <a:off x="243839" y="535577"/>
            <a:ext cx="11704320" cy="5199914"/>
          </a:xfrm>
          <a:prstGeom prst="rect">
            <a:avLst/>
          </a:prstGeom>
        </p:spPr>
      </p:pic>
      <p:pic>
        <p:nvPicPr>
          <p:cNvPr id="5" name="Рисунок 4"/>
          <p:cNvPicPr>
            <a:picLocks noChangeAspect="1"/>
          </p:cNvPicPr>
          <p:nvPr/>
        </p:nvPicPr>
        <p:blipFill>
          <a:blip r:embed="rId3"/>
          <a:stretch>
            <a:fillRect/>
          </a:stretch>
        </p:blipFill>
        <p:spPr>
          <a:xfrm>
            <a:off x="243840" y="535578"/>
            <a:ext cx="11704320" cy="5199914"/>
          </a:xfrm>
          <a:prstGeom prst="rect">
            <a:avLst/>
          </a:prstGeom>
        </p:spPr>
      </p:pic>
    </p:spTree>
    <p:extLst>
      <p:ext uri="{BB962C8B-B14F-4D97-AF65-F5344CB8AC3E}">
        <p14:creationId xmlns:p14="http://schemas.microsoft.com/office/powerpoint/2010/main" val="104008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105507" y="6016845"/>
            <a:ext cx="11980985" cy="707886"/>
          </a:xfrm>
          <a:prstGeom prst="rect">
            <a:avLst/>
          </a:prstGeom>
        </p:spPr>
        <p:txBody>
          <a:bodyPr wrap="square">
            <a:spAutoFit/>
          </a:bodyPr>
          <a:lstStyle/>
          <a:p>
            <a:pPr algn="just"/>
            <a:r>
              <a:rPr lang="ru-RU" sz="2000" dirty="0" smtClean="0">
                <a:latin typeface="Arial" panose="020B0604020202020204" pitchFamily="34" charset="0"/>
                <a:cs typeface="Arial" panose="020B0604020202020204" pitchFamily="34" charset="0"/>
              </a:rPr>
              <a:t>„</a:t>
            </a:r>
            <a:r>
              <a:rPr lang="ru-RU" sz="2000" dirty="0" err="1">
                <a:latin typeface="Arial" panose="020B0604020202020204" pitchFamily="34" charset="0"/>
                <a:cs typeface="Arial" panose="020B0604020202020204" pitchFamily="34" charset="0"/>
              </a:rPr>
              <a:t>Weiß</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du</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was</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sagte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Esel</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ich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gehe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nach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Bremen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werde</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dort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Stadtmusikant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Komm</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mit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mach</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mit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mir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Musik</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Hund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war</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einverstanden</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und</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ging</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mit</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dem</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Esel</a:t>
            </a:r>
            <a:r>
              <a:rPr lang="ru-RU" sz="2000" dirty="0">
                <a:latin typeface="Arial" panose="020B0604020202020204" pitchFamily="34" charset="0"/>
                <a:cs typeface="Arial" panose="020B0604020202020204" pitchFamily="34" charset="0"/>
              </a:rPr>
              <a:t>. </a:t>
            </a:r>
          </a:p>
        </p:txBody>
      </p:sp>
      <p:pic>
        <p:nvPicPr>
          <p:cNvPr id="4" name="Рисунок 3"/>
          <p:cNvPicPr>
            <a:picLocks noChangeAspect="1"/>
          </p:cNvPicPr>
          <p:nvPr/>
        </p:nvPicPr>
        <p:blipFill>
          <a:blip r:embed="rId2"/>
          <a:stretch>
            <a:fillRect/>
          </a:stretch>
        </p:blipFill>
        <p:spPr>
          <a:xfrm>
            <a:off x="250873" y="535577"/>
            <a:ext cx="11690252" cy="5481268"/>
          </a:xfrm>
          <a:prstGeom prst="rect">
            <a:avLst/>
          </a:prstGeom>
        </p:spPr>
      </p:pic>
      <p:pic>
        <p:nvPicPr>
          <p:cNvPr id="5" name="Рисунок 4"/>
          <p:cNvPicPr>
            <a:picLocks noChangeAspect="1"/>
          </p:cNvPicPr>
          <p:nvPr/>
        </p:nvPicPr>
        <p:blipFill>
          <a:blip r:embed="rId3"/>
          <a:stretch>
            <a:fillRect/>
          </a:stretch>
        </p:blipFill>
        <p:spPr>
          <a:xfrm>
            <a:off x="250873" y="537590"/>
            <a:ext cx="11690251" cy="5479255"/>
          </a:xfrm>
          <a:prstGeom prst="rect">
            <a:avLst/>
          </a:prstGeom>
        </p:spPr>
      </p:pic>
    </p:spTree>
    <p:extLst>
      <p:ext uri="{BB962C8B-B14F-4D97-AF65-F5344CB8AC3E}">
        <p14:creationId xmlns:p14="http://schemas.microsoft.com/office/powerpoint/2010/main" val="48693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152400" y="5426001"/>
            <a:ext cx="11887200" cy="1323439"/>
          </a:xfrm>
          <a:prstGeom prst="rect">
            <a:avLst/>
          </a:prstGeom>
        </p:spPr>
        <p:txBody>
          <a:bodyPr wrap="square">
            <a:spAutoFit/>
          </a:bodyPr>
          <a:lstStyle/>
          <a:p>
            <a:pPr algn="just"/>
            <a:r>
              <a:rPr lang="de-DE" sz="2000" dirty="0">
                <a:latin typeface="Arial" panose="020B0604020202020204" pitchFamily="34" charset="0"/>
                <a:cs typeface="Arial" panose="020B0604020202020204" pitchFamily="34" charset="0"/>
              </a:rPr>
              <a:t>Es dauerte nicht lange, da trafen sie eine Katze. Die machte ein Gesicht wie drei Tage Regenwetter.* „Nun“, sprach der Esel, „was ist denn mit dir los, alter Freund?“ „Ich bin alt und kann keine Mäuse mehr fangen. Darum wollte meine Herrin mich ins Wasser werfen und ertränken. Da bin ich fortgelaufen. Aber wohin soll ich jetzt gehen?“, klagte die Katze. </a:t>
            </a:r>
            <a:endParaRPr lang="ru-RU"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295423" y="535577"/>
            <a:ext cx="11605846" cy="4919826"/>
          </a:xfrm>
          <a:prstGeom prst="rect">
            <a:avLst/>
          </a:prstGeom>
        </p:spPr>
      </p:pic>
      <p:pic>
        <p:nvPicPr>
          <p:cNvPr id="5" name="Рисунок 4"/>
          <p:cNvPicPr>
            <a:picLocks noChangeAspect="1"/>
          </p:cNvPicPr>
          <p:nvPr/>
        </p:nvPicPr>
        <p:blipFill>
          <a:blip r:embed="rId3"/>
          <a:stretch>
            <a:fillRect/>
          </a:stretch>
        </p:blipFill>
        <p:spPr>
          <a:xfrm>
            <a:off x="295423" y="535578"/>
            <a:ext cx="11605846" cy="4919826"/>
          </a:xfrm>
          <a:prstGeom prst="rect">
            <a:avLst/>
          </a:prstGeom>
        </p:spPr>
      </p:pic>
    </p:spTree>
    <p:extLst>
      <p:ext uri="{BB962C8B-B14F-4D97-AF65-F5344CB8AC3E}">
        <p14:creationId xmlns:p14="http://schemas.microsoft.com/office/powerpoint/2010/main" val="89607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501748" y="6016844"/>
            <a:ext cx="11690252" cy="707886"/>
          </a:xfrm>
          <a:prstGeom prst="rect">
            <a:avLst/>
          </a:prstGeom>
        </p:spPr>
        <p:txBody>
          <a:bodyPr wrap="square">
            <a:spAutoFit/>
          </a:bodyPr>
          <a:lstStyle/>
          <a:p>
            <a:r>
              <a:rPr lang="de-DE" dirty="0" smtClean="0"/>
              <a:t> </a:t>
            </a:r>
            <a:r>
              <a:rPr lang="de-DE" sz="2000" dirty="0">
                <a:latin typeface="Arial" panose="020B0604020202020204" pitchFamily="34" charset="0"/>
                <a:cs typeface="Arial" panose="020B0604020202020204" pitchFamily="34" charset="0"/>
              </a:rPr>
              <a:t>„Geh mit nach Bremen“, sagte der Esel. „Mit uns kannst du ein Stadtmusikant werden.“ Da kam die Katze mit ihnen. Nach einiger Zeit kamen die drei an einem Bauernhof vorbei. </a:t>
            </a:r>
            <a:endParaRPr lang="ru-RU"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351692" y="535577"/>
            <a:ext cx="11437033" cy="5479255"/>
          </a:xfrm>
          <a:prstGeom prst="rect">
            <a:avLst/>
          </a:prstGeom>
        </p:spPr>
      </p:pic>
      <p:pic>
        <p:nvPicPr>
          <p:cNvPr id="5" name="Рисунок 4"/>
          <p:cNvPicPr>
            <a:picLocks noChangeAspect="1"/>
          </p:cNvPicPr>
          <p:nvPr/>
        </p:nvPicPr>
        <p:blipFill>
          <a:blip r:embed="rId3"/>
          <a:stretch>
            <a:fillRect/>
          </a:stretch>
        </p:blipFill>
        <p:spPr>
          <a:xfrm>
            <a:off x="351692" y="535577"/>
            <a:ext cx="11437033" cy="5479255"/>
          </a:xfrm>
          <a:prstGeom prst="rect">
            <a:avLst/>
          </a:prstGeom>
        </p:spPr>
      </p:pic>
    </p:spTree>
    <p:extLst>
      <p:ext uri="{BB962C8B-B14F-4D97-AF65-F5344CB8AC3E}">
        <p14:creationId xmlns:p14="http://schemas.microsoft.com/office/powerpoint/2010/main" val="148526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159434" y="5733313"/>
            <a:ext cx="11873132" cy="1015663"/>
          </a:xfrm>
          <a:prstGeom prst="rect">
            <a:avLst/>
          </a:prstGeom>
        </p:spPr>
        <p:txBody>
          <a:bodyPr wrap="square">
            <a:spAutoFit/>
          </a:bodyPr>
          <a:lstStyle/>
          <a:p>
            <a:pPr algn="just"/>
            <a:r>
              <a:rPr lang="de-DE" dirty="0"/>
              <a:t> </a:t>
            </a:r>
            <a:r>
              <a:rPr lang="de-DE" sz="2000" dirty="0">
                <a:latin typeface="Arial" panose="020B0604020202020204" pitchFamily="34" charset="0"/>
                <a:cs typeface="Arial" panose="020B0604020202020204" pitchFamily="34" charset="0"/>
              </a:rPr>
              <a:t>Auf dem Tor saß der Hahn und krähte, so laut er konnte. „Was schreist du denn so, du Rotkopf?“, fragte der Esel. „Ich zeige gutes Wetter an, damit die Wäsche trocknen kann. Aber morgen kommen die Gäste und die Hausfrau will mich in die Suppe tun.“, antwortete der Hahn. </a:t>
            </a:r>
            <a:endParaRPr lang="ru-RU"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159434" y="535578"/>
            <a:ext cx="11873131" cy="5197736"/>
          </a:xfrm>
          <a:prstGeom prst="rect">
            <a:avLst/>
          </a:prstGeom>
        </p:spPr>
      </p:pic>
      <p:pic>
        <p:nvPicPr>
          <p:cNvPr id="5" name="Рисунок 4"/>
          <p:cNvPicPr>
            <a:picLocks noChangeAspect="1"/>
          </p:cNvPicPr>
          <p:nvPr/>
        </p:nvPicPr>
        <p:blipFill>
          <a:blip r:embed="rId3"/>
          <a:stretch>
            <a:fillRect/>
          </a:stretch>
        </p:blipFill>
        <p:spPr>
          <a:xfrm>
            <a:off x="159433" y="535577"/>
            <a:ext cx="11873131" cy="5197735"/>
          </a:xfrm>
          <a:prstGeom prst="rect">
            <a:avLst/>
          </a:prstGeom>
        </p:spPr>
      </p:pic>
      <p:pic>
        <p:nvPicPr>
          <p:cNvPr id="6" name="Рисунок 5"/>
          <p:cNvPicPr>
            <a:picLocks noChangeAspect="1"/>
          </p:cNvPicPr>
          <p:nvPr/>
        </p:nvPicPr>
        <p:blipFill>
          <a:blip r:embed="rId4"/>
          <a:stretch>
            <a:fillRect/>
          </a:stretch>
        </p:blipFill>
        <p:spPr>
          <a:xfrm>
            <a:off x="159432" y="535577"/>
            <a:ext cx="11873132" cy="5197735"/>
          </a:xfrm>
          <a:prstGeom prst="rect">
            <a:avLst/>
          </a:prstGeom>
        </p:spPr>
      </p:pic>
    </p:spTree>
    <p:extLst>
      <p:ext uri="{BB962C8B-B14F-4D97-AF65-F5344CB8AC3E}">
        <p14:creationId xmlns:p14="http://schemas.microsoft.com/office/powerpoint/2010/main" val="343115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nodeType="clickEffect">
                                  <p:stCondLst>
                                    <p:cond delay="0"/>
                                  </p:stCondLst>
                                  <p:childTnLst>
                                    <p:anim calcmode="lin" valueType="num">
                                      <p:cBhvr>
                                        <p:cTn id="18" dur="500"/>
                                        <p:tgtEl>
                                          <p:spTgt spid="5"/>
                                        </p:tgtEl>
                                        <p:attrNameLst>
                                          <p:attrName>ppt_w</p:attrName>
                                        </p:attrNameLst>
                                      </p:cBhvr>
                                      <p:tavLst>
                                        <p:tav tm="0">
                                          <p:val>
                                            <p:strVal val="ppt_w"/>
                                          </p:val>
                                        </p:tav>
                                        <p:tav tm="100000">
                                          <p:val>
                                            <p:fltVal val="0"/>
                                          </p:val>
                                        </p:tav>
                                      </p:tavLst>
                                    </p:anim>
                                    <p:anim calcmode="lin" valueType="num">
                                      <p:cBhvr>
                                        <p:cTn id="19" dur="500"/>
                                        <p:tgtEl>
                                          <p:spTgt spid="5"/>
                                        </p:tgtEl>
                                        <p:attrNameLst>
                                          <p:attrName>ppt_h</p:attrName>
                                        </p:attrNameLst>
                                      </p:cBhvr>
                                      <p:tavLst>
                                        <p:tav tm="0">
                                          <p:val>
                                            <p:strVal val="ppt_h"/>
                                          </p:val>
                                        </p:tav>
                                        <p:tav tm="100000">
                                          <p:val>
                                            <p:fltVal val="0"/>
                                          </p:val>
                                        </p:tav>
                                      </p:tavLst>
                                    </p:anim>
                                    <p:animEffect transition="out" filter="fade">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par>
                                <p:cTn id="22" presetID="53" presetClass="entr" presetSubtype="16"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194603" y="6014667"/>
            <a:ext cx="11802794" cy="707886"/>
          </a:xfrm>
          <a:prstGeom prst="rect">
            <a:avLst/>
          </a:prstGeom>
        </p:spPr>
        <p:txBody>
          <a:bodyPr wrap="square">
            <a:spAutoFit/>
          </a:bodyPr>
          <a:lstStyle/>
          <a:p>
            <a:pPr algn="just"/>
            <a:r>
              <a:rPr lang="de-DE" sz="2000" dirty="0" smtClean="0">
                <a:latin typeface="Arial" panose="020B0604020202020204" pitchFamily="34" charset="0"/>
                <a:cs typeface="Arial" panose="020B0604020202020204" pitchFamily="34" charset="0"/>
              </a:rPr>
              <a:t>„</a:t>
            </a:r>
            <a:r>
              <a:rPr lang="de-DE" sz="2000" dirty="0">
                <a:latin typeface="Arial" panose="020B0604020202020204" pitchFamily="34" charset="0"/>
                <a:cs typeface="Arial" panose="020B0604020202020204" pitchFamily="34" charset="0"/>
              </a:rPr>
              <a:t>Geh lieber mit uns“, sagte der Esel. „Du hast eine gute Stimme und wir können zusammen schöne Musik machen.“ Da ging der Hahn mit ihnen. </a:t>
            </a:r>
            <a:endParaRPr lang="ru-RU"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194603" y="535495"/>
            <a:ext cx="11802794" cy="5479255"/>
          </a:xfrm>
          <a:prstGeom prst="rect">
            <a:avLst/>
          </a:prstGeom>
        </p:spPr>
      </p:pic>
      <p:pic>
        <p:nvPicPr>
          <p:cNvPr id="5" name="Рисунок 4"/>
          <p:cNvPicPr>
            <a:picLocks noChangeAspect="1"/>
          </p:cNvPicPr>
          <p:nvPr/>
        </p:nvPicPr>
        <p:blipFill>
          <a:blip r:embed="rId3"/>
          <a:stretch>
            <a:fillRect/>
          </a:stretch>
        </p:blipFill>
        <p:spPr>
          <a:xfrm>
            <a:off x="194603" y="535412"/>
            <a:ext cx="11802794" cy="5479255"/>
          </a:xfrm>
          <a:prstGeom prst="rect">
            <a:avLst/>
          </a:prstGeom>
        </p:spPr>
      </p:pic>
    </p:spTree>
    <p:extLst>
      <p:ext uri="{BB962C8B-B14F-4D97-AF65-F5344CB8AC3E}">
        <p14:creationId xmlns:p14="http://schemas.microsoft.com/office/powerpoint/2010/main" val="3823414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257907" y="5984354"/>
            <a:ext cx="11676185" cy="707886"/>
          </a:xfrm>
          <a:prstGeom prst="rect">
            <a:avLst/>
          </a:prstGeom>
        </p:spPr>
        <p:txBody>
          <a:bodyPr wrap="square">
            <a:spAutoFit/>
          </a:bodyPr>
          <a:lstStyle/>
          <a:p>
            <a:pPr algn="just"/>
            <a:r>
              <a:rPr lang="de-DE" sz="2000" dirty="0">
                <a:latin typeface="Arial" panose="020B0604020202020204" pitchFamily="34" charset="0"/>
                <a:cs typeface="Arial" panose="020B0604020202020204" pitchFamily="34" charset="0"/>
              </a:rPr>
              <a:t>Am Abend kamen die Tiere in einen großen Wald und sahen da ein Räuberhaus. Der Esel war das größte Tier, deshalb konnte er zum Fenster hineinsehen. </a:t>
            </a:r>
          </a:p>
        </p:txBody>
      </p:sp>
      <p:pic>
        <p:nvPicPr>
          <p:cNvPr id="6" name="Рисунок 5"/>
          <p:cNvPicPr>
            <a:picLocks noChangeAspect="1"/>
          </p:cNvPicPr>
          <p:nvPr/>
        </p:nvPicPr>
        <p:blipFill>
          <a:blip r:embed="rId2"/>
          <a:stretch>
            <a:fillRect/>
          </a:stretch>
        </p:blipFill>
        <p:spPr>
          <a:xfrm>
            <a:off x="257908" y="535577"/>
            <a:ext cx="11676184" cy="5479255"/>
          </a:xfrm>
          <a:prstGeom prst="rect">
            <a:avLst/>
          </a:prstGeom>
        </p:spPr>
      </p:pic>
      <p:pic>
        <p:nvPicPr>
          <p:cNvPr id="7" name="Рисунок 6"/>
          <p:cNvPicPr>
            <a:picLocks noChangeAspect="1"/>
          </p:cNvPicPr>
          <p:nvPr/>
        </p:nvPicPr>
        <p:blipFill>
          <a:blip r:embed="rId3"/>
          <a:stretch>
            <a:fillRect/>
          </a:stretch>
        </p:blipFill>
        <p:spPr>
          <a:xfrm>
            <a:off x="257906" y="535577"/>
            <a:ext cx="11676186" cy="5479255"/>
          </a:xfrm>
          <a:prstGeom prst="rect">
            <a:avLst/>
          </a:prstGeom>
        </p:spPr>
      </p:pic>
      <p:pic>
        <p:nvPicPr>
          <p:cNvPr id="8" name="Рисунок 7"/>
          <p:cNvPicPr>
            <a:picLocks noChangeAspect="1"/>
          </p:cNvPicPr>
          <p:nvPr/>
        </p:nvPicPr>
        <p:blipFill>
          <a:blip r:embed="rId4"/>
          <a:stretch>
            <a:fillRect/>
          </a:stretch>
        </p:blipFill>
        <p:spPr>
          <a:xfrm>
            <a:off x="257905" y="535577"/>
            <a:ext cx="11676187" cy="5479255"/>
          </a:xfrm>
          <a:prstGeom prst="rect">
            <a:avLst/>
          </a:prstGeom>
        </p:spPr>
      </p:pic>
    </p:spTree>
    <p:extLst>
      <p:ext uri="{BB962C8B-B14F-4D97-AF65-F5344CB8AC3E}">
        <p14:creationId xmlns:p14="http://schemas.microsoft.com/office/powerpoint/2010/main" val="70939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6"/>
                                        </p:tgtEl>
                                        <p:attrNameLst>
                                          <p:attrName>ppt_w</p:attrName>
                                        </p:attrNameLst>
                                      </p:cBhvr>
                                      <p:tavLst>
                                        <p:tav tm="0">
                                          <p:val>
                                            <p:strVal val="ppt_w"/>
                                          </p:val>
                                        </p:tav>
                                        <p:tav tm="100000">
                                          <p:val>
                                            <p:fltVal val="0"/>
                                          </p:val>
                                        </p:tav>
                                      </p:tavLst>
                                    </p:anim>
                                    <p:anim calcmode="lin" valueType="num">
                                      <p:cBhvr>
                                        <p:cTn id="7" dur="500"/>
                                        <p:tgtEl>
                                          <p:spTgt spid="6"/>
                                        </p:tgtEl>
                                        <p:attrNameLst>
                                          <p:attrName>ppt_h</p:attrName>
                                        </p:attrNameLst>
                                      </p:cBhvr>
                                      <p:tavLst>
                                        <p:tav tm="0">
                                          <p:val>
                                            <p:strVal val="ppt_h"/>
                                          </p:val>
                                        </p:tav>
                                        <p:tav tm="100000">
                                          <p:val>
                                            <p:fltVal val="0"/>
                                          </p:val>
                                        </p:tav>
                                      </p:tavLst>
                                    </p:anim>
                                    <p:animEffect transition="out" filter="fade">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nodeType="clickEffect">
                                  <p:stCondLst>
                                    <p:cond delay="0"/>
                                  </p:stCondLst>
                                  <p:childTnLst>
                                    <p:anim calcmode="lin" valueType="num">
                                      <p:cBhvr>
                                        <p:cTn id="18" dur="500"/>
                                        <p:tgtEl>
                                          <p:spTgt spid="7"/>
                                        </p:tgtEl>
                                        <p:attrNameLst>
                                          <p:attrName>ppt_w</p:attrName>
                                        </p:attrNameLst>
                                      </p:cBhvr>
                                      <p:tavLst>
                                        <p:tav tm="0">
                                          <p:val>
                                            <p:strVal val="ppt_w"/>
                                          </p:val>
                                        </p:tav>
                                        <p:tav tm="100000">
                                          <p:val>
                                            <p:fltVal val="0"/>
                                          </p:val>
                                        </p:tav>
                                      </p:tavLst>
                                    </p:anim>
                                    <p:anim calcmode="lin" valueType="num">
                                      <p:cBhvr>
                                        <p:cTn id="19" dur="500"/>
                                        <p:tgtEl>
                                          <p:spTgt spid="7"/>
                                        </p:tgtEl>
                                        <p:attrNameLst>
                                          <p:attrName>ppt_h</p:attrName>
                                        </p:attrNameLst>
                                      </p:cBhvr>
                                      <p:tavLst>
                                        <p:tav tm="0">
                                          <p:val>
                                            <p:strVal val="ppt_h"/>
                                          </p:val>
                                        </p:tav>
                                        <p:tav tm="100000">
                                          <p:val>
                                            <p:fltVal val="0"/>
                                          </p:val>
                                        </p:tav>
                                      </p:tavLst>
                                    </p:anim>
                                    <p:animEffect transition="out" filter="fade">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par>
                                <p:cTn id="22" presetID="53" presetClass="entr" presetSubtype="16"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187569" y="5970286"/>
            <a:ext cx="11816862" cy="707886"/>
          </a:xfrm>
          <a:prstGeom prst="rect">
            <a:avLst/>
          </a:prstGeom>
        </p:spPr>
        <p:txBody>
          <a:bodyPr wrap="square">
            <a:spAutoFit/>
          </a:bodyPr>
          <a:lstStyle/>
          <a:p>
            <a:pPr algn="just"/>
            <a:r>
              <a:rPr lang="de-DE" sz="2000" dirty="0" smtClean="0">
                <a:latin typeface="Arial" panose="020B0604020202020204" pitchFamily="34" charset="0"/>
                <a:cs typeface="Arial" panose="020B0604020202020204" pitchFamily="34" charset="0"/>
              </a:rPr>
              <a:t>„</a:t>
            </a:r>
            <a:r>
              <a:rPr lang="de-DE" sz="2000" dirty="0">
                <a:latin typeface="Arial" panose="020B0604020202020204" pitchFamily="34" charset="0"/>
                <a:cs typeface="Arial" panose="020B0604020202020204" pitchFamily="34" charset="0"/>
              </a:rPr>
              <a:t>Was siehst du, Grauer?“, fragte der Hahn. „Ich sehe einen vollen Tisch mit gutem Essen und Trinken“, antwortete der Esel. „Um den Tisch sitzen viele Räuber und es schmeckt ihnen gut.“</a:t>
            </a:r>
          </a:p>
        </p:txBody>
      </p:sp>
      <p:pic>
        <p:nvPicPr>
          <p:cNvPr id="4" name="Рисунок 3"/>
          <p:cNvPicPr>
            <a:picLocks noChangeAspect="1"/>
          </p:cNvPicPr>
          <p:nvPr/>
        </p:nvPicPr>
        <p:blipFill>
          <a:blip r:embed="rId2"/>
          <a:stretch>
            <a:fillRect/>
          </a:stretch>
        </p:blipFill>
        <p:spPr>
          <a:xfrm>
            <a:off x="295423" y="535577"/>
            <a:ext cx="11563642" cy="5479255"/>
          </a:xfrm>
          <a:prstGeom prst="rect">
            <a:avLst/>
          </a:prstGeom>
        </p:spPr>
      </p:pic>
      <p:pic>
        <p:nvPicPr>
          <p:cNvPr id="5" name="Рисунок 4"/>
          <p:cNvPicPr>
            <a:picLocks noChangeAspect="1"/>
          </p:cNvPicPr>
          <p:nvPr/>
        </p:nvPicPr>
        <p:blipFill>
          <a:blip r:embed="rId3"/>
          <a:stretch>
            <a:fillRect/>
          </a:stretch>
        </p:blipFill>
        <p:spPr>
          <a:xfrm>
            <a:off x="314179" y="535577"/>
            <a:ext cx="11563642" cy="5479255"/>
          </a:xfrm>
          <a:prstGeom prst="rect">
            <a:avLst/>
          </a:prstGeom>
        </p:spPr>
      </p:pic>
    </p:spTree>
    <p:extLst>
      <p:ext uri="{BB962C8B-B14F-4D97-AF65-F5344CB8AC3E}">
        <p14:creationId xmlns:p14="http://schemas.microsoft.com/office/powerpoint/2010/main" val="81433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182880" y="5733313"/>
            <a:ext cx="11732455" cy="1015663"/>
          </a:xfrm>
          <a:prstGeom prst="rect">
            <a:avLst/>
          </a:prstGeom>
        </p:spPr>
        <p:txBody>
          <a:bodyPr wrap="square">
            <a:spAutoFit/>
          </a:bodyPr>
          <a:lstStyle/>
          <a:p>
            <a:pPr algn="just"/>
            <a:r>
              <a:rPr lang="de-DE" sz="2000" dirty="0">
                <a:latin typeface="Arial" panose="020B0604020202020204" pitchFamily="34" charset="0"/>
                <a:cs typeface="Arial" panose="020B0604020202020204" pitchFamily="34" charset="0"/>
              </a:rPr>
              <a:t>„Das ist was für uns“, sagte der Hahn. „Wie aber können wir die Räuber aus dem Haus jagen?“ Endlich hatten sie eine Idee. Der Hund sprang auf den Esel, die Katze auf den Hund und zuletzt der Hahn auf die Katze. </a:t>
            </a:r>
          </a:p>
        </p:txBody>
      </p:sp>
      <p:pic>
        <p:nvPicPr>
          <p:cNvPr id="4" name="Рисунок 3"/>
          <p:cNvPicPr>
            <a:picLocks noChangeAspect="1"/>
          </p:cNvPicPr>
          <p:nvPr/>
        </p:nvPicPr>
        <p:blipFill>
          <a:blip r:embed="rId2"/>
          <a:stretch>
            <a:fillRect/>
          </a:stretch>
        </p:blipFill>
        <p:spPr>
          <a:xfrm>
            <a:off x="281355" y="535578"/>
            <a:ext cx="11633980" cy="5197736"/>
          </a:xfrm>
          <a:prstGeom prst="rect">
            <a:avLst/>
          </a:prstGeom>
        </p:spPr>
      </p:pic>
      <p:pic>
        <p:nvPicPr>
          <p:cNvPr id="5" name="Рисунок 4"/>
          <p:cNvPicPr>
            <a:picLocks noChangeAspect="1"/>
          </p:cNvPicPr>
          <p:nvPr/>
        </p:nvPicPr>
        <p:blipFill>
          <a:blip r:embed="rId3"/>
          <a:stretch>
            <a:fillRect/>
          </a:stretch>
        </p:blipFill>
        <p:spPr>
          <a:xfrm>
            <a:off x="281355" y="535577"/>
            <a:ext cx="11633980" cy="5197735"/>
          </a:xfrm>
          <a:prstGeom prst="rect">
            <a:avLst/>
          </a:prstGeom>
        </p:spPr>
      </p:pic>
      <p:pic>
        <p:nvPicPr>
          <p:cNvPr id="6" name="Рисунок 5"/>
          <p:cNvPicPr>
            <a:picLocks noChangeAspect="1"/>
          </p:cNvPicPr>
          <p:nvPr/>
        </p:nvPicPr>
        <p:blipFill>
          <a:blip r:embed="rId4"/>
          <a:stretch>
            <a:fillRect/>
          </a:stretch>
        </p:blipFill>
        <p:spPr>
          <a:xfrm>
            <a:off x="281355" y="535577"/>
            <a:ext cx="11633980" cy="5197736"/>
          </a:xfrm>
          <a:prstGeom prst="rect">
            <a:avLst/>
          </a:prstGeom>
        </p:spPr>
      </p:pic>
      <p:pic>
        <p:nvPicPr>
          <p:cNvPr id="7" name="Рисунок 6"/>
          <p:cNvPicPr>
            <a:picLocks noChangeAspect="1"/>
          </p:cNvPicPr>
          <p:nvPr/>
        </p:nvPicPr>
        <p:blipFill>
          <a:blip r:embed="rId5"/>
          <a:stretch>
            <a:fillRect/>
          </a:stretch>
        </p:blipFill>
        <p:spPr>
          <a:xfrm>
            <a:off x="281355" y="535577"/>
            <a:ext cx="11633980" cy="5197736"/>
          </a:xfrm>
          <a:prstGeom prst="rect">
            <a:avLst/>
          </a:prstGeom>
        </p:spPr>
      </p:pic>
      <p:pic>
        <p:nvPicPr>
          <p:cNvPr id="8" name="Рисунок 7"/>
          <p:cNvPicPr>
            <a:picLocks noChangeAspect="1"/>
          </p:cNvPicPr>
          <p:nvPr/>
        </p:nvPicPr>
        <p:blipFill>
          <a:blip r:embed="rId6"/>
          <a:stretch>
            <a:fillRect/>
          </a:stretch>
        </p:blipFill>
        <p:spPr>
          <a:xfrm>
            <a:off x="281355" y="535577"/>
            <a:ext cx="11633980" cy="5197736"/>
          </a:xfrm>
          <a:prstGeom prst="rect">
            <a:avLst/>
          </a:prstGeom>
        </p:spPr>
      </p:pic>
    </p:spTree>
    <p:extLst>
      <p:ext uri="{BB962C8B-B14F-4D97-AF65-F5344CB8AC3E}">
        <p14:creationId xmlns:p14="http://schemas.microsoft.com/office/powerpoint/2010/main" val="3121122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nodeType="clickEffect">
                                  <p:stCondLst>
                                    <p:cond delay="0"/>
                                  </p:stCondLst>
                                  <p:childTnLst>
                                    <p:anim calcmode="lin" valueType="num">
                                      <p:cBhvr>
                                        <p:cTn id="18" dur="500"/>
                                        <p:tgtEl>
                                          <p:spTgt spid="5"/>
                                        </p:tgtEl>
                                        <p:attrNameLst>
                                          <p:attrName>ppt_w</p:attrName>
                                        </p:attrNameLst>
                                      </p:cBhvr>
                                      <p:tavLst>
                                        <p:tav tm="0">
                                          <p:val>
                                            <p:strVal val="ppt_w"/>
                                          </p:val>
                                        </p:tav>
                                        <p:tav tm="100000">
                                          <p:val>
                                            <p:fltVal val="0"/>
                                          </p:val>
                                        </p:tav>
                                      </p:tavLst>
                                    </p:anim>
                                    <p:anim calcmode="lin" valueType="num">
                                      <p:cBhvr>
                                        <p:cTn id="19" dur="500"/>
                                        <p:tgtEl>
                                          <p:spTgt spid="5"/>
                                        </p:tgtEl>
                                        <p:attrNameLst>
                                          <p:attrName>ppt_h</p:attrName>
                                        </p:attrNameLst>
                                      </p:cBhvr>
                                      <p:tavLst>
                                        <p:tav tm="0">
                                          <p:val>
                                            <p:strVal val="ppt_h"/>
                                          </p:val>
                                        </p:tav>
                                        <p:tav tm="100000">
                                          <p:val>
                                            <p:fltVal val="0"/>
                                          </p:val>
                                        </p:tav>
                                      </p:tavLst>
                                    </p:anim>
                                    <p:animEffect transition="out" filter="fade">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par>
                                <p:cTn id="22" presetID="53" presetClass="entr" presetSubtype="16"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nodeType="clickEffect">
                                  <p:stCondLst>
                                    <p:cond delay="0"/>
                                  </p:stCondLst>
                                  <p:childTnLst>
                                    <p:anim calcmode="lin" valueType="num">
                                      <p:cBhvr>
                                        <p:cTn id="30" dur="500"/>
                                        <p:tgtEl>
                                          <p:spTgt spid="6"/>
                                        </p:tgtEl>
                                        <p:attrNameLst>
                                          <p:attrName>ppt_w</p:attrName>
                                        </p:attrNameLst>
                                      </p:cBhvr>
                                      <p:tavLst>
                                        <p:tav tm="0">
                                          <p:val>
                                            <p:strVal val="ppt_w"/>
                                          </p:val>
                                        </p:tav>
                                        <p:tav tm="100000">
                                          <p:val>
                                            <p:fltVal val="0"/>
                                          </p:val>
                                        </p:tav>
                                      </p:tavLst>
                                    </p:anim>
                                    <p:anim calcmode="lin" valueType="num">
                                      <p:cBhvr>
                                        <p:cTn id="31" dur="500"/>
                                        <p:tgtEl>
                                          <p:spTgt spid="6"/>
                                        </p:tgtEl>
                                        <p:attrNameLst>
                                          <p:attrName>ppt_h</p:attrName>
                                        </p:attrNameLst>
                                      </p:cBhvr>
                                      <p:tavLst>
                                        <p:tav tm="0">
                                          <p:val>
                                            <p:strVal val="ppt_h"/>
                                          </p:val>
                                        </p:tav>
                                        <p:tav tm="100000">
                                          <p:val>
                                            <p:fltVal val="0"/>
                                          </p:val>
                                        </p:tav>
                                      </p:tavLst>
                                    </p:anim>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53" presetClass="entr" presetSubtype="16"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xit" presetSubtype="32" fill="hold" nodeType="clickEffect">
                                  <p:stCondLst>
                                    <p:cond delay="0"/>
                                  </p:stCondLst>
                                  <p:childTnLst>
                                    <p:anim calcmode="lin" valueType="num">
                                      <p:cBhvr>
                                        <p:cTn id="42" dur="500"/>
                                        <p:tgtEl>
                                          <p:spTgt spid="7"/>
                                        </p:tgtEl>
                                        <p:attrNameLst>
                                          <p:attrName>ppt_w</p:attrName>
                                        </p:attrNameLst>
                                      </p:cBhvr>
                                      <p:tavLst>
                                        <p:tav tm="0">
                                          <p:val>
                                            <p:strVal val="ppt_w"/>
                                          </p:val>
                                        </p:tav>
                                        <p:tav tm="100000">
                                          <p:val>
                                            <p:fltVal val="0"/>
                                          </p:val>
                                        </p:tav>
                                      </p:tavLst>
                                    </p:anim>
                                    <p:anim calcmode="lin" valueType="num">
                                      <p:cBhvr>
                                        <p:cTn id="43" dur="500"/>
                                        <p:tgtEl>
                                          <p:spTgt spid="7"/>
                                        </p:tgtEl>
                                        <p:attrNameLst>
                                          <p:attrName>ppt_h</p:attrName>
                                        </p:attrNameLst>
                                      </p:cBhvr>
                                      <p:tavLst>
                                        <p:tav tm="0">
                                          <p:val>
                                            <p:strVal val="ppt_h"/>
                                          </p:val>
                                        </p:tav>
                                        <p:tav tm="100000">
                                          <p:val>
                                            <p:fltVal val="0"/>
                                          </p:val>
                                        </p:tav>
                                      </p:tavLst>
                                    </p:anim>
                                    <p:animEffect transition="out" filter="fade">
                                      <p:cBhvr>
                                        <p:cTn id="44" dur="500"/>
                                        <p:tgtEl>
                                          <p:spTgt spid="7"/>
                                        </p:tgtEl>
                                      </p:cBhvr>
                                    </p:animEffect>
                                    <p:set>
                                      <p:cBhvr>
                                        <p:cTn id="45" dur="1" fill="hold">
                                          <p:stCondLst>
                                            <p:cond delay="499"/>
                                          </p:stCondLst>
                                        </p:cTn>
                                        <p:tgtEl>
                                          <p:spTgt spid="7"/>
                                        </p:tgtEl>
                                        <p:attrNameLst>
                                          <p:attrName>style.visibility</p:attrName>
                                        </p:attrNameLst>
                                      </p:cBhvr>
                                      <p:to>
                                        <p:strVal val="hidden"/>
                                      </p:to>
                                    </p:set>
                                  </p:childTnLst>
                                </p:cTn>
                              </p:par>
                              <p:par>
                                <p:cTn id="46" presetID="53" presetClass="entr" presetSubtype="16"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p:cTn id="48" dur="500" fill="hold"/>
                                        <p:tgtEl>
                                          <p:spTgt spid="8"/>
                                        </p:tgtEl>
                                        <p:attrNameLst>
                                          <p:attrName>ppt_w</p:attrName>
                                        </p:attrNameLst>
                                      </p:cBhvr>
                                      <p:tavLst>
                                        <p:tav tm="0">
                                          <p:val>
                                            <p:fltVal val="0"/>
                                          </p:val>
                                        </p:tav>
                                        <p:tav tm="100000">
                                          <p:val>
                                            <p:strVal val="#ppt_w"/>
                                          </p:val>
                                        </p:tav>
                                      </p:tavLst>
                                    </p:anim>
                                    <p:anim calcmode="lin" valueType="num">
                                      <p:cBhvr>
                                        <p:cTn id="49" dur="500" fill="hold"/>
                                        <p:tgtEl>
                                          <p:spTgt spid="8"/>
                                        </p:tgtEl>
                                        <p:attrNameLst>
                                          <p:attrName>ppt_h</p:attrName>
                                        </p:attrNameLst>
                                      </p:cBhvr>
                                      <p:tavLst>
                                        <p:tav tm="0">
                                          <p:val>
                                            <p:fltVal val="0"/>
                                          </p:val>
                                        </p:tav>
                                        <p:tav tm="100000">
                                          <p:val>
                                            <p:strVal val="#ppt_h"/>
                                          </p:val>
                                        </p:tav>
                                      </p:tavLst>
                                    </p:anim>
                                    <p:animEffect transition="in" filter="fade">
                                      <p:cBhvr>
                                        <p:cTn id="5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1"/>
            <a:ext cx="12191999" cy="943430"/>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PLAN DER STUNDE:</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146629"/>
            <a:ext cx="11530013" cy="5239883"/>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a:t>
            </a:r>
            <a:r>
              <a:rPr lang="de-DE" sz="4500" b="1" dirty="0">
                <a:solidFill>
                  <a:schemeClr val="tx1"/>
                </a:solidFill>
                <a:latin typeface="Arial" panose="020B0604020202020204" pitchFamily="34" charset="0"/>
                <a:cs typeface="Arial" panose="020B0604020202020204" pitchFamily="34" charset="0"/>
              </a:rPr>
              <a:t>Kontrolle der Hausaufgabe</a:t>
            </a:r>
          </a:p>
          <a:p>
            <a:pPr marL="342900" lvl="0" indent="-342900" algn="l">
              <a:buFont typeface="Wingdings" panose="05000000000000000000" pitchFamily="2" charset="2"/>
              <a:buChar char="v"/>
            </a:pPr>
            <a:r>
              <a:rPr lang="de-DE" sz="4500" b="1" dirty="0">
                <a:solidFill>
                  <a:schemeClr val="tx1"/>
                </a:solidFill>
                <a:latin typeface="Arial" panose="020B0604020202020204" pitchFamily="34" charset="0"/>
                <a:cs typeface="Arial" panose="020B0604020202020204" pitchFamily="34" charset="0"/>
              </a:rPr>
              <a:t> Beantworten die Fragen</a:t>
            </a:r>
          </a:p>
          <a:p>
            <a:pPr marL="342900" lvl="0" indent="-342900" algn="l">
              <a:buFont typeface="Wingdings" panose="05000000000000000000" pitchFamily="2" charset="2"/>
              <a:buChar char="v"/>
            </a:pPr>
            <a:r>
              <a:rPr lang="de-DE" sz="4500" b="1" dirty="0">
                <a:solidFill>
                  <a:schemeClr val="tx1"/>
                </a:solidFill>
                <a:latin typeface="Arial" panose="020B0604020202020204" pitchFamily="34" charset="0"/>
                <a:cs typeface="Arial" panose="020B0604020202020204" pitchFamily="34" charset="0"/>
              </a:rPr>
              <a:t> Wir lesen das Märchen</a:t>
            </a:r>
          </a:p>
          <a:p>
            <a:pPr marL="342900" lvl="0" indent="-342900" algn="l">
              <a:buFont typeface="Wingdings" panose="05000000000000000000" pitchFamily="2" charset="2"/>
              <a:buChar char="v"/>
            </a:pPr>
            <a:r>
              <a:rPr lang="de-DE" sz="4500" b="1" dirty="0">
                <a:solidFill>
                  <a:schemeClr val="tx1"/>
                </a:solidFill>
                <a:latin typeface="Arial" panose="020B0604020202020204" pitchFamily="34" charset="0"/>
                <a:cs typeface="Arial" panose="020B0604020202020204" pitchFamily="34" charset="0"/>
              </a:rPr>
              <a:t> Aufgabe für selbstständige Arbeit</a:t>
            </a:r>
            <a:endParaRPr lang="ru-RU" sz="45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03725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307144" y="5972465"/>
            <a:ext cx="11577711" cy="707886"/>
          </a:xfrm>
          <a:prstGeom prst="rect">
            <a:avLst/>
          </a:prstGeom>
        </p:spPr>
        <p:txBody>
          <a:bodyPr wrap="square">
            <a:spAutoFit/>
          </a:bodyPr>
          <a:lstStyle/>
          <a:p>
            <a:pPr algn="just"/>
            <a:r>
              <a:rPr lang="de-DE" sz="2000" dirty="0" smtClean="0">
                <a:latin typeface="Arial" panose="020B0604020202020204" pitchFamily="34" charset="0"/>
                <a:cs typeface="Arial" panose="020B0604020202020204" pitchFamily="34" charset="0"/>
              </a:rPr>
              <a:t>Dann </a:t>
            </a:r>
            <a:r>
              <a:rPr lang="de-DE" sz="2000" dirty="0">
                <a:latin typeface="Arial" panose="020B0604020202020204" pitchFamily="34" charset="0"/>
                <a:cs typeface="Arial" panose="020B0604020202020204" pitchFamily="34" charset="0"/>
              </a:rPr>
              <a:t>begannen sie ihr erstes Konzert. Der Esel schrie, der Hund bellte, die Katze miaute und der Hahn krähte. Und plötzlich sprangen sie durch das Fenster ins Zimmer.</a:t>
            </a:r>
          </a:p>
        </p:txBody>
      </p:sp>
      <p:pic>
        <p:nvPicPr>
          <p:cNvPr id="4" name="Рисунок 3"/>
          <p:cNvPicPr>
            <a:picLocks noChangeAspect="1"/>
          </p:cNvPicPr>
          <p:nvPr/>
        </p:nvPicPr>
        <p:blipFill>
          <a:blip r:embed="rId2"/>
          <a:stretch>
            <a:fillRect/>
          </a:stretch>
        </p:blipFill>
        <p:spPr>
          <a:xfrm>
            <a:off x="249700" y="535577"/>
            <a:ext cx="11692598" cy="5479255"/>
          </a:xfrm>
          <a:prstGeom prst="rect">
            <a:avLst/>
          </a:prstGeom>
        </p:spPr>
      </p:pic>
    </p:spTree>
    <p:extLst>
      <p:ext uri="{BB962C8B-B14F-4D97-AF65-F5344CB8AC3E}">
        <p14:creationId xmlns:p14="http://schemas.microsoft.com/office/powerpoint/2010/main" val="25587336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a:solidFill>
                  <a:schemeClr val="bg1"/>
                </a:solidFill>
                <a:latin typeface="Arial" panose="020B0604020202020204" pitchFamily="34" charset="0"/>
                <a:cs typeface="Arial" panose="020B0604020202020204" pitchFamily="34" charset="0"/>
              </a:rPr>
              <a:t>Das Märchen</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279009" y="5989712"/>
            <a:ext cx="11633981" cy="707886"/>
          </a:xfrm>
          <a:prstGeom prst="rect">
            <a:avLst/>
          </a:prstGeom>
        </p:spPr>
        <p:txBody>
          <a:bodyPr wrap="square">
            <a:spAutoFit/>
          </a:bodyPr>
          <a:lstStyle/>
          <a:p>
            <a:pPr algn="just"/>
            <a:r>
              <a:rPr lang="de-DE" sz="2000" dirty="0">
                <a:latin typeface="Arial" panose="020B0604020202020204" pitchFamily="34" charset="0"/>
                <a:cs typeface="Arial" panose="020B0604020202020204" pitchFamily="34" charset="0"/>
              </a:rPr>
              <a:t>Die Tiere schrien so laut, dass die Räuber große Angst bekamen und schnell aus dem Haus in den Wald liefen.</a:t>
            </a:r>
          </a:p>
        </p:txBody>
      </p:sp>
      <p:pic>
        <p:nvPicPr>
          <p:cNvPr id="4" name="Рисунок 3"/>
          <p:cNvPicPr>
            <a:picLocks noChangeAspect="1"/>
          </p:cNvPicPr>
          <p:nvPr/>
        </p:nvPicPr>
        <p:blipFill>
          <a:blip r:embed="rId2"/>
          <a:stretch>
            <a:fillRect/>
          </a:stretch>
        </p:blipFill>
        <p:spPr>
          <a:xfrm>
            <a:off x="379828" y="535577"/>
            <a:ext cx="11408898" cy="5479255"/>
          </a:xfrm>
          <a:prstGeom prst="rect">
            <a:avLst/>
          </a:prstGeom>
        </p:spPr>
      </p:pic>
      <p:pic>
        <p:nvPicPr>
          <p:cNvPr id="5" name="Рисунок 4"/>
          <p:cNvPicPr>
            <a:picLocks noChangeAspect="1"/>
          </p:cNvPicPr>
          <p:nvPr/>
        </p:nvPicPr>
        <p:blipFill>
          <a:blip r:embed="rId3"/>
          <a:stretch>
            <a:fillRect/>
          </a:stretch>
        </p:blipFill>
        <p:spPr>
          <a:xfrm>
            <a:off x="379828" y="535577"/>
            <a:ext cx="11408898" cy="5479255"/>
          </a:xfrm>
          <a:prstGeom prst="rect">
            <a:avLst/>
          </a:prstGeom>
        </p:spPr>
      </p:pic>
    </p:spTree>
    <p:extLst>
      <p:ext uri="{BB962C8B-B14F-4D97-AF65-F5344CB8AC3E}">
        <p14:creationId xmlns:p14="http://schemas.microsoft.com/office/powerpoint/2010/main" val="36302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4"/>
                                        </p:tgtEl>
                                        <p:attrNameLst>
                                          <p:attrName>ppt_w</p:attrName>
                                        </p:attrNameLst>
                                      </p:cBhvr>
                                      <p:tavLst>
                                        <p:tav tm="0">
                                          <p:val>
                                            <p:strVal val="ppt_w"/>
                                          </p:val>
                                        </p:tav>
                                        <p:tav tm="100000">
                                          <p:val>
                                            <p:fltVal val="0"/>
                                          </p:val>
                                        </p:tav>
                                      </p:tavLst>
                                    </p:anim>
                                    <p:anim calcmode="lin" valueType="num">
                                      <p:cBhvr>
                                        <p:cTn id="7" dur="500"/>
                                        <p:tgtEl>
                                          <p:spTgt spid="4"/>
                                        </p:tgtEl>
                                        <p:attrNameLst>
                                          <p:attrName>ppt_h</p:attrName>
                                        </p:attrNameLst>
                                      </p:cBhvr>
                                      <p:tavLst>
                                        <p:tav tm="0">
                                          <p:val>
                                            <p:strVal val="ppt_h"/>
                                          </p:val>
                                        </p:tav>
                                        <p:tav tm="100000">
                                          <p:val>
                                            <p:fltVal val="0"/>
                                          </p:val>
                                        </p:tav>
                                      </p:tavLst>
                                    </p:anim>
                                    <p:animEffect transition="out" filter="fade">
                                      <p:cBhvr>
                                        <p:cTn id="8" dur="500"/>
                                        <p:tgtEl>
                                          <p:spTgt spid="4"/>
                                        </p:tgtEl>
                                      </p:cBhvr>
                                    </p:animEffect>
                                    <p:set>
                                      <p:cBhvr>
                                        <p:cTn id="9" dur="1" fill="hold">
                                          <p:stCondLst>
                                            <p:cond delay="499"/>
                                          </p:stCondLst>
                                        </p:cTn>
                                        <p:tgtEl>
                                          <p:spTgt spid="4"/>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870631"/>
          </a:xfrm>
          <a:solidFill>
            <a:srgbClr val="0070C0"/>
          </a:solidFill>
        </p:spPr>
        <p:txBody>
          <a:bodyPr>
            <a:normAutofit/>
          </a:bodyPr>
          <a:lstStyle/>
          <a:p>
            <a:pPr algn="ctr"/>
            <a:r>
              <a:rPr lang="de-DE" sz="5400" b="1" dirty="0" smtClean="0">
                <a:solidFill>
                  <a:schemeClr val="bg1"/>
                </a:solidFill>
                <a:latin typeface="Arial" panose="020B0604020202020204" pitchFamily="34" charset="0"/>
                <a:cs typeface="Arial" panose="020B0604020202020204" pitchFamily="34" charset="0"/>
              </a:rPr>
              <a:t>Aufgabe für selbstständige Arbeit</a:t>
            </a:r>
            <a:endParaRPr lang="ru-RU" sz="54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050878"/>
            <a:ext cx="11530013" cy="5540991"/>
          </a:xfrm>
          <a:ln w="28575"/>
        </p:spPr>
        <p:style>
          <a:lnRef idx="2">
            <a:schemeClr val="accent3"/>
          </a:lnRef>
          <a:fillRef idx="1">
            <a:schemeClr val="lt1"/>
          </a:fillRef>
          <a:effectRef idx="0">
            <a:schemeClr val="accent3"/>
          </a:effectRef>
          <a:fontRef idx="minor">
            <a:schemeClr val="dk1"/>
          </a:fontRef>
        </p:style>
        <p:txBody>
          <a:bodyPr>
            <a:normAutofit/>
          </a:bodyPr>
          <a:lstStyle/>
          <a:p>
            <a:pPr algn="l"/>
            <a:r>
              <a:rPr lang="de-DE" sz="4000" b="1" i="1" dirty="0" smtClean="0">
                <a:solidFill>
                  <a:srgbClr val="7030A0"/>
                </a:solidFill>
                <a:latin typeface="Arial" panose="020B0604020202020204" pitchFamily="34" charset="0"/>
                <a:cs typeface="Arial" panose="020B0604020202020204" pitchFamily="34" charset="0"/>
              </a:rPr>
              <a:t> Übung </a:t>
            </a:r>
            <a:r>
              <a:rPr lang="uz-Cyrl-UZ" sz="4000" b="1" i="1" dirty="0" smtClean="0">
                <a:solidFill>
                  <a:srgbClr val="7030A0"/>
                </a:solidFill>
                <a:latin typeface="Arial" panose="020B0604020202020204" pitchFamily="34" charset="0"/>
                <a:cs typeface="Arial" panose="020B0604020202020204" pitchFamily="34" charset="0"/>
              </a:rPr>
              <a:t>7</a:t>
            </a:r>
            <a:r>
              <a:rPr lang="de-DE" sz="4000" b="1" i="1" dirty="0" smtClean="0">
                <a:solidFill>
                  <a:srgbClr val="7030A0"/>
                </a:solidFill>
                <a:latin typeface="Arial" panose="020B0604020202020204" pitchFamily="34" charset="0"/>
                <a:cs typeface="Arial" panose="020B0604020202020204" pitchFamily="34" charset="0"/>
              </a:rPr>
              <a:t>, Seite 1</a:t>
            </a:r>
            <a:r>
              <a:rPr lang="uz-Cyrl-UZ" sz="4000" b="1" i="1" dirty="0" smtClean="0">
                <a:solidFill>
                  <a:srgbClr val="7030A0"/>
                </a:solidFill>
                <a:latin typeface="Arial" panose="020B0604020202020204" pitchFamily="34" charset="0"/>
                <a:cs typeface="Arial" panose="020B0604020202020204" pitchFamily="34" charset="0"/>
              </a:rPr>
              <a:t>34</a:t>
            </a:r>
            <a:endParaRPr lang="de-DE" sz="4000" b="1" i="1" dirty="0" smtClean="0">
              <a:solidFill>
                <a:srgbClr val="7030A0"/>
              </a:solidFill>
              <a:latin typeface="Arial" panose="020B0604020202020204" pitchFamily="34" charset="0"/>
              <a:cs typeface="Arial" panose="020B0604020202020204" pitchFamily="34" charset="0"/>
            </a:endParaRPr>
          </a:p>
          <a:p>
            <a:pPr algn="l"/>
            <a:r>
              <a:rPr lang="de-DE" sz="4000" b="1" i="1" dirty="0" smtClean="0">
                <a:solidFill>
                  <a:srgbClr val="7030A0"/>
                </a:solidFill>
                <a:latin typeface="Arial" panose="020B0604020202020204" pitchFamily="34" charset="0"/>
                <a:cs typeface="Arial" panose="020B0604020202020204" pitchFamily="34" charset="0"/>
              </a:rPr>
              <a:t> </a:t>
            </a:r>
            <a:r>
              <a:rPr lang="de-DE" sz="4000" b="1" i="1" dirty="0">
                <a:solidFill>
                  <a:srgbClr val="7030A0"/>
                </a:solidFill>
                <a:latin typeface="Arial" panose="020B0604020202020204" pitchFamily="34" charset="0"/>
                <a:cs typeface="Arial" panose="020B0604020202020204" pitchFamily="34" charset="0"/>
              </a:rPr>
              <a:t> </a:t>
            </a:r>
            <a:r>
              <a:rPr lang="de-DE" sz="4000" b="1" i="1" dirty="0" smtClean="0">
                <a:solidFill>
                  <a:srgbClr val="7030A0"/>
                </a:solidFill>
                <a:latin typeface="Arial" panose="020B0604020202020204" pitchFamily="34" charset="0"/>
                <a:cs typeface="Arial" panose="020B0604020202020204" pitchFamily="34" charset="0"/>
              </a:rPr>
              <a:t>Finden Sie </a:t>
            </a:r>
            <a:r>
              <a:rPr lang="de-DE" sz="4000" b="1" i="1" dirty="0">
                <a:solidFill>
                  <a:srgbClr val="7030A0"/>
                </a:solidFill>
                <a:latin typeface="Arial" panose="020B0604020202020204" pitchFamily="34" charset="0"/>
                <a:cs typeface="Arial" panose="020B0604020202020204" pitchFamily="34" charset="0"/>
              </a:rPr>
              <a:t>im Abschnitt I des Märchens „Die Bremer Stadtmusikanten“    die </a:t>
            </a:r>
            <a:r>
              <a:rPr lang="de-DE" sz="4000" b="1" i="1" dirty="0" smtClean="0">
                <a:solidFill>
                  <a:srgbClr val="7030A0"/>
                </a:solidFill>
                <a:latin typeface="Arial" panose="020B0604020202020204" pitchFamily="34" charset="0"/>
                <a:cs typeface="Arial" panose="020B0604020202020204" pitchFamily="34" charset="0"/>
              </a:rPr>
              <a:t>neue Wörter </a:t>
            </a:r>
            <a:r>
              <a:rPr lang="de-DE" sz="4000" b="1" i="1" dirty="0">
                <a:solidFill>
                  <a:srgbClr val="7030A0"/>
                </a:solidFill>
                <a:latin typeface="Arial" panose="020B0604020202020204" pitchFamily="34" charset="0"/>
                <a:cs typeface="Arial" panose="020B0604020202020204" pitchFamily="34" charset="0"/>
              </a:rPr>
              <a:t>und </a:t>
            </a:r>
            <a:r>
              <a:rPr lang="de-DE" sz="4000" b="1" i="1" dirty="0" smtClean="0">
                <a:solidFill>
                  <a:srgbClr val="7030A0"/>
                </a:solidFill>
                <a:latin typeface="Arial" panose="020B0604020202020204" pitchFamily="34" charset="0"/>
                <a:cs typeface="Arial" panose="020B0604020202020204" pitchFamily="34" charset="0"/>
              </a:rPr>
              <a:t>schreiben </a:t>
            </a:r>
            <a:r>
              <a:rPr lang="de-DE" sz="4000" b="1" i="1" dirty="0">
                <a:solidFill>
                  <a:srgbClr val="7030A0"/>
                </a:solidFill>
                <a:latin typeface="Arial" panose="020B0604020202020204" pitchFamily="34" charset="0"/>
                <a:cs typeface="Arial" panose="020B0604020202020204" pitchFamily="34" charset="0"/>
              </a:rPr>
              <a:t>s</a:t>
            </a:r>
            <a:r>
              <a:rPr lang="de-DE" sz="4000" b="1" i="1" dirty="0" smtClean="0">
                <a:solidFill>
                  <a:srgbClr val="7030A0"/>
                </a:solidFill>
                <a:latin typeface="Arial" panose="020B0604020202020204" pitchFamily="34" charset="0"/>
                <a:cs typeface="Arial" panose="020B0604020202020204" pitchFamily="34" charset="0"/>
              </a:rPr>
              <a:t>ie auf </a:t>
            </a:r>
            <a:r>
              <a:rPr lang="de-DE" sz="4000" b="1" i="1" dirty="0">
                <a:solidFill>
                  <a:srgbClr val="7030A0"/>
                </a:solidFill>
                <a:latin typeface="Arial" panose="020B0604020202020204" pitchFamily="34" charset="0"/>
                <a:cs typeface="Arial" panose="020B0604020202020204" pitchFamily="34" charset="0"/>
              </a:rPr>
              <a:t>!</a:t>
            </a:r>
            <a:endParaRPr lang="de-DE" sz="4000" b="1" dirty="0">
              <a:solidFill>
                <a:srgbClr val="7030A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5571" y="3454773"/>
            <a:ext cx="4183014" cy="2982351"/>
          </a:xfrm>
          <a:prstGeom prst="rect">
            <a:avLst/>
          </a:prstGeom>
        </p:spPr>
      </p:pic>
    </p:spTree>
    <p:extLst>
      <p:ext uri="{BB962C8B-B14F-4D97-AF65-F5344CB8AC3E}">
        <p14:creationId xmlns:p14="http://schemas.microsoft.com/office/powerpoint/2010/main" val="21891586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0" y="0"/>
            <a:ext cx="12192000" cy="942975"/>
          </a:xfrm>
          <a:solidFill>
            <a:srgbClr val="0070C0"/>
          </a:solidFill>
        </p:spPr>
        <p:txBody>
          <a:bodyPr>
            <a:noAutofit/>
          </a:bodyPr>
          <a:lstStyle/>
          <a:p>
            <a:r>
              <a:rPr lang="de-DE" sz="6600" b="1" dirty="0" smtClean="0">
                <a:solidFill>
                  <a:schemeClr val="bg1"/>
                </a:solidFill>
                <a:latin typeface="Arial" panose="020B0604020202020204" pitchFamily="34" charset="0"/>
                <a:cs typeface="Arial" panose="020B0604020202020204" pitchFamily="34" charset="0"/>
              </a:rPr>
              <a:t>Ende der Stunde</a:t>
            </a:r>
            <a:endParaRPr lang="ru-RU" sz="6600" b="1" dirty="0">
              <a:solidFill>
                <a:schemeClr val="bg1"/>
              </a:solidFill>
              <a:latin typeface="Arial" panose="020B0604020202020204" pitchFamily="34" charset="0"/>
              <a:cs typeface="Arial" panose="020B0604020202020204" pitchFamily="34" charset="0"/>
            </a:endParaRPr>
          </a:p>
        </p:txBody>
      </p:sp>
      <p:sp>
        <p:nvSpPr>
          <p:cNvPr id="7" name="Подзаголовок 6"/>
          <p:cNvSpPr>
            <a:spLocks noGrp="1"/>
          </p:cNvSpPr>
          <p:nvPr>
            <p:ph type="subTitle" idx="1"/>
          </p:nvPr>
        </p:nvSpPr>
        <p:spPr>
          <a:xfrm>
            <a:off x="501445" y="1091821"/>
            <a:ext cx="11235630" cy="5431809"/>
          </a:xfrm>
          <a:ln w="38100">
            <a:solidFill>
              <a:srgbClr val="002060"/>
            </a:solidFill>
          </a:ln>
        </p:spPr>
        <p:txBody>
          <a:bodyPr>
            <a:normAutofit/>
          </a:bodyPr>
          <a:lstStyle/>
          <a:p>
            <a:r>
              <a:rPr lang="de-DE" sz="5400" b="1" dirty="0" smtClean="0">
                <a:solidFill>
                  <a:srgbClr val="002060"/>
                </a:solidFill>
                <a:latin typeface="Arial" panose="020B0604020202020204" pitchFamily="34" charset="0"/>
                <a:cs typeface="Arial" panose="020B0604020202020204" pitchFamily="34" charset="0"/>
              </a:rPr>
              <a:t>Unsere Stunde ist zu Ende</a:t>
            </a:r>
          </a:p>
          <a:p>
            <a:r>
              <a:rPr lang="de-DE" sz="5400" b="1" dirty="0" smtClean="0">
                <a:solidFill>
                  <a:srgbClr val="002060"/>
                </a:solidFill>
                <a:latin typeface="Arial" panose="020B0604020202020204" pitchFamily="34" charset="0"/>
                <a:cs typeface="Arial" panose="020B0604020202020204" pitchFamily="34" charset="0"/>
              </a:rPr>
              <a:t>Danke für Aufmerksamkeit!</a:t>
            </a:r>
          </a:p>
          <a:p>
            <a:r>
              <a:rPr lang="de-DE" sz="5400" b="1" dirty="0" smtClean="0">
                <a:solidFill>
                  <a:srgbClr val="002060"/>
                </a:solidFill>
                <a:latin typeface="Arial" panose="020B0604020202020204" pitchFamily="34" charset="0"/>
                <a:cs typeface="Arial" panose="020B0604020202020204" pitchFamily="34" charset="0"/>
              </a:rPr>
              <a:t>Auf Wiedersehen!</a:t>
            </a:r>
            <a:endParaRPr lang="ru-RU" sz="5400" b="1" dirty="0">
              <a:solidFill>
                <a:srgbClr val="00206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0208" y="3807725"/>
            <a:ext cx="4178104" cy="2417445"/>
          </a:xfrm>
          <a:prstGeom prst="rect">
            <a:avLst/>
          </a:prstGeom>
        </p:spPr>
      </p:pic>
    </p:spTree>
    <p:extLst>
      <p:ext uri="{BB962C8B-B14F-4D97-AF65-F5344CB8AC3E}">
        <p14:creationId xmlns:p14="http://schemas.microsoft.com/office/powerpoint/2010/main" val="1126549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Kontrolle der Hausaufgabe</a:t>
            </a:r>
            <a:endParaRPr lang="ru-RU" b="1" dirty="0">
              <a:solidFill>
                <a:schemeClr val="bg1"/>
              </a:solidFill>
              <a:latin typeface="Arial" panose="020B0604020202020204" pitchFamily="34" charset="0"/>
              <a:cs typeface="Arial" panose="020B0604020202020204" pitchFamily="34" charset="0"/>
            </a:endParaRPr>
          </a:p>
        </p:txBody>
      </p:sp>
      <p:sp>
        <p:nvSpPr>
          <p:cNvPr id="24" name="Прямоугольник 23"/>
          <p:cNvSpPr/>
          <p:nvPr/>
        </p:nvSpPr>
        <p:spPr>
          <a:xfrm>
            <a:off x="423081" y="1065679"/>
            <a:ext cx="11204812" cy="5478423"/>
          </a:xfrm>
          <a:prstGeom prst="rect">
            <a:avLst/>
          </a:prstGeom>
          <a:ln w="38100">
            <a:solidFill>
              <a:srgbClr val="0070C0"/>
            </a:solidFill>
          </a:ln>
        </p:spPr>
        <p:txBody>
          <a:bodyPr wrap="square">
            <a:spAutoFit/>
          </a:bodyPr>
          <a:lstStyle/>
          <a:p>
            <a:pPr marL="514350" indent="-514350">
              <a:buAutoNum type="arabicParenR"/>
            </a:pPr>
            <a:r>
              <a:rPr lang="ru-RU" sz="3500" dirty="0" err="1" smtClean="0">
                <a:latin typeface="Arial" panose="020B0604020202020204" pitchFamily="34" charset="0"/>
                <a:cs typeface="Arial" panose="020B0604020202020204" pitchFamily="34" charset="0"/>
              </a:rPr>
              <a:t>Ich</a:t>
            </a:r>
            <a:r>
              <a:rPr lang="ru-RU" sz="3500" dirty="0" smtClean="0">
                <a:latin typeface="Arial" panose="020B0604020202020204" pitchFamily="34" charset="0"/>
                <a:cs typeface="Arial" panose="020B0604020202020204" pitchFamily="34" charset="0"/>
              </a:rPr>
              <a:t> </a:t>
            </a:r>
            <a:r>
              <a:rPr lang="ru-RU" sz="3500" dirty="0">
                <a:latin typeface="Arial" panose="020B0604020202020204" pitchFamily="34" charset="0"/>
                <a:cs typeface="Arial" panose="020B0604020202020204" pitchFamily="34" charset="0"/>
              </a:rPr>
              <a:t>_______ </a:t>
            </a:r>
            <a:r>
              <a:rPr lang="ru-RU" sz="3500" dirty="0" err="1">
                <a:latin typeface="Arial" panose="020B0604020202020204" pitchFamily="34" charset="0"/>
                <a:cs typeface="Arial" panose="020B0604020202020204" pitchFamily="34" charset="0"/>
              </a:rPr>
              <a:t>noch</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Fußball</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spielen</a:t>
            </a:r>
            <a:r>
              <a:rPr lang="ru-RU" sz="3500" dirty="0" smtClean="0">
                <a:latin typeface="Arial" panose="020B0604020202020204" pitchFamily="34" charset="0"/>
                <a:cs typeface="Arial" panose="020B0604020202020204" pitchFamily="34" charset="0"/>
              </a:rPr>
              <a:t>.</a:t>
            </a:r>
            <a:endParaRPr lang="de-DE" sz="3500" dirty="0" smtClean="0">
              <a:latin typeface="Arial" panose="020B0604020202020204" pitchFamily="34" charset="0"/>
              <a:cs typeface="Arial" panose="020B0604020202020204" pitchFamily="34" charset="0"/>
            </a:endParaRPr>
          </a:p>
          <a:p>
            <a:pPr marL="514350" indent="-514350">
              <a:buAutoNum type="arabicParenR"/>
            </a:pPr>
            <a:r>
              <a:rPr lang="ru-RU" sz="3500" dirty="0" smtClean="0">
                <a:latin typeface="Arial" panose="020B0604020202020204" pitchFamily="34" charset="0"/>
                <a:cs typeface="Arial" panose="020B0604020202020204" pitchFamily="34" charset="0"/>
              </a:rPr>
              <a:t> ________ </a:t>
            </a:r>
            <a:r>
              <a:rPr lang="ru-RU" sz="3500" dirty="0" err="1">
                <a:latin typeface="Arial" panose="020B0604020202020204" pitchFamily="34" charset="0"/>
                <a:cs typeface="Arial" panose="020B0604020202020204" pitchFamily="34" charset="0"/>
              </a:rPr>
              <a:t>du</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nicht</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nach</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Hause</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gehen</a:t>
            </a:r>
            <a:r>
              <a:rPr lang="ru-RU" sz="3500" dirty="0">
                <a:latin typeface="Arial" panose="020B0604020202020204" pitchFamily="34" charset="0"/>
                <a:cs typeface="Arial" panose="020B0604020202020204" pitchFamily="34" charset="0"/>
              </a:rPr>
              <a:t>? </a:t>
            </a:r>
            <a:endParaRPr lang="de-DE" sz="3500" dirty="0" smtClean="0">
              <a:latin typeface="Arial" panose="020B0604020202020204" pitchFamily="34" charset="0"/>
              <a:cs typeface="Arial" panose="020B0604020202020204" pitchFamily="34" charset="0"/>
            </a:endParaRPr>
          </a:p>
          <a:p>
            <a:pPr marL="514350" indent="-514350">
              <a:buAutoNum type="arabicParenR"/>
            </a:pPr>
            <a:r>
              <a:rPr lang="ru-RU" sz="3500" dirty="0" err="1" smtClean="0">
                <a:latin typeface="Arial" panose="020B0604020202020204" pitchFamily="34" charset="0"/>
                <a:cs typeface="Arial" panose="020B0604020202020204" pitchFamily="34" charset="0"/>
              </a:rPr>
              <a:t>Meine</a:t>
            </a:r>
            <a:r>
              <a:rPr lang="ru-RU" sz="3500" dirty="0" smtClean="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Eltern</a:t>
            </a:r>
            <a:r>
              <a:rPr lang="ru-RU" sz="3500" dirty="0">
                <a:latin typeface="Arial" panose="020B0604020202020204" pitchFamily="34" charset="0"/>
                <a:cs typeface="Arial" panose="020B0604020202020204" pitchFamily="34" charset="0"/>
              </a:rPr>
              <a:t> </a:t>
            </a:r>
            <a:r>
              <a:rPr lang="ru-RU" sz="3500" dirty="0" smtClean="0">
                <a:latin typeface="Arial" panose="020B0604020202020204" pitchFamily="34" charset="0"/>
                <a:cs typeface="Arial" panose="020B0604020202020204" pitchFamily="34" charset="0"/>
              </a:rPr>
              <a:t>________ </a:t>
            </a:r>
            <a:r>
              <a:rPr lang="ru-RU" sz="3500" dirty="0" err="1">
                <a:latin typeface="Arial" panose="020B0604020202020204" pitchFamily="34" charset="0"/>
                <a:cs typeface="Arial" panose="020B0604020202020204" pitchFamily="34" charset="0"/>
              </a:rPr>
              <a:t>heute</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Abend</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Karten</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spielen</a:t>
            </a:r>
            <a:r>
              <a:rPr lang="ru-RU" sz="3500" dirty="0">
                <a:latin typeface="Arial" panose="020B0604020202020204" pitchFamily="34" charset="0"/>
                <a:cs typeface="Arial" panose="020B0604020202020204" pitchFamily="34" charset="0"/>
              </a:rPr>
              <a:t>. </a:t>
            </a:r>
            <a:endParaRPr lang="de-DE" sz="3500" dirty="0" smtClean="0">
              <a:latin typeface="Arial" panose="020B0604020202020204" pitchFamily="34" charset="0"/>
              <a:cs typeface="Arial" panose="020B0604020202020204" pitchFamily="34" charset="0"/>
            </a:endParaRPr>
          </a:p>
          <a:p>
            <a:pPr marL="514350" indent="-514350">
              <a:buAutoNum type="arabicParenR"/>
            </a:pPr>
            <a:r>
              <a:rPr lang="ru-RU" sz="3500" dirty="0" err="1" smtClean="0">
                <a:latin typeface="Arial" panose="020B0604020202020204" pitchFamily="34" charset="0"/>
                <a:cs typeface="Arial" panose="020B0604020202020204" pitchFamily="34" charset="0"/>
              </a:rPr>
              <a:t>Der</a:t>
            </a:r>
            <a:r>
              <a:rPr lang="ru-RU" sz="3500" dirty="0" smtClean="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Junge</a:t>
            </a:r>
            <a:r>
              <a:rPr lang="ru-RU" sz="3500" dirty="0">
                <a:latin typeface="Arial" panose="020B0604020202020204" pitchFamily="34" charset="0"/>
                <a:cs typeface="Arial" panose="020B0604020202020204" pitchFamily="34" charset="0"/>
              </a:rPr>
              <a:t> </a:t>
            </a:r>
            <a:r>
              <a:rPr lang="ru-RU" sz="3500" dirty="0" smtClean="0">
                <a:latin typeface="Arial" panose="020B0604020202020204" pitchFamily="34" charset="0"/>
                <a:cs typeface="Arial" panose="020B0604020202020204" pitchFamily="34" charset="0"/>
              </a:rPr>
              <a:t>_______ </a:t>
            </a:r>
            <a:r>
              <a:rPr lang="ru-RU" sz="3500" dirty="0" err="1">
                <a:latin typeface="Arial" panose="020B0604020202020204" pitchFamily="34" charset="0"/>
                <a:cs typeface="Arial" panose="020B0604020202020204" pitchFamily="34" charset="0"/>
              </a:rPr>
              <a:t>nicht</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in</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die</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Schule</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gehen</a:t>
            </a:r>
            <a:r>
              <a:rPr lang="ru-RU" sz="3500" dirty="0">
                <a:latin typeface="Arial" panose="020B0604020202020204" pitchFamily="34" charset="0"/>
                <a:cs typeface="Arial" panose="020B0604020202020204" pitchFamily="34" charset="0"/>
              </a:rPr>
              <a:t>. </a:t>
            </a:r>
            <a:endParaRPr lang="de-DE" sz="3500" dirty="0" smtClean="0">
              <a:latin typeface="Arial" panose="020B0604020202020204" pitchFamily="34" charset="0"/>
              <a:cs typeface="Arial" panose="020B0604020202020204" pitchFamily="34" charset="0"/>
            </a:endParaRPr>
          </a:p>
          <a:p>
            <a:pPr marL="514350" indent="-514350">
              <a:buAutoNum type="arabicParenR"/>
            </a:pPr>
            <a:r>
              <a:rPr lang="ru-RU" sz="3500" dirty="0" err="1" smtClean="0">
                <a:latin typeface="Arial" panose="020B0604020202020204" pitchFamily="34" charset="0"/>
                <a:cs typeface="Arial" panose="020B0604020202020204" pitchFamily="34" charset="0"/>
              </a:rPr>
              <a:t>Sie</a:t>
            </a:r>
            <a:r>
              <a:rPr lang="ru-RU" sz="3500" dirty="0" smtClean="0">
                <a:latin typeface="Arial" panose="020B0604020202020204" pitchFamily="34" charset="0"/>
                <a:cs typeface="Arial" panose="020B0604020202020204" pitchFamily="34" charset="0"/>
              </a:rPr>
              <a:t> ___________ </a:t>
            </a:r>
            <a:r>
              <a:rPr lang="ru-RU" sz="3500" dirty="0" err="1">
                <a:latin typeface="Arial" panose="020B0604020202020204" pitchFamily="34" charset="0"/>
                <a:cs typeface="Arial" panose="020B0604020202020204" pitchFamily="34" charset="0"/>
              </a:rPr>
              <a:t>heute</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ins</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Kino</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gehen</a:t>
            </a:r>
            <a:r>
              <a:rPr lang="ru-RU" sz="3500" dirty="0" smtClean="0">
                <a:latin typeface="Arial" panose="020B0604020202020204" pitchFamily="34" charset="0"/>
                <a:cs typeface="Arial" panose="020B0604020202020204" pitchFamily="34" charset="0"/>
              </a:rPr>
              <a:t>.</a:t>
            </a:r>
            <a:endParaRPr lang="de-DE" sz="3500" dirty="0" smtClean="0">
              <a:latin typeface="Arial" panose="020B0604020202020204" pitchFamily="34" charset="0"/>
              <a:cs typeface="Arial" panose="020B0604020202020204" pitchFamily="34" charset="0"/>
            </a:endParaRPr>
          </a:p>
          <a:p>
            <a:pPr marL="514350" indent="-514350">
              <a:buAutoNum type="arabicParenR"/>
            </a:pPr>
            <a:r>
              <a:rPr lang="ru-RU" sz="3500" dirty="0" smtClean="0">
                <a:latin typeface="Arial" panose="020B0604020202020204" pitchFamily="34" charset="0"/>
                <a:cs typeface="Arial" panose="020B0604020202020204" pitchFamily="34" charset="0"/>
              </a:rPr>
              <a:t> ________ </a:t>
            </a:r>
            <a:r>
              <a:rPr lang="ru-RU" sz="3500" dirty="0" err="1">
                <a:latin typeface="Arial" panose="020B0604020202020204" pitchFamily="34" charset="0"/>
                <a:cs typeface="Arial" panose="020B0604020202020204" pitchFamily="34" charset="0"/>
              </a:rPr>
              <a:t>ihr</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heute</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Nachmittag</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schwimmen</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gehen</a:t>
            </a:r>
            <a:r>
              <a:rPr lang="ru-RU" sz="3500" dirty="0">
                <a:latin typeface="Arial" panose="020B0604020202020204" pitchFamily="34" charset="0"/>
                <a:cs typeface="Arial" panose="020B0604020202020204" pitchFamily="34" charset="0"/>
              </a:rPr>
              <a:t>? </a:t>
            </a:r>
            <a:endParaRPr lang="de-DE" sz="3500" dirty="0" smtClean="0">
              <a:latin typeface="Arial" panose="020B0604020202020204" pitchFamily="34" charset="0"/>
              <a:cs typeface="Arial" panose="020B0604020202020204" pitchFamily="34" charset="0"/>
            </a:endParaRPr>
          </a:p>
          <a:p>
            <a:pPr marL="514350" indent="-514350">
              <a:buAutoNum type="arabicParenR"/>
            </a:pPr>
            <a:r>
              <a:rPr lang="ru-RU" sz="3500" dirty="0" err="1" smtClean="0">
                <a:latin typeface="Arial" panose="020B0604020202020204" pitchFamily="34" charset="0"/>
                <a:cs typeface="Arial" panose="020B0604020202020204" pitchFamily="34" charset="0"/>
              </a:rPr>
              <a:t>Ich</a:t>
            </a:r>
            <a:r>
              <a:rPr lang="ru-RU" sz="3500" dirty="0" smtClean="0">
                <a:latin typeface="Arial" panose="020B0604020202020204" pitchFamily="34" charset="0"/>
                <a:cs typeface="Arial" panose="020B0604020202020204" pitchFamily="34" charset="0"/>
              </a:rPr>
              <a:t> _______ </a:t>
            </a:r>
            <a:r>
              <a:rPr lang="ru-RU" sz="3500" dirty="0" err="1">
                <a:latin typeface="Arial" panose="020B0604020202020204" pitchFamily="34" charset="0"/>
                <a:cs typeface="Arial" panose="020B0604020202020204" pitchFamily="34" charset="0"/>
              </a:rPr>
              <a:t>nicht</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essen</a:t>
            </a:r>
            <a:r>
              <a:rPr lang="ru-RU" sz="3500" dirty="0">
                <a:latin typeface="Arial" panose="020B0604020202020204" pitchFamily="34" charset="0"/>
                <a:cs typeface="Arial" panose="020B0604020202020204" pitchFamily="34" charset="0"/>
              </a:rPr>
              <a:t>! </a:t>
            </a:r>
            <a:endParaRPr lang="de-DE" sz="3500" dirty="0" smtClean="0">
              <a:latin typeface="Arial" panose="020B0604020202020204" pitchFamily="34" charset="0"/>
              <a:cs typeface="Arial" panose="020B0604020202020204" pitchFamily="34" charset="0"/>
            </a:endParaRPr>
          </a:p>
          <a:p>
            <a:pPr marL="514350" indent="-514350">
              <a:buAutoNum type="arabicParenR"/>
            </a:pPr>
            <a:r>
              <a:rPr lang="ru-RU" sz="3500" dirty="0" smtClean="0">
                <a:latin typeface="Arial" panose="020B0604020202020204" pitchFamily="34" charset="0"/>
                <a:cs typeface="Arial" panose="020B0604020202020204" pitchFamily="34" charset="0"/>
              </a:rPr>
              <a:t>__________ </a:t>
            </a:r>
            <a:r>
              <a:rPr lang="ru-RU" sz="3500" dirty="0" err="1">
                <a:latin typeface="Arial" panose="020B0604020202020204" pitchFamily="34" charset="0"/>
                <a:cs typeface="Arial" panose="020B0604020202020204" pitchFamily="34" charset="0"/>
              </a:rPr>
              <a:t>wir</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Tischtennis</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spielen</a:t>
            </a:r>
            <a:r>
              <a:rPr lang="ru-RU" sz="3500" dirty="0">
                <a:latin typeface="Arial" panose="020B0604020202020204" pitchFamily="34" charset="0"/>
                <a:cs typeface="Arial" panose="020B0604020202020204" pitchFamily="34" charset="0"/>
              </a:rPr>
              <a:t>? </a:t>
            </a:r>
            <a:endParaRPr lang="de-DE" sz="3500" dirty="0" smtClean="0">
              <a:latin typeface="Arial" panose="020B0604020202020204" pitchFamily="34" charset="0"/>
              <a:cs typeface="Arial" panose="020B0604020202020204" pitchFamily="34" charset="0"/>
            </a:endParaRPr>
          </a:p>
          <a:p>
            <a:pPr marL="514350" indent="-514350">
              <a:buAutoNum type="arabicParenR"/>
            </a:pPr>
            <a:r>
              <a:rPr lang="ru-RU" sz="3500" dirty="0" err="1" smtClean="0">
                <a:latin typeface="Arial" panose="020B0604020202020204" pitchFamily="34" charset="0"/>
                <a:cs typeface="Arial" panose="020B0604020202020204" pitchFamily="34" charset="0"/>
              </a:rPr>
              <a:t>Meine</a:t>
            </a:r>
            <a:r>
              <a:rPr lang="ru-RU" sz="3500" dirty="0" smtClean="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Freundin</a:t>
            </a:r>
            <a:r>
              <a:rPr lang="ru-RU" sz="3500" dirty="0">
                <a:latin typeface="Arial" panose="020B0604020202020204" pitchFamily="34" charset="0"/>
                <a:cs typeface="Arial" panose="020B0604020202020204" pitchFamily="34" charset="0"/>
              </a:rPr>
              <a:t> </a:t>
            </a:r>
            <a:r>
              <a:rPr lang="ru-RU" sz="3500" dirty="0" smtClean="0">
                <a:latin typeface="Arial" panose="020B0604020202020204" pitchFamily="34" charset="0"/>
                <a:cs typeface="Arial" panose="020B0604020202020204" pitchFamily="34" charset="0"/>
              </a:rPr>
              <a:t>_______ </a:t>
            </a:r>
            <a:r>
              <a:rPr lang="ru-RU" sz="3500" dirty="0" err="1">
                <a:latin typeface="Arial" panose="020B0604020202020204" pitchFamily="34" charset="0"/>
                <a:cs typeface="Arial" panose="020B0604020202020204" pitchFamily="34" charset="0"/>
              </a:rPr>
              <a:t>mit</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dem</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Hund</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spazieren</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gehen</a:t>
            </a:r>
            <a:r>
              <a:rPr lang="ru-RU" sz="3500" dirty="0" smtClean="0">
                <a:latin typeface="Arial" panose="020B0604020202020204" pitchFamily="34" charset="0"/>
                <a:cs typeface="Arial" panose="020B0604020202020204" pitchFamily="34" charset="0"/>
              </a:rPr>
              <a:t>. </a:t>
            </a:r>
            <a:endParaRPr lang="ru-RU" sz="3500" dirty="0">
              <a:latin typeface="Arial" panose="020B0604020202020204" pitchFamily="34" charset="0"/>
              <a:cs typeface="Arial" panose="020B0604020202020204" pitchFamily="34" charset="0"/>
            </a:endParaRPr>
          </a:p>
        </p:txBody>
      </p:sp>
      <p:sp>
        <p:nvSpPr>
          <p:cNvPr id="25" name="TextBox 24"/>
          <p:cNvSpPr txBox="1"/>
          <p:nvPr/>
        </p:nvSpPr>
        <p:spPr>
          <a:xfrm>
            <a:off x="2088107" y="1053185"/>
            <a:ext cx="1282890" cy="630942"/>
          </a:xfrm>
          <a:prstGeom prst="rect">
            <a:avLst/>
          </a:prstGeom>
          <a:noFill/>
        </p:spPr>
        <p:txBody>
          <a:bodyPr wrap="square" rtlCol="0">
            <a:spAutoFit/>
          </a:bodyPr>
          <a:lstStyle/>
          <a:p>
            <a:r>
              <a:rPr lang="en-US" sz="3500" b="1" dirty="0" smtClean="0">
                <a:solidFill>
                  <a:srgbClr val="FF0000"/>
                </a:solidFill>
                <a:latin typeface="Arial" panose="020B0604020202020204" pitchFamily="34" charset="0"/>
                <a:cs typeface="Arial" panose="020B0604020202020204" pitchFamily="34" charset="0"/>
              </a:rPr>
              <a:t>will</a:t>
            </a:r>
            <a:endParaRPr lang="ru-RU" sz="3500" b="1" dirty="0">
              <a:solidFill>
                <a:srgbClr val="FF0000"/>
              </a:solidFill>
              <a:latin typeface="Arial" panose="020B0604020202020204" pitchFamily="34" charset="0"/>
              <a:cs typeface="Arial" panose="020B0604020202020204" pitchFamily="34" charset="0"/>
            </a:endParaRPr>
          </a:p>
        </p:txBody>
      </p:sp>
      <p:sp>
        <p:nvSpPr>
          <p:cNvPr id="26" name="TextBox 25"/>
          <p:cNvSpPr txBox="1"/>
          <p:nvPr/>
        </p:nvSpPr>
        <p:spPr>
          <a:xfrm>
            <a:off x="1487604" y="1598312"/>
            <a:ext cx="1419367" cy="630942"/>
          </a:xfrm>
          <a:prstGeom prst="rect">
            <a:avLst/>
          </a:prstGeom>
          <a:noFill/>
        </p:spPr>
        <p:txBody>
          <a:bodyPr wrap="square" rtlCol="0">
            <a:spAutoFit/>
          </a:bodyPr>
          <a:lstStyle/>
          <a:p>
            <a:r>
              <a:rPr lang="en-US" sz="3500" b="1" dirty="0" err="1">
                <a:solidFill>
                  <a:srgbClr val="FF0000"/>
                </a:solidFill>
                <a:latin typeface="Arial" panose="020B0604020202020204" pitchFamily="34" charset="0"/>
                <a:cs typeface="Arial" panose="020B0604020202020204" pitchFamily="34" charset="0"/>
              </a:rPr>
              <a:t>W</a:t>
            </a:r>
            <a:r>
              <a:rPr lang="en-US" sz="3500" b="1" dirty="0" err="1" smtClean="0">
                <a:solidFill>
                  <a:srgbClr val="FF0000"/>
                </a:solidFill>
                <a:latin typeface="Arial" panose="020B0604020202020204" pitchFamily="34" charset="0"/>
                <a:cs typeface="Arial" panose="020B0604020202020204" pitchFamily="34" charset="0"/>
              </a:rPr>
              <a:t>illst</a:t>
            </a:r>
            <a:endParaRPr lang="ru-RU" sz="3500" b="1" dirty="0">
              <a:solidFill>
                <a:srgbClr val="FF0000"/>
              </a:solidFill>
              <a:latin typeface="Arial" panose="020B0604020202020204" pitchFamily="34" charset="0"/>
              <a:cs typeface="Arial" panose="020B0604020202020204" pitchFamily="34" charset="0"/>
            </a:endParaRPr>
          </a:p>
        </p:txBody>
      </p:sp>
      <p:sp>
        <p:nvSpPr>
          <p:cNvPr id="27" name="TextBox 26"/>
          <p:cNvSpPr txBox="1"/>
          <p:nvPr/>
        </p:nvSpPr>
        <p:spPr>
          <a:xfrm>
            <a:off x="3835020" y="2129050"/>
            <a:ext cx="1596789" cy="630942"/>
          </a:xfrm>
          <a:prstGeom prst="rect">
            <a:avLst/>
          </a:prstGeom>
          <a:noFill/>
        </p:spPr>
        <p:txBody>
          <a:bodyPr wrap="square" rtlCol="0">
            <a:spAutoFit/>
          </a:bodyPr>
          <a:lstStyle/>
          <a:p>
            <a:r>
              <a:rPr lang="en-US" sz="3500" b="1" dirty="0" err="1" smtClean="0">
                <a:solidFill>
                  <a:srgbClr val="FF0000"/>
                </a:solidFill>
                <a:latin typeface="Arial" panose="020B0604020202020204" pitchFamily="34" charset="0"/>
                <a:cs typeface="Arial" panose="020B0604020202020204" pitchFamily="34" charset="0"/>
              </a:rPr>
              <a:t>wollen</a:t>
            </a:r>
            <a:endParaRPr lang="ru-RU" sz="3500" b="1" dirty="0">
              <a:solidFill>
                <a:srgbClr val="FF0000"/>
              </a:solidFill>
              <a:latin typeface="Arial" panose="020B0604020202020204" pitchFamily="34" charset="0"/>
              <a:cs typeface="Arial" panose="020B0604020202020204" pitchFamily="34" charset="0"/>
            </a:endParaRPr>
          </a:p>
        </p:txBody>
      </p:sp>
      <p:sp>
        <p:nvSpPr>
          <p:cNvPr id="28" name="TextBox 27"/>
          <p:cNvSpPr txBox="1"/>
          <p:nvPr/>
        </p:nvSpPr>
        <p:spPr>
          <a:xfrm>
            <a:off x="3548418" y="2666029"/>
            <a:ext cx="1282890" cy="630942"/>
          </a:xfrm>
          <a:prstGeom prst="rect">
            <a:avLst/>
          </a:prstGeom>
          <a:noFill/>
        </p:spPr>
        <p:txBody>
          <a:bodyPr wrap="square" rtlCol="0">
            <a:spAutoFit/>
          </a:bodyPr>
          <a:lstStyle/>
          <a:p>
            <a:r>
              <a:rPr lang="en-US" sz="3500" b="1" dirty="0" smtClean="0">
                <a:solidFill>
                  <a:srgbClr val="FF0000"/>
                </a:solidFill>
                <a:latin typeface="Arial" panose="020B0604020202020204" pitchFamily="34" charset="0"/>
                <a:cs typeface="Arial" panose="020B0604020202020204" pitchFamily="34" charset="0"/>
              </a:rPr>
              <a:t>will</a:t>
            </a:r>
            <a:endParaRPr lang="ru-RU" sz="3500" b="1" dirty="0">
              <a:solidFill>
                <a:srgbClr val="FF0000"/>
              </a:solidFill>
              <a:latin typeface="Arial" panose="020B0604020202020204" pitchFamily="34" charset="0"/>
              <a:cs typeface="Arial" panose="020B0604020202020204" pitchFamily="34" charset="0"/>
            </a:endParaRPr>
          </a:p>
        </p:txBody>
      </p:sp>
      <p:sp>
        <p:nvSpPr>
          <p:cNvPr id="29" name="TextBox 28"/>
          <p:cNvSpPr txBox="1"/>
          <p:nvPr/>
        </p:nvSpPr>
        <p:spPr>
          <a:xfrm>
            <a:off x="1787857" y="3210609"/>
            <a:ext cx="914400" cy="630942"/>
          </a:xfrm>
          <a:prstGeom prst="rect">
            <a:avLst/>
          </a:prstGeom>
          <a:noFill/>
        </p:spPr>
        <p:txBody>
          <a:bodyPr wrap="square" rtlCol="0">
            <a:spAutoFit/>
          </a:bodyPr>
          <a:lstStyle/>
          <a:p>
            <a:r>
              <a:rPr lang="en-US" sz="3500" b="1" dirty="0" smtClean="0">
                <a:solidFill>
                  <a:srgbClr val="FF0000"/>
                </a:solidFill>
                <a:latin typeface="Arial" panose="020B0604020202020204" pitchFamily="34" charset="0"/>
                <a:cs typeface="Arial" panose="020B0604020202020204" pitchFamily="34" charset="0"/>
              </a:rPr>
              <a:t>will</a:t>
            </a:r>
            <a:endParaRPr lang="ru-RU" sz="3500" b="1" dirty="0">
              <a:solidFill>
                <a:srgbClr val="FF0000"/>
              </a:solidFill>
              <a:latin typeface="Arial" panose="020B0604020202020204" pitchFamily="34" charset="0"/>
              <a:cs typeface="Arial" panose="020B0604020202020204" pitchFamily="34" charset="0"/>
            </a:endParaRPr>
          </a:p>
        </p:txBody>
      </p:sp>
      <p:sp>
        <p:nvSpPr>
          <p:cNvPr id="30" name="TextBox 29"/>
          <p:cNvSpPr txBox="1"/>
          <p:nvPr/>
        </p:nvSpPr>
        <p:spPr>
          <a:xfrm>
            <a:off x="2640842" y="3192150"/>
            <a:ext cx="1992572" cy="630942"/>
          </a:xfrm>
          <a:prstGeom prst="rect">
            <a:avLst/>
          </a:prstGeom>
          <a:noFill/>
        </p:spPr>
        <p:txBody>
          <a:bodyPr wrap="square" rtlCol="0">
            <a:spAutoFit/>
          </a:bodyPr>
          <a:lstStyle/>
          <a:p>
            <a:r>
              <a:rPr lang="en-US" sz="3500" b="1" dirty="0" smtClean="0">
                <a:solidFill>
                  <a:srgbClr val="FF0000"/>
                </a:solidFill>
                <a:latin typeface="Arial" panose="020B0604020202020204" pitchFamily="34" charset="0"/>
                <a:cs typeface="Arial" panose="020B0604020202020204" pitchFamily="34" charset="0"/>
              </a:rPr>
              <a:t>/ </a:t>
            </a:r>
            <a:r>
              <a:rPr lang="en-US" sz="3500" b="1" dirty="0" err="1" smtClean="0">
                <a:solidFill>
                  <a:srgbClr val="FF0000"/>
                </a:solidFill>
                <a:latin typeface="Arial" panose="020B0604020202020204" pitchFamily="34" charset="0"/>
                <a:cs typeface="Arial" panose="020B0604020202020204" pitchFamily="34" charset="0"/>
              </a:rPr>
              <a:t>wollen</a:t>
            </a:r>
            <a:endParaRPr lang="ru-RU" sz="3500" b="1" dirty="0">
              <a:solidFill>
                <a:srgbClr val="FF0000"/>
              </a:solidFill>
              <a:latin typeface="Arial" panose="020B0604020202020204" pitchFamily="34" charset="0"/>
              <a:cs typeface="Arial" panose="020B0604020202020204" pitchFamily="34" charset="0"/>
            </a:endParaRPr>
          </a:p>
        </p:txBody>
      </p:sp>
      <p:sp>
        <p:nvSpPr>
          <p:cNvPr id="31" name="TextBox 30"/>
          <p:cNvSpPr txBox="1"/>
          <p:nvPr/>
        </p:nvSpPr>
        <p:spPr>
          <a:xfrm>
            <a:off x="1521722" y="3718271"/>
            <a:ext cx="1351130" cy="630942"/>
          </a:xfrm>
          <a:prstGeom prst="rect">
            <a:avLst/>
          </a:prstGeom>
          <a:noFill/>
        </p:spPr>
        <p:txBody>
          <a:bodyPr wrap="square" rtlCol="0">
            <a:spAutoFit/>
          </a:bodyPr>
          <a:lstStyle/>
          <a:p>
            <a:r>
              <a:rPr lang="en-US" sz="3500" b="1" dirty="0" err="1">
                <a:solidFill>
                  <a:srgbClr val="FF0000"/>
                </a:solidFill>
                <a:latin typeface="Arial" panose="020B0604020202020204" pitchFamily="34" charset="0"/>
                <a:cs typeface="Arial" panose="020B0604020202020204" pitchFamily="34" charset="0"/>
              </a:rPr>
              <a:t>W</a:t>
            </a:r>
            <a:r>
              <a:rPr lang="en-US" sz="3500" b="1" dirty="0" err="1" smtClean="0">
                <a:solidFill>
                  <a:srgbClr val="FF0000"/>
                </a:solidFill>
                <a:latin typeface="Arial" panose="020B0604020202020204" pitchFamily="34" charset="0"/>
                <a:cs typeface="Arial" panose="020B0604020202020204" pitchFamily="34" charset="0"/>
              </a:rPr>
              <a:t>ollt</a:t>
            </a:r>
            <a:endParaRPr lang="ru-RU" sz="3500" b="1" dirty="0">
              <a:solidFill>
                <a:srgbClr val="FF0000"/>
              </a:solidFill>
              <a:latin typeface="Arial" panose="020B0604020202020204" pitchFamily="34" charset="0"/>
              <a:cs typeface="Arial" panose="020B0604020202020204" pitchFamily="34" charset="0"/>
            </a:endParaRPr>
          </a:p>
        </p:txBody>
      </p:sp>
      <p:sp>
        <p:nvSpPr>
          <p:cNvPr id="32" name="TextBox 31"/>
          <p:cNvSpPr txBox="1"/>
          <p:nvPr/>
        </p:nvSpPr>
        <p:spPr>
          <a:xfrm>
            <a:off x="2088107" y="4268898"/>
            <a:ext cx="1282890" cy="630942"/>
          </a:xfrm>
          <a:prstGeom prst="rect">
            <a:avLst/>
          </a:prstGeom>
          <a:noFill/>
        </p:spPr>
        <p:txBody>
          <a:bodyPr wrap="square" rtlCol="0">
            <a:spAutoFit/>
          </a:bodyPr>
          <a:lstStyle/>
          <a:p>
            <a:r>
              <a:rPr lang="en-US" sz="3500" b="1" dirty="0" smtClean="0">
                <a:solidFill>
                  <a:srgbClr val="FF0000"/>
                </a:solidFill>
                <a:latin typeface="Arial" panose="020B0604020202020204" pitchFamily="34" charset="0"/>
                <a:cs typeface="Arial" panose="020B0604020202020204" pitchFamily="34" charset="0"/>
              </a:rPr>
              <a:t>will</a:t>
            </a:r>
            <a:endParaRPr lang="ru-RU" sz="3500" b="1" dirty="0">
              <a:solidFill>
                <a:srgbClr val="FF0000"/>
              </a:solidFill>
              <a:latin typeface="Arial" panose="020B0604020202020204" pitchFamily="34" charset="0"/>
              <a:cs typeface="Arial" panose="020B0604020202020204" pitchFamily="34" charset="0"/>
            </a:endParaRPr>
          </a:p>
        </p:txBody>
      </p:sp>
      <p:sp>
        <p:nvSpPr>
          <p:cNvPr id="33" name="TextBox 32"/>
          <p:cNvSpPr txBox="1"/>
          <p:nvPr/>
        </p:nvSpPr>
        <p:spPr>
          <a:xfrm>
            <a:off x="1351127" y="4775558"/>
            <a:ext cx="2483893" cy="630942"/>
          </a:xfrm>
          <a:prstGeom prst="rect">
            <a:avLst/>
          </a:prstGeom>
          <a:noFill/>
        </p:spPr>
        <p:txBody>
          <a:bodyPr wrap="square" rtlCol="0">
            <a:spAutoFit/>
          </a:bodyPr>
          <a:lstStyle/>
          <a:p>
            <a:r>
              <a:rPr lang="en-US" sz="3500" b="1" dirty="0" err="1" smtClean="0">
                <a:solidFill>
                  <a:srgbClr val="FF0000"/>
                </a:solidFill>
                <a:latin typeface="Arial" panose="020B0604020202020204" pitchFamily="34" charset="0"/>
                <a:cs typeface="Arial" panose="020B0604020202020204" pitchFamily="34" charset="0"/>
              </a:rPr>
              <a:t>Wollen</a:t>
            </a:r>
            <a:endParaRPr lang="ru-RU" sz="3500" b="1" dirty="0">
              <a:solidFill>
                <a:srgbClr val="FF0000"/>
              </a:solidFill>
              <a:latin typeface="Arial" panose="020B0604020202020204" pitchFamily="34" charset="0"/>
              <a:cs typeface="Arial" panose="020B0604020202020204" pitchFamily="34" charset="0"/>
            </a:endParaRPr>
          </a:p>
        </p:txBody>
      </p:sp>
      <p:sp>
        <p:nvSpPr>
          <p:cNvPr id="34" name="TextBox 33"/>
          <p:cNvSpPr txBox="1"/>
          <p:nvPr/>
        </p:nvSpPr>
        <p:spPr>
          <a:xfrm>
            <a:off x="4633414" y="5331115"/>
            <a:ext cx="1282890" cy="630942"/>
          </a:xfrm>
          <a:prstGeom prst="rect">
            <a:avLst/>
          </a:prstGeom>
          <a:noFill/>
        </p:spPr>
        <p:txBody>
          <a:bodyPr wrap="square" rtlCol="0">
            <a:spAutoFit/>
          </a:bodyPr>
          <a:lstStyle/>
          <a:p>
            <a:r>
              <a:rPr lang="en-US" sz="3500" b="1" dirty="0" smtClean="0">
                <a:solidFill>
                  <a:srgbClr val="FF0000"/>
                </a:solidFill>
                <a:latin typeface="Arial" panose="020B0604020202020204" pitchFamily="34" charset="0"/>
                <a:cs typeface="Arial" panose="020B0604020202020204" pitchFamily="34" charset="0"/>
              </a:rPr>
              <a:t>will</a:t>
            </a:r>
            <a:endParaRPr lang="ru-RU" sz="35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813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barn(inVertical)">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inVertical)">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barn(inVertical)">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barn(inVertical)">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arn(inVertical)">
                                      <p:cBhvr>
                                        <p:cTn id="42" dur="500"/>
                                        <p:tgtEl>
                                          <p:spTgt spid="3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barn(inVertical)">
                                      <p:cBhvr>
                                        <p:cTn id="47" dur="500"/>
                                        <p:tgtEl>
                                          <p:spTgt spid="3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barn(inVertical)">
                                      <p:cBhvr>
                                        <p:cTn id="5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p:bldP spid="30" grpId="0"/>
      <p:bldP spid="31" grpId="0"/>
      <p:bldP spid="32" grpId="0"/>
      <p:bldP spid="33" grpId="0"/>
      <p:bldP spid="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a:solidFill>
                  <a:schemeClr val="bg1"/>
                </a:solidFill>
                <a:latin typeface="Arial" panose="020B0604020202020204" pitchFamily="34" charset="0"/>
                <a:cs typeface="Arial" panose="020B0604020202020204" pitchFamily="34" charset="0"/>
              </a:rPr>
              <a:t>Die Deutsche Märchenstraße</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127379" y="254238"/>
            <a:ext cx="11937241" cy="6175088"/>
          </a:xfrm>
          <a:prstGeom prst="rect">
            <a:avLst/>
          </a:prstGeom>
        </p:spPr>
        <p:txBody>
          <a:bodyPr wrap="square">
            <a:spAutoFit/>
          </a:bodyPr>
          <a:lstStyle/>
          <a:p>
            <a:pPr marL="228600" algn="just">
              <a:lnSpc>
                <a:spcPct val="250000"/>
              </a:lnSpc>
              <a:spcAft>
                <a:spcPts val="1000"/>
              </a:spcAft>
            </a:pPr>
            <a:r>
              <a:rPr lang="de-DE" sz="3000" b="1" dirty="0">
                <a:latin typeface="Arial" panose="020B0604020202020204" pitchFamily="34" charset="0"/>
                <a:ea typeface="Times New Roman" panose="02020603050405020304" pitchFamily="18" charset="0"/>
                <a:cs typeface="Arial" panose="020B0604020202020204" pitchFamily="34" charset="0"/>
              </a:rPr>
              <a:t>1.Wann wurde die Deutsche Märchenstraße gegründet? </a:t>
            </a:r>
            <a:endParaRPr lang="ru-RU" sz="3000" b="1" dirty="0">
              <a:latin typeface="Arial" panose="020B0604020202020204" pitchFamily="34" charset="0"/>
              <a:ea typeface="Calibri" panose="020F0502020204030204" pitchFamily="34" charset="0"/>
              <a:cs typeface="Arial" panose="020B0604020202020204" pitchFamily="34" charset="0"/>
            </a:endParaRPr>
          </a:p>
          <a:p>
            <a:pPr marL="228600" algn="just">
              <a:lnSpc>
                <a:spcPct val="250000"/>
              </a:lnSpc>
              <a:spcAft>
                <a:spcPts val="1000"/>
              </a:spcAft>
            </a:pPr>
            <a:r>
              <a:rPr lang="de-DE" sz="3000" b="1" dirty="0">
                <a:latin typeface="Arial" panose="020B0604020202020204" pitchFamily="34" charset="0"/>
                <a:ea typeface="Times New Roman" panose="02020603050405020304" pitchFamily="18" charset="0"/>
                <a:cs typeface="Arial" panose="020B0604020202020204" pitchFamily="34" charset="0"/>
              </a:rPr>
              <a:t>2.Durch wie viel Städte und Dörfer geht die Märchenstraße? </a:t>
            </a:r>
            <a:endParaRPr lang="ru-RU" sz="3000" b="1" dirty="0">
              <a:latin typeface="Arial" panose="020B0604020202020204" pitchFamily="34" charset="0"/>
              <a:ea typeface="Calibri" panose="020F0502020204030204" pitchFamily="34" charset="0"/>
              <a:cs typeface="Arial" panose="020B0604020202020204" pitchFamily="34" charset="0"/>
            </a:endParaRPr>
          </a:p>
          <a:p>
            <a:pPr marL="228600" algn="just">
              <a:lnSpc>
                <a:spcPct val="250000"/>
              </a:lnSpc>
              <a:spcAft>
                <a:spcPts val="1000"/>
              </a:spcAft>
            </a:pPr>
            <a:r>
              <a:rPr lang="de-DE" sz="3000" b="1" dirty="0">
                <a:latin typeface="Arial" panose="020B0604020202020204" pitchFamily="34" charset="0"/>
                <a:ea typeface="Times New Roman" panose="02020603050405020304" pitchFamily="18" charset="0"/>
                <a:cs typeface="Arial" panose="020B0604020202020204" pitchFamily="34" charset="0"/>
              </a:rPr>
              <a:t>3.Wie lang ist die Deutsche Märchenstraße?</a:t>
            </a:r>
            <a:endParaRPr lang="ru-RU" sz="3000" b="1" dirty="0">
              <a:latin typeface="Arial" panose="020B0604020202020204" pitchFamily="34" charset="0"/>
              <a:ea typeface="Calibri" panose="020F0502020204030204" pitchFamily="34" charset="0"/>
              <a:cs typeface="Arial" panose="020B0604020202020204" pitchFamily="34" charset="0"/>
            </a:endParaRPr>
          </a:p>
          <a:p>
            <a:pPr marL="228600" algn="just">
              <a:lnSpc>
                <a:spcPct val="250000"/>
              </a:lnSpc>
              <a:spcAft>
                <a:spcPts val="1000"/>
              </a:spcAft>
            </a:pPr>
            <a:r>
              <a:rPr lang="de-DE" sz="3000" b="1" dirty="0">
                <a:latin typeface="Arial" panose="020B0604020202020204" pitchFamily="34" charset="0"/>
                <a:ea typeface="Times New Roman" panose="02020603050405020304" pitchFamily="18" charset="0"/>
                <a:cs typeface="Arial" panose="020B0604020202020204" pitchFamily="34" charset="0"/>
              </a:rPr>
              <a:t>4.Wo beginnt die Märchenstraße? </a:t>
            </a:r>
            <a:endParaRPr lang="ru-RU" sz="3000" b="1" dirty="0">
              <a:latin typeface="Arial" panose="020B0604020202020204" pitchFamily="34" charset="0"/>
              <a:ea typeface="Calibri" panose="020F0502020204030204" pitchFamily="34" charset="0"/>
              <a:cs typeface="Arial" panose="020B0604020202020204" pitchFamily="34" charset="0"/>
            </a:endParaRPr>
          </a:p>
          <a:p>
            <a:pPr marL="228600" algn="just">
              <a:lnSpc>
                <a:spcPct val="250000"/>
              </a:lnSpc>
              <a:spcAft>
                <a:spcPts val="1000"/>
              </a:spcAft>
            </a:pPr>
            <a:r>
              <a:rPr lang="de-DE" sz="3000" b="1" dirty="0">
                <a:latin typeface="Arial" panose="020B0604020202020204" pitchFamily="34" charset="0"/>
                <a:ea typeface="Times New Roman" panose="02020603050405020304" pitchFamily="18" charset="0"/>
                <a:cs typeface="Arial" panose="020B0604020202020204" pitchFamily="34" charset="0"/>
              </a:rPr>
              <a:t>5.Welche Stadt ist das Ende der Märchenstraße? </a:t>
            </a:r>
            <a:endParaRPr lang="ru-RU" sz="30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TextBox 3"/>
          <p:cNvSpPr txBox="1"/>
          <p:nvPr/>
        </p:nvSpPr>
        <p:spPr>
          <a:xfrm>
            <a:off x="655093" y="1351128"/>
            <a:ext cx="4667535" cy="553998"/>
          </a:xfrm>
          <a:prstGeom prst="rect">
            <a:avLst/>
          </a:prstGeom>
          <a:noFill/>
        </p:spPr>
        <p:txBody>
          <a:bodyPr wrap="square" rtlCol="0">
            <a:spAutoFit/>
          </a:bodyPr>
          <a:lstStyle/>
          <a:p>
            <a:r>
              <a:rPr lang="en-US" sz="3000" b="1" dirty="0" smtClean="0">
                <a:solidFill>
                  <a:srgbClr val="C00000"/>
                </a:solidFill>
                <a:latin typeface="Arial" panose="020B0604020202020204" pitchFamily="34" charset="0"/>
                <a:cs typeface="Arial" panose="020B0604020202020204" pitchFamily="34" charset="0"/>
              </a:rPr>
              <a:t>1975</a:t>
            </a:r>
            <a:endParaRPr lang="ru-RU" sz="3000" b="1" dirty="0">
              <a:solidFill>
                <a:srgbClr val="C00000"/>
              </a:solidFill>
              <a:latin typeface="Arial" panose="020B0604020202020204" pitchFamily="34" charset="0"/>
              <a:cs typeface="Arial" panose="020B0604020202020204" pitchFamily="34" charset="0"/>
            </a:endParaRPr>
          </a:p>
        </p:txBody>
      </p:sp>
      <p:sp>
        <p:nvSpPr>
          <p:cNvPr id="8" name="TextBox 7"/>
          <p:cNvSpPr txBox="1"/>
          <p:nvPr/>
        </p:nvSpPr>
        <p:spPr>
          <a:xfrm>
            <a:off x="655093" y="2544125"/>
            <a:ext cx="4667535" cy="553998"/>
          </a:xfrm>
          <a:prstGeom prst="rect">
            <a:avLst/>
          </a:prstGeom>
          <a:noFill/>
        </p:spPr>
        <p:txBody>
          <a:bodyPr wrap="square" rtlCol="0">
            <a:spAutoFit/>
          </a:bodyPr>
          <a:lstStyle/>
          <a:p>
            <a:r>
              <a:rPr lang="en-US" sz="3000" b="1" dirty="0" err="1" smtClean="0">
                <a:solidFill>
                  <a:srgbClr val="C00000"/>
                </a:solidFill>
                <a:latin typeface="Arial" panose="020B0604020202020204" pitchFamily="34" charset="0"/>
                <a:cs typeface="Arial" panose="020B0604020202020204" pitchFamily="34" charset="0"/>
              </a:rPr>
              <a:t>Als</a:t>
            </a:r>
            <a:r>
              <a:rPr lang="en-US" sz="3000" b="1" dirty="0" smtClean="0">
                <a:solidFill>
                  <a:srgbClr val="C00000"/>
                </a:solidFill>
                <a:latin typeface="Arial" panose="020B0604020202020204" pitchFamily="34" charset="0"/>
                <a:cs typeface="Arial" panose="020B0604020202020204" pitchFamily="34" charset="0"/>
              </a:rPr>
              <a:t> 70 St</a:t>
            </a:r>
            <a:r>
              <a:rPr lang="de-DE" sz="3000" b="1" dirty="0" err="1" smtClean="0">
                <a:solidFill>
                  <a:srgbClr val="C00000"/>
                </a:solidFill>
                <a:latin typeface="Arial" panose="020B0604020202020204" pitchFamily="34" charset="0"/>
                <a:cs typeface="Arial" panose="020B0604020202020204" pitchFamily="34" charset="0"/>
              </a:rPr>
              <a:t>ädte</a:t>
            </a:r>
            <a:endParaRPr lang="ru-RU" sz="3000" b="1" dirty="0">
              <a:solidFill>
                <a:srgbClr val="C00000"/>
              </a:solidFill>
              <a:latin typeface="Arial" panose="020B0604020202020204" pitchFamily="34" charset="0"/>
              <a:cs typeface="Arial" panose="020B0604020202020204" pitchFamily="34" charset="0"/>
            </a:endParaRPr>
          </a:p>
        </p:txBody>
      </p:sp>
      <p:sp>
        <p:nvSpPr>
          <p:cNvPr id="9" name="TextBox 8"/>
          <p:cNvSpPr txBox="1"/>
          <p:nvPr/>
        </p:nvSpPr>
        <p:spPr>
          <a:xfrm>
            <a:off x="548185" y="3906495"/>
            <a:ext cx="4667535" cy="553998"/>
          </a:xfrm>
          <a:prstGeom prst="rect">
            <a:avLst/>
          </a:prstGeom>
          <a:noFill/>
        </p:spPr>
        <p:txBody>
          <a:bodyPr wrap="square" rtlCol="0">
            <a:spAutoFit/>
          </a:bodyPr>
          <a:lstStyle/>
          <a:p>
            <a:r>
              <a:rPr lang="en-US" sz="3000" b="1" dirty="0" smtClean="0">
                <a:solidFill>
                  <a:srgbClr val="C00000"/>
                </a:solidFill>
                <a:latin typeface="Arial" panose="020B0604020202020204" pitchFamily="34" charset="0"/>
                <a:cs typeface="Arial" panose="020B0604020202020204" pitchFamily="34" charset="0"/>
              </a:rPr>
              <a:t>600 km</a:t>
            </a:r>
            <a:endParaRPr lang="ru-RU" sz="3000" b="1" dirty="0">
              <a:solidFill>
                <a:srgbClr val="C00000"/>
              </a:solidFill>
              <a:latin typeface="Arial" panose="020B0604020202020204" pitchFamily="34" charset="0"/>
              <a:cs typeface="Arial" panose="020B0604020202020204" pitchFamily="34" charset="0"/>
            </a:endParaRPr>
          </a:p>
        </p:txBody>
      </p:sp>
      <p:sp>
        <p:nvSpPr>
          <p:cNvPr id="10" name="TextBox 9"/>
          <p:cNvSpPr txBox="1"/>
          <p:nvPr/>
        </p:nvSpPr>
        <p:spPr>
          <a:xfrm>
            <a:off x="655092" y="5167910"/>
            <a:ext cx="4667535" cy="553998"/>
          </a:xfrm>
          <a:prstGeom prst="rect">
            <a:avLst/>
          </a:prstGeom>
          <a:noFill/>
        </p:spPr>
        <p:txBody>
          <a:bodyPr wrap="square" rtlCol="0">
            <a:spAutoFit/>
          </a:bodyPr>
          <a:lstStyle/>
          <a:p>
            <a:r>
              <a:rPr lang="en-US" sz="3000" b="1" dirty="0" smtClean="0">
                <a:solidFill>
                  <a:srgbClr val="C00000"/>
                </a:solidFill>
                <a:latin typeface="Arial" panose="020B0604020202020204" pitchFamily="34" charset="0"/>
                <a:cs typeface="Arial" panose="020B0604020202020204" pitchFamily="34" charset="0"/>
              </a:rPr>
              <a:t>In Hanau</a:t>
            </a:r>
            <a:endParaRPr lang="ru-RU" sz="3000" b="1" dirty="0">
              <a:solidFill>
                <a:srgbClr val="C00000"/>
              </a:solidFill>
              <a:latin typeface="Arial" panose="020B0604020202020204" pitchFamily="34" charset="0"/>
              <a:cs typeface="Arial" panose="020B0604020202020204" pitchFamily="34" charset="0"/>
            </a:endParaRPr>
          </a:p>
        </p:txBody>
      </p:sp>
      <p:sp>
        <p:nvSpPr>
          <p:cNvPr id="11" name="TextBox 10"/>
          <p:cNvSpPr txBox="1"/>
          <p:nvPr/>
        </p:nvSpPr>
        <p:spPr>
          <a:xfrm>
            <a:off x="655092" y="6229036"/>
            <a:ext cx="4667535" cy="553998"/>
          </a:xfrm>
          <a:prstGeom prst="rect">
            <a:avLst/>
          </a:prstGeom>
          <a:noFill/>
        </p:spPr>
        <p:txBody>
          <a:bodyPr wrap="square" rtlCol="0">
            <a:spAutoFit/>
          </a:bodyPr>
          <a:lstStyle/>
          <a:p>
            <a:r>
              <a:rPr lang="en-US" sz="3000" b="1" dirty="0" smtClean="0">
                <a:solidFill>
                  <a:srgbClr val="C00000"/>
                </a:solidFill>
                <a:latin typeface="Arial" panose="020B0604020202020204" pitchFamily="34" charset="0"/>
                <a:cs typeface="Arial" panose="020B0604020202020204" pitchFamily="34" charset="0"/>
              </a:rPr>
              <a:t>Bremen</a:t>
            </a:r>
            <a:endParaRPr lang="ru-RU" sz="30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0734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smtClean="0">
                <a:solidFill>
                  <a:schemeClr val="bg1"/>
                </a:solidFill>
                <a:latin typeface="Arial" panose="020B0604020202020204" pitchFamily="34" charset="0"/>
                <a:cs typeface="Arial" panose="020B0604020202020204" pitchFamily="34" charset="0"/>
              </a:rPr>
              <a:t>Bremen</a:t>
            </a:r>
            <a:endParaRPr lang="ru-RU" b="1" dirty="0">
              <a:solidFill>
                <a:schemeClr val="bg1"/>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0747" y="655093"/>
            <a:ext cx="5663820" cy="6097039"/>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785" y="3801470"/>
            <a:ext cx="5131558" cy="2812672"/>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3834" y="655092"/>
            <a:ext cx="5156564" cy="2890553"/>
          </a:xfrm>
          <a:prstGeom prst="rect">
            <a:avLst/>
          </a:prstGeom>
        </p:spPr>
      </p:pic>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968" y="655092"/>
            <a:ext cx="5131558" cy="2812672"/>
          </a:xfrm>
          <a:prstGeom prst="rect">
            <a:avLst/>
          </a:prstGeom>
        </p:spPr>
      </p:pic>
      <p:pic>
        <p:nvPicPr>
          <p:cNvPr id="10" name="Рисунок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3834" y="3703612"/>
            <a:ext cx="5156565" cy="2812672"/>
          </a:xfrm>
          <a:prstGeom prst="rect">
            <a:avLst/>
          </a:prstGeom>
        </p:spPr>
      </p:pic>
    </p:spTree>
    <p:extLst>
      <p:ext uri="{BB962C8B-B14F-4D97-AF65-F5344CB8AC3E}">
        <p14:creationId xmlns:p14="http://schemas.microsoft.com/office/powerpoint/2010/main" val="4002147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6"/>
                                        </p:tgtEl>
                                        <p:attrNameLst>
                                          <p:attrName>ppt_w</p:attrName>
                                        </p:attrNameLst>
                                      </p:cBhvr>
                                      <p:tavLst>
                                        <p:tav tm="0">
                                          <p:val>
                                            <p:strVal val="ppt_w"/>
                                          </p:val>
                                        </p:tav>
                                        <p:tav tm="100000">
                                          <p:val>
                                            <p:fltVal val="0"/>
                                          </p:val>
                                        </p:tav>
                                      </p:tavLst>
                                    </p:anim>
                                    <p:anim calcmode="lin" valueType="num">
                                      <p:cBhvr>
                                        <p:cTn id="7" dur="500"/>
                                        <p:tgtEl>
                                          <p:spTgt spid="6"/>
                                        </p:tgtEl>
                                        <p:attrNameLst>
                                          <p:attrName>ppt_h</p:attrName>
                                        </p:attrNameLst>
                                      </p:cBhvr>
                                      <p:tavLst>
                                        <p:tav tm="0">
                                          <p:val>
                                            <p:strVal val="ppt_h"/>
                                          </p:val>
                                        </p:tav>
                                        <p:tav tm="100000">
                                          <p:val>
                                            <p:fltVal val="0"/>
                                          </p:val>
                                        </p:tav>
                                      </p:tavLst>
                                    </p:anim>
                                    <p:animEffect transition="out" filter="fade">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par>
                                <p:cTn id="25" presetID="53"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smtClean="0">
                <a:solidFill>
                  <a:schemeClr val="bg1"/>
                </a:solidFill>
                <a:latin typeface="Arial" panose="020B0604020202020204" pitchFamily="34" charset="0"/>
                <a:cs typeface="Arial" panose="020B0604020202020204" pitchFamily="34" charset="0"/>
              </a:rPr>
              <a:t>Bremen</a:t>
            </a:r>
            <a:endParaRPr lang="ru-RU" b="1" dirty="0">
              <a:solidFill>
                <a:schemeClr val="bg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249" y="1575582"/>
            <a:ext cx="5120639" cy="3756073"/>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3193" y="1575581"/>
            <a:ext cx="4225877" cy="3756073"/>
          </a:xfrm>
          <a:prstGeom prst="rect">
            <a:avLst/>
          </a:prstGeom>
        </p:spPr>
      </p:pic>
    </p:spTree>
    <p:extLst>
      <p:ext uri="{BB962C8B-B14F-4D97-AF65-F5344CB8AC3E}">
        <p14:creationId xmlns:p14="http://schemas.microsoft.com/office/powerpoint/2010/main" val="4037137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smtClean="0">
                <a:solidFill>
                  <a:schemeClr val="bg1"/>
                </a:solidFill>
                <a:latin typeface="Arial" panose="020B0604020202020204" pitchFamily="34" charset="0"/>
                <a:cs typeface="Arial" panose="020B0604020202020204" pitchFamily="34" charset="0"/>
              </a:rPr>
              <a:t>Bremen</a:t>
            </a:r>
            <a:endParaRPr lang="ru-RU" b="1" dirty="0">
              <a:solidFill>
                <a:schemeClr val="bg1"/>
              </a:solidFill>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9809" y="829994"/>
            <a:ext cx="6555545" cy="5824024"/>
          </a:xfrm>
          <a:prstGeom prst="rect">
            <a:avLst/>
          </a:prstGeom>
          <a:ln>
            <a:noFill/>
          </a:ln>
          <a:effectLst>
            <a:softEdge rad="112500"/>
          </a:effectLst>
        </p:spPr>
      </p:pic>
    </p:spTree>
    <p:extLst>
      <p:ext uri="{BB962C8B-B14F-4D97-AF65-F5344CB8AC3E}">
        <p14:creationId xmlns:p14="http://schemas.microsoft.com/office/powerpoint/2010/main" val="12788432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535576"/>
          </a:xfrm>
          <a:solidFill>
            <a:srgbClr val="0070C0"/>
          </a:solidFill>
        </p:spPr>
        <p:txBody>
          <a:bodyPr>
            <a:normAutofit fontScale="90000"/>
          </a:bodyPr>
          <a:lstStyle/>
          <a:p>
            <a:pPr algn="ctr"/>
            <a:r>
              <a:rPr lang="de-DE" b="1" dirty="0" smtClean="0">
                <a:solidFill>
                  <a:schemeClr val="bg1"/>
                </a:solidFill>
                <a:latin typeface="Arial" panose="020B0604020202020204" pitchFamily="34" charset="0"/>
                <a:cs typeface="Arial" panose="020B0604020202020204" pitchFamily="34" charset="0"/>
              </a:rPr>
              <a:t>Die Bremer Stadtmusikanten</a:t>
            </a:r>
            <a:endParaRPr lang="ru-RU" b="1"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4290645" y="535577"/>
            <a:ext cx="4248443" cy="707886"/>
          </a:xfrm>
          <a:prstGeom prst="rect">
            <a:avLst/>
          </a:prstGeom>
          <a:noFill/>
        </p:spPr>
        <p:txBody>
          <a:bodyPr wrap="square" rtlCol="0">
            <a:spAutoFit/>
          </a:bodyPr>
          <a:lstStyle/>
          <a:p>
            <a:r>
              <a:rPr lang="de-DE" sz="4000" b="1" dirty="0" smtClean="0">
                <a:latin typeface="Arial" panose="020B0604020202020204" pitchFamily="34" charset="0"/>
                <a:cs typeface="Arial" panose="020B0604020202020204" pitchFamily="34" charset="0"/>
              </a:rPr>
              <a:t>Wie sind sie?</a:t>
            </a:r>
            <a:endParaRPr lang="ru-RU" sz="4000" b="1"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275014"/>
            <a:ext cx="2219325" cy="3016310"/>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275" y="586083"/>
            <a:ext cx="3202271" cy="3705241"/>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19580" y="3719314"/>
            <a:ext cx="2329503" cy="2919504"/>
          </a:xfrm>
          <a:prstGeom prst="rect">
            <a:avLst/>
          </a:prstGeom>
        </p:spPr>
      </p:pic>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53481" y="3719314"/>
            <a:ext cx="3019319" cy="2761205"/>
          </a:xfrm>
          <a:prstGeom prst="rect">
            <a:avLst/>
          </a:prstGeom>
        </p:spPr>
      </p:pic>
      <p:sp>
        <p:nvSpPr>
          <p:cNvPr id="10" name="TextBox 9"/>
          <p:cNvSpPr txBox="1"/>
          <p:nvPr/>
        </p:nvSpPr>
        <p:spPr>
          <a:xfrm>
            <a:off x="8583852" y="1046848"/>
            <a:ext cx="3165231" cy="2400657"/>
          </a:xfrm>
          <a:prstGeom prst="rect">
            <a:avLst/>
          </a:prstGeom>
          <a:noFill/>
        </p:spPr>
        <p:txBody>
          <a:bodyPr wrap="square" rtlCol="0">
            <a:spAutoFit/>
          </a:bodyPr>
          <a:lstStyle/>
          <a:p>
            <a:r>
              <a:rPr lang="de-DE" sz="3000" b="1" dirty="0" smtClean="0">
                <a:latin typeface="Arial" panose="020B0604020202020204" pitchFamily="34" charset="0"/>
                <a:cs typeface="Arial" panose="020B0604020202020204" pitchFamily="34" charset="0"/>
              </a:rPr>
              <a:t>Angst haben, ihn in der Suppe kochen, Kikeriki schreien.</a:t>
            </a:r>
            <a:endParaRPr lang="ru-RU" sz="3000" b="1" dirty="0">
              <a:latin typeface="Arial" panose="020B0604020202020204" pitchFamily="34" charset="0"/>
              <a:cs typeface="Arial" panose="020B0604020202020204" pitchFamily="34" charset="0"/>
            </a:endParaRPr>
          </a:p>
        </p:txBody>
      </p:sp>
      <p:sp>
        <p:nvSpPr>
          <p:cNvPr id="11" name="TextBox 10"/>
          <p:cNvSpPr txBox="1"/>
          <p:nvPr/>
        </p:nvSpPr>
        <p:spPr>
          <a:xfrm>
            <a:off x="6272800" y="4449623"/>
            <a:ext cx="3165231" cy="1938992"/>
          </a:xfrm>
          <a:prstGeom prst="rect">
            <a:avLst/>
          </a:prstGeom>
          <a:noFill/>
        </p:spPr>
        <p:txBody>
          <a:bodyPr wrap="square" rtlCol="0">
            <a:spAutoFit/>
          </a:bodyPr>
          <a:lstStyle/>
          <a:p>
            <a:r>
              <a:rPr lang="de-DE" sz="3000" b="1" dirty="0" smtClean="0">
                <a:latin typeface="Arial" panose="020B0604020202020204" pitchFamily="34" charset="0"/>
                <a:cs typeface="Arial" panose="020B0604020202020204" pitchFamily="34" charset="0"/>
              </a:rPr>
              <a:t>Alt, schwach, das Haus nicht bewachen, laut bellen.</a:t>
            </a:r>
            <a:endParaRPr lang="ru-RU" sz="3000" b="1" dirty="0">
              <a:latin typeface="Arial" panose="020B0604020202020204" pitchFamily="34" charset="0"/>
              <a:cs typeface="Arial" panose="020B0604020202020204" pitchFamily="34" charset="0"/>
            </a:endParaRPr>
          </a:p>
        </p:txBody>
      </p:sp>
      <p:sp>
        <p:nvSpPr>
          <p:cNvPr id="12" name="TextBox 11"/>
          <p:cNvSpPr txBox="1"/>
          <p:nvPr/>
        </p:nvSpPr>
        <p:spPr>
          <a:xfrm>
            <a:off x="481562" y="4449623"/>
            <a:ext cx="2923992" cy="1938992"/>
          </a:xfrm>
          <a:prstGeom prst="rect">
            <a:avLst/>
          </a:prstGeom>
          <a:noFill/>
        </p:spPr>
        <p:txBody>
          <a:bodyPr wrap="square" rtlCol="0">
            <a:spAutoFit/>
          </a:bodyPr>
          <a:lstStyle/>
          <a:p>
            <a:r>
              <a:rPr lang="de-DE" sz="3000" b="1" dirty="0" smtClean="0">
                <a:latin typeface="Arial" panose="020B0604020202020204" pitchFamily="34" charset="0"/>
                <a:cs typeface="Arial" panose="020B0604020202020204" pitchFamily="34" charset="0"/>
              </a:rPr>
              <a:t>Alt, traurig, keine Mäuse mehr fangen, miauen.</a:t>
            </a:r>
            <a:endParaRPr lang="ru-RU" sz="3000" b="1" dirty="0">
              <a:latin typeface="Arial" panose="020B0604020202020204" pitchFamily="34" charset="0"/>
              <a:cs typeface="Arial" panose="020B0604020202020204" pitchFamily="34" charset="0"/>
            </a:endParaRPr>
          </a:p>
        </p:txBody>
      </p:sp>
      <p:sp>
        <p:nvSpPr>
          <p:cNvPr id="13" name="TextBox 12"/>
          <p:cNvSpPr txBox="1"/>
          <p:nvPr/>
        </p:nvSpPr>
        <p:spPr>
          <a:xfrm>
            <a:off x="3082253" y="1564029"/>
            <a:ext cx="2687299" cy="1938992"/>
          </a:xfrm>
          <a:prstGeom prst="rect">
            <a:avLst/>
          </a:prstGeom>
          <a:noFill/>
        </p:spPr>
        <p:txBody>
          <a:bodyPr wrap="square" rtlCol="0">
            <a:spAutoFit/>
          </a:bodyPr>
          <a:lstStyle/>
          <a:p>
            <a:r>
              <a:rPr lang="de-DE" sz="3000" b="1" dirty="0" smtClean="0">
                <a:latin typeface="Arial" panose="020B0604020202020204" pitchFamily="34" charset="0"/>
                <a:cs typeface="Arial" panose="020B0604020202020204" pitchFamily="34" charset="0"/>
              </a:rPr>
              <a:t>Alt, schwach, keine Arbeit machen, Iah schreien.</a:t>
            </a:r>
            <a:endParaRPr lang="ru-RU"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974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998805"/>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Wir lesen das Märchen</a:t>
            </a:r>
            <a:endParaRPr lang="ru-RU" b="1" dirty="0">
              <a:solidFill>
                <a:schemeClr val="bg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0492" y="1153549"/>
            <a:ext cx="8243668" cy="5303521"/>
          </a:xfrm>
          <a:prstGeom prst="rect">
            <a:avLst/>
          </a:prstGeom>
        </p:spPr>
      </p:pic>
    </p:spTree>
    <p:extLst>
      <p:ext uri="{BB962C8B-B14F-4D97-AF65-F5344CB8AC3E}">
        <p14:creationId xmlns:p14="http://schemas.microsoft.com/office/powerpoint/2010/main" val="5822442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otalTime>14164</TotalTime>
  <Words>806</Words>
  <Application>Microsoft Office PowerPoint</Application>
  <PresentationFormat>Широкоэкранный</PresentationFormat>
  <Paragraphs>83</Paragraphs>
  <Slides>23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23</vt:i4>
      </vt:variant>
    </vt:vector>
  </HeadingPairs>
  <TitlesOfParts>
    <vt:vector size="30" baseType="lpstr">
      <vt:lpstr>Arial</vt:lpstr>
      <vt:lpstr>Calibri</vt:lpstr>
      <vt:lpstr>Calibri Light</vt:lpstr>
      <vt:lpstr>Times New Roman</vt:lpstr>
      <vt:lpstr>Wingdings</vt:lpstr>
      <vt:lpstr>Тема Office</vt:lpstr>
      <vt:lpstr>Office Theme</vt:lpstr>
      <vt:lpstr>DEUTSCH</vt:lpstr>
      <vt:lpstr>PLAN DER STUNDE:</vt:lpstr>
      <vt:lpstr>Kontrolle der Hausaufgabe</vt:lpstr>
      <vt:lpstr>Die Deutsche Märchenstraße</vt:lpstr>
      <vt:lpstr>Bremen</vt:lpstr>
      <vt:lpstr>Bremen</vt:lpstr>
      <vt:lpstr>Bremen</vt:lpstr>
      <vt:lpstr>Die Bremer Stadtmusikanten</vt:lpstr>
      <vt:lpstr>Wir lesen das Märchen</vt:lpstr>
      <vt:lpstr>Das Märchen</vt:lpstr>
      <vt:lpstr>Das Märchen</vt:lpstr>
      <vt:lpstr>Das Märchen</vt:lpstr>
      <vt:lpstr>Das Märchen</vt:lpstr>
      <vt:lpstr>Das Märchen</vt:lpstr>
      <vt:lpstr>Das Märchen</vt:lpstr>
      <vt:lpstr>Das Märchen</vt:lpstr>
      <vt:lpstr>Das Märchen</vt:lpstr>
      <vt:lpstr>Das Märchen</vt:lpstr>
      <vt:lpstr>Das Märchen</vt:lpstr>
      <vt:lpstr>Das Märchen</vt:lpstr>
      <vt:lpstr>Das Märchen</vt:lpstr>
      <vt:lpstr>Aufgabe für selbstständige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Пользователь</dc:creator>
  <cp:lastModifiedBy>Пользователь</cp:lastModifiedBy>
  <cp:revision>163</cp:revision>
  <dcterms:created xsi:type="dcterms:W3CDTF">2020-09-21T16:11:53Z</dcterms:created>
  <dcterms:modified xsi:type="dcterms:W3CDTF">2021-03-06T07:01:07Z</dcterms:modified>
</cp:coreProperties>
</file>