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8" r:id="rId5"/>
    <p:sldId id="293" r:id="rId6"/>
    <p:sldId id="297" r:id="rId7"/>
    <p:sldId id="300" r:id="rId8"/>
    <p:sldId id="299" r:id="rId9"/>
    <p:sldId id="301" r:id="rId10"/>
    <p:sldId id="302" r:id="rId11"/>
    <p:sldId id="303" r:id="rId12"/>
    <p:sldId id="292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294" r:id="rId23"/>
    <p:sldId id="261" r:id="rId24"/>
    <p:sldId id="26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5859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2137" y="1723345"/>
            <a:ext cx="11409529" cy="4866142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Märchen geht weiter.</a:t>
            </a:r>
          </a:p>
          <a:p>
            <a:endParaRPr lang="de-DE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15593" y="137433"/>
            <a:ext cx="2317749" cy="134302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593" y="3937614"/>
            <a:ext cx="1985962" cy="24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Märchenstraße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530" y="1296546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Dann führt uns die Märchenstraße nach 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Marburg</a:t>
            </a:r>
            <a:r>
              <a:rPr lang="de-DE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wo die Brüder Grimm die Volksliteratur studiert haben. Sie hat den Brüdern Grimm etwa 30 Märchen erzählt.</a:t>
            </a:r>
            <a:endParaRPr lang="ru-RU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1125415"/>
            <a:ext cx="5176911" cy="533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75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987" y="96972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de-DE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Jetzt </a:t>
            </a:r>
            <a:r>
              <a:rPr lang="de-DE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sind wir in </a:t>
            </a:r>
            <a:r>
              <a:rPr lang="de-DE" sz="4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Kassel</a:t>
            </a:r>
            <a:r>
              <a:rPr lang="de-DE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de-DE" sz="4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Kassel</a:t>
            </a:r>
            <a:r>
              <a:rPr lang="de-DE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begannen die Brüder Grimm mit ihrer Märchensammlung. Hier gibt es ein Brüder-Grimm Museum.</a:t>
            </a:r>
            <a:endParaRPr lang="ru-RU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9" y="1042202"/>
            <a:ext cx="5345722" cy="548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9" y="1042202"/>
            <a:ext cx="5345721" cy="538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13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123" y="1297635"/>
            <a:ext cx="64617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Aus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Kassel</a:t>
            </a:r>
            <a:r>
              <a:rPr lang="de-DE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Münden</a:t>
            </a:r>
            <a:r>
              <a:rPr lang="de-DE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werden Touren zum</a:t>
            </a:r>
            <a:r>
              <a:rPr lang="de-DE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Dornröschenschloss </a:t>
            </a:r>
            <a:r>
              <a:rPr lang="de-DE" sz="40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Sababurg</a:t>
            </a:r>
            <a:r>
              <a:rPr lang="de-DE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gemacht.</a:t>
            </a:r>
            <a:endParaRPr lang="ru-RU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de-DE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Dornröschen wartet auf ihre Gäste in dem Schloss in Hofgeismar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98" y="1026941"/>
            <a:ext cx="5022167" cy="550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91" y="1026940"/>
            <a:ext cx="5233180" cy="550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89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882" y="681278"/>
            <a:ext cx="4604825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 </a:t>
            </a:r>
            <a:r>
              <a:rPr lang="de-DE" sz="45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Oberweser</a:t>
            </a: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45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sz="4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erlebten </a:t>
            </a: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 Abenteuer </a:t>
            </a:r>
            <a:endParaRPr lang="de-DE" sz="45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sz="4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Schneewittchen </a:t>
            </a: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 die sieben Zwerge.</a:t>
            </a:r>
            <a:endParaRPr lang="ru-RU" sz="4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15" y="1114549"/>
            <a:ext cx="5734991" cy="489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16" y="1191922"/>
            <a:ext cx="5783118" cy="494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07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070" y="836023"/>
            <a:ext cx="584278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4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In </a:t>
            </a: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 </a:t>
            </a:r>
            <a:r>
              <a:rPr lang="de-DE" sz="4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Universitätsstadt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45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Göttingen</a:t>
            </a: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studierten die Brüder Grimm an der Universität.</a:t>
            </a:r>
            <a:endParaRPr lang="ru-RU" sz="4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2" y="998718"/>
            <a:ext cx="5781822" cy="556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2" y="1123074"/>
            <a:ext cx="5781821" cy="531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0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234" y="1191542"/>
            <a:ext cx="4206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 </a:t>
            </a:r>
            <a:r>
              <a:rPr lang="de-DE" sz="45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Wahlsburg</a:t>
            </a: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arbeitete das tapfere Schneiderlein.</a:t>
            </a:r>
            <a:endParaRPr lang="ru-RU" sz="4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12" y="1191542"/>
            <a:ext cx="6255433" cy="5195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65" y="1350497"/>
            <a:ext cx="5945943" cy="482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64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966" y="1515097"/>
            <a:ext cx="614717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Aschenputtel begrüßt ihre Gäste auf der Burg in </a:t>
            </a:r>
            <a:r>
              <a:rPr lang="de-DE" sz="45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Polle</a:t>
            </a: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89" y="1119627"/>
            <a:ext cx="5148775" cy="539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88" y="1119627"/>
            <a:ext cx="5148775" cy="5267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03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321" y="1726113"/>
            <a:ext cx="54402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sz="4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de-DE" sz="45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Hameln</a:t>
            </a:r>
            <a:r>
              <a:rPr lang="de-DE" sz="4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ist </a:t>
            </a: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durch die taten des Rattenfängers </a:t>
            </a:r>
            <a:endParaRPr lang="de-DE" sz="45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sz="4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bekannt</a:t>
            </a:r>
            <a:r>
              <a:rPr lang="de-DE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29" y="1223889"/>
            <a:ext cx="5919568" cy="5190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11349"/>
            <a:ext cx="5608321" cy="530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2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410" y="983790"/>
            <a:ext cx="51956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 Ende der Märchenstraße finden wir auch viel Interessantes: in 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Bremen</a:t>
            </a:r>
            <a:r>
              <a:rPr lang="de-DE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ist das Denkmal „Die Bremer Stadtmusikanten“ sehenswert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3" y="1184324"/>
            <a:ext cx="5669280" cy="520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84324"/>
            <a:ext cx="5720863" cy="520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8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7342" y="1952284"/>
            <a:ext cx="56317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in 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Verden</a:t>
            </a:r>
            <a:r>
              <a:rPr lang="de-DE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– der Märchenpark, wo man sieben Märchen in lebensgroßen Bildern sehen kann.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8" y="1150458"/>
            <a:ext cx="5866814" cy="533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8" y="1150458"/>
            <a:ext cx="5866814" cy="533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2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kontrollieren der Hausarbeit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Text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732" y="1620103"/>
            <a:ext cx="64758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Wunderschön ist die Deutsche Märchenstraße! So schön, wie die Märchen der Brüder Grimm, der Könige des Märchenlandes.</a:t>
            </a:r>
            <a:endParaRPr lang="ru-RU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956603"/>
            <a:ext cx="4861853" cy="55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557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Entschlüsseln Sie die Wörter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24719"/>
              </p:ext>
            </p:extLst>
          </p:nvPr>
        </p:nvGraphicFramePr>
        <p:xfrm>
          <a:off x="341195" y="805220"/>
          <a:ext cx="5759352" cy="55853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59892">
                  <a:extLst>
                    <a:ext uri="{9D8B030D-6E8A-4147-A177-3AD203B41FA5}">
                      <a16:colId xmlns:a16="http://schemas.microsoft.com/office/drawing/2014/main" val="1461926771"/>
                    </a:ext>
                  </a:extLst>
                </a:gridCol>
                <a:gridCol w="959892">
                  <a:extLst>
                    <a:ext uri="{9D8B030D-6E8A-4147-A177-3AD203B41FA5}">
                      <a16:colId xmlns:a16="http://schemas.microsoft.com/office/drawing/2014/main" val="3956049163"/>
                    </a:ext>
                  </a:extLst>
                </a:gridCol>
                <a:gridCol w="959892">
                  <a:extLst>
                    <a:ext uri="{9D8B030D-6E8A-4147-A177-3AD203B41FA5}">
                      <a16:colId xmlns:a16="http://schemas.microsoft.com/office/drawing/2014/main" val="2132670276"/>
                    </a:ext>
                  </a:extLst>
                </a:gridCol>
                <a:gridCol w="959892">
                  <a:extLst>
                    <a:ext uri="{9D8B030D-6E8A-4147-A177-3AD203B41FA5}">
                      <a16:colId xmlns:a16="http://schemas.microsoft.com/office/drawing/2014/main" val="2650187823"/>
                    </a:ext>
                  </a:extLst>
                </a:gridCol>
                <a:gridCol w="959892">
                  <a:extLst>
                    <a:ext uri="{9D8B030D-6E8A-4147-A177-3AD203B41FA5}">
                      <a16:colId xmlns:a16="http://schemas.microsoft.com/office/drawing/2014/main" val="3091039165"/>
                    </a:ext>
                  </a:extLst>
                </a:gridCol>
                <a:gridCol w="959892">
                  <a:extLst>
                    <a:ext uri="{9D8B030D-6E8A-4147-A177-3AD203B41FA5}">
                      <a16:colId xmlns:a16="http://schemas.microsoft.com/office/drawing/2014/main" val="3267670536"/>
                    </a:ext>
                  </a:extLst>
                </a:gridCol>
              </a:tblGrid>
              <a:tr h="55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982376"/>
                  </a:ext>
                </a:extLst>
              </a:tr>
              <a:tr h="55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8473398"/>
                  </a:ext>
                </a:extLst>
              </a:tr>
              <a:tr h="55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3903994"/>
                  </a:ext>
                </a:extLst>
              </a:tr>
              <a:tr h="55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826929"/>
                  </a:ext>
                </a:extLst>
              </a:tr>
              <a:tr h="55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679266"/>
                  </a:ext>
                </a:extLst>
              </a:tr>
              <a:tr h="55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2167386"/>
                  </a:ext>
                </a:extLst>
              </a:tr>
              <a:tr h="55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9771348"/>
                  </a:ext>
                </a:extLst>
              </a:tr>
              <a:tr h="55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0166732"/>
                  </a:ext>
                </a:extLst>
              </a:tr>
              <a:tr h="55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Ü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</a:t>
                      </a:r>
                      <a:endParaRPr lang="ru-RU" sz="3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6247550"/>
                  </a:ext>
                </a:extLst>
              </a:tr>
              <a:tr h="55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8099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89548"/>
              </p:ext>
            </p:extLst>
          </p:nvPr>
        </p:nvGraphicFramePr>
        <p:xfrm>
          <a:off x="6759843" y="657333"/>
          <a:ext cx="4895345" cy="14020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15774">
                  <a:extLst>
                    <a:ext uri="{9D8B030D-6E8A-4147-A177-3AD203B41FA5}">
                      <a16:colId xmlns:a16="http://schemas.microsoft.com/office/drawing/2014/main" val="433059562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1892072646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2111841856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3841690814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3040077161"/>
                    </a:ext>
                  </a:extLst>
                </a:gridCol>
                <a:gridCol w="816475">
                  <a:extLst>
                    <a:ext uri="{9D8B030D-6E8A-4147-A177-3AD203B41FA5}">
                      <a16:colId xmlns:a16="http://schemas.microsoft.com/office/drawing/2014/main" val="2158798416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18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5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13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5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14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3330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767523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00991"/>
              </p:ext>
            </p:extLst>
          </p:nvPr>
        </p:nvGraphicFramePr>
        <p:xfrm>
          <a:off x="6510829" y="2090999"/>
          <a:ext cx="5393370" cy="14020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70292">
                  <a:extLst>
                    <a:ext uri="{9D8B030D-6E8A-4147-A177-3AD203B41FA5}">
                      <a16:colId xmlns:a16="http://schemas.microsoft.com/office/drawing/2014/main" val="3093575106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1442994275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3776524728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493062919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3810166682"/>
                    </a:ext>
                  </a:extLst>
                </a:gridCol>
                <a:gridCol w="770955">
                  <a:extLst>
                    <a:ext uri="{9D8B030D-6E8A-4147-A177-3AD203B41FA5}">
                      <a16:colId xmlns:a16="http://schemas.microsoft.com/office/drawing/2014/main" val="2213533865"/>
                    </a:ext>
                  </a:extLst>
                </a:gridCol>
                <a:gridCol w="770955">
                  <a:extLst>
                    <a:ext uri="{9D8B030D-6E8A-4147-A177-3AD203B41FA5}">
                      <a16:colId xmlns:a16="http://schemas.microsoft.com/office/drawing/2014/main" val="3380745887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4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4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4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9011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34095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351623"/>
              </p:ext>
            </p:extLst>
          </p:nvPr>
        </p:nvGraphicFramePr>
        <p:xfrm>
          <a:off x="6759843" y="3646421"/>
          <a:ext cx="4895345" cy="14020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15774">
                  <a:extLst>
                    <a:ext uri="{9D8B030D-6E8A-4147-A177-3AD203B41FA5}">
                      <a16:colId xmlns:a16="http://schemas.microsoft.com/office/drawing/2014/main" val="433059562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1892072646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2111841856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3841690814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3040077161"/>
                    </a:ext>
                  </a:extLst>
                </a:gridCol>
                <a:gridCol w="816475">
                  <a:extLst>
                    <a:ext uri="{9D8B030D-6E8A-4147-A177-3AD203B41FA5}">
                      <a16:colId xmlns:a16="http://schemas.microsoft.com/office/drawing/2014/main" val="2158798416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18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5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1</a:t>
                      </a:r>
                      <a:r>
                        <a:rPr lang="de-DE" sz="4000" dirty="0" smtClean="0">
                          <a:effectLst/>
                        </a:rPr>
                        <a:t>8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3330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767523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75447"/>
              </p:ext>
            </p:extLst>
          </p:nvPr>
        </p:nvGraphicFramePr>
        <p:xfrm>
          <a:off x="6510831" y="5255729"/>
          <a:ext cx="5393370" cy="14020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70292">
                  <a:extLst>
                    <a:ext uri="{9D8B030D-6E8A-4147-A177-3AD203B41FA5}">
                      <a16:colId xmlns:a16="http://schemas.microsoft.com/office/drawing/2014/main" val="3093575106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1442994275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3776524728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493062919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3810166682"/>
                    </a:ext>
                  </a:extLst>
                </a:gridCol>
                <a:gridCol w="770955">
                  <a:extLst>
                    <a:ext uri="{9D8B030D-6E8A-4147-A177-3AD203B41FA5}">
                      <a16:colId xmlns:a16="http://schemas.microsoft.com/office/drawing/2014/main" val="2213533865"/>
                    </a:ext>
                  </a:extLst>
                </a:gridCol>
                <a:gridCol w="770955">
                  <a:extLst>
                    <a:ext uri="{9D8B030D-6E8A-4147-A177-3AD203B41FA5}">
                      <a16:colId xmlns:a16="http://schemas.microsoft.com/office/drawing/2014/main" val="3380745887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9011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34095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73996"/>
              </p:ext>
            </p:extLst>
          </p:nvPr>
        </p:nvGraphicFramePr>
        <p:xfrm>
          <a:off x="6759841" y="661273"/>
          <a:ext cx="4895345" cy="14020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15774">
                  <a:extLst>
                    <a:ext uri="{9D8B030D-6E8A-4147-A177-3AD203B41FA5}">
                      <a16:colId xmlns:a16="http://schemas.microsoft.com/office/drawing/2014/main" val="433059562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1892072646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2111841856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3841690814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3040077161"/>
                    </a:ext>
                  </a:extLst>
                </a:gridCol>
                <a:gridCol w="816475">
                  <a:extLst>
                    <a:ext uri="{9D8B030D-6E8A-4147-A177-3AD203B41FA5}">
                      <a16:colId xmlns:a16="http://schemas.microsoft.com/office/drawing/2014/main" val="2158798416"/>
                    </a:ext>
                  </a:extLst>
                </a:gridCol>
              </a:tblGrid>
              <a:tr h="653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18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5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13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5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14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333023"/>
                  </a:ext>
                </a:extLst>
              </a:tr>
              <a:tr h="653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767523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89646"/>
              </p:ext>
            </p:extLst>
          </p:nvPr>
        </p:nvGraphicFramePr>
        <p:xfrm>
          <a:off x="6510828" y="2078985"/>
          <a:ext cx="5393370" cy="14020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70292">
                  <a:extLst>
                    <a:ext uri="{9D8B030D-6E8A-4147-A177-3AD203B41FA5}">
                      <a16:colId xmlns:a16="http://schemas.microsoft.com/office/drawing/2014/main" val="3093575106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1442994275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3776524728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493062919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3810166682"/>
                    </a:ext>
                  </a:extLst>
                </a:gridCol>
                <a:gridCol w="770955">
                  <a:extLst>
                    <a:ext uri="{9D8B030D-6E8A-4147-A177-3AD203B41FA5}">
                      <a16:colId xmlns:a16="http://schemas.microsoft.com/office/drawing/2014/main" val="2213533865"/>
                    </a:ext>
                  </a:extLst>
                </a:gridCol>
                <a:gridCol w="770955">
                  <a:extLst>
                    <a:ext uri="{9D8B030D-6E8A-4147-A177-3AD203B41FA5}">
                      <a16:colId xmlns:a16="http://schemas.microsoft.com/office/drawing/2014/main" val="3380745887"/>
                    </a:ext>
                  </a:extLst>
                </a:gridCol>
              </a:tblGrid>
              <a:tr h="68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4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4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4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901108"/>
                  </a:ext>
                </a:extLst>
              </a:tr>
              <a:tr h="68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34095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252481"/>
              </p:ext>
            </p:extLst>
          </p:nvPr>
        </p:nvGraphicFramePr>
        <p:xfrm>
          <a:off x="6759841" y="3662545"/>
          <a:ext cx="4895345" cy="14020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15774">
                  <a:extLst>
                    <a:ext uri="{9D8B030D-6E8A-4147-A177-3AD203B41FA5}">
                      <a16:colId xmlns:a16="http://schemas.microsoft.com/office/drawing/2014/main" val="433059562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1892072646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2111841856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3841690814"/>
                    </a:ext>
                  </a:extLst>
                </a:gridCol>
                <a:gridCol w="815774">
                  <a:extLst>
                    <a:ext uri="{9D8B030D-6E8A-4147-A177-3AD203B41FA5}">
                      <a16:colId xmlns:a16="http://schemas.microsoft.com/office/drawing/2014/main" val="3040077161"/>
                    </a:ext>
                  </a:extLst>
                </a:gridCol>
                <a:gridCol w="816475">
                  <a:extLst>
                    <a:ext uri="{9D8B030D-6E8A-4147-A177-3AD203B41FA5}">
                      <a16:colId xmlns:a16="http://schemas.microsoft.com/office/drawing/2014/main" val="2158798416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18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5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1</a:t>
                      </a:r>
                      <a:r>
                        <a:rPr lang="de-DE" sz="4000" dirty="0" smtClean="0">
                          <a:effectLst/>
                        </a:rPr>
                        <a:t>8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3330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767523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56423"/>
              </p:ext>
            </p:extLst>
          </p:nvPr>
        </p:nvGraphicFramePr>
        <p:xfrm>
          <a:off x="6510828" y="5271853"/>
          <a:ext cx="5393370" cy="14020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70292">
                  <a:extLst>
                    <a:ext uri="{9D8B030D-6E8A-4147-A177-3AD203B41FA5}">
                      <a16:colId xmlns:a16="http://schemas.microsoft.com/office/drawing/2014/main" val="3093575106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1442994275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3776524728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493062919"/>
                    </a:ext>
                  </a:extLst>
                </a:gridCol>
                <a:gridCol w="770292">
                  <a:extLst>
                    <a:ext uri="{9D8B030D-6E8A-4147-A177-3AD203B41FA5}">
                      <a16:colId xmlns:a16="http://schemas.microsoft.com/office/drawing/2014/main" val="3810166682"/>
                    </a:ext>
                  </a:extLst>
                </a:gridCol>
                <a:gridCol w="770955">
                  <a:extLst>
                    <a:ext uri="{9D8B030D-6E8A-4147-A177-3AD203B41FA5}">
                      <a16:colId xmlns:a16="http://schemas.microsoft.com/office/drawing/2014/main" val="2213533865"/>
                    </a:ext>
                  </a:extLst>
                </a:gridCol>
                <a:gridCol w="770955">
                  <a:extLst>
                    <a:ext uri="{9D8B030D-6E8A-4147-A177-3AD203B41FA5}">
                      <a16:colId xmlns:a16="http://schemas.microsoft.com/office/drawing/2014/main" val="3380745887"/>
                    </a:ext>
                  </a:extLst>
                </a:gridCol>
              </a:tblGrid>
              <a:tr h="663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DE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901108"/>
                  </a:ext>
                </a:extLst>
              </a:tr>
              <a:tr h="663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34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12689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296537"/>
            <a:ext cx="11530013" cy="5295332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5, Seite 133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Modalverb WOLLEN ergänzen! 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19" y="2731285"/>
            <a:ext cx="4706134" cy="369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091821"/>
            <a:ext cx="11235630" cy="5431809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2" y="3944664"/>
            <a:ext cx="3435531" cy="233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7327" y="2537687"/>
            <a:ext cx="1685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Nächte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115" y="3256914"/>
            <a:ext cx="2175813" cy="1384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99" y="1014191"/>
            <a:ext cx="1559333" cy="1682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017" y="4708143"/>
            <a:ext cx="2175813" cy="1782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810" y="898433"/>
            <a:ext cx="3553828" cy="15832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580" y="3738816"/>
            <a:ext cx="1486805" cy="1727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2221" y="1192276"/>
            <a:ext cx="1685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Helden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678" y="3786108"/>
            <a:ext cx="2938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 Baba und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2222" y="3843618"/>
            <a:ext cx="1685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Diebe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9074" y="5322477"/>
            <a:ext cx="4729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Nüsse für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Aschenputel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773" y="4999743"/>
            <a:ext cx="4002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Schneewittchen und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9876" y="5104515"/>
            <a:ext cx="1685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Zwerge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9831" y="5466769"/>
            <a:ext cx="1860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Wolf und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3928" y="5562813"/>
            <a:ext cx="1889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Geißlein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34773" y="4674504"/>
            <a:ext cx="1685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Bären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2041" y="914635"/>
            <a:ext cx="1619250" cy="1162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7654" y="2175391"/>
            <a:ext cx="1266825" cy="10763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33877" y="1817501"/>
            <a:ext cx="1868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 Sarg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0572" y="2566198"/>
            <a:ext cx="1685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Monate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75652" y="4087088"/>
            <a:ext cx="32889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leine Schweine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3877" y="1239522"/>
            <a:ext cx="1685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Frosch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Brüder Grimm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190" y="872758"/>
            <a:ext cx="6347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Wie hießen die Brüder Grimm?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8" y="1286724"/>
            <a:ext cx="3630439" cy="4803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190" y="1925475"/>
            <a:ext cx="6347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waren die Brüder Grimm?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190" y="2903836"/>
            <a:ext cx="6347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Womit beschäftigten sie sich?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192" y="3819122"/>
            <a:ext cx="6347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 sammelten die Brüder Grimm Märchen?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195" y="5214192"/>
            <a:ext cx="6347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Wie heißt das Märchenbuch von den Brüdern Grimm?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190" y="1375288"/>
            <a:ext cx="6347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Jakob und </a:t>
            </a:r>
            <a:r>
              <a:rPr lang="de-DE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Wihelm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190" y="2384967"/>
            <a:ext cx="6347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Bekannte Gelehrte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192" y="3356242"/>
            <a:ext cx="6347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sammelten Märchen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191" y="4689055"/>
            <a:ext cx="6347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Dorf und Stadt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190" y="6090326"/>
            <a:ext cx="6347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Kinder- und Hausmärchen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20505"/>
            <a:ext cx="6217920" cy="633749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187" y="1219345"/>
            <a:ext cx="58526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Die deutsche Märchenstraße wurde 1975 gegründet. Sie umfasst mehr als 70 Städte. Die Märchenstraße ist 600 Kilometer lang. Sie beginnt in </a:t>
            </a:r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Hanau</a:t>
            </a: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endet in </a:t>
            </a:r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Bremen</a:t>
            </a: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5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Märchenstraße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95" y="1531429"/>
            <a:ext cx="62324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4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Die Brüder Grimm sind in der Stadt </a:t>
            </a:r>
            <a:r>
              <a:rPr lang="de-DE" sz="45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Hanau</a:t>
            </a:r>
            <a:r>
              <a:rPr lang="de-DE" sz="4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geboren. Hier steht das berühmte Brüder-Grimm Denkmal.</a:t>
            </a:r>
            <a:endParaRPr lang="ru-RU" sz="4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1181807"/>
            <a:ext cx="4722126" cy="539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4" y="1048447"/>
            <a:ext cx="4722126" cy="565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87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Märchenstraße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732" y="1089241"/>
            <a:ext cx="54348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Die Deutsche Märchenstraße führt uns weiter nach</a:t>
            </a:r>
            <a:r>
              <a:rPr lang="de-DE" sz="3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de-DE" sz="35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Steinau</a:t>
            </a:r>
            <a:r>
              <a:rPr lang="de-DE" sz="3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In diesem alten Städtchen kann man das „Jugendparadies der Brüder Grimm“ sehen und das Märchen-Marionettentheater besuchen.</a:t>
            </a:r>
            <a:endParaRPr lang="ru-RU" sz="3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6" y="1089241"/>
            <a:ext cx="5852160" cy="5478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6" y="1089241"/>
            <a:ext cx="5852159" cy="535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6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Märchenstraße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684999"/>
            <a:ext cx="587091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de-DE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de-DE" sz="4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Schwalmstadt</a:t>
            </a:r>
            <a:r>
              <a:rPr lang="de-DE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de-DE" sz="4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sollRotkäppchen,das</a:t>
            </a:r>
            <a:r>
              <a:rPr lang="de-DE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weltbekannte Märchen-Mädchen, zu Hause sein.</a:t>
            </a:r>
            <a:endParaRPr lang="ru-RU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09821"/>
            <a:ext cx="5289452" cy="531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68" y="1237029"/>
            <a:ext cx="4515677" cy="498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97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Märchenstraße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55" y="1224268"/>
            <a:ext cx="6560233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45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Hessisch Lichtenau</a:t>
            </a:r>
            <a:r>
              <a:rPr lang="de-DE" sz="4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ist Heimat von Frau Holle, einer der bekanntesten Märchenfiguren der Brüder Grimm.</a:t>
            </a:r>
            <a:endParaRPr lang="ru-RU" sz="4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87" y="1069145"/>
            <a:ext cx="5134709" cy="544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87" y="1106503"/>
            <a:ext cx="5275387" cy="552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99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15867</TotalTime>
  <Words>444</Words>
  <Application>Microsoft Office PowerPoint</Application>
  <PresentationFormat>Широкоэкранный</PresentationFormat>
  <Paragraphs>246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Office Theme</vt:lpstr>
      <vt:lpstr>DEUTSCH</vt:lpstr>
      <vt:lpstr>PLAN DER STUNDE:</vt:lpstr>
      <vt:lpstr>Kontrolle der Hausaufgabe</vt:lpstr>
      <vt:lpstr>Die Brüder Grimm</vt:lpstr>
      <vt:lpstr>Презентация PowerPoint</vt:lpstr>
      <vt:lpstr>Die Deutsche Märchenstraße</vt:lpstr>
      <vt:lpstr>Die Deutsche Märchenstraße</vt:lpstr>
      <vt:lpstr>Die Deutsche Märchenstraße</vt:lpstr>
      <vt:lpstr>Die Deutsche Märchenstraße</vt:lpstr>
      <vt:lpstr>Die Deutsche Märchenstraße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Entschlüsseln Sie die Wörter</vt:lpstr>
      <vt:lpstr>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164</cp:revision>
  <dcterms:created xsi:type="dcterms:W3CDTF">2020-09-21T16:11:53Z</dcterms:created>
  <dcterms:modified xsi:type="dcterms:W3CDTF">2021-03-06T06:41:39Z</dcterms:modified>
</cp:coreProperties>
</file>