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605" r:id="rId2"/>
    <p:sldId id="606" r:id="rId3"/>
    <p:sldId id="823" r:id="rId4"/>
    <p:sldId id="825" r:id="rId5"/>
    <p:sldId id="824" r:id="rId6"/>
    <p:sldId id="826" r:id="rId7"/>
    <p:sldId id="769" r:id="rId8"/>
    <p:sldId id="827" r:id="rId9"/>
    <p:sldId id="828" r:id="rId10"/>
    <p:sldId id="829" r:id="rId11"/>
    <p:sldId id="830" r:id="rId12"/>
    <p:sldId id="831" r:id="rId13"/>
    <p:sldId id="832" r:id="rId14"/>
    <p:sldId id="833" r:id="rId15"/>
    <p:sldId id="834" r:id="rId16"/>
    <p:sldId id="835" r:id="rId17"/>
    <p:sldId id="836" r:id="rId18"/>
    <p:sldId id="837" r:id="rId19"/>
    <p:sldId id="838" r:id="rId20"/>
    <p:sldId id="839" r:id="rId21"/>
    <p:sldId id="840" r:id="rId22"/>
    <p:sldId id="841" r:id="rId23"/>
    <p:sldId id="842" r:id="rId24"/>
    <p:sldId id="843" r:id="rId25"/>
    <p:sldId id="844" r:id="rId26"/>
    <p:sldId id="266" r:id="rId27"/>
    <p:sldId id="432" r:id="rId28"/>
    <p:sldId id="815" r:id="rId29"/>
    <p:sldId id="822" r:id="rId30"/>
    <p:sldId id="788" r:id="rId31"/>
    <p:sldId id="820" r:id="rId32"/>
    <p:sldId id="790" r:id="rId33"/>
    <p:sldId id="773" r:id="rId34"/>
    <p:sldId id="777" r:id="rId35"/>
    <p:sldId id="779" r:id="rId36"/>
    <p:sldId id="789" r:id="rId37"/>
    <p:sldId id="761" r:id="rId38"/>
    <p:sldId id="774" r:id="rId39"/>
    <p:sldId id="775" r:id="rId40"/>
    <p:sldId id="847" r:id="rId41"/>
    <p:sldId id="848" r:id="rId42"/>
    <p:sldId id="849" r:id="rId43"/>
    <p:sldId id="850" r:id="rId44"/>
    <p:sldId id="845" r:id="rId45"/>
    <p:sldId id="846" r:id="rId46"/>
    <p:sldId id="803" r:id="rId47"/>
    <p:sldId id="804" r:id="rId48"/>
    <p:sldId id="807" r:id="rId49"/>
    <p:sldId id="808" r:id="rId50"/>
    <p:sldId id="811" r:id="rId51"/>
    <p:sldId id="805" r:id="rId52"/>
    <p:sldId id="806" r:id="rId53"/>
    <p:sldId id="633" r:id="rId54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 varScale="1">
        <p:scale>
          <a:sx n="136" d="100"/>
          <a:sy n="136" d="100"/>
        </p:scale>
        <p:origin x="648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16E61-EEBF-449A-A58D-8D6DCDCACF8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97E1B-5357-4524-B5C4-778DC9B50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9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-17185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58900" y="367338"/>
            <a:ext cx="2950714" cy="2877512"/>
          </a:xfrm>
          <a:prstGeom prst="rect">
            <a:avLst/>
          </a:prstGeom>
        </p:spPr>
        <p:txBody>
          <a:bodyPr vert="horz" wrap="square" lIns="0" tIns="13963" rIns="0" bIns="0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Повторение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обобщение</a:t>
            </a:r>
          </a:p>
          <a:p>
            <a:pPr algn="ctr">
              <a:lnSpc>
                <a:spcPct val="150000"/>
              </a:lnSpc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6850" y="121329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206849" y="2074141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51" y="151910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Отгадайте загадку!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5851" y="784225"/>
            <a:ext cx="4935243" cy="1384995"/>
          </a:xfrm>
        </p:spPr>
        <p:txBody>
          <a:bodyPr/>
          <a:lstStyle/>
          <a:p>
            <a:r>
              <a:rPr lang="ru-RU" sz="1800" dirty="0"/>
              <a:t>Кирпичи кладет он в ряд,</a:t>
            </a:r>
            <a:br>
              <a:rPr lang="ru-RU" sz="1800" dirty="0"/>
            </a:br>
            <a:r>
              <a:rPr lang="ru-RU" sz="1800" dirty="0"/>
              <a:t>Строит садик для ребят</a:t>
            </a:r>
            <a:br>
              <a:rPr lang="ru-RU" sz="1800" dirty="0"/>
            </a:br>
            <a:r>
              <a:rPr lang="ru-RU" sz="1800" dirty="0"/>
              <a:t>Не шахтер и не водитель,</a:t>
            </a:r>
            <a:br>
              <a:rPr lang="ru-RU" sz="1800" dirty="0"/>
            </a:br>
            <a:r>
              <a:rPr lang="ru-RU" sz="1800" dirty="0"/>
              <a:t>Дом нам выстроит</a:t>
            </a:r>
            <a:r>
              <a:rPr lang="ru-RU" sz="1800" dirty="0" smtClean="0"/>
              <a:t>...</a:t>
            </a:r>
          </a:p>
          <a:p>
            <a:r>
              <a:rPr lang="ru-RU" sz="1800" b="1" i="1" dirty="0"/>
              <a:t> </a:t>
            </a:r>
            <a:r>
              <a:rPr lang="ru-RU" sz="1800" b="1" i="1" dirty="0" smtClean="0"/>
              <a:t>                         строитель</a:t>
            </a:r>
            <a:endParaRPr lang="ru-RU" sz="1800" b="1" i="1" dirty="0"/>
          </a:p>
        </p:txBody>
      </p:sp>
      <p:pic>
        <p:nvPicPr>
          <p:cNvPr id="7170" name="Picture 2" descr="Строитель ПНГ |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08025"/>
            <a:ext cx="1596194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троитель кладет кирпич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684085"/>
            <a:ext cx="1981200" cy="23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Отгадайте загадку!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860425"/>
            <a:ext cx="4935243" cy="1661993"/>
          </a:xfrm>
        </p:spPr>
        <p:txBody>
          <a:bodyPr/>
          <a:lstStyle/>
          <a:p>
            <a:r>
              <a:rPr lang="ru-RU" sz="1800" dirty="0"/>
              <a:t>Наяву, а не во сне</a:t>
            </a:r>
            <a:br>
              <a:rPr lang="ru-RU" sz="1800" dirty="0"/>
            </a:br>
            <a:r>
              <a:rPr lang="ru-RU" sz="1800" dirty="0"/>
              <a:t>Он летает в вышине.</a:t>
            </a:r>
            <a:br>
              <a:rPr lang="ru-RU" sz="1800" dirty="0"/>
            </a:br>
            <a:r>
              <a:rPr lang="ru-RU" sz="1800" dirty="0"/>
              <a:t>Водит в небе самолет.</a:t>
            </a:r>
            <a:br>
              <a:rPr lang="ru-RU" sz="1800" dirty="0"/>
            </a:br>
            <a:r>
              <a:rPr lang="ru-RU" sz="1800" dirty="0"/>
              <a:t>Кто же он, скажи</a:t>
            </a:r>
            <a:r>
              <a:rPr lang="ru-RU" sz="1800" dirty="0" smtClean="0"/>
              <a:t>?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                          </a:t>
            </a:r>
            <a:r>
              <a:rPr lang="ru-RU" sz="1800" b="1" i="1" dirty="0" smtClean="0"/>
              <a:t>пилот</a:t>
            </a:r>
          </a:p>
          <a:p>
            <a:r>
              <a:rPr lang="ru-RU" sz="1800" b="1" i="1" dirty="0"/>
              <a:t> </a:t>
            </a:r>
            <a:r>
              <a:rPr lang="ru-RU" sz="1800" b="1" i="1" dirty="0" smtClean="0"/>
              <a:t>                             лётчик</a:t>
            </a:r>
            <a:endParaRPr lang="ru-RU" sz="1800" b="1" i="1" dirty="0"/>
          </a:p>
        </p:txBody>
      </p:sp>
      <p:sp>
        <p:nvSpPr>
          <p:cNvPr id="4" name="AutoShape 2" descr="Мультяшный маленький мальчик управляет самолетом | Премиум векто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Мультяшный маленький мальчик управляет самолетом | Премиум векто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630274"/>
            <a:ext cx="2277347" cy="23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Услуг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726889"/>
            <a:ext cx="1600200" cy="20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Отгадайте загадку!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47492"/>
            <a:ext cx="4935243" cy="1384995"/>
          </a:xfrm>
        </p:spPr>
        <p:txBody>
          <a:bodyPr/>
          <a:lstStyle/>
          <a:p>
            <a:r>
              <a:rPr lang="ru-RU" sz="1800" dirty="0"/>
              <a:t>С ним, наверно, вы знакомы.</a:t>
            </a:r>
            <a:br>
              <a:rPr lang="ru-RU" sz="1800" dirty="0"/>
            </a:br>
            <a:r>
              <a:rPr lang="ru-RU" sz="1800" dirty="0"/>
              <a:t>Знает он про все законы.</a:t>
            </a:r>
            <a:br>
              <a:rPr lang="ru-RU" sz="1800" dirty="0"/>
            </a:br>
            <a:r>
              <a:rPr lang="ru-RU" sz="1800" dirty="0"/>
              <a:t>Не судья, не журналист.</a:t>
            </a:r>
            <a:br>
              <a:rPr lang="ru-RU" sz="1800" dirty="0"/>
            </a:br>
            <a:r>
              <a:rPr lang="ru-RU" sz="1800" dirty="0"/>
              <a:t>Всем совет дает</a:t>
            </a:r>
            <a:r>
              <a:rPr lang="ru-RU" sz="1800" dirty="0" smtClean="0"/>
              <a:t>...</a:t>
            </a:r>
          </a:p>
          <a:p>
            <a:r>
              <a:rPr lang="ru-RU" sz="1800" dirty="0" smtClean="0"/>
              <a:t>                           </a:t>
            </a:r>
            <a:r>
              <a:rPr lang="ru-RU" sz="1800" b="1" i="1" dirty="0" smtClean="0"/>
              <a:t>юрист</a:t>
            </a:r>
            <a:endParaRPr lang="ru-RU" sz="1800" b="1" i="1" dirty="0"/>
          </a:p>
        </p:txBody>
      </p:sp>
      <p:pic>
        <p:nvPicPr>
          <p:cNvPr id="9218" name="Picture 2" descr="юрист PNG, векторы, PSD и пнг для бесплатной загрузки | Pngtre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78" y="692027"/>
            <a:ext cx="2124947" cy="20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Отгадайте загадку!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708025"/>
            <a:ext cx="2848623" cy="1384995"/>
          </a:xfrm>
        </p:spPr>
        <p:txBody>
          <a:bodyPr/>
          <a:lstStyle/>
          <a:p>
            <a:r>
              <a:rPr lang="ru-RU" sz="1800" dirty="0"/>
              <a:t>Гвозди, топоры, пила,</a:t>
            </a:r>
            <a:br>
              <a:rPr lang="ru-RU" sz="1800" dirty="0"/>
            </a:br>
            <a:r>
              <a:rPr lang="ru-RU" sz="1800" dirty="0"/>
              <a:t>Стружек целая гора.</a:t>
            </a:r>
            <a:br>
              <a:rPr lang="ru-RU" sz="1800" dirty="0"/>
            </a:br>
            <a:r>
              <a:rPr lang="ru-RU" sz="1800" dirty="0"/>
              <a:t>Это трудится работник —</a:t>
            </a:r>
            <a:br>
              <a:rPr lang="ru-RU" sz="1800" dirty="0"/>
            </a:br>
            <a:r>
              <a:rPr lang="ru-RU" sz="1800" dirty="0"/>
              <a:t>Делает нам стулья</a:t>
            </a:r>
            <a:r>
              <a:rPr lang="ru-RU" sz="1800" dirty="0" smtClean="0"/>
              <a:t>...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                    </a:t>
            </a:r>
            <a:r>
              <a:rPr lang="ru-RU" sz="1800" b="1" i="1" dirty="0" smtClean="0"/>
              <a:t>плотник</a:t>
            </a:r>
            <a:endParaRPr lang="ru-RU" sz="1800" b="1" i="1" dirty="0"/>
          </a:p>
        </p:txBody>
      </p:sp>
      <p:pic>
        <p:nvPicPr>
          <p:cNvPr id="10244" name="Picture 4" descr="Pin on Kid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607552"/>
            <a:ext cx="1905000" cy="241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Отгадайте загадку!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6360" y="708025"/>
            <a:ext cx="3530939" cy="1938992"/>
          </a:xfrm>
        </p:spPr>
        <p:txBody>
          <a:bodyPr/>
          <a:lstStyle/>
          <a:p>
            <a:r>
              <a:rPr lang="ru-RU" sz="1800" dirty="0"/>
              <a:t>Громко прозвенел звонок,</a:t>
            </a:r>
            <a:br>
              <a:rPr lang="ru-RU" sz="1800" dirty="0"/>
            </a:br>
            <a:r>
              <a:rPr lang="ru-RU" sz="1800" dirty="0"/>
              <a:t>В классе начался урок.</a:t>
            </a:r>
            <a:br>
              <a:rPr lang="ru-RU" sz="1800" dirty="0"/>
            </a:br>
            <a:r>
              <a:rPr lang="ru-RU" sz="1800" dirty="0"/>
              <a:t>Знает школьник и родитель —</a:t>
            </a:r>
            <a:br>
              <a:rPr lang="ru-RU" sz="1800" dirty="0"/>
            </a:br>
            <a:r>
              <a:rPr lang="ru-RU" sz="1800" dirty="0"/>
              <a:t>Проведет урок</a:t>
            </a:r>
            <a:r>
              <a:rPr lang="ru-RU" sz="1800" dirty="0" smtClean="0"/>
              <a:t>...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                              </a:t>
            </a:r>
            <a:r>
              <a:rPr lang="ru-RU" sz="1800" b="1" i="1" dirty="0" smtClean="0"/>
              <a:t>учитель</a:t>
            </a:r>
          </a:p>
          <a:p>
            <a:r>
              <a:rPr lang="ru-RU" sz="1800" b="1" i="1" dirty="0"/>
              <a:t> </a:t>
            </a:r>
            <a:r>
              <a:rPr lang="ru-RU" sz="1800" b="1" i="1" dirty="0" smtClean="0"/>
              <a:t>                         учительница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                              </a:t>
            </a:r>
            <a:endParaRPr lang="ru-RU" sz="1800" dirty="0"/>
          </a:p>
        </p:txBody>
      </p:sp>
      <p:pic>
        <p:nvPicPr>
          <p:cNvPr id="11268" name="Picture 4" descr="Красивый учитель объясните тему рядом с черной доской | Премиум векто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91700"/>
            <a:ext cx="2017941" cy="161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eacher cartoon - Google Search | Teacher clipart, Clip art, Teacher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46" y="691699"/>
            <a:ext cx="2097354" cy="23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6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3500" y="102424"/>
            <a:ext cx="5638800" cy="3030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 smtClean="0"/>
              <a:t>Имя прилагательное </a:t>
            </a:r>
            <a:r>
              <a:rPr lang="ru-RU" sz="2000" dirty="0" smtClean="0"/>
              <a:t>(</a:t>
            </a:r>
            <a:r>
              <a:rPr lang="en-US" sz="2000" i="1" dirty="0" err="1" smtClean="0"/>
              <a:t>sifat</a:t>
            </a:r>
            <a:r>
              <a:rPr lang="ru-RU" sz="2000" dirty="0" smtClean="0"/>
              <a:t>) называет признак предмета (цвет, размер, форма, качество, материал). </a:t>
            </a:r>
            <a:endParaRPr lang="en-US" sz="2000" dirty="0" smtClean="0"/>
          </a:p>
          <a:p>
            <a:pPr algn="just"/>
            <a:r>
              <a:rPr lang="ru-RU" sz="2000" dirty="0" smtClean="0"/>
              <a:t>Имя прилагательное отвечает на вопросы </a:t>
            </a:r>
            <a:r>
              <a:rPr lang="ru-RU" sz="2000" b="1" i="1" dirty="0" smtClean="0"/>
              <a:t>какой? (какая? какое? какие?)</a:t>
            </a:r>
            <a:r>
              <a:rPr lang="ru-RU" sz="2000" dirty="0" smtClean="0"/>
              <a:t>.</a:t>
            </a:r>
            <a:endParaRPr lang="en-US" sz="1600" dirty="0" smtClean="0"/>
          </a:p>
          <a:p>
            <a:pPr algn="just"/>
            <a:r>
              <a:rPr lang="ru-RU" sz="2000" dirty="0" smtClean="0"/>
              <a:t>Имена прилагательные изменяются </a:t>
            </a:r>
          </a:p>
          <a:p>
            <a:r>
              <a:rPr lang="ru-RU" sz="2000" b="1" dirty="0" smtClean="0"/>
              <a:t>                                                        по родам, числам и падежам</a:t>
            </a:r>
            <a:r>
              <a:rPr lang="ru-RU" sz="2000" dirty="0" smtClean="0"/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1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401548" cy="141961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Как ещё можно сказать о внешнем виде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tx1"/>
                </a:solidFill>
              </a:rPr>
              <a:t>                    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555625"/>
            <a:ext cx="5626100" cy="307777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человека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17916"/>
              </p:ext>
            </p:extLst>
          </p:nvPr>
        </p:nvGraphicFramePr>
        <p:xfrm>
          <a:off x="300752" y="936625"/>
          <a:ext cx="5203824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338">
                  <a:extLst>
                    <a:ext uri="{9D8B030D-6E8A-4147-A177-3AD203B41FA5}">
                      <a16:colId xmlns:a16="http://schemas.microsoft.com/office/drawing/2014/main" val="207798123"/>
                    </a:ext>
                  </a:extLst>
                </a:gridCol>
                <a:gridCol w="3526486">
                  <a:extLst>
                    <a:ext uri="{9D8B030D-6E8A-4147-A177-3AD203B41FA5}">
                      <a16:colId xmlns:a16="http://schemas.microsoft.com/office/drawing/2014/main" val="3922631309"/>
                    </a:ext>
                  </a:extLst>
                </a:gridCol>
              </a:tblGrid>
              <a:tr h="1077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Какой он?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Какая она?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 высокий (среднего роста, маленький), стройный (полный, толстый, худой, сутулый), молодой, (средних лет, пожилой, старый).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extLst>
                  <a:ext uri="{0D108BD9-81ED-4DB2-BD59-A6C34878D82A}">
                    <a16:rowId xmlns:a16="http://schemas.microsoft.com/office/drawing/2014/main" val="21218743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95369"/>
              </p:ext>
            </p:extLst>
          </p:nvPr>
        </p:nvGraphicFramePr>
        <p:xfrm>
          <a:off x="300752" y="955177"/>
          <a:ext cx="5203824" cy="175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338">
                  <a:extLst>
                    <a:ext uri="{9D8B030D-6E8A-4147-A177-3AD203B41FA5}">
                      <a16:colId xmlns:a16="http://schemas.microsoft.com/office/drawing/2014/main" val="3090881793"/>
                    </a:ext>
                  </a:extLst>
                </a:gridCol>
                <a:gridCol w="3526486">
                  <a:extLst>
                    <a:ext uri="{9D8B030D-6E8A-4147-A177-3AD203B41FA5}">
                      <a16:colId xmlns:a16="http://schemas.microsoft.com/office/drawing/2014/main" val="3923345242"/>
                    </a:ext>
                  </a:extLst>
                </a:gridCol>
              </a:tblGrid>
              <a:tr h="34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Какое у него (у неё) лицо?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круглое (овальное), румяное (бледное, смуглое), весёлое (грустное, курносое) лицо.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extLst>
                  <a:ext uri="{0D108BD9-81ED-4DB2-BD59-A6C34878D82A}">
                    <a16:rowId xmlns:a16="http://schemas.microsoft.com/office/drawing/2014/main" val="59303233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969119"/>
              </p:ext>
            </p:extLst>
          </p:nvPr>
        </p:nvGraphicFramePr>
        <p:xfrm>
          <a:off x="300752" y="955177"/>
          <a:ext cx="5203824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338">
                  <a:extLst>
                    <a:ext uri="{9D8B030D-6E8A-4147-A177-3AD203B41FA5}">
                      <a16:colId xmlns:a16="http://schemas.microsoft.com/office/drawing/2014/main" val="1173139238"/>
                    </a:ext>
                  </a:extLst>
                </a:gridCol>
                <a:gridCol w="3526486">
                  <a:extLst>
                    <a:ext uri="{9D8B030D-6E8A-4147-A177-3AD203B41FA5}">
                      <a16:colId xmlns:a16="http://schemas.microsoft.com/office/drawing/2014/main" val="3525371588"/>
                    </a:ext>
                  </a:extLst>
                </a:gridCol>
              </a:tblGrid>
              <a:tr h="5122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Какие у него (у неё) глаза?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большие (маленькие, узкие) тёмные (светлые, чёрные, карие, серые, зелёные, голубые) блестящие (тусклые) глаза с длинными (короткими) ресницами. 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extLst>
                  <a:ext uri="{0D108BD9-81ED-4DB2-BD59-A6C34878D82A}">
                    <a16:rowId xmlns:a16="http://schemas.microsoft.com/office/drawing/2014/main" val="173055079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16056"/>
              </p:ext>
            </p:extLst>
          </p:nvPr>
        </p:nvGraphicFramePr>
        <p:xfrm>
          <a:off x="300752" y="892301"/>
          <a:ext cx="5256842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4427">
                  <a:extLst>
                    <a:ext uri="{9D8B030D-6E8A-4147-A177-3AD203B41FA5}">
                      <a16:colId xmlns:a16="http://schemas.microsoft.com/office/drawing/2014/main" val="2214430707"/>
                    </a:ext>
                  </a:extLst>
                </a:gridCol>
                <a:gridCol w="3562415">
                  <a:extLst>
                    <a:ext uri="{9D8B030D-6E8A-4147-A177-3AD203B41FA5}">
                      <a16:colId xmlns:a16="http://schemas.microsoft.com/office/drawing/2014/main" val="3610536160"/>
                    </a:ext>
                  </a:extLst>
                </a:gridCol>
              </a:tblGrid>
              <a:tr h="6829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Какие у него волосы?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(у неё) длинные (короткие) прямые (кудрявые, волнистые) густые (редкие) светлые (тёмные, седые, каштановые, русые, рыжие) волосы. Он блондин (брюнет, шатен, лысый). Она блондинка (брюнетка, шатенка).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75" marR="55675" marT="0" marB="0"/>
                </a:tc>
                <a:extLst>
                  <a:ext uri="{0D108BD9-81ED-4DB2-BD59-A6C34878D82A}">
                    <a16:rowId xmlns:a16="http://schemas.microsoft.com/office/drawing/2014/main" val="2266203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Цвет волос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698" y="2232025"/>
            <a:ext cx="750157" cy="276999"/>
          </a:xfrm>
        </p:spPr>
        <p:txBody>
          <a:bodyPr/>
          <a:lstStyle/>
          <a:p>
            <a:r>
              <a:rPr lang="ru-RU" sz="1800" dirty="0" smtClean="0"/>
              <a:t>русый</a:t>
            </a:r>
            <a:endParaRPr lang="ru-RU" sz="1800" dirty="0"/>
          </a:p>
        </p:txBody>
      </p:sp>
      <p:pic>
        <p:nvPicPr>
          <p:cNvPr id="13314" name="Picture 2" descr="Русый цвет воло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1" b="49133"/>
          <a:stretch/>
        </p:blipFill>
        <p:spPr bwMode="auto">
          <a:xfrm>
            <a:off x="139700" y="832324"/>
            <a:ext cx="1326701" cy="1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алитра, цвета, оттенки крем-краски Фитоколо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0" r="50441" b="24515"/>
          <a:stretch/>
        </p:blipFill>
        <p:spPr bwMode="auto">
          <a:xfrm>
            <a:off x="1587500" y="986074"/>
            <a:ext cx="1219200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900" y="2185858"/>
            <a:ext cx="109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блондин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6" descr="Elite Supreme 5/6 Крем-краска Светлый шатен шоколадный 100 м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13490" r="3649" b="14247"/>
          <a:stretch/>
        </p:blipFill>
        <p:spPr bwMode="auto">
          <a:xfrm rot="5400000">
            <a:off x="3100557" y="863249"/>
            <a:ext cx="1116246" cy="12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13402" y="2185858"/>
            <a:ext cx="85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шатен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2" name="Picture 10" descr="Каких цветов бывают волосы у брюнето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7" t="48759" r="10160" b="177"/>
          <a:stretch/>
        </p:blipFill>
        <p:spPr bwMode="auto">
          <a:xfrm>
            <a:off x="4307720" y="777154"/>
            <a:ext cx="1338022" cy="126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27464" y="2139692"/>
            <a:ext cx="97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брюнет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0" name="Picture 8" descr="Каких цветов бывают волосы у брюнет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08025"/>
            <a:ext cx="5506042" cy="20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4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Назовите одним словом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325" y="555625"/>
            <a:ext cx="5249148" cy="2492990"/>
          </a:xfrm>
        </p:spPr>
        <p:txBody>
          <a:bodyPr/>
          <a:lstStyle/>
          <a:p>
            <a:r>
              <a:rPr lang="ru-RU" sz="1800" dirty="0"/>
              <a:t>Девушка с </a:t>
            </a:r>
            <a:r>
              <a:rPr lang="ru-RU" sz="1800" dirty="0" smtClean="0"/>
              <a:t>длинными  ногами</a:t>
            </a:r>
            <a:r>
              <a:rPr lang="ru-RU" sz="1800" dirty="0"/>
              <a:t>, мальчик со смуглым лицом, девочка </a:t>
            </a:r>
            <a:r>
              <a:rPr lang="ru-RU" sz="1800" dirty="0" smtClean="0"/>
              <a:t>с карими </a:t>
            </a:r>
            <a:r>
              <a:rPr lang="ru-RU" sz="1800" dirty="0"/>
              <a:t>глазами, </a:t>
            </a:r>
            <a:r>
              <a:rPr lang="ru-RU" sz="1800" dirty="0" smtClean="0"/>
              <a:t>человек </a:t>
            </a:r>
            <a:r>
              <a:rPr lang="ru-RU" sz="1800" dirty="0"/>
              <a:t>с </a:t>
            </a:r>
            <a:r>
              <a:rPr lang="ru-RU" sz="1800" dirty="0" smtClean="0"/>
              <a:t>чёрными бровями, </a:t>
            </a:r>
            <a:r>
              <a:rPr lang="ru-RU" sz="1800" dirty="0"/>
              <a:t>старушка с седыми </a:t>
            </a:r>
            <a:r>
              <a:rPr lang="ru-RU" sz="1800" dirty="0" smtClean="0"/>
              <a:t>волосами, ребёнок с красными щеками, </a:t>
            </a:r>
            <a:r>
              <a:rPr lang="ru-RU" sz="1800" dirty="0"/>
              <a:t>мужчина с широкими плечами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Длинноногая, смуглолицый, кареглазая, чернобровый, седоволосая,</a:t>
            </a:r>
            <a:r>
              <a:rPr lang="ru-RU" sz="1800" dirty="0"/>
              <a:t> </a:t>
            </a:r>
            <a:r>
              <a:rPr lang="ru-RU" sz="1800" dirty="0" smtClean="0"/>
              <a:t>краснощёкий, широкоплечий.</a:t>
            </a:r>
            <a:endParaRPr lang="ru-RU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026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700" y="2308225"/>
            <a:ext cx="4944346" cy="553998"/>
          </a:xfrm>
        </p:spPr>
        <p:txBody>
          <a:bodyPr/>
          <a:lstStyle/>
          <a:p>
            <a:r>
              <a:rPr lang="ru-RU" sz="1800" dirty="0" smtClean="0"/>
              <a:t>Карие глаза                        чёрные брови</a:t>
            </a:r>
          </a:p>
          <a:p>
            <a:r>
              <a:rPr lang="ru-RU" sz="1800" dirty="0" smtClean="0"/>
              <a:t>кареглазый                          чернобровая</a:t>
            </a:r>
            <a:endParaRPr lang="ru-RU" sz="1800" dirty="0"/>
          </a:p>
        </p:txBody>
      </p:sp>
      <p:pic>
        <p:nvPicPr>
          <p:cNvPr id="14338" name="Picture 2" descr="ᐈ Кари глаза фото, рисунки карие глаза | скачать на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41234"/>
            <a:ext cx="1992914" cy="13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Сонник густые брови к чему снится густые брови во сне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-1" r="13164" b="48294"/>
          <a:stretch/>
        </p:blipFill>
        <p:spPr bwMode="auto">
          <a:xfrm>
            <a:off x="2425699" y="774583"/>
            <a:ext cx="3039347" cy="129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9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3602" y="631825"/>
            <a:ext cx="5296484" cy="2215991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Повторим и закрепим пройденное в 6 классе.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Вспомним  род существительных, окончания и суффиксы, которые помогают назвать ласково предметы.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Отгадаем загадки о профессиях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800" dirty="0" smtClean="0"/>
              <a:t>Повторим описание человека, какие глаза, какие волосы, узнаем оттенки волос.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50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225" y="125855"/>
            <a:ext cx="5325347" cy="630942"/>
          </a:xfrm>
        </p:spPr>
        <p:txBody>
          <a:bodyPr/>
          <a:lstStyle/>
          <a:p>
            <a:r>
              <a:rPr lang="ru-RU" dirty="0" smtClean="0"/>
              <a:t>Герой </a:t>
            </a:r>
            <a:r>
              <a:rPr lang="ru-RU" dirty="0"/>
              <a:t>Узбекистана </a:t>
            </a:r>
            <a:r>
              <a:rPr lang="ru-RU" dirty="0" err="1" smtClean="0"/>
              <a:t>Алланияз</a:t>
            </a:r>
            <a:r>
              <a:rPr lang="ru-RU" dirty="0" smtClean="0"/>
              <a:t> </a:t>
            </a:r>
            <a:r>
              <a:rPr lang="ru-RU" dirty="0" err="1" smtClean="0"/>
              <a:t>Утениязов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9641" y="722625"/>
            <a:ext cx="4183822" cy="2215991"/>
          </a:xfrm>
        </p:spPr>
        <p:txBody>
          <a:bodyPr/>
          <a:lstStyle/>
          <a:p>
            <a:r>
              <a:rPr lang="ru-RU" dirty="0"/>
              <a:t>Это учитель английского языка, народный учитель Узбекистана. </a:t>
            </a:r>
          </a:p>
          <a:p>
            <a:r>
              <a:rPr lang="ru-RU" dirty="0"/>
              <a:t>- А каким человеком он был?</a:t>
            </a:r>
          </a:p>
          <a:p>
            <a:r>
              <a:rPr lang="ru-RU" dirty="0"/>
              <a:t>- Он был </a:t>
            </a:r>
            <a:r>
              <a:rPr lang="ru-RU" b="1" i="1" dirty="0"/>
              <a:t>талантливым</a:t>
            </a:r>
            <a:r>
              <a:rPr lang="ru-RU" dirty="0"/>
              <a:t> учителем и очень </a:t>
            </a:r>
            <a:r>
              <a:rPr lang="ru-RU" b="1" i="1" dirty="0"/>
              <a:t>добрым, щедрым</a:t>
            </a:r>
            <a:r>
              <a:rPr lang="ru-RU" dirty="0"/>
              <a:t> человеком. Сорок лет он работал в школе, а летом сам строил дома для больных людей, инвалидов.</a:t>
            </a:r>
          </a:p>
          <a:p>
            <a:r>
              <a:rPr lang="ru-RU" dirty="0"/>
              <a:t>- Много домов построил учитель из Нукуса?</a:t>
            </a:r>
          </a:p>
          <a:p>
            <a:r>
              <a:rPr lang="ru-RU" dirty="0"/>
              <a:t>- Этот </a:t>
            </a:r>
            <a:r>
              <a:rPr lang="ru-RU" b="1" i="1" dirty="0"/>
              <a:t>трудолюбивый, отзывчивый</a:t>
            </a:r>
            <a:r>
              <a:rPr lang="ru-RU" dirty="0"/>
              <a:t> человек подарил людям 40 домов. А ещё он построил две школы, два детских сада, две больницы и библиотеку.</a:t>
            </a:r>
          </a:p>
          <a:p>
            <a:endParaRPr lang="ru-RU" dirty="0"/>
          </a:p>
        </p:txBody>
      </p:sp>
      <p:pic>
        <p:nvPicPr>
          <p:cNvPr id="4" name="Рисунок 3" descr="Image resul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225" y="751768"/>
            <a:ext cx="949325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uzlidep.uz/sites/default/files/styles/fbkcover/public/unvon.jpg?itok=1b_Kzjkb"/>
          <p:cNvPicPr/>
          <p:nvPr/>
        </p:nvPicPr>
        <p:blipFill>
          <a:blip r:embed="rId3"/>
          <a:srcRect l="22149" r="28579" b="1660"/>
          <a:stretch>
            <a:fillRect/>
          </a:stretch>
        </p:blipFill>
        <p:spPr bwMode="auto">
          <a:xfrm>
            <a:off x="220225" y="2104147"/>
            <a:ext cx="762000" cy="101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3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300845" y="-167081"/>
            <a:ext cx="69174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127755"/>
              </p:ext>
            </p:extLst>
          </p:nvPr>
        </p:nvGraphicFramePr>
        <p:xfrm>
          <a:off x="215900" y="555625"/>
          <a:ext cx="5249147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Slide" r:id="rId3" imgW="4568900" imgH="3425883" progId="PowerPoint.Slide.12">
                  <p:embed/>
                </p:oleObj>
              </mc:Choice>
              <mc:Fallback>
                <p:oleObj name="Slide" r:id="rId3" imgW="4568900" imgH="3425883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555625"/>
                        <a:ext cx="5249147" cy="259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03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По чему люди ходят?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32669" y="700878"/>
            <a:ext cx="3500462" cy="18430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2132801" y="1415258"/>
            <a:ext cx="857256" cy="7858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9"/>
          <p:cNvSpPr txBox="1"/>
          <p:nvPr/>
        </p:nvSpPr>
        <p:spPr>
          <a:xfrm>
            <a:off x="2347115" y="1772448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/>
              <a:t>по</a:t>
            </a:r>
            <a:endParaRPr lang="ru-RU" sz="2400" b="1" dirty="0"/>
          </a:p>
        </p:txBody>
      </p:sp>
      <p:pic>
        <p:nvPicPr>
          <p:cNvPr id="7" name="Picture 3" descr="D:\клипарт\сказочный лес\post_64_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30051">
            <a:off x="1503897" y="1117832"/>
            <a:ext cx="1163216" cy="1332588"/>
          </a:xfrm>
          <a:prstGeom prst="rect">
            <a:avLst/>
          </a:prstGeom>
          <a:noFill/>
        </p:spPr>
      </p:pic>
      <p:pic>
        <p:nvPicPr>
          <p:cNvPr id="8" name="Picture 5" descr="D:\клипарт\Деревья\cliparts10_small.png"/>
          <p:cNvPicPr>
            <a:picLocks noChangeAspect="1" noChangeArrowheads="1"/>
          </p:cNvPicPr>
          <p:nvPr/>
        </p:nvPicPr>
        <p:blipFill>
          <a:blip r:embed="rId3"/>
          <a:srcRect l="12499" r="12500"/>
          <a:stretch>
            <a:fillRect/>
          </a:stretch>
        </p:blipFill>
        <p:spPr bwMode="auto">
          <a:xfrm>
            <a:off x="1275545" y="819942"/>
            <a:ext cx="785818" cy="1047750"/>
          </a:xfrm>
          <a:prstGeom prst="rect">
            <a:avLst/>
          </a:prstGeom>
          <a:noFill/>
        </p:spPr>
      </p:pic>
      <p:pic>
        <p:nvPicPr>
          <p:cNvPr id="9" name="Рисунок 8" descr="D:\клипарт\школа\0_b3794_68e5b8e8_XS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8487" y="915192"/>
            <a:ext cx="714380" cy="6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D:\клипарт\Деревья\0_73886_e7118016_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7115" y="772316"/>
            <a:ext cx="703298" cy="604836"/>
          </a:xfrm>
          <a:prstGeom prst="rect">
            <a:avLst/>
          </a:prstGeom>
          <a:noFill/>
        </p:spPr>
      </p:pic>
      <p:sp>
        <p:nvSpPr>
          <p:cNvPr id="11" name="TextBox 19"/>
          <p:cNvSpPr txBox="1"/>
          <p:nvPr/>
        </p:nvSpPr>
        <p:spPr>
          <a:xfrm>
            <a:off x="2918619" y="1129506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/>
              <a:t>проспект</a:t>
            </a:r>
            <a:r>
              <a:rPr lang="ru-RU" sz="2400" b="1" i="1" dirty="0" smtClean="0">
                <a:solidFill>
                  <a:srgbClr val="FF0000"/>
                </a:solidFill>
              </a:rPr>
              <a:t>у</a:t>
            </a:r>
          </a:p>
          <a:p>
            <a:r>
              <a:rPr lang="ru-RU" sz="2400" b="1" i="1" dirty="0" smtClean="0"/>
              <a:t>улиц</a:t>
            </a:r>
            <a:r>
              <a:rPr lang="ru-RU" sz="2400" b="1" i="1" dirty="0" smtClean="0">
                <a:solidFill>
                  <a:srgbClr val="FF0000"/>
                </a:solidFill>
              </a:rPr>
              <a:t>е</a:t>
            </a:r>
          </a:p>
          <a:p>
            <a:r>
              <a:rPr lang="ru-RU" sz="2400" b="1" i="1" dirty="0" smtClean="0"/>
              <a:t>площад</a:t>
            </a:r>
            <a:r>
              <a:rPr lang="ru-RU" sz="2400" b="1" i="1" dirty="0" smtClean="0">
                <a:solidFill>
                  <a:srgbClr val="FF0000"/>
                </a:solidFill>
              </a:rPr>
              <a:t>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Где находится?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5278" y="631825"/>
            <a:ext cx="5000660" cy="22145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486980" y="1631957"/>
            <a:ext cx="500066" cy="414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343972" y="703263"/>
            <a:ext cx="500066" cy="485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7" name="Picture 3" descr="D:\клипарт\предметы\сто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468" y="989015"/>
            <a:ext cx="2102642" cy="1652774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701030" y="2132023"/>
            <a:ext cx="642942" cy="6286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701162" y="2132023"/>
            <a:ext cx="357190" cy="35719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19"/>
          <p:cNvSpPr txBox="1"/>
          <p:nvPr/>
        </p:nvSpPr>
        <p:spPr>
          <a:xfrm>
            <a:off x="3272798" y="917577"/>
            <a:ext cx="10010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/>
              <a:t>над</a:t>
            </a:r>
          </a:p>
          <a:p>
            <a:r>
              <a:rPr lang="ru-RU" sz="2400" b="1" dirty="0" smtClean="0"/>
              <a:t>за</a:t>
            </a:r>
          </a:p>
          <a:p>
            <a:r>
              <a:rPr lang="ru-RU" sz="2400" b="1" dirty="0" smtClean="0"/>
              <a:t>под</a:t>
            </a:r>
          </a:p>
          <a:p>
            <a:r>
              <a:rPr lang="ru-RU" sz="2400" b="1" dirty="0" smtClean="0"/>
              <a:t>перед</a:t>
            </a:r>
            <a:endParaRPr lang="ru-RU" sz="2400" b="1" dirty="0"/>
          </a:p>
        </p:txBody>
      </p:sp>
      <p:sp>
        <p:nvSpPr>
          <p:cNvPr id="11" name="TextBox 20"/>
          <p:cNvSpPr txBox="1"/>
          <p:nvPr/>
        </p:nvSpPr>
        <p:spPr>
          <a:xfrm>
            <a:off x="4130054" y="1346205"/>
            <a:ext cx="1260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/>
              <a:t>стол</a:t>
            </a:r>
            <a:r>
              <a:rPr lang="ru-RU" sz="2400" b="1" i="1" dirty="0" smtClean="0">
                <a:solidFill>
                  <a:srgbClr val="FF0000"/>
                </a:solidFill>
              </a:rPr>
              <a:t>ом</a:t>
            </a:r>
          </a:p>
          <a:p>
            <a:r>
              <a:rPr lang="ru-RU" sz="2400" b="1" i="1" dirty="0" smtClean="0"/>
              <a:t>парт</a:t>
            </a:r>
            <a:r>
              <a:rPr lang="ru-RU" sz="2400" b="1" i="1" dirty="0" smtClean="0">
                <a:solidFill>
                  <a:srgbClr val="FF0000"/>
                </a:solidFill>
              </a:rPr>
              <a:t>ой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>
            <a:off x="1844038" y="917577"/>
            <a:ext cx="1500198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5" idx="7"/>
          </p:cNvCxnSpPr>
          <p:nvPr/>
        </p:nvCxnSpPr>
        <p:spPr>
          <a:xfrm rot="10800000" flipV="1">
            <a:off x="2913814" y="1560519"/>
            <a:ext cx="430423" cy="1321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1986916" y="1917709"/>
            <a:ext cx="1357321" cy="3464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8" idx="5"/>
          </p:cNvCxnSpPr>
          <p:nvPr/>
        </p:nvCxnSpPr>
        <p:spPr>
          <a:xfrm rot="10800000" flipV="1">
            <a:off x="1249816" y="2274898"/>
            <a:ext cx="2094421" cy="39370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16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957" y="622768"/>
            <a:ext cx="5541883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1126053" y="765399"/>
            <a:ext cx="3402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благодаря чему? (дат. падеж)</a:t>
            </a:r>
          </a:p>
          <a:p>
            <a:r>
              <a:rPr lang="ru-RU" sz="2000" dirty="0" smtClean="0"/>
              <a:t>расцвели </a:t>
            </a:r>
            <a:r>
              <a:rPr lang="ru-RU" sz="2000" b="1" i="1" dirty="0" smtClean="0"/>
              <a:t>благодаря</a:t>
            </a:r>
            <a:r>
              <a:rPr lang="ru-RU" sz="2000" dirty="0" smtClean="0"/>
              <a:t> солнц</a:t>
            </a:r>
            <a:r>
              <a:rPr lang="ru-RU" sz="2000" dirty="0" smtClean="0">
                <a:solidFill>
                  <a:srgbClr val="FF0000"/>
                </a:solidFill>
              </a:rPr>
              <a:t>у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9" descr="D:\клипарт\букеты\mod_article1144602_23.png"/>
          <p:cNvPicPr>
            <a:picLocks noChangeAspect="1" noChangeArrowheads="1"/>
          </p:cNvPicPr>
          <p:nvPr/>
        </p:nvPicPr>
        <p:blipFill>
          <a:blip r:embed="rId2" cstate="print"/>
          <a:srcRect l="47826"/>
          <a:stretch>
            <a:fillRect/>
          </a:stretch>
        </p:blipFill>
        <p:spPr bwMode="auto">
          <a:xfrm>
            <a:off x="325592" y="682187"/>
            <a:ext cx="680090" cy="852493"/>
          </a:xfrm>
          <a:prstGeom prst="rect">
            <a:avLst/>
          </a:prstGeom>
          <a:noFill/>
        </p:spPr>
      </p:pic>
      <p:pic>
        <p:nvPicPr>
          <p:cNvPr id="7" name="Picture 4" descr="D:\Маме\Учительская деятельность\школа\Учебник 6 класс\фото урок 16 причина\ee7b43ec58d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334" y="665581"/>
            <a:ext cx="949863" cy="96806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43753" y="1845516"/>
            <a:ext cx="5510087" cy="11430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4" descr="D:\Маме\Учительская деятельность\школа\Учебник 6 класс\фото урок 16 причина\ee7b43ec58d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962" y="1882818"/>
            <a:ext cx="940747" cy="1019292"/>
          </a:xfrm>
          <a:prstGeom prst="rect">
            <a:avLst/>
          </a:prstGeom>
          <a:noFill/>
        </p:spPr>
      </p:pic>
      <p:sp>
        <p:nvSpPr>
          <p:cNvPr id="10" name="TextBox 17"/>
          <p:cNvSpPr txBox="1"/>
          <p:nvPr/>
        </p:nvSpPr>
        <p:spPr>
          <a:xfrm>
            <a:off x="1643951" y="1988392"/>
            <a:ext cx="3088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из-за чего? (</a:t>
            </a:r>
            <a:r>
              <a:rPr lang="ru-RU" sz="2000" dirty="0" err="1" smtClean="0"/>
              <a:t>род.падеж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растаял </a:t>
            </a:r>
            <a:r>
              <a:rPr lang="ru-RU" sz="2000" b="1" i="1" dirty="0" smtClean="0"/>
              <a:t>из-за</a:t>
            </a:r>
            <a:r>
              <a:rPr lang="ru-RU" sz="2000" dirty="0" smtClean="0"/>
              <a:t> солнц</a:t>
            </a:r>
            <a:r>
              <a:rPr lang="ru-RU" sz="2000" dirty="0" smtClean="0">
                <a:solidFill>
                  <a:srgbClr val="FF0000"/>
                </a:solidFill>
              </a:rPr>
              <a:t>а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1" name="Picture 4" descr="D:\Маме\Учительская деятельность\школа\Учебник 6 класс\фото урок 16 причина\054748_13856932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91" y="2202706"/>
            <a:ext cx="1411120" cy="693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48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791200" cy="377001"/>
          </a:xfrm>
        </p:spPr>
        <p:txBody>
          <a:bodyPr/>
          <a:lstStyle/>
          <a:p>
            <a:pPr algn="ctr"/>
            <a:r>
              <a:rPr lang="ru-RU" sz="1800" dirty="0" smtClean="0"/>
              <a:t>Задание</a:t>
            </a:r>
            <a:r>
              <a:rPr lang="uz-Latn-UZ" sz="1800" dirty="0" smtClean="0"/>
              <a:t> </a:t>
            </a:r>
            <a:r>
              <a:rPr lang="ru-RU" sz="1800" dirty="0" smtClean="0"/>
              <a:t>для самостоятельного выполнения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784225"/>
            <a:ext cx="4935243" cy="1723549"/>
          </a:xfrm>
        </p:spPr>
        <p:txBody>
          <a:bodyPr/>
          <a:lstStyle/>
          <a:p>
            <a:r>
              <a:rPr lang="ru-RU" sz="1600" dirty="0" smtClean="0"/>
              <a:t>Опишите своих близких по характеру и внешнему виду.</a:t>
            </a:r>
          </a:p>
          <a:p>
            <a:r>
              <a:rPr lang="ru-RU" sz="1600" dirty="0" smtClean="0"/>
              <a:t>Повторите сложные имена прилагательные.</a:t>
            </a:r>
          </a:p>
          <a:p>
            <a:r>
              <a:rPr lang="ru-RU" sz="1600" dirty="0" smtClean="0"/>
              <a:t>Прочитайте о глаголе и проспрягайте слова</a:t>
            </a:r>
          </a:p>
          <a:p>
            <a:r>
              <a:rPr lang="ru-RU" sz="1600" dirty="0"/>
              <a:t>т</a:t>
            </a:r>
            <a:r>
              <a:rPr lang="ru-RU" sz="1600" dirty="0" smtClean="0"/>
              <a:t>рудиться, петь, читать.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963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2328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6362" y="1326544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320893" y="207962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8755" y="1289657"/>
            <a:ext cx="2218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Повторение 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Глагол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глагола</a:t>
            </a:r>
            <a:r>
              <a:rPr lang="ru-RU" sz="2400" dirty="0" smtClean="0">
                <a:latin typeface="Aharoni"/>
              </a:rPr>
              <a:t> </a:t>
            </a:r>
            <a:endParaRPr lang="ru-RU" sz="2400" dirty="0">
              <a:latin typeface="Aharoni"/>
            </a:endParaRPr>
          </a:p>
        </p:txBody>
      </p:sp>
      <p:pic>
        <p:nvPicPr>
          <p:cNvPr id="16386" name="Picture 2" descr="Какие лекарственные растения должны быть в любой аптечк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342913"/>
            <a:ext cx="1844507" cy="132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2424"/>
            <a:ext cx="5172947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5410200" cy="221599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sz="1800" dirty="0" smtClean="0"/>
              <a:t>повторим и закрепим самостоятельную часть речи Глагол, вид и спряжение глаголов.  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Прочитаем стихотворение </a:t>
            </a:r>
            <a:r>
              <a:rPr lang="ru-RU" sz="1800" dirty="0" err="1" smtClean="0"/>
              <a:t>Раима</a:t>
            </a:r>
            <a:r>
              <a:rPr lang="ru-RU" sz="1800" dirty="0" smtClean="0"/>
              <a:t> </a:t>
            </a:r>
            <a:r>
              <a:rPr lang="ru-RU" sz="1800" dirty="0" err="1" smtClean="0"/>
              <a:t>Фархади</a:t>
            </a:r>
            <a:r>
              <a:rPr lang="ru-RU" sz="1800" dirty="0" smtClean="0"/>
              <a:t> «Простуда»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Вспомним лекарственные растения.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Узнаем топ самых интересных книг.</a:t>
            </a:r>
          </a:p>
          <a:p>
            <a:pPr marL="285750" indent="-285750">
              <a:buFontTx/>
              <a:buChar char="-"/>
            </a:pPr>
            <a:endParaRPr lang="ru-RU" sz="1800" dirty="0" smtClean="0"/>
          </a:p>
          <a:p>
            <a:pPr marL="285750" indent="-285750">
              <a:buFontTx/>
              <a:buChar char="-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068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Единственное число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955327"/>
              </p:ext>
            </p:extLst>
          </p:nvPr>
        </p:nvGraphicFramePr>
        <p:xfrm>
          <a:off x="139699" y="631825"/>
          <a:ext cx="54864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239494333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274993080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665486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читать, петь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трудиться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2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читаю, пою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тружусь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08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 чита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шь, по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 труд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шься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7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он(она) чита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т, по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 (она) труд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тся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22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9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Множественное число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399762"/>
              </p:ext>
            </p:extLst>
          </p:nvPr>
        </p:nvGraphicFramePr>
        <p:xfrm>
          <a:off x="139699" y="631825"/>
          <a:ext cx="54864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1">
                  <a:extLst>
                    <a:ext uri="{9D8B030D-6E8A-4147-A177-3AD203B41FA5}">
                      <a16:colId xmlns:a16="http://schemas.microsoft.com/office/drawing/2014/main" val="239494333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274993080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665486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читать, петь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трудиться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2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 чита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м, по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мся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08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 чита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b="1" i="1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по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</a:t>
                      </a:r>
                      <a:r>
                        <a:rPr lang="ru-RU" b="1" i="1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 труд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b="1" i="1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тесь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7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лицо</a:t>
                      </a:r>
                      <a:endParaRPr lang="ru-RU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чита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</a:t>
                      </a:r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труд</a:t>
                      </a:r>
                      <a:r>
                        <a:rPr lang="ru-RU" b="1" i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r>
                        <a:rPr lang="ru-RU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тся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22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3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553998"/>
          </a:xfrm>
        </p:spPr>
        <p:txBody>
          <a:bodyPr/>
          <a:lstStyle/>
          <a:p>
            <a:pPr lvl="0"/>
            <a:r>
              <a:rPr lang="ru-RU" sz="1800" dirty="0"/>
              <a:t>Как выразить доброе, ласковое отношение? 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112" y="1698625"/>
            <a:ext cx="1018116" cy="1415772"/>
          </a:xfrm>
        </p:spPr>
        <p:txBody>
          <a:bodyPr/>
          <a:lstStyle/>
          <a:p>
            <a:pPr fontAlgn="t"/>
            <a:r>
              <a:rPr lang="ru-RU" b="1" dirty="0"/>
              <a:t> </a:t>
            </a:r>
            <a:endParaRPr lang="ru-RU" dirty="0"/>
          </a:p>
          <a:p>
            <a:pPr fontAlgn="t"/>
            <a:r>
              <a:rPr lang="ru-RU" sz="1600" b="1" dirty="0"/>
              <a:t>-чик-</a:t>
            </a:r>
            <a:endParaRPr lang="ru-RU" sz="1600" dirty="0"/>
          </a:p>
          <a:p>
            <a:pPr fontAlgn="t"/>
            <a:r>
              <a:rPr lang="ru-RU" sz="1600" b="1" dirty="0"/>
              <a:t>-</a:t>
            </a:r>
            <a:r>
              <a:rPr lang="ru-RU" sz="1600" b="1" dirty="0" err="1"/>
              <a:t>ец</a:t>
            </a:r>
            <a:r>
              <a:rPr lang="ru-RU" sz="1600" b="1" dirty="0"/>
              <a:t>-</a:t>
            </a:r>
            <a:endParaRPr lang="ru-RU" sz="1600" dirty="0"/>
          </a:p>
          <a:p>
            <a:pPr fontAlgn="t"/>
            <a:r>
              <a:rPr lang="ru-RU" sz="1600" b="1" dirty="0"/>
              <a:t>-ушек-</a:t>
            </a:r>
            <a:endParaRPr lang="ru-RU" sz="1600" dirty="0"/>
          </a:p>
          <a:p>
            <a:pPr fontAlgn="t"/>
            <a:r>
              <a:rPr lang="ru-RU" sz="1600" b="1" dirty="0"/>
              <a:t>-юшек-</a:t>
            </a:r>
            <a:endParaRPr lang="ru-RU" sz="1600" dirty="0"/>
          </a:p>
          <a:p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148294"/>
              </p:ext>
            </p:extLst>
          </p:nvPr>
        </p:nvGraphicFramePr>
        <p:xfrm>
          <a:off x="330595" y="1955200"/>
          <a:ext cx="582357" cy="841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357">
                  <a:extLst>
                    <a:ext uri="{9D8B030D-6E8A-4147-A177-3AD203B41FA5}">
                      <a16:colId xmlns:a16="http://schemas.microsoft.com/office/drawing/2014/main" val="116312723"/>
                    </a:ext>
                  </a:extLst>
                </a:gridCol>
              </a:tblGrid>
              <a:tr h="474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94" marR="5159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05581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35100" y="55623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Как ласково назвать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предмет?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161728"/>
              </p:ext>
            </p:extLst>
          </p:nvPr>
        </p:nvGraphicFramePr>
        <p:xfrm>
          <a:off x="2022885" y="1731618"/>
          <a:ext cx="875929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5929">
                  <a:extLst>
                    <a:ext uri="{9D8B030D-6E8A-4147-A177-3AD203B41FA5}">
                      <a16:colId xmlns:a16="http://schemas.microsoft.com/office/drawing/2014/main" val="2388495720"/>
                    </a:ext>
                  </a:extLst>
                </a:gridCol>
              </a:tblGrid>
              <a:tr h="1582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94" marR="5159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841841"/>
                  </a:ext>
                </a:extLst>
              </a:tr>
              <a:tr h="474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ечк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ичк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94" marR="5159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86292"/>
                  </a:ext>
                </a:extLst>
              </a:tr>
              <a:tr h="1582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иц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94" marR="5159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49182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776479"/>
              </p:ext>
            </p:extLst>
          </p:nvPr>
        </p:nvGraphicFramePr>
        <p:xfrm>
          <a:off x="2957972" y="1871826"/>
          <a:ext cx="875929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5929">
                  <a:extLst>
                    <a:ext uri="{9D8B030D-6E8A-4147-A177-3AD203B41FA5}">
                      <a16:colId xmlns:a16="http://schemas.microsoft.com/office/drawing/2014/main" val="1525375590"/>
                    </a:ext>
                  </a:extLst>
                </a:gridCol>
              </a:tblGrid>
              <a:tr h="316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ушк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юшк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94" marR="5159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94039"/>
                  </a:ext>
                </a:extLst>
              </a:tr>
              <a:tr h="316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еньк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ёнк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94" marR="5159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88631"/>
                  </a:ext>
                </a:extLst>
              </a:tr>
            </a:tbl>
          </a:graphicData>
        </a:graphic>
      </p:graphicFrame>
      <p:pic>
        <p:nvPicPr>
          <p:cNvPr id="8" name="Рисунок 7" descr="D:\клипарт\школа\0_b3794_68e5b8e8_X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9363" y="914633"/>
            <a:ext cx="1113928" cy="83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липарт\школа\0_b3795_2dd2570f_XS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04253" y="925562"/>
            <a:ext cx="1191684" cy="8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666685"/>
              </p:ext>
            </p:extLst>
          </p:nvPr>
        </p:nvGraphicFramePr>
        <p:xfrm>
          <a:off x="3973259" y="1787732"/>
          <a:ext cx="1026321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321">
                  <a:extLst>
                    <a:ext uri="{9D8B030D-6E8A-4147-A177-3AD203B41FA5}">
                      <a16:colId xmlns:a16="http://schemas.microsoft.com/office/drawing/2014/main" val="4004531377"/>
                    </a:ext>
                  </a:extLst>
                </a:gridCol>
              </a:tblGrid>
              <a:tr h="506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043" marR="580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390371"/>
                  </a:ext>
                </a:extLst>
              </a:tr>
              <a:tr h="7714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ечк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043" marR="580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978408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521448"/>
              </p:ext>
            </p:extLst>
          </p:nvPr>
        </p:nvGraphicFramePr>
        <p:xfrm>
          <a:off x="4750562" y="2055196"/>
          <a:ext cx="716625" cy="806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625">
                  <a:extLst>
                    <a:ext uri="{9D8B030D-6E8A-4147-A177-3AD203B41FA5}">
                      <a16:colId xmlns:a16="http://schemas.microsoft.com/office/drawing/2014/main" val="2750379837"/>
                    </a:ext>
                  </a:extLst>
                </a:gridCol>
              </a:tblGrid>
              <a:tr h="355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иц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-ц-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043" marR="580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74071"/>
                  </a:ext>
                </a:extLst>
              </a:tr>
              <a:tr h="1779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ышк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043" marR="580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35684"/>
                  </a:ext>
                </a:extLst>
              </a:tr>
            </a:tbl>
          </a:graphicData>
        </a:graphic>
      </p:graphicFrame>
      <p:pic>
        <p:nvPicPr>
          <p:cNvPr id="12" name="Рисунок 11" descr="D:\клипарт\небо\cliparts7_smal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7003" y="1012825"/>
            <a:ext cx="845218" cy="76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0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mklguo.ru/wp-content/uploads/spr-glagolov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2424"/>
            <a:ext cx="5562600" cy="318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ГЛАГОЛ - это... Что такое глагол в русском языке?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57"/>
            <a:ext cx="5765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125" y="3405219"/>
            <a:ext cx="5171086" cy="146258"/>
          </a:xfrm>
          <a:prstGeom prst="flowChartProcess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Ответы Mail.ru: что такое вид глаго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2423"/>
            <a:ext cx="5638800" cy="3044001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84666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15901" y="631825"/>
            <a:ext cx="5334000" cy="2677656"/>
          </a:xfrm>
        </p:spPr>
        <p:txBody>
          <a:bodyPr/>
          <a:lstStyle/>
          <a:p>
            <a:r>
              <a:rPr lang="ru-RU" sz="1600" dirty="0" smtClean="0"/>
              <a:t>1.Обычно </a:t>
            </a:r>
            <a:r>
              <a:rPr lang="ru-RU" sz="1600" dirty="0"/>
              <a:t>я</a:t>
            </a:r>
            <a:r>
              <a:rPr lang="ru-RU" sz="1600" b="1" dirty="0"/>
              <a:t> </a:t>
            </a:r>
            <a:r>
              <a:rPr lang="ru-RU" sz="1600" b="1" dirty="0" smtClean="0"/>
              <a:t>делаю </a:t>
            </a:r>
            <a:r>
              <a:rPr lang="ru-RU" sz="1600" dirty="0"/>
              <a:t>упражнения долго, но сегодня упражнения были лёгкие, и я </a:t>
            </a:r>
            <a:r>
              <a:rPr lang="ru-RU" sz="1600" b="1" dirty="0" smtClean="0"/>
              <a:t>сделал</a:t>
            </a:r>
            <a:r>
              <a:rPr lang="ru-RU" sz="1600" dirty="0" smtClean="0"/>
              <a:t> </a:t>
            </a:r>
            <a:r>
              <a:rPr lang="ru-RU" sz="1600" dirty="0"/>
              <a:t>их быстро. </a:t>
            </a:r>
            <a:endParaRPr lang="ru-RU" sz="1600" dirty="0" smtClean="0"/>
          </a:p>
          <a:p>
            <a:r>
              <a:rPr lang="ru-RU" sz="1600" dirty="0" smtClean="0"/>
              <a:t>2</a:t>
            </a:r>
            <a:r>
              <a:rPr lang="ru-RU" sz="1600" dirty="0"/>
              <a:t>. Каждый день я </a:t>
            </a:r>
            <a:r>
              <a:rPr lang="ru-RU" sz="1600" b="1" dirty="0" smtClean="0"/>
              <a:t>встречаю </a:t>
            </a:r>
            <a:r>
              <a:rPr lang="ru-RU" sz="1600" dirty="0" smtClean="0"/>
              <a:t> </a:t>
            </a:r>
            <a:r>
              <a:rPr lang="ru-RU" sz="1600" dirty="0" err="1"/>
              <a:t>Азизу</a:t>
            </a:r>
            <a:r>
              <a:rPr lang="ru-RU" sz="1600" dirty="0"/>
              <a:t> на стадионе, а вчера я не</a:t>
            </a:r>
            <a:r>
              <a:rPr lang="ru-RU" sz="1600" b="1" dirty="0"/>
              <a:t> </a:t>
            </a:r>
            <a:r>
              <a:rPr lang="ru-RU" sz="1600" b="1" dirty="0" smtClean="0"/>
              <a:t>встретил </a:t>
            </a:r>
            <a:r>
              <a:rPr lang="ru-RU" sz="1600" dirty="0" smtClean="0"/>
              <a:t>её </a:t>
            </a:r>
            <a:r>
              <a:rPr lang="ru-RU" sz="1600" dirty="0"/>
              <a:t>там. </a:t>
            </a:r>
            <a:r>
              <a:rPr lang="ru-RU" sz="1600" dirty="0" smtClean="0"/>
              <a:t>3</a:t>
            </a:r>
            <a:r>
              <a:rPr lang="ru-RU" sz="1600" dirty="0"/>
              <a:t>. </a:t>
            </a:r>
            <a:r>
              <a:rPr lang="ru-RU" sz="1600" dirty="0" err="1"/>
              <a:t>Замира</a:t>
            </a:r>
            <a:r>
              <a:rPr lang="ru-RU" sz="1600" dirty="0"/>
              <a:t> часто </a:t>
            </a:r>
            <a:r>
              <a:rPr lang="ru-RU" sz="1600" b="1" dirty="0" smtClean="0"/>
              <a:t>звонит</a:t>
            </a:r>
            <a:r>
              <a:rPr lang="ru-RU" sz="1600" dirty="0" smtClean="0"/>
              <a:t> </a:t>
            </a:r>
            <a:r>
              <a:rPr lang="ru-RU" sz="1600" dirty="0"/>
              <a:t>мне домой, но сегодня утром она </a:t>
            </a:r>
            <a:r>
              <a:rPr lang="ru-RU" sz="1600" dirty="0" smtClean="0"/>
              <a:t>не</a:t>
            </a:r>
            <a:r>
              <a:rPr lang="ru-RU" sz="1600" b="1" dirty="0" smtClean="0"/>
              <a:t> позвонила </a:t>
            </a:r>
            <a:r>
              <a:rPr lang="ru-RU" sz="1600" dirty="0"/>
              <a:t>на работу. </a:t>
            </a:r>
            <a:r>
              <a:rPr lang="ru-RU" sz="1600" dirty="0" smtClean="0"/>
              <a:t>4</a:t>
            </a:r>
            <a:r>
              <a:rPr lang="ru-RU" sz="1600" dirty="0"/>
              <a:t>. Иногда я </a:t>
            </a:r>
            <a:r>
              <a:rPr lang="ru-RU" sz="1600" b="1" dirty="0" smtClean="0"/>
              <a:t>отдыхаю</a:t>
            </a:r>
            <a:r>
              <a:rPr lang="ru-RU" sz="1600" dirty="0" smtClean="0"/>
              <a:t> </a:t>
            </a:r>
            <a:r>
              <a:rPr lang="ru-RU" sz="1600" dirty="0"/>
              <a:t>летом в горах, а в прошлом году я хорошо </a:t>
            </a:r>
            <a:r>
              <a:rPr lang="ru-RU" sz="1600" b="1" dirty="0" smtClean="0"/>
              <a:t>отдохнул</a:t>
            </a:r>
            <a:r>
              <a:rPr lang="ru-RU" sz="1600" dirty="0" smtClean="0"/>
              <a:t> </a:t>
            </a:r>
            <a:r>
              <a:rPr lang="ru-RU" sz="1600" dirty="0"/>
              <a:t>на море. </a:t>
            </a:r>
            <a:r>
              <a:rPr lang="ru-RU" sz="1600" dirty="0" smtClean="0"/>
              <a:t>5</a:t>
            </a:r>
            <a:r>
              <a:rPr lang="ru-RU" sz="1600" dirty="0"/>
              <a:t>. Каждый день </a:t>
            </a:r>
            <a:r>
              <a:rPr lang="ru-RU" sz="1600" dirty="0" err="1"/>
              <a:t>Ойбек</a:t>
            </a:r>
            <a:r>
              <a:rPr lang="ru-RU" sz="1600" dirty="0"/>
              <a:t> </a:t>
            </a:r>
            <a:r>
              <a:rPr lang="ru-RU" sz="1600" b="1" dirty="0" smtClean="0"/>
              <a:t>берёт</a:t>
            </a:r>
            <a:r>
              <a:rPr lang="ru-RU" sz="1600" dirty="0" smtClean="0"/>
              <a:t> </a:t>
            </a:r>
            <a:r>
              <a:rPr lang="ru-RU" sz="1600" dirty="0"/>
              <a:t>на урок книги и тетради, но сегодня он </a:t>
            </a:r>
            <a:r>
              <a:rPr lang="ru-RU" sz="1600" b="1" dirty="0" smtClean="0"/>
              <a:t>взял</a:t>
            </a:r>
            <a:r>
              <a:rPr lang="ru-RU" sz="1600" dirty="0" smtClean="0"/>
              <a:t> </a:t>
            </a:r>
            <a:r>
              <a:rPr lang="ru-RU" sz="1600" dirty="0"/>
              <a:t>только тетрадь</a:t>
            </a:r>
            <a:r>
              <a:rPr lang="ru-RU" sz="1600" dirty="0" smtClean="0"/>
              <a:t>. </a:t>
            </a:r>
            <a:r>
              <a:rPr lang="ru-RU" sz="1600" dirty="0"/>
              <a:t>7. Я </a:t>
            </a:r>
            <a:r>
              <a:rPr lang="ru-RU" sz="1600" b="1" dirty="0" smtClean="0"/>
              <a:t>положил</a:t>
            </a:r>
            <a:r>
              <a:rPr lang="ru-RU" sz="1600" dirty="0" smtClean="0"/>
              <a:t> ручку </a:t>
            </a:r>
            <a:r>
              <a:rPr lang="ru-RU" sz="1600" dirty="0"/>
              <a:t>в карман, но обычно я </a:t>
            </a:r>
            <a:r>
              <a:rPr lang="ru-RU" sz="1600" b="1" dirty="0" smtClean="0"/>
              <a:t>кладу</a:t>
            </a:r>
            <a:r>
              <a:rPr lang="ru-RU" sz="1600" dirty="0" smtClean="0"/>
              <a:t> </a:t>
            </a:r>
            <a:r>
              <a:rPr lang="ru-RU" sz="1600" dirty="0"/>
              <a:t>её в сумку.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917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Выполните самостоятельно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5109210" cy="276999"/>
          </a:xfrm>
        </p:spPr>
        <p:txBody>
          <a:bodyPr/>
          <a:lstStyle/>
          <a:p>
            <a:pPr algn="ctr"/>
            <a:endParaRPr lang="ru-RU" sz="1800" dirty="0"/>
          </a:p>
        </p:txBody>
      </p:sp>
      <p:pic>
        <p:nvPicPr>
          <p:cNvPr id="23554" name="Picture 2" descr="Конспект &quot;Спряжение глагола&quot; - УчительPRO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25"/>
            <a:ext cx="5765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8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Запомните!</a:t>
            </a:r>
            <a:endParaRPr lang="ru-RU" dirty="0"/>
          </a:p>
        </p:txBody>
      </p:sp>
      <p:pic>
        <p:nvPicPr>
          <p:cNvPr id="6146" name="Picture 2" descr="спряжение глаголов | интернет проект BeginnerSchool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555625"/>
            <a:ext cx="5362456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mklguo.ru/wp-content/uploads/spr-glagolov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87940"/>
            <a:ext cx="5638800" cy="30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err="1" smtClean="0"/>
              <a:t>Раима</a:t>
            </a:r>
            <a:r>
              <a:rPr lang="ru-RU" dirty="0" smtClean="0"/>
              <a:t> </a:t>
            </a:r>
            <a:r>
              <a:rPr lang="ru-RU" dirty="0" err="1"/>
              <a:t>Фархади</a:t>
            </a:r>
            <a:r>
              <a:rPr lang="ru-RU" dirty="0"/>
              <a:t> «Простуда».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846659"/>
          </a:xfrm>
        </p:spPr>
        <p:txBody>
          <a:bodyPr/>
          <a:lstStyle/>
          <a:p>
            <a:r>
              <a:rPr lang="ru-RU" dirty="0" smtClean="0"/>
              <a:t>Расскажите</a:t>
            </a:r>
            <a:r>
              <a:rPr lang="ru-RU" dirty="0"/>
              <a:t>, почему нужно заниматься физкультурой.</a:t>
            </a:r>
          </a:p>
          <a:p>
            <a:r>
              <a:rPr lang="ru-RU" sz="1600" dirty="0"/>
              <a:t>Откуда, откуда </a:t>
            </a:r>
          </a:p>
          <a:p>
            <a:r>
              <a:rPr lang="ru-RU" sz="1600" dirty="0"/>
              <a:t>Берётся простуда? </a:t>
            </a:r>
          </a:p>
          <a:p>
            <a:r>
              <a:rPr lang="ru-RU" sz="1600" dirty="0"/>
              <a:t>Её не привозят </a:t>
            </a:r>
          </a:p>
          <a:p>
            <a:r>
              <a:rPr lang="ru-RU" sz="1600" dirty="0"/>
              <a:t>Четыре верблюда! </a:t>
            </a:r>
          </a:p>
          <a:p>
            <a:r>
              <a:rPr lang="ru-RU" sz="1600" dirty="0"/>
              <a:t>Лишь дверь приоткроешь, </a:t>
            </a:r>
          </a:p>
          <a:p>
            <a:r>
              <a:rPr lang="ru-RU" sz="1600" dirty="0"/>
              <a:t>Влетит сквозняками. </a:t>
            </a:r>
          </a:p>
        </p:txBody>
      </p:sp>
      <p:pic>
        <p:nvPicPr>
          <p:cNvPr id="1026" name="Picture 2" descr="Иммунолог рассказал, как простуда спасает от коронавируса :: Новости :: ТВ  Цент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87" y="712362"/>
            <a:ext cx="2580513" cy="18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585323"/>
          </a:xfrm>
        </p:spPr>
        <p:txBody>
          <a:bodyPr/>
          <a:lstStyle/>
          <a:p>
            <a:r>
              <a:rPr lang="ru-RU" sz="1400" dirty="0"/>
              <a:t>Её не прогонишь </a:t>
            </a:r>
          </a:p>
          <a:p>
            <a:r>
              <a:rPr lang="ru-RU" sz="1400" dirty="0"/>
              <a:t>Шарфами, платками! </a:t>
            </a:r>
          </a:p>
          <a:p>
            <a:r>
              <a:rPr lang="ru-RU" sz="1400" dirty="0"/>
              <a:t>Мы прячемся в шапки </a:t>
            </a:r>
          </a:p>
          <a:p>
            <a:r>
              <a:rPr lang="ru-RU" sz="1400" dirty="0"/>
              <a:t>И в тёплые шубы. – </a:t>
            </a:r>
          </a:p>
          <a:p>
            <a:r>
              <a:rPr lang="ru-RU" sz="1400" dirty="0" err="1"/>
              <a:t>Просту</a:t>
            </a:r>
            <a:r>
              <a:rPr lang="ru-RU" sz="1400" dirty="0"/>
              <a:t>-у-у-уда! – </a:t>
            </a:r>
          </a:p>
          <a:p>
            <a:r>
              <a:rPr lang="ru-RU" sz="1400" dirty="0"/>
              <a:t>Поют водосточные трубы. </a:t>
            </a:r>
          </a:p>
          <a:p>
            <a:r>
              <a:rPr lang="ru-RU" sz="1400" dirty="0"/>
              <a:t>Простуда за нами </a:t>
            </a:r>
          </a:p>
          <a:p>
            <a:r>
              <a:rPr lang="ru-RU" sz="1400" dirty="0"/>
              <a:t>Плетётся в тумане... </a:t>
            </a:r>
          </a:p>
          <a:p>
            <a:r>
              <a:rPr lang="ru-RU" sz="1400" dirty="0"/>
              <a:t>Под дождь попадёшь, </a:t>
            </a:r>
          </a:p>
          <a:p>
            <a:r>
              <a:rPr lang="ru-RU" sz="1400" dirty="0"/>
              <a:t>И простуда - в кармане! </a:t>
            </a:r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2050" name="Picture 2" descr="Врачи рассказали, можно ли парить ноги с горчицей во время простуды.  Politeka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03" y="708025"/>
            <a:ext cx="243840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646878"/>
          </a:xfrm>
        </p:spPr>
        <p:txBody>
          <a:bodyPr/>
          <a:lstStyle/>
          <a:p>
            <a:r>
              <a:rPr lang="ru-RU" sz="1600" dirty="0"/>
              <a:t>Она запирает нас дома, </a:t>
            </a:r>
          </a:p>
          <a:p>
            <a:r>
              <a:rPr lang="ru-RU" sz="1600" dirty="0"/>
              <a:t>Как в клетке, </a:t>
            </a:r>
          </a:p>
          <a:p>
            <a:r>
              <a:rPr lang="ru-RU" sz="1600" dirty="0"/>
              <a:t>И горькие пить </a:t>
            </a:r>
          </a:p>
          <a:p>
            <a:r>
              <a:rPr lang="ru-RU" sz="1600" dirty="0"/>
              <a:t>Заставляет таблетки. </a:t>
            </a:r>
          </a:p>
          <a:p>
            <a:r>
              <a:rPr lang="ru-RU" sz="1600" dirty="0"/>
              <a:t>Как быть с ней, </a:t>
            </a:r>
          </a:p>
          <a:p>
            <a:r>
              <a:rPr lang="ru-RU" sz="1600" dirty="0"/>
              <a:t>Назойливой, вредной и хмурой? </a:t>
            </a:r>
          </a:p>
          <a:p>
            <a:r>
              <a:rPr lang="ru-RU" sz="1600" dirty="0"/>
              <a:t>Гоните, </a:t>
            </a:r>
          </a:p>
          <a:p>
            <a:r>
              <a:rPr lang="ru-RU" sz="1600" dirty="0"/>
              <a:t>Гоните её физкультурой!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4" name="Picture 2" descr="https://media.online47.ru/media/photo/article/__100366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70" y="784225"/>
            <a:ext cx="2508250" cy="170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94993" y="2271442"/>
            <a:ext cx="4660236" cy="215444"/>
          </a:xfrm>
        </p:spPr>
        <p:txBody>
          <a:bodyPr/>
          <a:lstStyle/>
          <a:p>
            <a:r>
              <a:rPr lang="ru-RU" sz="1400" dirty="0" smtClean="0"/>
              <a:t>шар</a:t>
            </a:r>
            <a:r>
              <a:rPr lang="ru-RU" sz="1400" dirty="0"/>
              <a:t>, стол, бант</a:t>
            </a:r>
            <a:r>
              <a:rPr lang="ru-RU" sz="1400" dirty="0" smtClean="0"/>
              <a:t>, ключ; шкаф</a:t>
            </a:r>
            <a:r>
              <a:rPr lang="ru-RU" sz="1400" dirty="0"/>
              <a:t>, диван, стакан, </a:t>
            </a:r>
            <a:r>
              <a:rPr lang="ru-RU" sz="1400" dirty="0" smtClean="0"/>
              <a:t>костюм;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Как ласково назвать предмет?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Зеленый воздушный шарики PNG фото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7303">
            <a:off x="1049303" y="1571626"/>
            <a:ext cx="534141" cy="8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тол Муромец, круглый - купить стол муромец, круглый в Москве по цене 14  050 руб. в интернет-магазине Усадьба мебель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41" y="777508"/>
            <a:ext cx="1518655" cy="15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ᐈ Картинка ключа фотографии, фото ключ | скачать на Depositphotos®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683" flipH="1">
            <a:off x="1962929" y="982433"/>
            <a:ext cx="279483" cy="18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Шкаф-купе Турин 120х60х212 см, ЛДСП, цвет гикори джексон в Москве – купить  по низкой цене в интернет-магазине Леруа Мерлен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91" y="581434"/>
            <a:ext cx="1862726" cy="18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такан стеклянный Pasabahce Sylvana 42414, 6 шт, 200 мл в Москве: отзывы,  цены, описание и фотографии. Спец. цены в интернет-магазине Порядок.ру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22" y="777508"/>
            <a:ext cx="379077" cy="3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ᐈ Костюм на вешалке фото, фотографии костюм на вешалке | скачать на  Depositphotos®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89" y="873232"/>
            <a:ext cx="1201097" cy="12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5539" y="2484465"/>
            <a:ext cx="5612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шар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стол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бант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ключ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 шкаф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диван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к, стакан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костюм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4" name="Picture 16" descr="К чему снится Бан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20" y="741234"/>
            <a:ext cx="336225" cy="20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Диван книжка Sydney Синий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801" y="749824"/>
            <a:ext cx="2334222" cy="13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шиповник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player.myshared.ru/4/42024/slides/slide_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8" r="452" b="10013"/>
          <a:stretch/>
        </p:blipFill>
        <p:spPr bwMode="auto">
          <a:xfrm>
            <a:off x="101598" y="555625"/>
            <a:ext cx="5600701" cy="260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чистотел</a:t>
            </a:r>
            <a:endParaRPr lang="ru-RU" dirty="0"/>
          </a:p>
        </p:txBody>
      </p:sp>
      <p:pic>
        <p:nvPicPr>
          <p:cNvPr id="17410" name="Picture 2" descr="http://player.myshared.ru/4/42024/slides/slide_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409" r="-3417" b="7679"/>
          <a:stretch/>
        </p:blipFill>
        <p:spPr bwMode="auto">
          <a:xfrm>
            <a:off x="120073" y="634712"/>
            <a:ext cx="422477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Чистотел – лечит тело снаружи и внутри — FloraPrice.Ru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708025"/>
            <a:ext cx="1371600" cy="13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7700" y="2996912"/>
            <a:ext cx="864321" cy="7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2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девясил</a:t>
            </a:r>
            <a:endParaRPr lang="ru-RU" dirty="0"/>
          </a:p>
        </p:txBody>
      </p:sp>
      <p:pic>
        <p:nvPicPr>
          <p:cNvPr id="18434" name="Picture 2" descr="Девясил высокий: свойства и применение | Good-Tips.P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746125"/>
            <a:ext cx="2141538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Девясил — «Князь» лекарственных растений » Перуниц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746125"/>
            <a:ext cx="18288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зверобой</a:t>
            </a:r>
            <a:endParaRPr lang="ru-RU" dirty="0"/>
          </a:p>
        </p:txBody>
      </p:sp>
      <p:pic>
        <p:nvPicPr>
          <p:cNvPr id="19458" name="Picture 2" descr="Зверобо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41234"/>
            <a:ext cx="2508250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Зверобой: болезням бой! Полезные свойства зверобоя. Некоторые советы при  распространенных недугах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70" y="746125"/>
            <a:ext cx="170716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Природная аптека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26188" y="2831505"/>
            <a:ext cx="4312644" cy="5561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Какие лекарственные растения должны быть в любой аптеч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5410200" cy="239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98425"/>
            <a:ext cx="5132942" cy="217046"/>
          </a:xfrm>
        </p:spPr>
        <p:txBody>
          <a:bodyPr/>
          <a:lstStyle/>
          <a:p>
            <a:pPr algn="ctr"/>
            <a:r>
              <a:rPr lang="ru-RU" dirty="0" smtClean="0"/>
              <a:t>Упражнение 10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89" y="555625"/>
            <a:ext cx="5261610" cy="1846659"/>
          </a:xfrm>
        </p:spPr>
        <p:txBody>
          <a:bodyPr/>
          <a:lstStyle/>
          <a:p>
            <a:r>
              <a:rPr lang="ru-RU" dirty="0"/>
              <a:t>Прочитайте стихотворение Н. </a:t>
            </a:r>
            <a:r>
              <a:rPr lang="ru-RU" dirty="0" err="1"/>
              <a:t>Пикулевой</a:t>
            </a:r>
            <a:r>
              <a:rPr lang="ru-RU" dirty="0"/>
              <a:t>. Что советует поэтесса детям? Где можно найти интересные книжки? Расскажите, чем вы будете заниматься летом.</a:t>
            </a:r>
          </a:p>
          <a:p>
            <a:r>
              <a:rPr lang="ru-RU" sz="1800" dirty="0"/>
              <a:t>Читайте, мальчишки! </a:t>
            </a:r>
          </a:p>
          <a:p>
            <a:r>
              <a:rPr lang="ru-RU" sz="1800" dirty="0"/>
              <a:t>Девчонки, читайте! </a:t>
            </a:r>
          </a:p>
          <a:p>
            <a:r>
              <a:rPr lang="ru-RU" sz="1800" dirty="0"/>
              <a:t>Любимые книжки </a:t>
            </a:r>
          </a:p>
          <a:p>
            <a:r>
              <a:rPr lang="ru-RU" sz="1800" dirty="0"/>
              <a:t>Ищите на сайте!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9094" y="1012825"/>
            <a:ext cx="28829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метро, в электричке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автомобиле,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гостях или дома,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даче, на вилле – 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Читайте, девчонки!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87500" y="2232025"/>
            <a:ext cx="28829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Читайте, мальчишки! 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Плохому не учат 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Любимые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книжки.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Топ 10 самых интересных книг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59527"/>
            <a:ext cx="2286001" cy="1477328"/>
          </a:xfrm>
        </p:spPr>
        <p:txBody>
          <a:bodyPr/>
          <a:lstStyle/>
          <a:p>
            <a:r>
              <a:rPr lang="ru-RU" sz="1600" dirty="0" smtClean="0"/>
              <a:t>«Приключения </a:t>
            </a:r>
            <a:r>
              <a:rPr lang="ru-RU" sz="1600" dirty="0" err="1"/>
              <a:t>Гекльберри</a:t>
            </a:r>
            <a:r>
              <a:rPr lang="ru-RU" sz="1600" dirty="0"/>
              <a:t> </a:t>
            </a:r>
            <a:r>
              <a:rPr lang="ru-RU" sz="1600" dirty="0" smtClean="0"/>
              <a:t>Финна» </a:t>
            </a:r>
            <a:r>
              <a:rPr lang="ru-RU" sz="1600" dirty="0"/>
              <a:t>Марк Твен </a:t>
            </a:r>
            <a:r>
              <a:rPr lang="ru-RU" sz="1600" dirty="0" smtClean="0"/>
              <a:t>«Приключения </a:t>
            </a:r>
            <a:r>
              <a:rPr lang="ru-RU" sz="1600" dirty="0"/>
              <a:t>Тома </a:t>
            </a:r>
            <a:r>
              <a:rPr lang="ru-RU" sz="1600" dirty="0" err="1" smtClean="0"/>
              <a:t>Сойера</a:t>
            </a:r>
            <a:r>
              <a:rPr lang="ru-RU" sz="1600" dirty="0" smtClean="0"/>
              <a:t>»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Марк </a:t>
            </a:r>
            <a:r>
              <a:rPr lang="ru-RU" sz="1600" dirty="0" smtClean="0"/>
              <a:t>Твен</a:t>
            </a:r>
            <a:endParaRPr lang="ru-RU" sz="1600" dirty="0"/>
          </a:p>
        </p:txBody>
      </p:sp>
      <p:pic>
        <p:nvPicPr>
          <p:cNvPr id="11266" name="Picture 2" descr="Книга «Приключения Тома Сойера» Марк Твен купить на YAKABOO.ua |  978-5-9781-0467-7#978-5-9781-0318-2#978-5-9781-0073-0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89" y="936625"/>
            <a:ext cx="1508552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риключения Гекльберри Финна&quot; китоби, Mark T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06" y="663397"/>
            <a:ext cx="1429197" cy="20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Гарриет </a:t>
            </a:r>
            <a:r>
              <a:rPr lang="ru-RU" dirty="0" err="1" smtClean="0"/>
              <a:t>Бичер-Стоу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31436" y="632144"/>
            <a:ext cx="3008664" cy="2369880"/>
          </a:xfrm>
        </p:spPr>
        <p:txBody>
          <a:bodyPr/>
          <a:lstStyle/>
          <a:p>
            <a:r>
              <a:rPr lang="ru-RU" sz="1400" dirty="0" smtClean="0"/>
              <a:t>Мировая известность пришла к американской писательнице Гарриет </a:t>
            </a:r>
            <a:r>
              <a:rPr lang="ru-RU" sz="1400" dirty="0" err="1" smtClean="0"/>
              <a:t>Бичер-Стоу</a:t>
            </a:r>
            <a:r>
              <a:rPr lang="ru-RU" sz="1400" dirty="0" smtClean="0"/>
              <a:t> после опубликования романа «Хижина дяди Тома». Этот роман был издан в 1852 году, он потряс читателей. Это необыкновенно пронзительная книга об ужасах рабства и о вере человека в Бога, о настоящей любви и человеческих трагедиях. </a:t>
            </a:r>
            <a:endParaRPr lang="ru-RU" sz="1400" dirty="0"/>
          </a:p>
        </p:txBody>
      </p:sp>
      <p:pic>
        <p:nvPicPr>
          <p:cNvPr id="10242" name="Picture 2" descr="Хижина дяди Том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746315"/>
            <a:ext cx="150519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89738"/>
            <a:ext cx="5392895" cy="1054135"/>
          </a:xfrm>
        </p:spPr>
        <p:txBody>
          <a:bodyPr/>
          <a:lstStyle/>
          <a:p>
            <a:r>
              <a:rPr lang="ru-RU" sz="2400" dirty="0" smtClean="0"/>
              <a:t>«Уроки французского» В. </a:t>
            </a:r>
            <a:r>
              <a:rPr lang="ru-RU" sz="2400" dirty="0"/>
              <a:t>Распутин ...</a:t>
            </a:r>
            <a:br>
              <a:rPr lang="ru-RU" sz="2400" dirty="0"/>
            </a:br>
            <a:endParaRPr lang="ru-RU" dirty="0"/>
          </a:p>
        </p:txBody>
      </p:sp>
      <p:pic>
        <p:nvPicPr>
          <p:cNvPr id="12290" name="Picture 2" descr="Уроки французского&quot; Валентина Распутина: отвага и упорство маленького  человек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5" y="701317"/>
            <a:ext cx="1583796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473" y="479425"/>
            <a:ext cx="36458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</a:rPr>
              <a:t>Рассказ Валентина Распутина </a:t>
            </a:r>
            <a:r>
              <a:rPr lang="ru-RU" dirty="0" smtClean="0">
                <a:solidFill>
                  <a:srgbClr val="202124"/>
                </a:solidFill>
                <a:latin typeface="arial" panose="020B0604020202020204" pitchFamily="34" charset="0"/>
              </a:rPr>
              <a:t>посвящён </a:t>
            </a:r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</a:rPr>
              <a:t>теме послевоенного детства. В центре произведения – герой-мальчик, который верит в то, что ему надо учиться, чтобы состояться в жизни. Его мать, оставшаяся с тремя детьми, тоже готова отдать все силы, чтобы выучить сына.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5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120000"/>
            <a:ext cx="5164295" cy="315471"/>
          </a:xfrm>
        </p:spPr>
        <p:txBody>
          <a:bodyPr/>
          <a:lstStyle/>
          <a:p>
            <a:r>
              <a:rPr lang="ru-RU" dirty="0" smtClean="0"/>
              <a:t>«Дети</a:t>
            </a:r>
            <a:r>
              <a:rPr lang="ru-RU" dirty="0"/>
              <a:t> капитана </a:t>
            </a:r>
            <a:r>
              <a:rPr lang="ru-RU" dirty="0" smtClean="0"/>
              <a:t>Гранта» </a:t>
            </a:r>
            <a:r>
              <a:rPr lang="ru-RU" dirty="0"/>
              <a:t>Жюль Верн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36933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3314" name="Picture 2" descr="Дети капитана Грант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150108"/>
            <a:ext cx="1179961" cy="16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✓ Книжки Жюль Верна для детей — купить по низким ценам в интернет-магазине  детских книг «Книжный Лис» с доставкой по России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530573"/>
            <a:ext cx="1395001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9700" y="555625"/>
            <a:ext cx="32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02124"/>
                </a:solidFill>
                <a:latin typeface="arial" panose="020B0604020202020204" pitchFamily="34" charset="0"/>
              </a:rPr>
              <a:t>Книга учит тому, что никогда нельзя сдаваться, и что выход есть всегда, кроме единственного случая: </a:t>
            </a:r>
            <a:r>
              <a:rPr lang="ru-RU" sz="1600" dirty="0" err="1">
                <a:solidFill>
                  <a:srgbClr val="202124"/>
                </a:solidFill>
                <a:latin typeface="arial" panose="020B0604020202020204" pitchFamily="34" charset="0"/>
              </a:rPr>
              <a:t>безвыходна</a:t>
            </a:r>
            <a:r>
              <a:rPr lang="ru-RU" sz="1600" dirty="0">
                <a:solidFill>
                  <a:srgbClr val="202124"/>
                </a:solidFill>
                <a:latin typeface="arial" panose="020B0604020202020204" pitchFamily="34" charset="0"/>
              </a:rPr>
              <a:t> только смерть! То есть, пока человек жив, он всегда может найти решение даже в самой, казалось бы, безвыходной ситуации.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590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Назовите ласково!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277" y="2302766"/>
            <a:ext cx="4935243" cy="1169551"/>
          </a:xfrm>
        </p:spPr>
        <p:txBody>
          <a:bodyPr/>
          <a:lstStyle/>
          <a:p>
            <a:r>
              <a:rPr lang="ru-RU" sz="1600" dirty="0" smtClean="0"/>
              <a:t>Ваза, </a:t>
            </a:r>
            <a:r>
              <a:rPr lang="ru-RU" sz="1600" dirty="0"/>
              <a:t>кофта, </a:t>
            </a:r>
            <a:r>
              <a:rPr lang="ru-RU" sz="1600" dirty="0" smtClean="0"/>
              <a:t>кукла</a:t>
            </a:r>
            <a:r>
              <a:rPr lang="ru-RU" sz="1600" dirty="0"/>
              <a:t>,</a:t>
            </a:r>
            <a:r>
              <a:rPr lang="ru-RU" sz="1600" dirty="0" smtClean="0"/>
              <a:t> книга, тетрадь;</a:t>
            </a:r>
            <a:endParaRPr lang="ru-RU" sz="1600" dirty="0"/>
          </a:p>
          <a:p>
            <a:r>
              <a:rPr lang="ru-RU" sz="1600" dirty="0" smtClean="0"/>
              <a:t>Ваз</a:t>
            </a:r>
            <a:r>
              <a:rPr lang="ru-RU" sz="1600" dirty="0" smtClean="0">
                <a:solidFill>
                  <a:srgbClr val="FF0000"/>
                </a:solidFill>
              </a:rPr>
              <a:t>очк</a:t>
            </a:r>
            <a:r>
              <a:rPr lang="ru-RU" sz="1600" dirty="0" smtClean="0"/>
              <a:t>а, кофт</a:t>
            </a:r>
            <a:r>
              <a:rPr lang="ru-RU" sz="1600" dirty="0" smtClean="0">
                <a:solidFill>
                  <a:srgbClr val="FF0000"/>
                </a:solidFill>
              </a:rPr>
              <a:t>очк</a:t>
            </a:r>
            <a:r>
              <a:rPr lang="ru-RU" sz="1600" dirty="0" smtClean="0"/>
              <a:t>а, кукол</a:t>
            </a:r>
            <a:r>
              <a:rPr lang="ru-RU" sz="1600" dirty="0" smtClean="0">
                <a:solidFill>
                  <a:srgbClr val="FF0000"/>
                </a:solidFill>
              </a:rPr>
              <a:t>к</a:t>
            </a:r>
            <a:r>
              <a:rPr lang="ru-RU" sz="1600" dirty="0" smtClean="0"/>
              <a:t>а</a:t>
            </a:r>
            <a:r>
              <a:rPr lang="ru-RU" sz="1600" dirty="0"/>
              <a:t>, </a:t>
            </a:r>
            <a:r>
              <a:rPr lang="ru-RU" sz="1600" dirty="0" smtClean="0"/>
              <a:t>книж</a:t>
            </a:r>
            <a:r>
              <a:rPr lang="ru-RU" sz="1600" dirty="0" smtClean="0">
                <a:solidFill>
                  <a:srgbClr val="FF0000"/>
                </a:solidFill>
              </a:rPr>
              <a:t>ечк</a:t>
            </a:r>
            <a:r>
              <a:rPr lang="ru-RU" sz="1600" dirty="0" smtClean="0"/>
              <a:t>а</a:t>
            </a:r>
            <a:r>
              <a:rPr lang="ru-RU" sz="1600" dirty="0"/>
              <a:t>, </a:t>
            </a:r>
            <a:r>
              <a:rPr lang="ru-RU" sz="1600" dirty="0" smtClean="0"/>
              <a:t>тетрад</a:t>
            </a:r>
            <a:r>
              <a:rPr lang="ru-RU" sz="1600" dirty="0" smtClean="0">
                <a:solidFill>
                  <a:srgbClr val="FF0000"/>
                </a:solidFill>
              </a:rPr>
              <a:t>к</a:t>
            </a:r>
            <a:r>
              <a:rPr lang="ru-RU" sz="1600" dirty="0" smtClean="0"/>
              <a:t>а;</a:t>
            </a:r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4" name="Picture 2" descr="Ваза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5" y="719489"/>
            <a:ext cx="985910" cy="128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фта Breeze синяя с красным в полосочку (8107-98B-blue-red) цены в Киеве и  Украине - купить в магазине Brain: компьютеры и гадже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9" y="584012"/>
            <a:ext cx="1371600" cy="15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есна Интерактивная кукла Весна Анна 22, 42 см, В3058/о — купить по  выгодной цене на Яндекс.Маркет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69" y="562297"/>
            <a:ext cx="1219200" cy="16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ᐈ Изображение книга фото, фотографии книга | скачать на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52" y="994870"/>
            <a:ext cx="1233619" cy="96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Тетрадь школьная А5,18л,линия,10шт/уп зелёная Маяк Т5018 Т2 ЗЕЛ1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20" y="618441"/>
            <a:ext cx="557000" cy="5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7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Буктрейлер _Дети капитана Гранта_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9" y="102424"/>
            <a:ext cx="5638800" cy="3044001"/>
          </a:xfrm>
        </p:spPr>
      </p:pic>
    </p:spTree>
    <p:extLst>
      <p:ext uri="{BB962C8B-B14F-4D97-AF65-F5344CB8AC3E}">
        <p14:creationId xmlns:p14="http://schemas.microsoft.com/office/powerpoint/2010/main" val="16059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b="0" dirty="0"/>
              <a:t>Дж. К. Роулинг</a:t>
            </a:r>
            <a:endParaRPr lang="ru-RU" dirty="0"/>
          </a:p>
        </p:txBody>
      </p:sp>
      <p:pic>
        <p:nvPicPr>
          <p:cNvPr id="8196" name="Picture 4" descr="Дж.К. Роулинг – все книги, биография, отзывы, цитаты | Азбука-Аттикус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46378"/>
            <a:ext cx="1743787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Джоан Роулинг (Joanne Rowling) - биография, информация, личная жиз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78" y="631825"/>
            <a:ext cx="2301595" cy="22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Гарри Поттер и философский камень (фильм) — Википед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3" y="614003"/>
            <a:ext cx="116004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Гарри Поттер и тайная комната (Harry Potter and the Chamber of Secrets,  2002) смотреть онлайн в хорошем HD качестве, отзывы, кадры из фильма,  актеры - Кино Mail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32" y="1241425"/>
            <a:ext cx="1155914" cy="17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Толкин и его читате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44" y="746315"/>
            <a:ext cx="2514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b="0" dirty="0"/>
              <a:t>Джон Рональд </a:t>
            </a:r>
            <a:r>
              <a:rPr lang="ru-RU" b="0" dirty="0" err="1"/>
              <a:t>Руэл</a:t>
            </a:r>
            <a:r>
              <a:rPr lang="ru-RU" b="0" dirty="0"/>
              <a:t> </a:t>
            </a:r>
            <a:r>
              <a:rPr lang="ru-RU" b="0" dirty="0" err="1"/>
              <a:t>Толкин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18466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Джон Рональд </a:t>
            </a:r>
            <a:r>
              <a:rPr lang="ru-RU" dirty="0" err="1">
                <a:solidFill>
                  <a:schemeClr val="bg1"/>
                </a:solidFill>
              </a:rPr>
              <a:t>Руэл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Толкин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Властелин колец: Братство Кольца (2001) - Lord of the Rings: The Fellowship  of the Ring, The - фильм - информация о фильме - голливудские фильмы -  Кино-Театр.РУ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631825"/>
            <a:ext cx="197254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8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02424"/>
            <a:ext cx="5249147" cy="276999"/>
          </a:xfrm>
        </p:spPr>
        <p:txBody>
          <a:bodyPr/>
          <a:lstStyle/>
          <a:p>
            <a:pPr algn="ctr"/>
            <a:r>
              <a:rPr lang="ru-RU" sz="1800" dirty="0" smtClean="0"/>
              <a:t>Задание  для лета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851" y="656422"/>
            <a:ext cx="4935243" cy="1538883"/>
          </a:xfrm>
        </p:spPr>
        <p:txBody>
          <a:bodyPr/>
          <a:lstStyle/>
          <a:p>
            <a:pPr algn="ctr"/>
            <a:r>
              <a:rPr lang="ru-RU" sz="2000" dirty="0" smtClean="0"/>
              <a:t>Прочитайте хорошие книги на русском.</a:t>
            </a:r>
          </a:p>
          <a:p>
            <a:pPr algn="ctr"/>
            <a:r>
              <a:rPr lang="ru-RU" sz="2000" dirty="0" smtClean="0"/>
              <a:t>Начните с русских народных сказок. Выучите 3-4 стихотворения.</a:t>
            </a:r>
          </a:p>
          <a:p>
            <a:pPr algn="ctr"/>
            <a:r>
              <a:rPr lang="ru-RU" sz="2000" dirty="0" smtClean="0"/>
              <a:t>Читайте с братишками и с сестрёнками. </a:t>
            </a:r>
          </a:p>
          <a:p>
            <a:pPr algn="ctr"/>
            <a:r>
              <a:rPr lang="ru-RU" sz="2000" dirty="0" smtClean="0"/>
              <a:t>Сделайте зелёную аптеку.</a:t>
            </a:r>
          </a:p>
        </p:txBody>
      </p:sp>
    </p:spTree>
    <p:extLst>
      <p:ext uri="{BB962C8B-B14F-4D97-AF65-F5344CB8AC3E}">
        <p14:creationId xmlns:p14="http://schemas.microsoft.com/office/powerpoint/2010/main" val="22827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Назовите ласково!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7471" y="2302716"/>
            <a:ext cx="5470525" cy="1077218"/>
          </a:xfrm>
        </p:spPr>
        <p:txBody>
          <a:bodyPr/>
          <a:lstStyle/>
          <a:p>
            <a:r>
              <a:rPr lang="ru-RU" sz="1400" dirty="0" smtClean="0"/>
              <a:t>Окно, стекло, </a:t>
            </a:r>
            <a:r>
              <a:rPr lang="ru-RU" sz="1400" dirty="0"/>
              <a:t>солнце, </a:t>
            </a:r>
            <a:r>
              <a:rPr lang="ru-RU" sz="1400" dirty="0" smtClean="0"/>
              <a:t>небо, облако, ведро, гнездо, перо, яйцо, молоко</a:t>
            </a:r>
            <a:r>
              <a:rPr lang="ru-RU" sz="1400" dirty="0"/>
              <a:t>, яблоко. </a:t>
            </a:r>
          </a:p>
          <a:p>
            <a:r>
              <a:rPr lang="ru-RU" sz="1400" dirty="0" smtClean="0"/>
              <a:t>Окош</a:t>
            </a:r>
            <a:r>
              <a:rPr lang="ru-RU" sz="1400" dirty="0" smtClean="0">
                <a:solidFill>
                  <a:srgbClr val="FF0000"/>
                </a:solidFill>
              </a:rPr>
              <a:t>к</a:t>
            </a:r>
            <a:r>
              <a:rPr lang="ru-RU" sz="1400" dirty="0" smtClean="0"/>
              <a:t>о</a:t>
            </a:r>
            <a:r>
              <a:rPr lang="ru-RU" sz="1400" dirty="0"/>
              <a:t>, </a:t>
            </a:r>
            <a:r>
              <a:rPr lang="ru-RU" sz="1400" dirty="0" smtClean="0"/>
              <a:t>стёкл</a:t>
            </a:r>
            <a:r>
              <a:rPr lang="ru-RU" sz="1400" dirty="0" smtClean="0">
                <a:solidFill>
                  <a:srgbClr val="FF0000"/>
                </a:solidFill>
              </a:rPr>
              <a:t>ышк</a:t>
            </a:r>
            <a:r>
              <a:rPr lang="ru-RU" sz="1400" dirty="0" smtClean="0"/>
              <a:t>о</a:t>
            </a:r>
            <a:r>
              <a:rPr lang="ru-RU" sz="1400" dirty="0"/>
              <a:t>, </a:t>
            </a:r>
            <a:r>
              <a:rPr lang="ru-RU" sz="1400" dirty="0" smtClean="0"/>
              <a:t>солн</a:t>
            </a:r>
            <a:r>
              <a:rPr lang="ru-RU" sz="1400" dirty="0" smtClean="0">
                <a:solidFill>
                  <a:srgbClr val="FF0000"/>
                </a:solidFill>
              </a:rPr>
              <a:t>ышк</a:t>
            </a:r>
            <a:r>
              <a:rPr lang="ru-RU" sz="1400" dirty="0" smtClean="0"/>
              <a:t>о, </a:t>
            </a:r>
            <a:r>
              <a:rPr lang="ru-RU" sz="1400" dirty="0" err="1" smtClean="0"/>
              <a:t>неб</a:t>
            </a:r>
            <a:r>
              <a:rPr lang="ru-RU" sz="1400" dirty="0" err="1" smtClean="0">
                <a:solidFill>
                  <a:srgbClr val="FF0000"/>
                </a:solidFill>
              </a:rPr>
              <a:t>ушк</a:t>
            </a:r>
            <a:r>
              <a:rPr lang="ru-RU" sz="1400" dirty="0" err="1" smtClean="0"/>
              <a:t>о</a:t>
            </a:r>
            <a:r>
              <a:rPr lang="ru-RU" sz="1400" dirty="0" smtClean="0"/>
              <a:t>, облач</a:t>
            </a:r>
            <a:r>
              <a:rPr lang="ru-RU" sz="1400" dirty="0" smtClean="0">
                <a:solidFill>
                  <a:srgbClr val="FF0000"/>
                </a:solidFill>
              </a:rPr>
              <a:t>к</a:t>
            </a:r>
            <a:r>
              <a:rPr lang="ru-RU" sz="1400" dirty="0" smtClean="0"/>
              <a:t>о, вёдр</a:t>
            </a:r>
            <a:r>
              <a:rPr lang="ru-RU" sz="1400" dirty="0" smtClean="0">
                <a:solidFill>
                  <a:srgbClr val="FF0000"/>
                </a:solidFill>
              </a:rPr>
              <a:t>ышк</a:t>
            </a:r>
            <a:r>
              <a:rPr lang="ru-RU" sz="1400" dirty="0" smtClean="0"/>
              <a:t>о, гнёзд</a:t>
            </a:r>
            <a:r>
              <a:rPr lang="ru-RU" sz="1400" dirty="0" smtClean="0">
                <a:solidFill>
                  <a:srgbClr val="FF0000"/>
                </a:solidFill>
              </a:rPr>
              <a:t>ышк</a:t>
            </a:r>
            <a:r>
              <a:rPr lang="ru-RU" sz="1400" dirty="0" smtClean="0"/>
              <a:t>о, пёр</a:t>
            </a:r>
            <a:r>
              <a:rPr lang="ru-RU" sz="1400" dirty="0" smtClean="0">
                <a:solidFill>
                  <a:srgbClr val="FF0000"/>
                </a:solidFill>
              </a:rPr>
              <a:t>ышк</a:t>
            </a:r>
            <a:r>
              <a:rPr lang="ru-RU" sz="1400" dirty="0" smtClean="0"/>
              <a:t>о, я</a:t>
            </a:r>
            <a:r>
              <a:rPr lang="ru-RU" sz="1400" dirty="0" smtClean="0">
                <a:solidFill>
                  <a:schemeClr val="tx1"/>
                </a:solidFill>
              </a:rPr>
              <a:t>ич</a:t>
            </a:r>
            <a:r>
              <a:rPr lang="ru-RU" sz="1400" dirty="0" smtClean="0">
                <a:solidFill>
                  <a:srgbClr val="FF0000"/>
                </a:solidFill>
              </a:rPr>
              <a:t>к</a:t>
            </a:r>
            <a:r>
              <a:rPr lang="ru-RU" sz="1400" dirty="0" smtClean="0"/>
              <a:t>о, молоч</a:t>
            </a:r>
            <a:r>
              <a:rPr lang="ru-RU" sz="1400" dirty="0" smtClean="0">
                <a:solidFill>
                  <a:srgbClr val="FF0000"/>
                </a:solidFill>
              </a:rPr>
              <a:t>к</a:t>
            </a:r>
            <a:r>
              <a:rPr lang="ru-RU" sz="1400" dirty="0" smtClean="0"/>
              <a:t>о</a:t>
            </a:r>
            <a:r>
              <a:rPr lang="ru-RU" sz="1400" dirty="0"/>
              <a:t>, </a:t>
            </a:r>
            <a:r>
              <a:rPr lang="ru-RU" sz="1400" dirty="0" smtClean="0"/>
              <a:t>яблоч</a:t>
            </a:r>
            <a:r>
              <a:rPr lang="ru-RU" sz="1400" dirty="0" smtClean="0">
                <a:solidFill>
                  <a:srgbClr val="FF0000"/>
                </a:solidFill>
              </a:rPr>
              <a:t>к</a:t>
            </a:r>
            <a:r>
              <a:rPr lang="ru-RU" sz="1400" dirty="0" smtClean="0"/>
              <a:t>о</a:t>
            </a:r>
            <a:r>
              <a:rPr lang="ru-RU" sz="1400" dirty="0"/>
              <a:t>. </a:t>
            </a:r>
          </a:p>
          <a:p>
            <a:endParaRPr lang="ru-RU" sz="1400" dirty="0"/>
          </a:p>
        </p:txBody>
      </p:sp>
      <p:pic>
        <p:nvPicPr>
          <p:cNvPr id="4098" name="Picture 2" descr="Ведро пластмассовое Огородное 21-10 КГ2521 20131 10 л синее, цена - купить  в интернет-магази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56" y="1221029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кно ПВХ двухкамерное Экоокна 1450х1440 мм двухстворчатое створка  поворотно-откидная правая, цена - купить в интернет-магази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6" y="628509"/>
            <a:ext cx="1594440" cy="15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Гнездо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66" y="628509"/>
            <a:ext cx="1464169" cy="14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солнце рисунок - Поиск в Google | Радуга искусство арт, Картинки, Детские  рисун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7" y="853645"/>
            <a:ext cx="531719" cy="4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ᐈ Перо птицы рисунки, фото перо птицы рисунок | скачать на Depositphotos®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2997">
            <a:off x="2893060" y="1565420"/>
            <a:ext cx="690407" cy="5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Фасовочное оборудование для розлива молока в ПЭТ бутылки, пакеты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" b="13908"/>
          <a:stretch/>
        </p:blipFill>
        <p:spPr bwMode="auto">
          <a:xfrm>
            <a:off x="4019969" y="564385"/>
            <a:ext cx="1082924" cy="9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Яблоко: состав, полезные свойства и калорийность, виды ябл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4" name="Picture 18" descr="Яблоко: состав, полезные свойства и калорийность, виды яблок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8044" y="1246841"/>
            <a:ext cx="1071847" cy="10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Назовите ласково!</a:t>
            </a:r>
          </a:p>
        </p:txBody>
      </p:sp>
      <p:pic>
        <p:nvPicPr>
          <p:cNvPr id="8196" name="Picture 4" descr="Новости - Филиал ГАУК ТОНБ «Детская библиотека имени Константина Яковлевича  Лагун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631825"/>
            <a:ext cx="4495800" cy="24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Отгадайте загадку!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261884"/>
          </a:xfrm>
        </p:spPr>
        <p:txBody>
          <a:bodyPr/>
          <a:lstStyle/>
          <a:p>
            <a:r>
              <a:rPr lang="ru-RU" sz="1600" dirty="0"/>
              <a:t>Мастер он весьма хороший,</a:t>
            </a:r>
            <a:br>
              <a:rPr lang="ru-RU" sz="1600" dirty="0"/>
            </a:br>
            <a:r>
              <a:rPr lang="ru-RU" sz="1600" dirty="0"/>
              <a:t>Сделал шкаф нам для прихожей.</a:t>
            </a:r>
            <a:br>
              <a:rPr lang="ru-RU" sz="1600" dirty="0"/>
            </a:br>
            <a:r>
              <a:rPr lang="ru-RU" sz="1600" dirty="0"/>
              <a:t>Он не плотник, не маляр.</a:t>
            </a:r>
            <a:br>
              <a:rPr lang="ru-RU" sz="1600" dirty="0"/>
            </a:br>
            <a:r>
              <a:rPr lang="ru-RU" sz="1600" dirty="0"/>
              <a:t>Мебель делает</a:t>
            </a:r>
            <a:r>
              <a:rPr lang="ru-RU" sz="1600" dirty="0" smtClean="0"/>
              <a:t>...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                        </a:t>
            </a: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столяр</a:t>
            </a: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0" descr="Шкаф-купе Турин 120х60х212 см, ЛДСП, цвет гикори джексон в Москве – купить  по низкой цене в интернет-магазине Леруа Мерлен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66796"/>
            <a:ext cx="2201147" cy="217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Столяр краснодеревщик - векторные изображения, Столяр краснодеревщик  картинки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04501"/>
            <a:ext cx="1981200" cy="22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Отгадайте загадку!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738" y="860425"/>
            <a:ext cx="4935243" cy="1938992"/>
          </a:xfrm>
        </p:spPr>
        <p:txBody>
          <a:bodyPr/>
          <a:lstStyle/>
          <a:p>
            <a:r>
              <a:rPr lang="ru-RU" sz="1800" dirty="0"/>
              <a:t>Правила движения</a:t>
            </a:r>
            <a:br>
              <a:rPr lang="ru-RU" sz="1800" dirty="0"/>
            </a:br>
            <a:r>
              <a:rPr lang="ru-RU" sz="1800" dirty="0"/>
              <a:t>Знает без сомнения.</a:t>
            </a:r>
            <a:br>
              <a:rPr lang="ru-RU" sz="1800" dirty="0"/>
            </a:br>
            <a:r>
              <a:rPr lang="ru-RU" sz="1800" dirty="0"/>
              <a:t>Вмиг заводит он мотор,</a:t>
            </a:r>
            <a:br>
              <a:rPr lang="ru-RU" sz="1800" dirty="0"/>
            </a:br>
            <a:r>
              <a:rPr lang="ru-RU" sz="1800" dirty="0"/>
              <a:t>На машине мчит</a:t>
            </a:r>
            <a:r>
              <a:rPr lang="ru-RU" sz="1800" dirty="0" smtClean="0"/>
              <a:t>...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                     </a:t>
            </a:r>
            <a:r>
              <a:rPr lang="ru-RU" sz="1800" b="1" i="1" dirty="0" smtClean="0"/>
              <a:t>шофёр</a:t>
            </a:r>
          </a:p>
          <a:p>
            <a:r>
              <a:rPr lang="ru-RU" sz="1800" b="1" i="1" dirty="0"/>
              <a:t> </a:t>
            </a:r>
            <a:r>
              <a:rPr lang="ru-RU" sz="1800" b="1" i="1" dirty="0" smtClean="0"/>
              <a:t>                       водитель</a:t>
            </a:r>
          </a:p>
          <a:p>
            <a:r>
              <a:rPr lang="ru-RU" sz="1800" b="1" i="1" dirty="0"/>
              <a:t> </a:t>
            </a:r>
            <a:r>
              <a:rPr lang="ru-RU" sz="1800" b="1" i="1" dirty="0" smtClean="0"/>
              <a:t>                        таксист</a:t>
            </a:r>
            <a:endParaRPr lang="ru-RU" sz="1800" b="1" i="1" dirty="0"/>
          </a:p>
        </p:txBody>
      </p:sp>
      <p:pic>
        <p:nvPicPr>
          <p:cNvPr id="6146" name="Picture 2" descr="Развитие малыша. Шофер. Борис Заходе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089025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рофессии 01 - Фото 635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957792"/>
            <a:ext cx="2204681" cy="15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8644</TotalTime>
  <Words>1246</Words>
  <Application>Microsoft Office PowerPoint</Application>
  <PresentationFormat>Произвольный</PresentationFormat>
  <Paragraphs>232</Paragraphs>
  <Slides>53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Aharoni</vt:lpstr>
      <vt:lpstr>Arial</vt:lpstr>
      <vt:lpstr>Arial</vt:lpstr>
      <vt:lpstr>Calibri</vt:lpstr>
      <vt:lpstr>Times New Roman</vt:lpstr>
      <vt:lpstr>Wingdings</vt:lpstr>
      <vt:lpstr>Office Theme</vt:lpstr>
      <vt:lpstr>Slide</vt:lpstr>
      <vt:lpstr> Русский язык</vt:lpstr>
      <vt:lpstr>Сегодня на уроке мы</vt:lpstr>
      <vt:lpstr>Как выразить доброе, ласковое отношение?  </vt:lpstr>
      <vt:lpstr>Как ласково назвать предмет? </vt:lpstr>
      <vt:lpstr>Назовите ласково!</vt:lpstr>
      <vt:lpstr>Назовите ласково!</vt:lpstr>
      <vt:lpstr>Назовите ласково!</vt:lpstr>
      <vt:lpstr>Отгадайте загадку!</vt:lpstr>
      <vt:lpstr>Отгадайте загадку!</vt:lpstr>
      <vt:lpstr>Отгадайте загадку!</vt:lpstr>
      <vt:lpstr>Отгадайте загадку!</vt:lpstr>
      <vt:lpstr>Отгадайте загадку!</vt:lpstr>
      <vt:lpstr>Отгадайте загадку!</vt:lpstr>
      <vt:lpstr>Отгадайте загадку!</vt:lpstr>
      <vt:lpstr>Презентация PowerPoint</vt:lpstr>
      <vt:lpstr>Как ещё можно сказать о внешнем виде                           </vt:lpstr>
      <vt:lpstr>Цвет волос</vt:lpstr>
      <vt:lpstr>Назовите одним словом</vt:lpstr>
      <vt:lpstr>Презентация PowerPoint</vt:lpstr>
      <vt:lpstr>Герой Узбекистана Алланияз Утениязов</vt:lpstr>
      <vt:lpstr>Презентация PowerPoint</vt:lpstr>
      <vt:lpstr>По чему люди ходят?</vt:lpstr>
      <vt:lpstr>Где находится?</vt:lpstr>
      <vt:lpstr>Презентация PowerPoint</vt:lpstr>
      <vt:lpstr>Задание для самостоятельного выполнения</vt:lpstr>
      <vt:lpstr> Русский язык</vt:lpstr>
      <vt:lpstr>Сегодня на уроке мы</vt:lpstr>
      <vt:lpstr>Единственное число</vt:lpstr>
      <vt:lpstr>Множественное число</vt:lpstr>
      <vt:lpstr>Презентация PowerPoint</vt:lpstr>
      <vt:lpstr>Презентация PowerPoint</vt:lpstr>
      <vt:lpstr>Презентация PowerPoint</vt:lpstr>
      <vt:lpstr>Упражнение 4</vt:lpstr>
      <vt:lpstr>Выполните самостоятельно</vt:lpstr>
      <vt:lpstr>Запомните!</vt:lpstr>
      <vt:lpstr>Презентация PowerPoint</vt:lpstr>
      <vt:lpstr>Раима Фархади «Простуда».</vt:lpstr>
      <vt:lpstr>Презентация PowerPoint</vt:lpstr>
      <vt:lpstr>Презентация PowerPoint</vt:lpstr>
      <vt:lpstr>шиповник</vt:lpstr>
      <vt:lpstr>чистотел</vt:lpstr>
      <vt:lpstr>девясил</vt:lpstr>
      <vt:lpstr>зверобой</vt:lpstr>
      <vt:lpstr>Природная аптека</vt:lpstr>
      <vt:lpstr>Упражнение 10</vt:lpstr>
      <vt:lpstr>Топ 10 самых интересных книг</vt:lpstr>
      <vt:lpstr>Гарриет Бичер-Стоу</vt:lpstr>
      <vt:lpstr>«Уроки французского» В. Распутин ... </vt:lpstr>
      <vt:lpstr>«Дети капитана Гранта» Жюль Верн</vt:lpstr>
      <vt:lpstr>Презентация PowerPoint</vt:lpstr>
      <vt:lpstr>Дж. К. Роулинг</vt:lpstr>
      <vt:lpstr>Джон Рональд Руэл Толкин</vt:lpstr>
      <vt:lpstr>Задание  для лета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Пользователь</cp:lastModifiedBy>
  <cp:revision>515</cp:revision>
  <dcterms:created xsi:type="dcterms:W3CDTF">2020-04-13T08:06:06Z</dcterms:created>
  <dcterms:modified xsi:type="dcterms:W3CDTF">2021-03-09T11:03:42Z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