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19" r:id="rId2"/>
    <p:sldId id="309" r:id="rId3"/>
    <p:sldId id="259" r:id="rId4"/>
    <p:sldId id="312" r:id="rId5"/>
    <p:sldId id="301" r:id="rId6"/>
    <p:sldId id="303" r:id="rId7"/>
    <p:sldId id="313" r:id="rId8"/>
    <p:sldId id="314" r:id="rId9"/>
    <p:sldId id="316" r:id="rId10"/>
    <p:sldId id="315" r:id="rId11"/>
    <p:sldId id="317" r:id="rId12"/>
    <p:sldId id="318" r:id="rId13"/>
    <p:sldId id="295" r:id="rId14"/>
    <p:sldId id="321" r:id="rId15"/>
    <p:sldId id="311" r:id="rId16"/>
    <p:sldId id="322" r:id="rId17"/>
    <p:sldId id="310" r:id="rId18"/>
    <p:sldId id="323" r:id="rId19"/>
    <p:sldId id="320" r:id="rId2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0" autoAdjust="0"/>
  </p:normalViewPr>
  <p:slideViewPr>
    <p:cSldViewPr>
      <p:cViewPr>
        <p:scale>
          <a:sx n="46" d="100"/>
          <a:sy n="46" d="100"/>
        </p:scale>
        <p:origin x="1260" y="30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2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6C1F-EDC4-4DF8-8C8E-A80FEF065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5742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7"/>
            <a:ext cx="12788911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9"/>
            <a:ext cx="7001819" cy="1208978"/>
          </a:xfrm>
          <a:prstGeom prst="rect">
            <a:avLst/>
          </a:prstGeom>
        </p:spPr>
        <p:txBody>
          <a:bodyPr vert="horz" wrap="square" lIns="0" tIns="32823" rIns="0" bIns="0" rtlCol="0">
            <a:spAutoFit/>
          </a:bodyPr>
          <a:lstStyle/>
          <a:p>
            <a:pPr marL="28543" algn="ctr">
              <a:spcBef>
                <a:spcPts val="258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279958" y="2204876"/>
            <a:ext cx="11017570" cy="3895517"/>
          </a:xfrm>
          <a:prstGeom prst="rect">
            <a:avLst/>
          </a:prstGeom>
        </p:spPr>
        <p:txBody>
          <a:bodyPr vert="horz" wrap="square" lIns="0" tIns="31396" rIns="0" bIns="0" rtlCol="0">
            <a:spAutoFit/>
          </a:bodyPr>
          <a:lstStyle/>
          <a:p>
            <a:pPr marL="41386" algn="ctr">
              <a:lnSpc>
                <a:spcPct val="150000"/>
              </a:lnSpc>
              <a:spcBef>
                <a:spcPts val="246"/>
              </a:spcBef>
            </a:pPr>
            <a:r>
              <a:rPr lang="en-US" sz="5819" b="1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en-US" sz="581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NATURAL  SONLAR  USTIDA AMALLAR TARTIBIGA DOIR MASALALAR</a:t>
            </a:r>
            <a:endParaRPr lang="en-US" sz="5819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116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4140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4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93988" y="186555"/>
            <a:ext cx="3254023" cy="1121653"/>
          </a:xfrm>
          <a:prstGeom prst="rect">
            <a:avLst/>
          </a:prstGeom>
        </p:spPr>
        <p:txBody>
          <a:bodyPr vert="horz" wrap="square" lIns="0" tIns="27114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7111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172" b="1" spc="-12" dirty="0">
                <a:solidFill>
                  <a:schemeClr val="bg1"/>
                </a:solidFill>
                <a:latin typeface="Arial"/>
                <a:cs typeface="Arial"/>
              </a:rPr>
              <a:t>5- </a:t>
            </a:r>
            <a:r>
              <a:rPr sz="5172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5172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91354" y="2381262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</p:spTree>
    <p:extLst>
      <p:ext uri="{BB962C8B-B14F-4D97-AF65-F5344CB8AC3E}">
        <p14:creationId xmlns:p14="http://schemas.microsoft.com/office/powerpoint/2010/main" val="39907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1706" y="1255499"/>
            <a:ext cx="4836458" cy="122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6²</a:t>
            </a:r>
            <a:r>
              <a:rPr lang="ru-RU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en-US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36</a:t>
            </a:r>
            <a:endParaRPr lang="ru-RU" sz="7386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3597" y="1621899"/>
            <a:ext cx="4176942" cy="122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³ </a:t>
            </a:r>
            <a:r>
              <a:rPr lang="ru-RU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8</a:t>
            </a:r>
            <a:r>
              <a:rPr lang="ru-RU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7386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839" y="3797152"/>
            <a:ext cx="4836458" cy="122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15²</a:t>
            </a:r>
            <a:r>
              <a:rPr lang="ru-RU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en-US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225</a:t>
            </a:r>
            <a:endParaRPr lang="ru-RU" sz="7386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437" y="2574536"/>
            <a:ext cx="4250221" cy="122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11² </a:t>
            </a:r>
            <a:r>
              <a:rPr lang="ru-RU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121  </a:t>
            </a:r>
            <a:endParaRPr lang="ru-RU" sz="7386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7781" y="4992765"/>
            <a:ext cx="4250221" cy="122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17² </a:t>
            </a:r>
            <a:r>
              <a:rPr lang="ru-RU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289  </a:t>
            </a:r>
            <a:endParaRPr lang="ru-RU" sz="7386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7038" y="4333247"/>
            <a:ext cx="4176942" cy="122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4³ </a:t>
            </a:r>
            <a:r>
              <a:rPr lang="ru-RU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64</a:t>
            </a:r>
            <a:r>
              <a:rPr lang="ru-RU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386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7386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7038" y="2940934"/>
            <a:ext cx="4176942" cy="122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5³ </a:t>
            </a:r>
            <a:r>
              <a:rPr lang="ru-RU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125</a:t>
            </a:r>
            <a:r>
              <a:rPr lang="ru-RU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7386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7386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6-конечная звезда 19"/>
          <p:cNvSpPr/>
          <p:nvPr/>
        </p:nvSpPr>
        <p:spPr>
          <a:xfrm>
            <a:off x="3283424" y="1166609"/>
            <a:ext cx="1538873" cy="1392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2"/>
          </a:p>
        </p:txBody>
      </p:sp>
      <p:sp>
        <p:nvSpPr>
          <p:cNvPr id="22" name="6-конечная звезда 21"/>
          <p:cNvSpPr/>
          <p:nvPr/>
        </p:nvSpPr>
        <p:spPr>
          <a:xfrm>
            <a:off x="3689452" y="2495079"/>
            <a:ext cx="1905272" cy="1392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2"/>
          </a:p>
        </p:txBody>
      </p:sp>
      <p:sp>
        <p:nvSpPr>
          <p:cNvPr id="23" name="6-конечная звезда 22"/>
          <p:cNvSpPr/>
          <p:nvPr/>
        </p:nvSpPr>
        <p:spPr>
          <a:xfrm>
            <a:off x="3616172" y="3588294"/>
            <a:ext cx="1978553" cy="1538873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2"/>
          </a:p>
        </p:txBody>
      </p:sp>
      <p:sp>
        <p:nvSpPr>
          <p:cNvPr id="24" name="6-конечная звезда 23"/>
          <p:cNvSpPr/>
          <p:nvPr/>
        </p:nvSpPr>
        <p:spPr>
          <a:xfrm>
            <a:off x="3775934" y="4824724"/>
            <a:ext cx="2051831" cy="1538873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2"/>
          </a:p>
        </p:txBody>
      </p:sp>
      <p:sp>
        <p:nvSpPr>
          <p:cNvPr id="25" name="6-конечная звезда 24"/>
          <p:cNvSpPr/>
          <p:nvPr/>
        </p:nvSpPr>
        <p:spPr>
          <a:xfrm>
            <a:off x="8672471" y="4186687"/>
            <a:ext cx="1538873" cy="1392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2"/>
          </a:p>
        </p:txBody>
      </p:sp>
      <p:sp>
        <p:nvSpPr>
          <p:cNvPr id="26" name="6-конечная звезда 25"/>
          <p:cNvSpPr/>
          <p:nvPr/>
        </p:nvSpPr>
        <p:spPr>
          <a:xfrm>
            <a:off x="8844111" y="2861603"/>
            <a:ext cx="1908064" cy="1392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2"/>
          </a:p>
        </p:txBody>
      </p:sp>
      <p:sp>
        <p:nvSpPr>
          <p:cNvPr id="27" name="6-конечная звезда 26"/>
          <p:cNvSpPr/>
          <p:nvPr/>
        </p:nvSpPr>
        <p:spPr>
          <a:xfrm>
            <a:off x="8672471" y="1475340"/>
            <a:ext cx="1538873" cy="1392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2"/>
          </a:p>
        </p:txBody>
      </p:sp>
      <p:sp>
        <p:nvSpPr>
          <p:cNvPr id="19" name="Прямоугольник 18"/>
          <p:cNvSpPr/>
          <p:nvPr/>
        </p:nvSpPr>
        <p:spPr>
          <a:xfrm>
            <a:off x="1216224" y="216074"/>
            <a:ext cx="10360529" cy="888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172" b="1" kern="0" dirty="0">
                <a:solidFill>
                  <a:srgbClr val="FEFEFE"/>
                </a:solidFill>
                <a:latin typeface="Arial"/>
                <a:cs typeface="Arial"/>
              </a:rPr>
              <a:t>SONNING  KVADRATI  VA KUBI </a:t>
            </a:r>
            <a:endParaRPr lang="ru-RU" sz="4741" dirty="0"/>
          </a:p>
        </p:txBody>
      </p:sp>
    </p:spTree>
    <p:extLst>
      <p:ext uri="{BB962C8B-B14F-4D97-AF65-F5344CB8AC3E}">
        <p14:creationId xmlns:p14="http://schemas.microsoft.com/office/powerpoint/2010/main" val="11404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/>
          <a:srcRect b="16702"/>
          <a:stretch>
            <a:fillRect/>
          </a:stretch>
        </p:blipFill>
        <p:spPr bwMode="auto">
          <a:xfrm>
            <a:off x="10242909" y="1296194"/>
            <a:ext cx="2469599" cy="184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6"/>
          <p:cNvPicPr>
            <a:picLocks noChangeAspect="1" noChangeArrowheads="1"/>
          </p:cNvPicPr>
          <p:nvPr/>
        </p:nvPicPr>
        <p:blipFill>
          <a:blip r:embed="rId3"/>
          <a:srcRect b="11145"/>
          <a:stretch>
            <a:fillRect/>
          </a:stretch>
        </p:blipFill>
        <p:spPr bwMode="auto">
          <a:xfrm>
            <a:off x="10301760" y="2773170"/>
            <a:ext cx="2499840" cy="24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10273378" y="4929595"/>
            <a:ext cx="2534111" cy="2304419"/>
            <a:chOff x="8085501" y="5197277"/>
            <a:chExt cx="1995124" cy="2362398"/>
          </a:xfrm>
        </p:grpSpPr>
        <p:pic>
          <p:nvPicPr>
            <p:cNvPr id="1844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85501" y="5197277"/>
              <a:ext cx="1995124" cy="236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TextBox 23"/>
            <p:cNvSpPr txBox="1">
              <a:spLocks noChangeArrowheads="1"/>
            </p:cNvSpPr>
            <p:nvPr/>
          </p:nvSpPr>
          <p:spPr bwMode="auto">
            <a:xfrm>
              <a:off x="8434093" y="6577861"/>
              <a:ext cx="1575109" cy="640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889" tIns="52944" rIns="105889" bIns="52944">
              <a:spAutoFit/>
            </a:bodyPr>
            <a:lstStyle/>
            <a:p>
              <a:r>
                <a:rPr lang="en-US" sz="3362" b="1" dirty="0" err="1">
                  <a:latin typeface="Arial" pitchFamily="34" charset="0"/>
                  <a:cs typeface="Arial" pitchFamily="34" charset="0"/>
                </a:rPr>
                <a:t>daraja</a:t>
              </a:r>
              <a:endParaRPr lang="ru-RU" sz="3362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158304" y="4090789"/>
            <a:ext cx="2296225" cy="7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89" tIns="52944" rIns="105889" bIns="52944">
            <a:spAutoFit/>
          </a:bodyPr>
          <a:lstStyle/>
          <a:p>
            <a:pPr>
              <a:spcBef>
                <a:spcPct val="50000"/>
              </a:spcBef>
            </a:pPr>
            <a:endParaRPr lang="ru-RU" sz="4098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954689" y="3781056"/>
            <a:ext cx="2800223" cy="7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89" tIns="52944" rIns="105889" bIns="52944">
            <a:spAutoFit/>
          </a:bodyPr>
          <a:lstStyle/>
          <a:p>
            <a:pPr>
              <a:spcBef>
                <a:spcPct val="50000"/>
              </a:spcBef>
            </a:pPr>
            <a:endParaRPr lang="ru-RU" sz="4098"/>
          </a:p>
        </p:txBody>
      </p: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847176" y="3084154"/>
            <a:ext cx="8697689" cy="3329639"/>
            <a:chOff x="554" y="2370"/>
            <a:chExt cx="3914" cy="1950"/>
          </a:xfrm>
        </p:grpSpPr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567" y="2370"/>
              <a:ext cx="3901" cy="1950"/>
              <a:chOff x="567" y="2024"/>
              <a:chExt cx="3901" cy="1950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567" y="2024"/>
                <a:ext cx="140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1927" y="2069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1973" y="2639"/>
                <a:ext cx="127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>
                <a:off x="3198" y="2704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3243" y="3385"/>
                <a:ext cx="122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4468" y="3385"/>
                <a:ext cx="0" cy="58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</p:grp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635" y="3158"/>
              <a:ext cx="1520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3152"/>
                </a:lnSpc>
                <a:spcBef>
                  <a:spcPct val="50000"/>
                </a:spcBef>
              </a:pPr>
              <a:r>
                <a:rPr lang="en-US" sz="5673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II </a:t>
              </a:r>
            </a:p>
            <a:p>
              <a:pPr algn="ctr">
                <a:lnSpc>
                  <a:spcPts val="3152"/>
                </a:lnSpc>
                <a:spcBef>
                  <a:spcPct val="50000"/>
                </a:spcBef>
              </a:pPr>
              <a:r>
                <a:rPr lang="en-US" sz="5673" b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bosqich</a:t>
              </a:r>
              <a:endParaRPr lang="ru-RU" sz="5673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554" y="2430"/>
              <a:ext cx="1283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043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III </a:t>
              </a:r>
              <a:r>
                <a:rPr lang="en-US" sz="5043" b="1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bosqich</a:t>
              </a:r>
              <a:endParaRPr lang="ru-RU" sz="5043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400801" y="5635820"/>
            <a:ext cx="3152057" cy="13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152"/>
              </a:lnSpc>
              <a:spcBef>
                <a:spcPct val="50000"/>
              </a:spcBef>
            </a:pPr>
            <a:r>
              <a:rPr lang="en-US" sz="5673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</a:t>
            </a:r>
          </a:p>
          <a:p>
            <a:pPr algn="ctr">
              <a:lnSpc>
                <a:spcPts val="3152"/>
              </a:lnSpc>
              <a:spcBef>
                <a:spcPct val="50000"/>
              </a:spcBef>
            </a:pPr>
            <a:r>
              <a:rPr lang="en-US" sz="5673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bosqich</a:t>
            </a:r>
            <a:endParaRPr lang="ru-RU" sz="5673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120" y="216074"/>
            <a:ext cx="12710882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AMALLARNING  BAJARILISH TARTIBI</a:t>
            </a:r>
            <a:endParaRPr lang="ru-RU" sz="5172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6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048E-6 3.28042E-6 L -0.72222 -0.54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1" y="-2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1565 L -0.47408 0.158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2" y="7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24 -0.01499 L -0.26028 0.03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9" y="2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88082"/>
            <a:ext cx="12801600" cy="88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172" b="1" kern="0" dirty="0">
                <a:solidFill>
                  <a:schemeClr val="bg1"/>
                </a:solidFill>
                <a:latin typeface="Arial"/>
                <a:cs typeface="Arial"/>
              </a:rPr>
              <a:t>HISOBLANG</a:t>
            </a:r>
            <a:endParaRPr lang="ru-RU" sz="474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750" y="2327694"/>
            <a:ext cx="4810488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b)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5³ -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5² + 4³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74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8216" y="1296776"/>
            <a:ext cx="4500134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³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+ 3³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4²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74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7976" y="3479382"/>
            <a:ext cx="7914029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c) 2³ ∙ 7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- 8² : 4 +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20²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74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095" y="1272794"/>
            <a:ext cx="5198431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8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27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16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19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74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095" y="2281445"/>
            <a:ext cx="6362259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125 - 25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64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164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74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2064" y="4470978"/>
            <a:ext cx="8705853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 ∙ 7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- 64 : 4 + 400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</a:t>
            </a:r>
            <a:endParaRPr lang="ru-RU" sz="474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5134" y="5462574"/>
            <a:ext cx="8705853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56 - 16 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400</a:t>
            </a:r>
            <a:r>
              <a:rPr lang="ru-RU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en-US" sz="474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440</a:t>
            </a:r>
            <a:endParaRPr lang="ru-RU" sz="474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3499" y="216074"/>
            <a:ext cx="3241437" cy="83396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5172" dirty="0"/>
              <a:t> MASALA</a:t>
            </a:r>
            <a:endParaRPr lang="en-US" sz="7111" dirty="0"/>
          </a:p>
        </p:txBody>
      </p:sp>
      <p:sp>
        <p:nvSpPr>
          <p:cNvPr id="7" name="TextBox 6"/>
          <p:cNvSpPr txBox="1"/>
          <p:nvPr/>
        </p:nvSpPr>
        <p:spPr>
          <a:xfrm>
            <a:off x="280120" y="1296194"/>
            <a:ext cx="1185405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1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Poyezd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7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soatda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364 km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yurgandan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tezligini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4 km/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soat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oshirdi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qolgan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yo‘lni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7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soatda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o‘tdi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Poyezd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hammasi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bo‘lib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yurgan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?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gif\parovo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5056" y="3754398"/>
            <a:ext cx="7816404" cy="139737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5216912"/>
            <a:ext cx="12801600" cy="7697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 rot="5400000">
            <a:off x="2854014" y="2516846"/>
            <a:ext cx="769746" cy="6477773"/>
          </a:xfrm>
          <a:prstGeom prst="rightBrace">
            <a:avLst>
              <a:gd name="adj1" fmla="val 8243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9216329" y="2632307"/>
            <a:ext cx="846718" cy="6323827"/>
          </a:xfrm>
          <a:prstGeom prst="rightBrace">
            <a:avLst>
              <a:gd name="adj1" fmla="val 8243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5861978" y="-106247"/>
            <a:ext cx="1077641" cy="12801600"/>
          </a:xfrm>
          <a:prstGeom prst="rightBrace">
            <a:avLst>
              <a:gd name="adj1" fmla="val 8243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13" name="TextBox 12"/>
          <p:cNvSpPr txBox="1"/>
          <p:nvPr/>
        </p:nvSpPr>
        <p:spPr>
          <a:xfrm>
            <a:off x="5400133" y="5986656"/>
            <a:ext cx="3540820" cy="15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82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5819" b="1" dirty="0">
                <a:latin typeface="Arial" pitchFamily="34" charset="0"/>
                <a:cs typeface="Arial" pitchFamily="34" charset="0"/>
              </a:rPr>
              <a:t>km</a:t>
            </a:r>
            <a:endParaRPr lang="ru-RU" sz="581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9313" y="4985989"/>
            <a:ext cx="354082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431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soat</a:t>
            </a:r>
            <a:endParaRPr lang="ru-RU" sz="431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9107" y="6063630"/>
            <a:ext cx="354082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364km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2133" y="5062963"/>
            <a:ext cx="354082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431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soat</a:t>
            </a:r>
            <a:endParaRPr lang="ru-RU" sz="431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365" y="6063630"/>
            <a:ext cx="354082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310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?</a:t>
            </a:r>
            <a:r>
              <a:rPr lang="uz-Cyrl-UZ" sz="431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km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6 3.87836E-7 L -0.69404 0.0101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9404 0.01015 L -1.47703 0.0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00" y="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853" y="288082"/>
            <a:ext cx="3147107" cy="539220"/>
          </a:xfrm>
        </p:spPr>
        <p:txBody>
          <a:bodyPr/>
          <a:lstStyle/>
          <a:p>
            <a:r>
              <a:rPr lang="en-US" sz="5172" dirty="0"/>
              <a:t>YECHISH</a:t>
            </a:r>
            <a:endParaRPr lang="ru-RU" sz="5172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8367" y="2064660"/>
            <a:ext cx="5299849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364 : 7 = 52 (km/h)</a:t>
            </a:r>
            <a:endParaRPr lang="ru-RU"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595" y="3128337"/>
            <a:ext cx="5147563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52 + 4 = 56 (km/h)</a:t>
            </a:r>
            <a:endParaRPr lang="ru-RU" sz="474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1092" y="4250778"/>
            <a:ext cx="4793300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56 ∙ 7 = 392 (km)</a:t>
            </a:r>
            <a:endParaRPr lang="ru-RU" sz="474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4701" y="5331799"/>
            <a:ext cx="5993949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364 + 392 = 756 (km)</a:t>
            </a:r>
            <a:endParaRPr lang="ru-RU" sz="474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23782" y="6234075"/>
            <a:ext cx="3935693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31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756 km</a:t>
            </a:r>
            <a:endParaRPr lang="ru-RU" sz="43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665" t="51078" r="28809" b="23050"/>
          <a:stretch/>
        </p:blipFill>
        <p:spPr>
          <a:xfrm>
            <a:off x="6991001" y="2163188"/>
            <a:ext cx="5616881" cy="14984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39953" y="799504"/>
            <a:ext cx="2454518" cy="1286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758" dirty="0">
                <a:latin typeface="Brush Script MT" panose="03060802040406070304" pitchFamily="66" charset="0"/>
                <a:cs typeface="Arial" pitchFamily="34" charset="0"/>
              </a:rPr>
              <a:t>v </a:t>
            </a:r>
            <a:r>
              <a:rPr lang="en-US" sz="4741" b="1" i="1" dirty="0">
                <a:latin typeface="Arial" pitchFamily="34" charset="0"/>
                <a:cs typeface="Arial" pitchFamily="34" charset="0"/>
              </a:rPr>
              <a:t>= S : t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7232" y="144066"/>
            <a:ext cx="3611759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6357" dirty="0"/>
              <a:t> </a:t>
            </a:r>
            <a:r>
              <a:rPr lang="en-US" sz="5172" dirty="0"/>
              <a:t>MASALA</a:t>
            </a:r>
            <a:endParaRPr sz="5819" dirty="0"/>
          </a:p>
        </p:txBody>
      </p:sp>
      <p:sp>
        <p:nvSpPr>
          <p:cNvPr id="7" name="TextBox 6"/>
          <p:cNvSpPr txBox="1"/>
          <p:nvPr/>
        </p:nvSpPr>
        <p:spPr>
          <a:xfrm>
            <a:off x="280120" y="1224186"/>
            <a:ext cx="11854050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1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Ovchi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it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o‘zidan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150 m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naridagi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quyonni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ko‘rib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uni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quvlab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ketdi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Itning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tezligi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17 m/s,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quyonning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tezligi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14 m/s .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Quyondan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50</a:t>
            </a:r>
            <a:r>
              <a:rPr lang="ru-RU" sz="431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m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narida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butazor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bor.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Quyon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butazorga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berkinishga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ulguradimi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? 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gif\3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1117"/>
            <a:ext cx="3002000" cy="1490647"/>
          </a:xfrm>
          <a:prstGeom prst="rect">
            <a:avLst/>
          </a:prstGeom>
          <a:noFill/>
        </p:spPr>
      </p:pic>
      <p:pic>
        <p:nvPicPr>
          <p:cNvPr id="2051" name="Picture 3" descr="C:\Users\User\Desktop\gif\96637833_large_92461997_8a957401477970439404b4705eb481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1313" y="4524142"/>
            <a:ext cx="1734510" cy="1309064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0" y="5832706"/>
            <a:ext cx="12801600" cy="76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авая фигурная скобка 10"/>
          <p:cNvSpPr/>
          <p:nvPr/>
        </p:nvSpPr>
        <p:spPr>
          <a:xfrm>
            <a:off x="-6146019" y="-2278468"/>
            <a:ext cx="167495" cy="9852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8639020" y="2285924"/>
            <a:ext cx="692770" cy="7632389"/>
          </a:xfrm>
          <a:prstGeom prst="rightBrace">
            <a:avLst>
              <a:gd name="adj1" fmla="val 82438"/>
              <a:gd name="adj2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2276707" y="3479024"/>
            <a:ext cx="692768" cy="5246186"/>
          </a:xfrm>
          <a:prstGeom prst="rightBrace">
            <a:avLst>
              <a:gd name="adj1" fmla="val 82438"/>
              <a:gd name="adj2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14" name="TextBox 13"/>
          <p:cNvSpPr txBox="1"/>
          <p:nvPr/>
        </p:nvSpPr>
        <p:spPr>
          <a:xfrm>
            <a:off x="1705365" y="6371527"/>
            <a:ext cx="1693436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150</a:t>
            </a:r>
            <a:r>
              <a:rPr lang="en-US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ru-RU" sz="4202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4236" y="6371527"/>
            <a:ext cx="1693436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ru-RU" sz="4202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7436E-7 -3.90115E-6 L 0.49573 -0.00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8 -0.01479 L 0.61886 -0.034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99" t="27362" r="48788" b="39219"/>
          <a:stretch/>
        </p:blipFill>
        <p:spPr>
          <a:xfrm>
            <a:off x="348895" y="1712415"/>
            <a:ext cx="3547791" cy="1983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853" y="288082"/>
            <a:ext cx="3291123" cy="539220"/>
          </a:xfrm>
        </p:spPr>
        <p:txBody>
          <a:bodyPr/>
          <a:lstStyle/>
          <a:p>
            <a:r>
              <a:rPr lang="en-US" sz="5172" dirty="0"/>
              <a:t>YECHISH</a:t>
            </a:r>
            <a:endParaRPr lang="ru-RU" sz="5172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5539" y="1121137"/>
            <a:ext cx="4488729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741" dirty="0">
                <a:latin typeface="Arial" pitchFamily="34" charset="0"/>
                <a:cs typeface="Arial" pitchFamily="34" charset="0"/>
              </a:rPr>
              <a:t>17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741" dirty="0">
                <a:latin typeface="Arial" pitchFamily="34" charset="0"/>
                <a:cs typeface="Arial" pitchFamily="34" charset="0"/>
              </a:rPr>
              <a:t>- 14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= </a:t>
            </a:r>
            <a:r>
              <a:rPr lang="ru-RU" sz="474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(m/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)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7386" y="2703947"/>
            <a:ext cx="4286751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150 : 3 = 50 (s)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8090" y="3682452"/>
            <a:ext cx="4793300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 504 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14 = 36 (s)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9881" y="4620135"/>
            <a:ext cx="2416046" cy="888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72" dirty="0">
                <a:latin typeface="Arial" panose="020B0604020202020204" pitchFamily="34" charset="0"/>
                <a:cs typeface="Arial" panose="020B0604020202020204" pitchFamily="34" charset="0"/>
              </a:rPr>
              <a:t>50 &gt; 36</a:t>
            </a:r>
            <a:endParaRPr lang="ru-RU" sz="51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136" y="5400650"/>
            <a:ext cx="9656811" cy="1418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31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Quyon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butazorga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berkinishga</a:t>
            </a:r>
            <a:endParaRPr lang="en-US" sz="4310" dirty="0">
              <a:latin typeface="Arial" pitchFamily="34" charset="0"/>
              <a:cs typeface="Arial" pitchFamily="34" charset="0"/>
            </a:endParaRPr>
          </a:p>
          <a:p>
            <a:r>
              <a:rPr lang="en-US" sz="43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310" dirty="0" err="1">
                <a:latin typeface="Arial" pitchFamily="34" charset="0"/>
                <a:cs typeface="Arial" pitchFamily="34" charset="0"/>
              </a:rPr>
              <a:t>ulguradi</a:t>
            </a:r>
            <a:endParaRPr lang="ru-RU" sz="431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58360" y="1626632"/>
            <a:ext cx="2512226" cy="1286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b="1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4741" b="1" i="1" dirty="0">
                <a:latin typeface="Arial" pitchFamily="34" charset="0"/>
                <a:cs typeface="Arial" pitchFamily="34" charset="0"/>
              </a:rPr>
              <a:t> = S : </a:t>
            </a:r>
            <a:r>
              <a:rPr lang="en-US" sz="7758" dirty="0">
                <a:latin typeface="Brush Script MT" panose="03060802040406070304" pitchFamily="66" charset="0"/>
                <a:cs typeface="Arial" pitchFamily="34" charset="0"/>
              </a:rPr>
              <a:t>v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030" t="29518" r="25757" b="41376"/>
          <a:stretch/>
        </p:blipFill>
        <p:spPr>
          <a:xfrm>
            <a:off x="9581930" y="1608853"/>
            <a:ext cx="2250067" cy="17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if\_7122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8241" y="4104506"/>
            <a:ext cx="2959790" cy="295979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8551" y="0"/>
            <a:ext cx="3429049" cy="113231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7111" dirty="0"/>
              <a:t> </a:t>
            </a:r>
            <a:r>
              <a:rPr lang="en-US" sz="5172" dirty="0"/>
              <a:t>MASALA</a:t>
            </a:r>
            <a:endParaRPr lang="en-US" sz="6465" dirty="0"/>
          </a:p>
        </p:txBody>
      </p:sp>
      <p:sp>
        <p:nvSpPr>
          <p:cNvPr id="7" name="TextBox 6"/>
          <p:cNvSpPr txBox="1"/>
          <p:nvPr/>
        </p:nvSpPr>
        <p:spPr>
          <a:xfrm>
            <a:off x="280120" y="1152178"/>
            <a:ext cx="122729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piyoda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vaqtda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qishloqdan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qarama-qarshi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yo‘nalishda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yo‘lga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chiqdi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soatdan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keyin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orasidagi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masofa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33 km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 Agar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piyodalardan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birining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tezligi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km/h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ikkinchisining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tezligini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toping.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gif\208ffd01dcd9cf24cefc253148ffd7b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385" y="4176514"/>
            <a:ext cx="1578608" cy="2839917"/>
          </a:xfrm>
          <a:prstGeom prst="rect">
            <a:avLst/>
          </a:prstGeom>
          <a:noFill/>
        </p:spPr>
      </p:pic>
      <p:sp>
        <p:nvSpPr>
          <p:cNvPr id="8" name="Правая фигурная скобка 7"/>
          <p:cNvSpPr/>
          <p:nvPr/>
        </p:nvSpPr>
        <p:spPr>
          <a:xfrm rot="5400000">
            <a:off x="5861980" y="540310"/>
            <a:ext cx="1077641" cy="12801600"/>
          </a:xfrm>
          <a:prstGeom prst="rightBrace">
            <a:avLst>
              <a:gd name="adj1" fmla="val 8243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9" name="TextBox 8"/>
          <p:cNvSpPr txBox="1"/>
          <p:nvPr/>
        </p:nvSpPr>
        <p:spPr>
          <a:xfrm>
            <a:off x="5477108" y="6217579"/>
            <a:ext cx="1693436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sz="420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km</a:t>
            </a:r>
            <a:endParaRPr lang="ru-RU" sz="4202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492E-6 -3.19224E-6 L -0.25 -3.1922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286E-6 3.59788E-6 L 0.44853 0.0050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1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8631" y="288082"/>
            <a:ext cx="3382223" cy="539220"/>
          </a:xfrm>
        </p:spPr>
        <p:txBody>
          <a:bodyPr/>
          <a:lstStyle/>
          <a:p>
            <a:r>
              <a:rPr lang="en-US" sz="5172" dirty="0"/>
              <a:t>YECHISH</a:t>
            </a:r>
            <a:endParaRPr lang="ru-RU" sz="5172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1966" y="4297337"/>
            <a:ext cx="4916474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33 : 3 = 11 (km/h)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0829" y="5320079"/>
            <a:ext cx="4916474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41" dirty="0">
                <a:latin typeface="Arial" pitchFamily="34" charset="0"/>
                <a:cs typeface="Arial" pitchFamily="34" charset="0"/>
              </a:rPr>
              <a:t> 11 – 5 = 6 (km/h)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9533" y="6251086"/>
            <a:ext cx="3781805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31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310" dirty="0">
                <a:latin typeface="Arial" pitchFamily="34" charset="0"/>
                <a:cs typeface="Arial" pitchFamily="34" charset="0"/>
              </a:rPr>
              <a:t>6 km/h</a:t>
            </a:r>
            <a:endParaRPr lang="ru-RU" sz="4310" dirty="0"/>
          </a:p>
        </p:txBody>
      </p:sp>
      <p:pic>
        <p:nvPicPr>
          <p:cNvPr id="11" name="Picture 2" descr="C:\Users\User\Desktop\gif\_7122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062" y="1368202"/>
            <a:ext cx="1857313" cy="185731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60304" t="28439" r="23938" b="20894"/>
          <a:stretch/>
        </p:blipFill>
        <p:spPr>
          <a:xfrm>
            <a:off x="9120929" y="1248441"/>
            <a:ext cx="1056150" cy="190919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512862" y="3134919"/>
            <a:ext cx="11939844" cy="2271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217224" y="1224186"/>
            <a:ext cx="2016224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310" dirty="0">
                <a:latin typeface="Arial" panose="020B0604020202020204" pitchFamily="34" charset="0"/>
                <a:cs typeface="Arial" panose="020B0604020202020204" pitchFamily="34" charset="0"/>
              </a:rPr>
              <a:t> km/h </a:t>
            </a:r>
            <a:endParaRPr lang="ru-RU" sz="43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425" y="1152178"/>
            <a:ext cx="1971936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dirty="0">
                <a:latin typeface="Arial" panose="020B0604020202020204" pitchFamily="34" charset="0"/>
                <a:cs typeface="Arial" panose="020B0604020202020204" pitchFamily="34" charset="0"/>
              </a:rPr>
              <a:t>5 km/h </a:t>
            </a:r>
            <a:endParaRPr lang="ru-RU" sz="43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6664" y="1224186"/>
            <a:ext cx="1944216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31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3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5681" y="2542539"/>
            <a:ext cx="1689886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dirty="0">
                <a:latin typeface="Arial" panose="020B0604020202020204" pitchFamily="34" charset="0"/>
                <a:cs typeface="Arial" panose="020B0604020202020204" pitchFamily="34" charset="0"/>
              </a:rPr>
              <a:t>33 km</a:t>
            </a:r>
            <a:endParaRPr lang="ru-RU" sz="43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3969" y="3080810"/>
            <a:ext cx="2454518" cy="1286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758" dirty="0">
                <a:latin typeface="Brush Script MT" panose="03060802040406070304" pitchFamily="66" charset="0"/>
                <a:cs typeface="Arial" pitchFamily="34" charset="0"/>
              </a:rPr>
              <a:t>v </a:t>
            </a:r>
            <a:r>
              <a:rPr lang="en-US" sz="4741" b="1" i="1" dirty="0">
                <a:latin typeface="Arial" pitchFamily="34" charset="0"/>
                <a:cs typeface="Arial" pitchFamily="34" charset="0"/>
              </a:rPr>
              <a:t>= S : t</a:t>
            </a:r>
            <a:endParaRPr lang="ru-RU" sz="4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7" y="1505999"/>
            <a:ext cx="9909862" cy="309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73" b="1" dirty="0" err="1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696-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697-, 702-, 703- </a:t>
            </a:r>
            <a:r>
              <a:rPr lang="en-US" sz="5673" b="1" dirty="0" err="1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73" b="1" dirty="0" err="1">
                <a:latin typeface="Arial" pitchFamily="34" charset="0"/>
                <a:cs typeface="Arial" pitchFamily="34" charset="0"/>
              </a:rPr>
              <a:t>yechish</a:t>
            </a:r>
            <a:r>
              <a:rPr lang="uz-Latn-UZ" sz="5673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 </a:t>
            </a:r>
            <a:endParaRPr lang="en-US" sz="5673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673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137- </a:t>
            </a:r>
            <a:r>
              <a:rPr lang="en-US" sz="5673" b="1" dirty="0">
                <a:latin typeface="Arial" pitchFamily="34" charset="0"/>
                <a:cs typeface="Arial" pitchFamily="34" charset="0"/>
              </a:rPr>
              <a:t>bet)</a:t>
            </a:r>
          </a:p>
          <a:p>
            <a:pPr algn="ctr"/>
            <a:endParaRPr lang="en-US" sz="252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-443580" y="144066"/>
            <a:ext cx="13228590" cy="911032"/>
          </a:xfrm>
          <a:prstGeom prst="rect">
            <a:avLst/>
          </a:prstGeom>
        </p:spPr>
        <p:txBody>
          <a:bodyPr vert="horz" wrap="square" lIns="0" tIns="37668" rIns="0" bIns="0" rtlCol="0">
            <a:spAutoFit/>
          </a:bodyPr>
          <a:lstStyle/>
          <a:p>
            <a:pPr marL="28976" algn="ctr">
              <a:spcBef>
                <a:spcPts val="296"/>
              </a:spcBef>
            </a:pPr>
            <a:r>
              <a:rPr lang="en-US" sz="5673" dirty="0"/>
              <a:t>  </a:t>
            </a:r>
            <a:r>
              <a:rPr lang="en-US" sz="4310" dirty="0"/>
              <a:t>MUSTAQIL </a:t>
            </a:r>
            <a:r>
              <a:rPr lang="en-US" sz="4310" dirty="0"/>
              <a:t>BAJARISH UCHUN </a:t>
            </a:r>
            <a:r>
              <a:rPr lang="en-US" sz="4310" dirty="0"/>
              <a:t>TOPSHIRIQLAR:</a:t>
            </a:r>
            <a:endParaRPr sz="6465" dirty="0"/>
          </a:p>
        </p:txBody>
      </p:sp>
      <p:pic>
        <p:nvPicPr>
          <p:cNvPr id="5" name="Picture 2" descr="http://sc.xzcheng.com/uploads/170112/764-1F112134R63C.jpg"/>
          <p:cNvPicPr/>
          <p:nvPr/>
        </p:nvPicPr>
        <p:blipFill>
          <a:blip r:embed="rId2"/>
          <a:srcRect l="28461" r="24231"/>
          <a:stretch>
            <a:fillRect/>
          </a:stretch>
        </p:blipFill>
        <p:spPr bwMode="auto">
          <a:xfrm>
            <a:off x="10125049" y="1505560"/>
            <a:ext cx="2250067" cy="316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 txBox="1">
            <a:spLocks/>
          </p:cNvSpPr>
          <p:nvPr/>
        </p:nvSpPr>
        <p:spPr>
          <a:xfrm>
            <a:off x="-218993" y="-279030"/>
            <a:ext cx="13020594" cy="833959"/>
          </a:xfrm>
          <a:prstGeom prst="rect">
            <a:avLst/>
          </a:prstGeom>
        </p:spPr>
        <p:txBody>
          <a:bodyPr vert="horz" wrap="square" lIns="0" tIns="37668" rIns="0" bIns="0" rtlCol="0">
            <a:spAutoFit/>
          </a:bodyPr>
          <a:lstStyle/>
          <a:p>
            <a:pPr marL="28975" defTabSz="985266">
              <a:spcBef>
                <a:spcPts val="296"/>
              </a:spcBef>
              <a:defRPr/>
            </a:pPr>
            <a:r>
              <a:rPr lang="en-US" sz="5172" b="1" kern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   </a:t>
            </a:r>
            <a:endParaRPr lang="en-US" sz="6465" b="1" kern="0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4442" y="2984655"/>
            <a:ext cx="6003999" cy="141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63 :</a:t>
            </a:r>
            <a:r>
              <a:rPr lang="en-US" sz="862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9 = 7</a:t>
            </a:r>
            <a:endParaRPr lang="ru-RU" sz="862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42852" y="1214245"/>
            <a:ext cx="3771743" cy="923692"/>
          </a:xfrm>
          <a:prstGeom prst="wedgeRoundRectCallout">
            <a:avLst>
              <a:gd name="adj1" fmla="val -3111"/>
              <a:gd name="adj2" fmla="val 1547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Bo‘linuvchi</a:t>
            </a:r>
            <a:endParaRPr lang="ru-RU" sz="4202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861313" y="1291220"/>
            <a:ext cx="3771743" cy="891050"/>
          </a:xfrm>
          <a:prstGeom prst="wedgeRoundRectCallout">
            <a:avLst>
              <a:gd name="adj1" fmla="val -71120"/>
              <a:gd name="adj2" fmla="val 15447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Bo‘luvchi</a:t>
            </a:r>
            <a:endParaRPr lang="ru-RU" sz="4202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631057" y="5293886"/>
            <a:ext cx="3771743" cy="891050"/>
          </a:xfrm>
          <a:prstGeom prst="wedgeRoundRectCallout">
            <a:avLst>
              <a:gd name="adj1" fmla="val -40044"/>
              <a:gd name="adj2" fmla="val -1524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Bo‘linma</a:t>
            </a:r>
            <a:endParaRPr lang="ru-RU" sz="4202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243519" y="5832706"/>
            <a:ext cx="3771743" cy="891050"/>
          </a:xfrm>
          <a:prstGeom prst="wedgeRoundRectCallout">
            <a:avLst>
              <a:gd name="adj1" fmla="val -6265"/>
              <a:gd name="adj2" fmla="val -1581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Bo‘linma</a:t>
            </a:r>
            <a:endParaRPr lang="ru-RU" sz="4202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2630427" y="3137235"/>
            <a:ext cx="643240" cy="2801261"/>
          </a:xfrm>
          <a:prstGeom prst="rightBrace">
            <a:avLst>
              <a:gd name="adj1" fmla="val 8756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202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79920" y="25553"/>
            <a:ext cx="12801600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6357" dirty="0"/>
              <a:t>  </a:t>
            </a:r>
            <a:r>
              <a:rPr lang="en-US" sz="5172" dirty="0"/>
              <a:t>NATURAL  SONLARNI   BO‘LISH</a:t>
            </a:r>
            <a:endParaRPr lang="en-US" sz="5172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10081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6" name="Прямоугольник 15"/>
          <p:cNvSpPr/>
          <p:nvPr/>
        </p:nvSpPr>
        <p:spPr>
          <a:xfrm>
            <a:off x="1705847" y="3292553"/>
            <a:ext cx="612551" cy="994990"/>
          </a:xfrm>
          <a:prstGeom prst="rect">
            <a:avLst/>
          </a:prstGeom>
          <a:noFill/>
        </p:spPr>
        <p:txBody>
          <a:bodyPr wrap="none" lIns="98526" tIns="49263" rIns="98526" bIns="49263">
            <a:spAutoFit/>
          </a:bodyPr>
          <a:lstStyle/>
          <a:p>
            <a:pPr algn="ctr"/>
            <a:r>
              <a:rPr lang="en-US" sz="581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581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775" y="1060297"/>
            <a:ext cx="6234922" cy="15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82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: 1 = a</a:t>
            </a:r>
            <a:endParaRPr lang="ru-RU" sz="9482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801" y="3523476"/>
            <a:ext cx="6234922" cy="15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82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: a = 1</a:t>
            </a:r>
            <a:endParaRPr lang="ru-RU" sz="9482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7108" y="4832040"/>
            <a:ext cx="3451917" cy="168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44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 : 0 </a:t>
            </a:r>
            <a:endParaRPr lang="ru-RU" sz="10344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4960" y="1974743"/>
            <a:ext cx="6234922" cy="168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44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 : a =0 </a:t>
            </a:r>
            <a:endParaRPr lang="ru-RU" sz="10344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00133" y="5370860"/>
            <a:ext cx="3540820" cy="6927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54082" y="5216911"/>
            <a:ext cx="3309897" cy="100066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3"/>
          <p:cNvSpPr txBox="1">
            <a:spLocks/>
          </p:cNvSpPr>
          <p:nvPr/>
        </p:nvSpPr>
        <p:spPr>
          <a:xfrm>
            <a:off x="-109498" y="-198580"/>
            <a:ext cx="12801600" cy="1016319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56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algn="ctr" defTabSz="985266">
              <a:spcBef>
                <a:spcPts val="296"/>
              </a:spcBef>
            </a:pPr>
            <a:r>
              <a:rPr lang="en-US" sz="6357" kern="0"/>
              <a:t>  </a:t>
            </a:r>
            <a:r>
              <a:rPr lang="en-US" sz="5172" kern="0"/>
              <a:t>NATURAL  SONLARNI   BO‘LISH</a:t>
            </a:r>
            <a:endParaRPr lang="en-US" sz="5172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/>
          <a:srcRect b="16702"/>
          <a:stretch>
            <a:fillRect/>
          </a:stretch>
        </p:blipFill>
        <p:spPr bwMode="auto">
          <a:xfrm>
            <a:off x="8517762" y="3825598"/>
            <a:ext cx="2469599" cy="22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6"/>
          <p:cNvPicPr>
            <a:picLocks noChangeAspect="1" noChangeArrowheads="1"/>
          </p:cNvPicPr>
          <p:nvPr/>
        </p:nvPicPr>
        <p:blipFill>
          <a:blip r:embed="rId3"/>
          <a:srcRect b="11145"/>
          <a:stretch>
            <a:fillRect/>
          </a:stretch>
        </p:blipFill>
        <p:spPr bwMode="auto">
          <a:xfrm>
            <a:off x="8487521" y="1296194"/>
            <a:ext cx="2499840" cy="2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1158304" y="3706498"/>
            <a:ext cx="2296225" cy="7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89" tIns="52944" rIns="105889" bIns="52944">
            <a:spAutoFit/>
          </a:bodyPr>
          <a:lstStyle/>
          <a:p>
            <a:pPr>
              <a:spcBef>
                <a:spcPct val="50000"/>
              </a:spcBef>
            </a:pPr>
            <a:endParaRPr lang="ru-RU" sz="4098"/>
          </a:p>
        </p:txBody>
      </p: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954689" y="3396764"/>
            <a:ext cx="2800223" cy="7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89" tIns="52944" rIns="105889" bIns="52944">
            <a:spAutoFit/>
          </a:bodyPr>
          <a:lstStyle/>
          <a:p>
            <a:pPr>
              <a:spcBef>
                <a:spcPct val="50000"/>
              </a:spcBef>
            </a:pPr>
            <a:endParaRPr lang="ru-RU" sz="4098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35134" y="3749981"/>
            <a:ext cx="6295491" cy="2279523"/>
            <a:chOff x="1635" y="2985"/>
            <a:chExt cx="2833" cy="1335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973" y="2985"/>
              <a:ext cx="2495" cy="1335"/>
              <a:chOff x="1973" y="2639"/>
              <a:chExt cx="2495" cy="1335"/>
            </a:xfrm>
          </p:grpSpPr>
          <p:sp>
            <p:nvSpPr>
              <p:cNvPr id="3085" name="Line 9"/>
              <p:cNvSpPr>
                <a:spLocks noChangeShapeType="1"/>
              </p:cNvSpPr>
              <p:nvPr/>
            </p:nvSpPr>
            <p:spPr bwMode="auto">
              <a:xfrm>
                <a:off x="1973" y="2639"/>
                <a:ext cx="127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3086" name="Line 10"/>
              <p:cNvSpPr>
                <a:spLocks noChangeShapeType="1"/>
              </p:cNvSpPr>
              <p:nvPr/>
            </p:nvSpPr>
            <p:spPr bwMode="auto">
              <a:xfrm>
                <a:off x="3198" y="2704"/>
                <a:ext cx="0" cy="6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3087" name="Line 11"/>
              <p:cNvSpPr>
                <a:spLocks noChangeShapeType="1"/>
              </p:cNvSpPr>
              <p:nvPr/>
            </p:nvSpPr>
            <p:spPr bwMode="auto">
              <a:xfrm>
                <a:off x="3243" y="3385"/>
                <a:ext cx="122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  <p:sp>
            <p:nvSpPr>
              <p:cNvPr id="3088" name="Line 12"/>
              <p:cNvSpPr>
                <a:spLocks noChangeShapeType="1"/>
              </p:cNvSpPr>
              <p:nvPr/>
            </p:nvSpPr>
            <p:spPr bwMode="auto">
              <a:xfrm>
                <a:off x="4468" y="3385"/>
                <a:ext cx="0" cy="58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4098"/>
              </a:p>
            </p:txBody>
          </p:sp>
        </p:grpSp>
        <p:sp>
          <p:nvSpPr>
            <p:cNvPr id="3080" name="Text Box 29"/>
            <p:cNvSpPr txBox="1">
              <a:spLocks noChangeArrowheads="1"/>
            </p:cNvSpPr>
            <p:nvPr/>
          </p:nvSpPr>
          <p:spPr bwMode="auto">
            <a:xfrm>
              <a:off x="1635" y="3158"/>
              <a:ext cx="1520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3152"/>
                </a:lnSpc>
                <a:spcBef>
                  <a:spcPct val="50000"/>
                </a:spcBef>
              </a:pPr>
              <a:r>
                <a:rPr lang="en-US" sz="567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II </a:t>
              </a:r>
            </a:p>
            <a:p>
              <a:pPr algn="ctr">
                <a:lnSpc>
                  <a:spcPts val="3152"/>
                </a:lnSpc>
                <a:spcBef>
                  <a:spcPct val="50000"/>
                </a:spcBef>
              </a:pPr>
              <a:r>
                <a:rPr lang="en-US" sz="567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bosqich</a:t>
              </a:r>
              <a:endParaRPr lang="ru-RU" sz="567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86561" y="5251529"/>
            <a:ext cx="3152057" cy="13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152"/>
              </a:lnSpc>
              <a:spcBef>
                <a:spcPct val="50000"/>
              </a:spcBef>
            </a:pPr>
            <a:r>
              <a:rPr lang="en-US" sz="567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</a:p>
          <a:p>
            <a:pPr algn="ctr">
              <a:lnSpc>
                <a:spcPts val="3152"/>
              </a:lnSpc>
              <a:spcBef>
                <a:spcPct val="50000"/>
              </a:spcBef>
            </a:pPr>
            <a:r>
              <a:rPr lang="en-US" sz="5673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bosqich</a:t>
            </a:r>
            <a:endParaRPr lang="ru-RU" sz="5673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745" y="216074"/>
            <a:ext cx="12452705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7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AMALLARNING  BAJARILISH TARTIBI</a:t>
            </a:r>
            <a:endParaRPr lang="ru-RU" sz="5172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5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22 0.0086 L -0.46232 -0.319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5" y="-16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05 -0.05247 L -0.20709 0.188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801600" cy="10081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310" dirty="0"/>
              <a:t>   </a:t>
            </a:r>
            <a:r>
              <a:rPr lang="en-US" sz="7111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sz="4202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5847" y="3292553"/>
            <a:ext cx="612551" cy="994990"/>
          </a:xfrm>
          <a:prstGeom prst="rect">
            <a:avLst/>
          </a:prstGeom>
          <a:noFill/>
        </p:spPr>
        <p:txBody>
          <a:bodyPr wrap="none" lIns="98526" tIns="49263" rIns="98526" bIns="49263">
            <a:spAutoFit/>
          </a:bodyPr>
          <a:lstStyle/>
          <a:p>
            <a:pPr algn="ctr"/>
            <a:r>
              <a:rPr lang="en-US" sz="581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5819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826" y="792138"/>
            <a:ext cx="12481774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98"/>
              </a:lnSpc>
            </a:pPr>
            <a:r>
              <a:rPr lang="en-US" sz="4741" dirty="0" err="1">
                <a:latin typeface="Arial" pitchFamily="34" charset="0"/>
                <a:cs typeface="Arial" pitchFamily="34" charset="0"/>
              </a:rPr>
              <a:t>Amallarni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741" dirty="0" err="1">
                <a:latin typeface="Arial" pitchFamily="34" charset="0"/>
                <a:cs typeface="Arial" pitchFamily="34" charset="0"/>
              </a:rPr>
              <a:t>bajaring</a:t>
            </a:r>
            <a:r>
              <a:rPr lang="en-US" sz="474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9698"/>
              </a:lnSpc>
            </a:pPr>
            <a:r>
              <a:rPr lang="en-US" sz="4741" b="1" dirty="0">
                <a:latin typeface="Arial" pitchFamily="34" charset="0"/>
                <a:cs typeface="Arial" pitchFamily="34" charset="0"/>
              </a:rPr>
              <a:t>(804·6+ 312 · 9) : 36 – (175:25 + 285: 15) ·7</a:t>
            </a:r>
            <a:endParaRPr lang="ru-RU" sz="474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724" y="3677424"/>
            <a:ext cx="2001333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529" indent="-800529"/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804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3262" y="4139271"/>
            <a:ext cx="53882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6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3518" y="4832040"/>
            <a:ext cx="1462513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4824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20493" y="4832040"/>
            <a:ext cx="1308564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633054" y="3600451"/>
            <a:ext cx="1907895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312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15262" y="4216245"/>
            <a:ext cx="492443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9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1569" y="4808324"/>
            <a:ext cx="1462513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2808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091569" y="4832040"/>
            <a:ext cx="1308564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9877" y="3600451"/>
            <a:ext cx="3078974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4824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620" y="4157159"/>
            <a:ext cx="1462513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2808</a:t>
            </a:r>
            <a:endParaRPr lang="ru-RU" sz="431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016595" y="4832040"/>
            <a:ext cx="1308564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39620" y="4909014"/>
            <a:ext cx="1462513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7632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21032" y="3606592"/>
            <a:ext cx="1754006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175</a:t>
            </a:r>
            <a:endParaRPr lang="ru-RU" sz="4202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10173399" y="4138415"/>
            <a:ext cx="1076785" cy="8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711364" y="4213678"/>
            <a:ext cx="1154615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0744209" y="3600451"/>
            <a:ext cx="800219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25</a:t>
            </a:r>
            <a:endParaRPr lang="ru-RU" sz="4202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788338" y="4139271"/>
            <a:ext cx="492443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7</a:t>
            </a:r>
            <a:endParaRPr lang="ru-RU" sz="4202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633723" y="4145413"/>
            <a:ext cx="1107996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175</a:t>
            </a:r>
            <a:endParaRPr lang="ru-RU" sz="4202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9710697" y="4752499"/>
            <a:ext cx="1000667" cy="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26492" y="4677236"/>
            <a:ext cx="384872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b="1" dirty="0"/>
              <a:t>0</a:t>
            </a:r>
            <a:endParaRPr lang="ru-RU" sz="4202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66544" y="3985322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dirty="0"/>
              <a:t>x</a:t>
            </a:r>
            <a:endParaRPr lang="ru-RU" sz="4202" dirty="0"/>
          </a:p>
        </p:txBody>
      </p:sp>
      <p:sp>
        <p:nvSpPr>
          <p:cNvPr id="27" name="TextBox 26"/>
          <p:cNvSpPr txBox="1"/>
          <p:nvPr/>
        </p:nvSpPr>
        <p:spPr>
          <a:xfrm>
            <a:off x="4143425" y="3831374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dirty="0"/>
              <a:t>x</a:t>
            </a:r>
            <a:endParaRPr lang="ru-RU" sz="4202" dirty="0"/>
          </a:p>
        </p:txBody>
      </p:sp>
      <p:sp>
        <p:nvSpPr>
          <p:cNvPr id="30" name="TextBox 29"/>
          <p:cNvSpPr txBox="1"/>
          <p:nvPr/>
        </p:nvSpPr>
        <p:spPr>
          <a:xfrm>
            <a:off x="6631723" y="3908348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dirty="0"/>
              <a:t>+</a:t>
            </a:r>
            <a:endParaRPr lang="ru-RU" sz="4202" dirty="0"/>
          </a:p>
        </p:txBody>
      </p:sp>
      <p:sp>
        <p:nvSpPr>
          <p:cNvPr id="32" name="Овал 31"/>
          <p:cNvSpPr/>
          <p:nvPr/>
        </p:nvSpPr>
        <p:spPr>
          <a:xfrm>
            <a:off x="1397467" y="1830040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1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56749" y="3831374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/>
              <a:t>-</a:t>
            </a:r>
            <a:endParaRPr lang="ru-RU" sz="4202" b="1" dirty="0"/>
          </a:p>
        </p:txBody>
      </p:sp>
      <p:sp>
        <p:nvSpPr>
          <p:cNvPr id="57" name="Овал 56"/>
          <p:cNvSpPr/>
          <p:nvPr/>
        </p:nvSpPr>
        <p:spPr>
          <a:xfrm>
            <a:off x="3670697" y="1882520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2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125305" y="1830040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3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620354" y="1830040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4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0284586" y="1830040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5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8713135" y="1818388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6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704411" y="1832902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7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1629078" y="1805285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8</a:t>
            </a:r>
            <a:endParaRPr lang="ru-RU" sz="4202" b="1" dirty="0">
              <a:solidFill>
                <a:srgbClr val="00B050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015928" y="1882520"/>
            <a:ext cx="615795" cy="5388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2" b="1" dirty="0">
                <a:solidFill>
                  <a:srgbClr val="00B050"/>
                </a:solidFill>
              </a:rPr>
              <a:t>9</a:t>
            </a:r>
            <a:endParaRPr lang="ru-RU" sz="4202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  <p:bldP spid="17" grpId="0"/>
      <p:bldP spid="18" grpId="0"/>
      <p:bldP spid="21" grpId="0"/>
      <p:bldP spid="23" grpId="0"/>
      <p:bldP spid="28" grpId="0"/>
      <p:bldP spid="29" grpId="0"/>
      <p:bldP spid="35" grpId="0"/>
      <p:bldP spid="37" grpId="0"/>
      <p:bldP spid="38" grpId="0"/>
      <p:bldP spid="41" grpId="0"/>
      <p:bldP spid="25" grpId="0"/>
      <p:bldP spid="27" grpId="0"/>
      <p:bldP spid="30" grpId="0"/>
      <p:bldP spid="32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801600" cy="9368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1928" y="-5599"/>
            <a:ext cx="12801600" cy="961368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6000" dirty="0" smtClean="0"/>
              <a:t>  HISOBLASH</a:t>
            </a:r>
            <a:endParaRPr lang="en-US" sz="8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3570" y="2084752"/>
            <a:ext cx="2061783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7632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8556082" y="2616574"/>
            <a:ext cx="1076785" cy="8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94902" y="2691837"/>
            <a:ext cx="1154615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127748" y="2084752"/>
            <a:ext cx="800219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36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94902" y="2617430"/>
            <a:ext cx="1107996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212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34325" y="2487061"/>
            <a:ext cx="800219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72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863312" y="3079276"/>
            <a:ext cx="1000667" cy="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17261" y="2925328"/>
            <a:ext cx="846718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43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7261" y="3310199"/>
            <a:ext cx="1077641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36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017261" y="3924283"/>
            <a:ext cx="923692" cy="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33056" y="4772712"/>
            <a:ext cx="384872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0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25159" y="3772046"/>
            <a:ext cx="1077641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72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25159" y="4233892"/>
            <a:ext cx="1000667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72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248184" y="4847975"/>
            <a:ext cx="923692" cy="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480944" y="1060297"/>
            <a:ext cx="506753" cy="762747"/>
          </a:xfrm>
          <a:prstGeom prst="rect">
            <a:avLst/>
          </a:prstGeom>
          <a:noFill/>
        </p:spPr>
        <p:txBody>
          <a:bodyPr wrap="none" lIns="98526" tIns="49263" rIns="98526" bIns="49263">
            <a:spAutoFit/>
          </a:bodyPr>
          <a:lstStyle/>
          <a:p>
            <a:pPr algn="ctr"/>
            <a:r>
              <a:rPr lang="en-US" sz="43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43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89005" y="2624428"/>
            <a:ext cx="53882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7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19261" y="3387173"/>
            <a:ext cx="1462513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182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1096235" y="3310199"/>
            <a:ext cx="1308564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557415" y="2078610"/>
            <a:ext cx="2001333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 26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01689" y="4464815"/>
            <a:ext cx="2061783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 212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3928" y="5003634"/>
            <a:ext cx="1462513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182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98800" y="5696404"/>
            <a:ext cx="123159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  30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090903" y="5696404"/>
            <a:ext cx="1308564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73775" y="2161726"/>
            <a:ext cx="1754006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285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1629246" y="2693548"/>
            <a:ext cx="1076785" cy="8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167211" y="2768812"/>
            <a:ext cx="1154615" cy="1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167211" y="2161726"/>
            <a:ext cx="800219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15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44186" y="2700546"/>
            <a:ext cx="800219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19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89570" y="2700546"/>
            <a:ext cx="800219" cy="75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15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166544" y="3307632"/>
            <a:ext cx="1000667" cy="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66544" y="3564701"/>
            <a:ext cx="1154615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135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66544" y="3156251"/>
            <a:ext cx="1308564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135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43519" y="4156917"/>
            <a:ext cx="1154615" cy="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59313" y="4002969"/>
            <a:ext cx="384872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10" b="1" dirty="0">
                <a:latin typeface="Arial" pitchFamily="34" charset="0"/>
                <a:cs typeface="Arial" pitchFamily="34" charset="0"/>
              </a:rPr>
              <a:t>0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75775" y="3215578"/>
            <a:ext cx="3694769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31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4310" b="1" dirty="0">
                <a:latin typeface="Arial" pitchFamily="34" charset="0"/>
                <a:cs typeface="Arial" pitchFamily="34" charset="0"/>
              </a:rPr>
              <a:t>  7+19 = 26</a:t>
            </a:r>
            <a:endParaRPr lang="ru-RU" sz="431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096236" y="2309533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2" b="1" dirty="0"/>
              <a:t>x</a:t>
            </a:r>
            <a:endParaRPr lang="ru-RU" sz="4202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36954" y="4541788"/>
            <a:ext cx="615795" cy="98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19" b="1" dirty="0"/>
              <a:t> -</a:t>
            </a:r>
            <a:endParaRPr lang="ru-RU" sz="4202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032648" y="5976714"/>
            <a:ext cx="4002666" cy="8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41" b="1" dirty="0" err="1">
                <a:latin typeface="Arial" pitchFamily="34" charset="0"/>
                <a:cs typeface="Arial" pitchFamily="34" charset="0"/>
              </a:rPr>
              <a:t>Javob</a:t>
            </a:r>
            <a:r>
              <a:rPr lang="en-US" sz="4741" b="1" dirty="0">
                <a:latin typeface="Arial" pitchFamily="34" charset="0"/>
                <a:cs typeface="Arial" pitchFamily="34" charset="0"/>
              </a:rPr>
              <a:t> : 30</a:t>
            </a:r>
            <a:endParaRPr lang="ru-RU" sz="474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9826" y="1008162"/>
            <a:ext cx="12481774" cy="11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741" b="1" dirty="0">
                <a:latin typeface="Arial" pitchFamily="34" charset="0"/>
                <a:cs typeface="Arial" pitchFamily="34" charset="0"/>
              </a:rPr>
              <a:t>(804·6+ 312 · 9) : 36 – (175:25 + 285: 15) ·7</a:t>
            </a:r>
            <a:endParaRPr lang="ru-RU" sz="474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78441" y="2291887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/>
              <a:t>-</a:t>
            </a:r>
            <a:endParaRPr lang="ru-RU" sz="4202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786339" y="3061630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/>
              <a:t>-</a:t>
            </a:r>
            <a:endParaRPr lang="ru-RU" sz="4202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017262" y="3985322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/>
              <a:t>-</a:t>
            </a:r>
            <a:endParaRPr lang="ru-RU" sz="4202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935621" y="2368861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/>
              <a:t>-</a:t>
            </a:r>
            <a:endParaRPr lang="ru-RU" sz="4202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012596" y="3292553"/>
            <a:ext cx="538820" cy="7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4202" b="1" dirty="0"/>
              <a:t>-</a:t>
            </a:r>
            <a:endParaRPr lang="ru-RU" sz="4202" b="1" dirty="0"/>
          </a:p>
        </p:txBody>
      </p:sp>
    </p:spTree>
    <p:extLst>
      <p:ext uri="{BB962C8B-B14F-4D97-AF65-F5344CB8AC3E}">
        <p14:creationId xmlns:p14="http://schemas.microsoft.com/office/powerpoint/2010/main" val="2826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9" grpId="0"/>
      <p:bldP spid="20" grpId="0"/>
      <p:bldP spid="22" grpId="0"/>
      <p:bldP spid="35" grpId="0"/>
      <p:bldP spid="36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50" grpId="0"/>
      <p:bldP spid="51" grpId="0"/>
      <p:bldP spid="52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 txBox="1">
            <a:spLocks/>
          </p:cNvSpPr>
          <p:nvPr/>
        </p:nvSpPr>
        <p:spPr>
          <a:xfrm>
            <a:off x="-218994" y="144066"/>
            <a:ext cx="13020594" cy="911032"/>
          </a:xfrm>
          <a:prstGeom prst="rect">
            <a:avLst/>
          </a:prstGeom>
        </p:spPr>
        <p:txBody>
          <a:bodyPr vert="horz" wrap="square" lIns="0" tIns="37668" rIns="0" bIns="0" rtlCol="0">
            <a:spAutoFit/>
          </a:bodyPr>
          <a:lstStyle/>
          <a:p>
            <a:pPr marL="28976" algn="ctr" defTabSz="985323">
              <a:spcBef>
                <a:spcPts val="296"/>
              </a:spcBef>
              <a:defRPr/>
            </a:pPr>
            <a:r>
              <a:rPr lang="en-US" sz="5172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673" b="1" kern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SONNING  DARAJASI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930" y="1424030"/>
            <a:ext cx="12104523" cy="125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4" b="1" dirty="0">
                <a:ln w="1905"/>
                <a:solidFill>
                  <a:srgbClr val="00A8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+ 5 + 5 + 5 + 5 + 5 = 5 · 6 </a:t>
            </a:r>
            <a:endParaRPr lang="ru-RU" sz="7564" b="1" dirty="0">
              <a:ln w="1905"/>
              <a:solidFill>
                <a:srgbClr val="00A8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274" y="2774911"/>
            <a:ext cx="10281711" cy="125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4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· 5 · 5 · 5 · 5 · 5 =</a:t>
            </a:r>
            <a:endParaRPr lang="ru-RU" sz="8405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7469" y="4275892"/>
            <a:ext cx="10281711" cy="125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4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· a · a · … · a = aᵇ </a:t>
            </a:r>
            <a:endParaRPr lang="ru-RU" sz="7564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393239" y="2418427"/>
            <a:ext cx="675440" cy="6491741"/>
          </a:xfrm>
          <a:prstGeom prst="rightBrace">
            <a:avLst>
              <a:gd name="adj1" fmla="val 82692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98"/>
          </a:p>
        </p:txBody>
      </p:sp>
      <p:sp>
        <p:nvSpPr>
          <p:cNvPr id="12" name="TextBox 11"/>
          <p:cNvSpPr txBox="1"/>
          <p:nvPr/>
        </p:nvSpPr>
        <p:spPr>
          <a:xfrm>
            <a:off x="3999233" y="5851919"/>
            <a:ext cx="2101371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34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6303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6303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ta</a:t>
            </a:r>
            <a:endParaRPr lang="ru-RU" sz="5673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77809" y="2624814"/>
            <a:ext cx="1566454" cy="1515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245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5⁶ </a:t>
            </a:r>
            <a:endParaRPr lang="ru-RU" sz="9245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0440" y="144066"/>
            <a:ext cx="7226658" cy="888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172" b="1" kern="0" dirty="0">
                <a:solidFill>
                  <a:srgbClr val="FEFEFE"/>
                </a:solidFill>
                <a:latin typeface="Arial"/>
                <a:cs typeface="Arial"/>
              </a:rPr>
              <a:t>SONNING  DARAJASI </a:t>
            </a:r>
            <a:endParaRPr lang="ru-RU" sz="474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0037" y="1977897"/>
            <a:ext cx="3235181" cy="395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106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aᵇ</a:t>
            </a:r>
            <a:endParaRPr lang="ru-RU" sz="20904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8152" y="1080170"/>
            <a:ext cx="3771743" cy="1747683"/>
          </a:xfrm>
          <a:prstGeom prst="wedgeRoundRectCallout">
            <a:avLst>
              <a:gd name="adj1" fmla="val 33487"/>
              <a:gd name="adj2" fmla="val 1214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4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Daraja</a:t>
            </a:r>
            <a:r>
              <a:rPr lang="en-US" sz="504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4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asosi</a:t>
            </a:r>
            <a:endParaRPr lang="ru-RU" sz="5043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625947" y="1215199"/>
            <a:ext cx="4202744" cy="1859908"/>
          </a:xfrm>
          <a:prstGeom prst="wedgeRoundRectCallout">
            <a:avLst>
              <a:gd name="adj1" fmla="val -66298"/>
              <a:gd name="adj2" fmla="val 7129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4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Daraja</a:t>
            </a:r>
            <a:r>
              <a:rPr lang="en-US" sz="504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04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ko‘rsatkichi</a:t>
            </a:r>
            <a:endParaRPr lang="ru-RU" sz="5043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73105" y="2549765"/>
            <a:ext cx="4803136" cy="3452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79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901780" y="4200842"/>
            <a:ext cx="4202744" cy="1350882"/>
          </a:xfrm>
          <a:prstGeom prst="wedgeRoundRectCallout">
            <a:avLst>
              <a:gd name="adj1" fmla="val -74298"/>
              <a:gd name="adj2" fmla="val 255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564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Daraja</a:t>
            </a:r>
            <a:r>
              <a:rPr lang="en-US" sz="4202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202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8938" y="2849961"/>
            <a:ext cx="3077009" cy="2778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456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5⁶</a:t>
            </a:r>
            <a:endParaRPr lang="ru-RU" sz="14546" dirty="0"/>
          </a:p>
        </p:txBody>
      </p:sp>
    </p:spTree>
    <p:extLst>
      <p:ext uri="{BB962C8B-B14F-4D97-AF65-F5344CB8AC3E}">
        <p14:creationId xmlns:p14="http://schemas.microsoft.com/office/powerpoint/2010/main" val="15968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253" y="898687"/>
            <a:ext cx="7054605" cy="15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82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· a  = a² </a:t>
            </a:r>
            <a:endParaRPr lang="ru-RU" sz="9482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007" y="3675500"/>
            <a:ext cx="8705683" cy="15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82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· a · a = a³ </a:t>
            </a:r>
            <a:endParaRPr lang="ru-RU" sz="9482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216" y="216074"/>
            <a:ext cx="10360529" cy="888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172" b="1" kern="0" dirty="0">
                <a:solidFill>
                  <a:srgbClr val="FEFEFE"/>
                </a:solidFill>
                <a:latin typeface="Arial"/>
                <a:cs typeface="Arial"/>
              </a:rPr>
              <a:t>SONNING  KVADRATI  VA KUBI </a:t>
            </a:r>
            <a:endParaRPr lang="ru-RU" sz="4741" dirty="0"/>
          </a:p>
        </p:txBody>
      </p:sp>
      <p:sp>
        <p:nvSpPr>
          <p:cNvPr id="11" name="TextBox 10"/>
          <p:cNvSpPr txBox="1"/>
          <p:nvPr/>
        </p:nvSpPr>
        <p:spPr>
          <a:xfrm>
            <a:off x="1597665" y="2324617"/>
            <a:ext cx="8855780" cy="141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7²</a:t>
            </a:r>
            <a:r>
              <a:rPr lang="ru-RU" sz="862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n-US" sz="862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7·7</a:t>
            </a:r>
            <a:r>
              <a:rPr lang="ru-RU" sz="862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n-US" sz="862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862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en-US" sz="862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862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10" y="5068002"/>
            <a:ext cx="10400474" cy="15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82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3³ </a:t>
            </a:r>
            <a:r>
              <a:rPr lang="ru-RU" sz="9482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n-US" sz="9482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 · 3 · 3</a:t>
            </a:r>
            <a:r>
              <a:rPr lang="ru-RU" sz="9482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9482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27 </a:t>
            </a:r>
            <a:endParaRPr lang="ru-RU" sz="9482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</TotalTime>
  <Words>640</Words>
  <Application>Microsoft Office PowerPoint</Application>
  <PresentationFormat>Произвольный</PresentationFormat>
  <Paragraphs>169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Brush Script MT</vt:lpstr>
      <vt:lpstr>Calibri</vt:lpstr>
      <vt:lpstr>Office Theme</vt:lpstr>
      <vt:lpstr>MATEMATIKA</vt:lpstr>
      <vt:lpstr>  NATURAL  SONLARNI   BO‘LISH</vt:lpstr>
      <vt:lpstr>Презентация PowerPoint</vt:lpstr>
      <vt:lpstr>Презентация PowerPoint</vt:lpstr>
      <vt:lpstr>Презентация PowerPoint</vt:lpstr>
      <vt:lpstr>  HISOBLASH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MASALA</vt:lpstr>
      <vt:lpstr>YECHISH</vt:lpstr>
      <vt:lpstr> MASALA</vt:lpstr>
      <vt:lpstr>YECHISH</vt:lpstr>
      <vt:lpstr> MASALA</vt:lpstr>
      <vt:lpstr>YECHISH</vt:lpstr>
      <vt:lpstr>  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300</cp:revision>
  <dcterms:created xsi:type="dcterms:W3CDTF">2020-04-09T07:32:19Z</dcterms:created>
  <dcterms:modified xsi:type="dcterms:W3CDTF">2021-03-11T09:43:53Z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