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79" r:id="rId3"/>
  </p:sldMasterIdLst>
  <p:notesMasterIdLst>
    <p:notesMasterId r:id="rId24"/>
  </p:notesMasterIdLst>
  <p:sldIdLst>
    <p:sldId id="328" r:id="rId4"/>
    <p:sldId id="259" r:id="rId5"/>
    <p:sldId id="308" r:id="rId6"/>
    <p:sldId id="317" r:id="rId7"/>
    <p:sldId id="309" r:id="rId8"/>
    <p:sldId id="310" r:id="rId9"/>
    <p:sldId id="315" r:id="rId10"/>
    <p:sldId id="312" r:id="rId11"/>
    <p:sldId id="316" r:id="rId12"/>
    <p:sldId id="320" r:id="rId13"/>
    <p:sldId id="322" r:id="rId14"/>
    <p:sldId id="318" r:id="rId15"/>
    <p:sldId id="321" r:id="rId16"/>
    <p:sldId id="325" r:id="rId17"/>
    <p:sldId id="327" r:id="rId18"/>
    <p:sldId id="326" r:id="rId19"/>
    <p:sldId id="324" r:id="rId20"/>
    <p:sldId id="329" r:id="rId21"/>
    <p:sldId id="314" r:id="rId22"/>
    <p:sldId id="330" r:id="rId23"/>
  </p:sldIdLst>
  <p:sldSz cx="12185650" cy="7019925"/>
  <p:notesSz cx="5765800" cy="3244850"/>
  <p:defaultTextStyle>
    <a:defPPr>
      <a:defRPr lang="ru-RU"/>
    </a:defPPr>
    <a:lvl1pPr marL="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2215" userDrawn="1">
          <p15:clr>
            <a:srgbClr val="A4A3A4"/>
          </p15:clr>
        </p15:guide>
        <p15:guide id="3" orient="horz" pos="6230" userDrawn="1">
          <p15:clr>
            <a:srgbClr val="A4A3A4"/>
          </p15:clr>
        </p15:guide>
        <p15:guide id="4" pos="4565" userDrawn="1">
          <p15:clr>
            <a:srgbClr val="A4A3A4"/>
          </p15:clr>
        </p15:guide>
        <p15:guide id="5" pos="22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09" autoAdjust="0"/>
  </p:normalViewPr>
  <p:slideViewPr>
    <p:cSldViewPr>
      <p:cViewPr varScale="1">
        <p:scale>
          <a:sx n="59" d="100"/>
          <a:sy n="59" d="100"/>
        </p:scale>
        <p:origin x="872" y="52"/>
      </p:cViewPr>
      <p:guideLst>
        <p:guide orient="horz" pos="2808"/>
        <p:guide pos="2215"/>
        <p:guide orient="horz" pos="6230"/>
        <p:guide pos="4565"/>
        <p:guide pos="22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6" y="2176175"/>
            <a:ext cx="103578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50" y="3931158"/>
            <a:ext cx="852995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1221" y="1719232"/>
            <a:ext cx="7023673" cy="4865198"/>
          </a:xfrm>
        </p:spPr>
        <p:txBody>
          <a:bodyPr/>
          <a:lstStyle>
            <a:lvl1pPr>
              <a:defRPr sz="3385"/>
            </a:lvl1pPr>
            <a:lvl2pPr>
              <a:defRPr sz="2975"/>
            </a:lvl2pPr>
            <a:lvl3pPr>
              <a:defRPr sz="2462"/>
            </a:lvl3pPr>
            <a:lvl4pPr>
              <a:defRPr sz="2154"/>
            </a:lvl4pPr>
            <a:lvl5pPr>
              <a:defRPr sz="2154"/>
            </a:lvl5pPr>
            <a:lvl6pPr>
              <a:defRPr sz="2154"/>
            </a:lvl6pPr>
            <a:lvl7pPr>
              <a:defRPr sz="2154"/>
            </a:lvl7pPr>
            <a:lvl8pPr>
              <a:defRPr sz="2154"/>
            </a:lvl8pPr>
            <a:lvl9pPr>
              <a:defRPr sz="21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17988" y="1719232"/>
            <a:ext cx="7023673" cy="4865198"/>
          </a:xfrm>
        </p:spPr>
        <p:txBody>
          <a:bodyPr/>
          <a:lstStyle>
            <a:lvl1pPr>
              <a:defRPr sz="3385"/>
            </a:lvl1pPr>
            <a:lvl2pPr>
              <a:defRPr sz="2975"/>
            </a:lvl2pPr>
            <a:lvl3pPr>
              <a:defRPr sz="2462"/>
            </a:lvl3pPr>
            <a:lvl4pPr>
              <a:defRPr sz="2154"/>
            </a:lvl4pPr>
            <a:lvl5pPr>
              <a:defRPr sz="2154"/>
            </a:lvl5pPr>
            <a:lvl6pPr>
              <a:defRPr sz="2154"/>
            </a:lvl6pPr>
            <a:lvl7pPr>
              <a:defRPr sz="2154"/>
            </a:lvl7pPr>
            <a:lvl8pPr>
              <a:defRPr sz="2154"/>
            </a:lvl8pPr>
            <a:lvl9pPr>
              <a:defRPr sz="21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6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975" b="1"/>
            </a:lvl1pPr>
            <a:lvl2pPr marL="559115" indent="0">
              <a:buNone/>
              <a:defRPr sz="2462" b="1"/>
            </a:lvl2pPr>
            <a:lvl3pPr marL="1118234" indent="0">
              <a:buNone/>
              <a:defRPr sz="2154" b="1"/>
            </a:lvl3pPr>
            <a:lvl4pPr marL="1677350" indent="0">
              <a:buNone/>
              <a:defRPr sz="1949" b="1"/>
            </a:lvl4pPr>
            <a:lvl5pPr marL="2236464" indent="0">
              <a:buNone/>
              <a:defRPr sz="1949" b="1"/>
            </a:lvl5pPr>
            <a:lvl6pPr marL="2795581" indent="0">
              <a:buNone/>
              <a:defRPr sz="1949" b="1"/>
            </a:lvl6pPr>
            <a:lvl7pPr marL="3354699" indent="0">
              <a:buNone/>
              <a:defRPr sz="1949" b="1"/>
            </a:lvl7pPr>
            <a:lvl8pPr marL="3913814" indent="0">
              <a:buNone/>
              <a:defRPr sz="1949" b="1"/>
            </a:lvl8pPr>
            <a:lvl9pPr marL="4472931" indent="0">
              <a:buNone/>
              <a:defRPr sz="19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975"/>
            </a:lvl1pPr>
            <a:lvl2pPr>
              <a:defRPr sz="2462"/>
            </a:lvl2pPr>
            <a:lvl3pPr>
              <a:defRPr sz="2154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5" y="1571359"/>
            <a:ext cx="5386227" cy="654867"/>
          </a:xfrm>
        </p:spPr>
        <p:txBody>
          <a:bodyPr anchor="b"/>
          <a:lstStyle>
            <a:lvl1pPr marL="0" indent="0">
              <a:buNone/>
              <a:defRPr sz="2975" b="1"/>
            </a:lvl1pPr>
            <a:lvl2pPr marL="559115" indent="0">
              <a:buNone/>
              <a:defRPr sz="2462" b="1"/>
            </a:lvl2pPr>
            <a:lvl3pPr marL="1118234" indent="0">
              <a:buNone/>
              <a:defRPr sz="2154" b="1"/>
            </a:lvl3pPr>
            <a:lvl4pPr marL="1677350" indent="0">
              <a:buNone/>
              <a:defRPr sz="1949" b="1"/>
            </a:lvl4pPr>
            <a:lvl5pPr marL="2236464" indent="0">
              <a:buNone/>
              <a:defRPr sz="1949" b="1"/>
            </a:lvl5pPr>
            <a:lvl6pPr marL="2795581" indent="0">
              <a:buNone/>
              <a:defRPr sz="1949" b="1"/>
            </a:lvl6pPr>
            <a:lvl7pPr marL="3354699" indent="0">
              <a:buNone/>
              <a:defRPr sz="1949" b="1"/>
            </a:lvl7pPr>
            <a:lvl8pPr marL="3913814" indent="0">
              <a:buNone/>
              <a:defRPr sz="1949" b="1"/>
            </a:lvl8pPr>
            <a:lvl9pPr marL="4472931" indent="0">
              <a:buNone/>
              <a:defRPr sz="19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0145" y="2226226"/>
            <a:ext cx="5386227" cy="4044582"/>
          </a:xfrm>
        </p:spPr>
        <p:txBody>
          <a:bodyPr/>
          <a:lstStyle>
            <a:lvl1pPr>
              <a:defRPr sz="2975"/>
            </a:lvl1pPr>
            <a:lvl2pPr>
              <a:defRPr sz="2462"/>
            </a:lvl2pPr>
            <a:lvl3pPr>
              <a:defRPr sz="2154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8EE99-8902-42F0-86F6-8DD7087641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8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4251" y="279500"/>
            <a:ext cx="6812117" cy="5991312"/>
          </a:xfrm>
        </p:spPr>
        <p:txBody>
          <a:bodyPr/>
          <a:lstStyle>
            <a:lvl1pPr>
              <a:defRPr sz="3898"/>
            </a:lvl1pPr>
            <a:lvl2pPr>
              <a:defRPr sz="3385"/>
            </a:lvl2pPr>
            <a:lvl3pPr>
              <a:defRPr sz="2975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7"/>
            <a:ext cx="4008995" cy="4801824"/>
          </a:xfrm>
        </p:spPr>
        <p:txBody>
          <a:bodyPr/>
          <a:lstStyle>
            <a:lvl1pPr marL="0" indent="0">
              <a:buNone/>
              <a:defRPr sz="1744"/>
            </a:lvl1pPr>
            <a:lvl2pPr marL="559115" indent="0">
              <a:buNone/>
              <a:defRPr sz="1436"/>
            </a:lvl2pPr>
            <a:lvl3pPr marL="1118234" indent="0">
              <a:buNone/>
              <a:defRPr sz="1231"/>
            </a:lvl3pPr>
            <a:lvl4pPr marL="1677350" indent="0">
              <a:buNone/>
              <a:defRPr sz="1128"/>
            </a:lvl4pPr>
            <a:lvl5pPr marL="2236464" indent="0">
              <a:buNone/>
              <a:defRPr sz="1128"/>
            </a:lvl5pPr>
            <a:lvl6pPr marL="2795581" indent="0">
              <a:buNone/>
              <a:defRPr sz="1128"/>
            </a:lvl6pPr>
            <a:lvl7pPr marL="3354699" indent="0">
              <a:buNone/>
              <a:defRPr sz="1128"/>
            </a:lvl7pPr>
            <a:lvl8pPr marL="3913814" indent="0">
              <a:buNone/>
              <a:defRPr sz="1128"/>
            </a:lvl8pPr>
            <a:lvl9pPr marL="4472931" indent="0">
              <a:buNone/>
              <a:defRPr sz="112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9"/>
            <a:ext cx="7311390" cy="580119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4"/>
            <a:ext cx="7311390" cy="4211955"/>
          </a:xfrm>
        </p:spPr>
        <p:txBody>
          <a:bodyPr/>
          <a:lstStyle>
            <a:lvl1pPr marL="0" indent="0">
              <a:buNone/>
              <a:defRPr sz="3898"/>
            </a:lvl1pPr>
            <a:lvl2pPr marL="559115" indent="0">
              <a:buNone/>
              <a:defRPr sz="3385"/>
            </a:lvl2pPr>
            <a:lvl3pPr marL="1118234" indent="0">
              <a:buNone/>
              <a:defRPr sz="2975"/>
            </a:lvl3pPr>
            <a:lvl4pPr marL="1677350" indent="0">
              <a:buNone/>
              <a:defRPr sz="2462"/>
            </a:lvl4pPr>
            <a:lvl5pPr marL="2236464" indent="0">
              <a:buNone/>
              <a:defRPr sz="2462"/>
            </a:lvl5pPr>
            <a:lvl6pPr marL="2795581" indent="0">
              <a:buNone/>
              <a:defRPr sz="2462"/>
            </a:lvl6pPr>
            <a:lvl7pPr marL="3354699" indent="0">
              <a:buNone/>
              <a:defRPr sz="2462"/>
            </a:lvl7pPr>
            <a:lvl8pPr marL="3913814" indent="0">
              <a:buNone/>
              <a:defRPr sz="2462"/>
            </a:lvl8pPr>
            <a:lvl9pPr marL="4472931" indent="0">
              <a:buNone/>
              <a:defRPr sz="24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8"/>
            <a:ext cx="7311390" cy="823866"/>
          </a:xfrm>
        </p:spPr>
        <p:txBody>
          <a:bodyPr/>
          <a:lstStyle>
            <a:lvl1pPr marL="0" indent="0">
              <a:buNone/>
              <a:defRPr sz="1744"/>
            </a:lvl1pPr>
            <a:lvl2pPr marL="559115" indent="0">
              <a:buNone/>
              <a:defRPr sz="1436"/>
            </a:lvl2pPr>
            <a:lvl3pPr marL="1118234" indent="0">
              <a:buNone/>
              <a:defRPr sz="1231"/>
            </a:lvl3pPr>
            <a:lvl4pPr marL="1677350" indent="0">
              <a:buNone/>
              <a:defRPr sz="1128"/>
            </a:lvl4pPr>
            <a:lvl5pPr marL="2236464" indent="0">
              <a:buNone/>
              <a:defRPr sz="1128"/>
            </a:lvl5pPr>
            <a:lvl6pPr marL="2795581" indent="0">
              <a:buNone/>
              <a:defRPr sz="1128"/>
            </a:lvl6pPr>
            <a:lvl7pPr marL="3354699" indent="0">
              <a:buNone/>
              <a:defRPr sz="1128"/>
            </a:lvl7pPr>
            <a:lvl8pPr marL="3913814" indent="0">
              <a:buNone/>
              <a:defRPr sz="1128"/>
            </a:lvl8pPr>
            <a:lvl9pPr marL="4472931" indent="0">
              <a:buNone/>
              <a:defRPr sz="112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479051" y="295749"/>
            <a:ext cx="3562611" cy="628868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1221" y="295749"/>
            <a:ext cx="10484736" cy="62886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927" y="2180729"/>
            <a:ext cx="10357803" cy="15047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851" y="3977957"/>
            <a:ext cx="8529955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8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72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78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8331" y="2125267"/>
            <a:ext cx="8408988" cy="741870"/>
          </a:xfrm>
        </p:spPr>
        <p:txBody>
          <a:bodyPr lIns="0" tIns="0" rIns="0" bIns="0"/>
          <a:lstStyle>
            <a:lvl1pPr>
              <a:defRPr sz="4821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3" y="4510955"/>
            <a:ext cx="10357803" cy="1394235"/>
          </a:xfrm>
        </p:spPr>
        <p:txBody>
          <a:bodyPr anchor="t"/>
          <a:lstStyle>
            <a:lvl1pPr algn="l">
              <a:defRPr sz="492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3" y="2975344"/>
            <a:ext cx="10357803" cy="1535608"/>
          </a:xfrm>
        </p:spPr>
        <p:txBody>
          <a:bodyPr anchor="b"/>
          <a:lstStyle>
            <a:lvl1pPr marL="0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1pPr>
            <a:lvl2pPr marL="559115" indent="0">
              <a:buNone/>
              <a:defRPr sz="2154">
                <a:solidFill>
                  <a:schemeClr val="tx1">
                    <a:tint val="75000"/>
                  </a:schemeClr>
                </a:solidFill>
              </a:defRPr>
            </a:lvl2pPr>
            <a:lvl3pPr marL="1118234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3pPr>
            <a:lvl4pPr marL="1677350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4pPr>
            <a:lvl5pPr marL="2236464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5pPr>
            <a:lvl6pPr marL="2795581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6pPr>
            <a:lvl7pPr marL="3354699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7pPr>
            <a:lvl8pPr marL="3913814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8pPr>
            <a:lvl9pPr marL="4472931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1221" y="1719232"/>
            <a:ext cx="7023673" cy="4865198"/>
          </a:xfrm>
        </p:spPr>
        <p:txBody>
          <a:bodyPr/>
          <a:lstStyle>
            <a:lvl1pPr>
              <a:defRPr sz="3385"/>
            </a:lvl1pPr>
            <a:lvl2pPr>
              <a:defRPr sz="2975"/>
            </a:lvl2pPr>
            <a:lvl3pPr>
              <a:defRPr sz="2462"/>
            </a:lvl3pPr>
            <a:lvl4pPr>
              <a:defRPr sz="2154"/>
            </a:lvl4pPr>
            <a:lvl5pPr>
              <a:defRPr sz="2154"/>
            </a:lvl5pPr>
            <a:lvl6pPr>
              <a:defRPr sz="2154"/>
            </a:lvl6pPr>
            <a:lvl7pPr>
              <a:defRPr sz="2154"/>
            </a:lvl7pPr>
            <a:lvl8pPr>
              <a:defRPr sz="2154"/>
            </a:lvl8pPr>
            <a:lvl9pPr>
              <a:defRPr sz="21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17988" y="1719232"/>
            <a:ext cx="7023673" cy="4865198"/>
          </a:xfrm>
        </p:spPr>
        <p:txBody>
          <a:bodyPr/>
          <a:lstStyle>
            <a:lvl1pPr>
              <a:defRPr sz="3385"/>
            </a:lvl1pPr>
            <a:lvl2pPr>
              <a:defRPr sz="2975"/>
            </a:lvl2pPr>
            <a:lvl3pPr>
              <a:defRPr sz="2462"/>
            </a:lvl3pPr>
            <a:lvl4pPr>
              <a:defRPr sz="2154"/>
            </a:lvl4pPr>
            <a:lvl5pPr>
              <a:defRPr sz="2154"/>
            </a:lvl5pPr>
            <a:lvl6pPr>
              <a:defRPr sz="2154"/>
            </a:lvl6pPr>
            <a:lvl7pPr>
              <a:defRPr sz="2154"/>
            </a:lvl7pPr>
            <a:lvl8pPr>
              <a:defRPr sz="2154"/>
            </a:lvl8pPr>
            <a:lvl9pPr>
              <a:defRPr sz="21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6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975" b="1"/>
            </a:lvl1pPr>
            <a:lvl2pPr marL="559115" indent="0">
              <a:buNone/>
              <a:defRPr sz="2462" b="1"/>
            </a:lvl2pPr>
            <a:lvl3pPr marL="1118234" indent="0">
              <a:buNone/>
              <a:defRPr sz="2154" b="1"/>
            </a:lvl3pPr>
            <a:lvl4pPr marL="1677350" indent="0">
              <a:buNone/>
              <a:defRPr sz="1949" b="1"/>
            </a:lvl4pPr>
            <a:lvl5pPr marL="2236464" indent="0">
              <a:buNone/>
              <a:defRPr sz="1949" b="1"/>
            </a:lvl5pPr>
            <a:lvl6pPr marL="2795581" indent="0">
              <a:buNone/>
              <a:defRPr sz="1949" b="1"/>
            </a:lvl6pPr>
            <a:lvl7pPr marL="3354699" indent="0">
              <a:buNone/>
              <a:defRPr sz="1949" b="1"/>
            </a:lvl7pPr>
            <a:lvl8pPr marL="3913814" indent="0">
              <a:buNone/>
              <a:defRPr sz="1949" b="1"/>
            </a:lvl8pPr>
            <a:lvl9pPr marL="4472931" indent="0">
              <a:buNone/>
              <a:defRPr sz="19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975"/>
            </a:lvl1pPr>
            <a:lvl2pPr>
              <a:defRPr sz="2462"/>
            </a:lvl2pPr>
            <a:lvl3pPr>
              <a:defRPr sz="2154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5" y="1571359"/>
            <a:ext cx="5386227" cy="654867"/>
          </a:xfrm>
        </p:spPr>
        <p:txBody>
          <a:bodyPr anchor="b"/>
          <a:lstStyle>
            <a:lvl1pPr marL="0" indent="0">
              <a:buNone/>
              <a:defRPr sz="2975" b="1"/>
            </a:lvl1pPr>
            <a:lvl2pPr marL="559115" indent="0">
              <a:buNone/>
              <a:defRPr sz="2462" b="1"/>
            </a:lvl2pPr>
            <a:lvl3pPr marL="1118234" indent="0">
              <a:buNone/>
              <a:defRPr sz="2154" b="1"/>
            </a:lvl3pPr>
            <a:lvl4pPr marL="1677350" indent="0">
              <a:buNone/>
              <a:defRPr sz="1949" b="1"/>
            </a:lvl4pPr>
            <a:lvl5pPr marL="2236464" indent="0">
              <a:buNone/>
              <a:defRPr sz="1949" b="1"/>
            </a:lvl5pPr>
            <a:lvl6pPr marL="2795581" indent="0">
              <a:buNone/>
              <a:defRPr sz="1949" b="1"/>
            </a:lvl6pPr>
            <a:lvl7pPr marL="3354699" indent="0">
              <a:buNone/>
              <a:defRPr sz="1949" b="1"/>
            </a:lvl7pPr>
            <a:lvl8pPr marL="3913814" indent="0">
              <a:buNone/>
              <a:defRPr sz="1949" b="1"/>
            </a:lvl8pPr>
            <a:lvl9pPr marL="4472931" indent="0">
              <a:buNone/>
              <a:defRPr sz="19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0145" y="2226226"/>
            <a:ext cx="5386227" cy="4044582"/>
          </a:xfrm>
        </p:spPr>
        <p:txBody>
          <a:bodyPr/>
          <a:lstStyle>
            <a:lvl1pPr>
              <a:defRPr sz="2975"/>
            </a:lvl1pPr>
            <a:lvl2pPr>
              <a:defRPr sz="2462"/>
            </a:lvl2pPr>
            <a:lvl3pPr>
              <a:defRPr sz="2154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8EE99-8902-42F0-86F6-8DD7087641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8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4251" y="279500"/>
            <a:ext cx="6812117" cy="5991312"/>
          </a:xfrm>
        </p:spPr>
        <p:txBody>
          <a:bodyPr/>
          <a:lstStyle>
            <a:lvl1pPr>
              <a:defRPr sz="3898"/>
            </a:lvl1pPr>
            <a:lvl2pPr>
              <a:defRPr sz="3385"/>
            </a:lvl2pPr>
            <a:lvl3pPr>
              <a:defRPr sz="2975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7"/>
            <a:ext cx="4008995" cy="4801824"/>
          </a:xfrm>
        </p:spPr>
        <p:txBody>
          <a:bodyPr/>
          <a:lstStyle>
            <a:lvl1pPr marL="0" indent="0">
              <a:buNone/>
              <a:defRPr sz="1744"/>
            </a:lvl1pPr>
            <a:lvl2pPr marL="559115" indent="0">
              <a:buNone/>
              <a:defRPr sz="1436"/>
            </a:lvl2pPr>
            <a:lvl3pPr marL="1118234" indent="0">
              <a:buNone/>
              <a:defRPr sz="1231"/>
            </a:lvl3pPr>
            <a:lvl4pPr marL="1677350" indent="0">
              <a:buNone/>
              <a:defRPr sz="1128"/>
            </a:lvl4pPr>
            <a:lvl5pPr marL="2236464" indent="0">
              <a:buNone/>
              <a:defRPr sz="1128"/>
            </a:lvl5pPr>
            <a:lvl6pPr marL="2795581" indent="0">
              <a:buNone/>
              <a:defRPr sz="1128"/>
            </a:lvl6pPr>
            <a:lvl7pPr marL="3354699" indent="0">
              <a:buNone/>
              <a:defRPr sz="1128"/>
            </a:lvl7pPr>
            <a:lvl8pPr marL="3913814" indent="0">
              <a:buNone/>
              <a:defRPr sz="1128"/>
            </a:lvl8pPr>
            <a:lvl9pPr marL="4472931" indent="0">
              <a:buNone/>
              <a:defRPr sz="112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9"/>
            <a:ext cx="7311390" cy="580119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4"/>
            <a:ext cx="7311390" cy="4211955"/>
          </a:xfrm>
        </p:spPr>
        <p:txBody>
          <a:bodyPr/>
          <a:lstStyle>
            <a:lvl1pPr marL="0" indent="0">
              <a:buNone/>
              <a:defRPr sz="3898"/>
            </a:lvl1pPr>
            <a:lvl2pPr marL="559115" indent="0">
              <a:buNone/>
              <a:defRPr sz="3385"/>
            </a:lvl2pPr>
            <a:lvl3pPr marL="1118234" indent="0">
              <a:buNone/>
              <a:defRPr sz="2975"/>
            </a:lvl3pPr>
            <a:lvl4pPr marL="1677350" indent="0">
              <a:buNone/>
              <a:defRPr sz="2462"/>
            </a:lvl4pPr>
            <a:lvl5pPr marL="2236464" indent="0">
              <a:buNone/>
              <a:defRPr sz="2462"/>
            </a:lvl5pPr>
            <a:lvl6pPr marL="2795581" indent="0">
              <a:buNone/>
              <a:defRPr sz="2462"/>
            </a:lvl6pPr>
            <a:lvl7pPr marL="3354699" indent="0">
              <a:buNone/>
              <a:defRPr sz="2462"/>
            </a:lvl7pPr>
            <a:lvl8pPr marL="3913814" indent="0">
              <a:buNone/>
              <a:defRPr sz="2462"/>
            </a:lvl8pPr>
            <a:lvl9pPr marL="4472931" indent="0">
              <a:buNone/>
              <a:defRPr sz="24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8"/>
            <a:ext cx="7311390" cy="823866"/>
          </a:xfrm>
        </p:spPr>
        <p:txBody>
          <a:bodyPr/>
          <a:lstStyle>
            <a:lvl1pPr marL="0" indent="0">
              <a:buNone/>
              <a:defRPr sz="1744"/>
            </a:lvl1pPr>
            <a:lvl2pPr marL="559115" indent="0">
              <a:buNone/>
              <a:defRPr sz="1436"/>
            </a:lvl2pPr>
            <a:lvl3pPr marL="1118234" indent="0">
              <a:buNone/>
              <a:defRPr sz="1231"/>
            </a:lvl3pPr>
            <a:lvl4pPr marL="1677350" indent="0">
              <a:buNone/>
              <a:defRPr sz="1128"/>
            </a:lvl4pPr>
            <a:lvl5pPr marL="2236464" indent="0">
              <a:buNone/>
              <a:defRPr sz="1128"/>
            </a:lvl5pPr>
            <a:lvl6pPr marL="2795581" indent="0">
              <a:buNone/>
              <a:defRPr sz="1128"/>
            </a:lvl6pPr>
            <a:lvl7pPr marL="3354699" indent="0">
              <a:buNone/>
              <a:defRPr sz="1128"/>
            </a:lvl7pPr>
            <a:lvl8pPr marL="3913814" indent="0">
              <a:buNone/>
              <a:defRPr sz="1128"/>
            </a:lvl8pPr>
            <a:lvl9pPr marL="4472931" indent="0">
              <a:buNone/>
              <a:defRPr sz="112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479051" y="295749"/>
            <a:ext cx="3562611" cy="628868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1221" y="295749"/>
            <a:ext cx="10484736" cy="62886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51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7" name="bg object 17"/>
          <p:cNvSpPr/>
          <p:nvPr/>
        </p:nvSpPr>
        <p:spPr>
          <a:xfrm>
            <a:off x="141280" y="153944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78" y="2903723"/>
            <a:ext cx="3404895" cy="840116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8" y="1559302"/>
            <a:ext cx="3855658" cy="457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7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599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51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7" name="bg object 17"/>
          <p:cNvSpPr/>
          <p:nvPr/>
        </p:nvSpPr>
        <p:spPr>
          <a:xfrm>
            <a:off x="141280" y="153944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78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8" y="1559302"/>
            <a:ext cx="3855658" cy="457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7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2441" y="2285228"/>
            <a:ext cx="5541249" cy="223785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78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EE99-8902-42F0-86F6-8DD70876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927" y="2180729"/>
            <a:ext cx="10357803" cy="15047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851" y="3977957"/>
            <a:ext cx="8529955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8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72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3" y="4510955"/>
            <a:ext cx="10357803" cy="1394235"/>
          </a:xfrm>
        </p:spPr>
        <p:txBody>
          <a:bodyPr anchor="t"/>
          <a:lstStyle>
            <a:lvl1pPr algn="l">
              <a:defRPr sz="492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3" y="2975344"/>
            <a:ext cx="10357803" cy="1535608"/>
          </a:xfrm>
        </p:spPr>
        <p:txBody>
          <a:bodyPr anchor="b"/>
          <a:lstStyle>
            <a:lvl1pPr marL="0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1pPr>
            <a:lvl2pPr marL="559115" indent="0">
              <a:buNone/>
              <a:defRPr sz="2154">
                <a:solidFill>
                  <a:schemeClr val="tx1">
                    <a:tint val="75000"/>
                  </a:schemeClr>
                </a:solidFill>
              </a:defRPr>
            </a:lvl2pPr>
            <a:lvl3pPr marL="1118234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3pPr>
            <a:lvl4pPr marL="1677350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4pPr>
            <a:lvl5pPr marL="2236464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5pPr>
            <a:lvl6pPr marL="2795581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6pPr>
            <a:lvl7pPr marL="3354699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7pPr>
            <a:lvl8pPr marL="3913814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8pPr>
            <a:lvl9pPr marL="4472931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51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78" y="2903721"/>
            <a:ext cx="340489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8331" y="2125265"/>
            <a:ext cx="840898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29"/>
            <a:ext cx="389940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29"/>
            <a:ext cx="280270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29"/>
            <a:ext cx="280270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92980">
        <a:defRPr>
          <a:latin typeface="+mn-lt"/>
          <a:ea typeface="+mn-ea"/>
          <a:cs typeface="+mn-cs"/>
        </a:defRPr>
      </a:lvl2pPr>
      <a:lvl3pPr marL="1985961">
        <a:defRPr>
          <a:latin typeface="+mn-lt"/>
          <a:ea typeface="+mn-ea"/>
          <a:cs typeface="+mn-cs"/>
        </a:defRPr>
      </a:lvl3pPr>
      <a:lvl4pPr marL="2978943">
        <a:defRPr>
          <a:latin typeface="+mn-lt"/>
          <a:ea typeface="+mn-ea"/>
          <a:cs typeface="+mn-cs"/>
        </a:defRPr>
      </a:lvl4pPr>
      <a:lvl5pPr marL="3971923">
        <a:defRPr>
          <a:latin typeface="+mn-lt"/>
          <a:ea typeface="+mn-ea"/>
          <a:cs typeface="+mn-cs"/>
        </a:defRPr>
      </a:lvl5pPr>
      <a:lvl6pPr marL="4964906">
        <a:defRPr>
          <a:latin typeface="+mn-lt"/>
          <a:ea typeface="+mn-ea"/>
          <a:cs typeface="+mn-cs"/>
        </a:defRPr>
      </a:lvl6pPr>
      <a:lvl7pPr marL="5957886">
        <a:defRPr>
          <a:latin typeface="+mn-lt"/>
          <a:ea typeface="+mn-ea"/>
          <a:cs typeface="+mn-cs"/>
        </a:defRPr>
      </a:lvl7pPr>
      <a:lvl8pPr marL="6950866">
        <a:defRPr>
          <a:latin typeface="+mn-lt"/>
          <a:ea typeface="+mn-ea"/>
          <a:cs typeface="+mn-cs"/>
        </a:defRPr>
      </a:lvl8pPr>
      <a:lvl9pPr marL="794384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92980">
        <a:defRPr>
          <a:latin typeface="+mn-lt"/>
          <a:ea typeface="+mn-ea"/>
          <a:cs typeface="+mn-cs"/>
        </a:defRPr>
      </a:lvl2pPr>
      <a:lvl3pPr marL="1985961">
        <a:defRPr>
          <a:latin typeface="+mn-lt"/>
          <a:ea typeface="+mn-ea"/>
          <a:cs typeface="+mn-cs"/>
        </a:defRPr>
      </a:lvl3pPr>
      <a:lvl4pPr marL="2978943">
        <a:defRPr>
          <a:latin typeface="+mn-lt"/>
          <a:ea typeface="+mn-ea"/>
          <a:cs typeface="+mn-cs"/>
        </a:defRPr>
      </a:lvl4pPr>
      <a:lvl5pPr marL="3971923">
        <a:defRPr>
          <a:latin typeface="+mn-lt"/>
          <a:ea typeface="+mn-ea"/>
          <a:cs typeface="+mn-cs"/>
        </a:defRPr>
      </a:lvl5pPr>
      <a:lvl6pPr marL="4964906">
        <a:defRPr>
          <a:latin typeface="+mn-lt"/>
          <a:ea typeface="+mn-ea"/>
          <a:cs typeface="+mn-cs"/>
        </a:defRPr>
      </a:lvl6pPr>
      <a:lvl7pPr marL="5957886">
        <a:defRPr>
          <a:latin typeface="+mn-lt"/>
          <a:ea typeface="+mn-ea"/>
          <a:cs typeface="+mn-cs"/>
        </a:defRPr>
      </a:lvl7pPr>
      <a:lvl8pPr marL="6950866">
        <a:defRPr>
          <a:latin typeface="+mn-lt"/>
          <a:ea typeface="+mn-ea"/>
          <a:cs typeface="+mn-cs"/>
        </a:defRPr>
      </a:lvl8pPr>
      <a:lvl9pPr marL="794384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6" y="281122"/>
            <a:ext cx="10967085" cy="1169988"/>
          </a:xfrm>
          <a:prstGeom prst="rect">
            <a:avLst/>
          </a:prstGeom>
        </p:spPr>
        <p:txBody>
          <a:bodyPr vert="horz" lIns="109021" tIns="54511" rIns="109021" bIns="545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6" y="1637986"/>
            <a:ext cx="10967085" cy="4632826"/>
          </a:xfrm>
          <a:prstGeom prst="rect">
            <a:avLst/>
          </a:prstGeom>
        </p:spPr>
        <p:txBody>
          <a:bodyPr vert="horz" lIns="109021" tIns="54511" rIns="109021" bIns="545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83" y="6506433"/>
            <a:ext cx="2843318" cy="373746"/>
          </a:xfrm>
          <a:prstGeom prst="rect">
            <a:avLst/>
          </a:prstGeom>
        </p:spPr>
        <p:txBody>
          <a:bodyPr vert="horz" lIns="109021" tIns="54511" rIns="109021" bIns="54511" rtlCol="0" anchor="ctr"/>
          <a:lstStyle>
            <a:lvl1pPr algn="l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3434" y="6506433"/>
            <a:ext cx="3858789" cy="373746"/>
          </a:xfrm>
          <a:prstGeom prst="rect">
            <a:avLst/>
          </a:prstGeom>
        </p:spPr>
        <p:txBody>
          <a:bodyPr vert="horz" lIns="109021" tIns="54511" rIns="109021" bIns="54511" rtlCol="0" anchor="ctr"/>
          <a:lstStyle>
            <a:lvl1pPr algn="ct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3049" y="6506433"/>
            <a:ext cx="2843318" cy="373746"/>
          </a:xfrm>
          <a:prstGeom prst="rect">
            <a:avLst/>
          </a:prstGeom>
        </p:spPr>
        <p:txBody>
          <a:bodyPr vert="horz" lIns="109021" tIns="54511" rIns="109021" bIns="54511" rtlCol="0" anchor="ctr"/>
          <a:lstStyle>
            <a:lvl1pPr algn="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1118234" rtl="0" eaLnBrk="1" latinLnBrk="0" hangingPunct="1">
        <a:spcBef>
          <a:spcPct val="0"/>
        </a:spcBef>
        <a:buNone/>
        <a:defRPr sz="5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9337" indent="-419337" algn="l" defTabSz="1118234" rtl="0" eaLnBrk="1" latinLnBrk="0" hangingPunct="1">
        <a:spcBef>
          <a:spcPct val="20000"/>
        </a:spcBef>
        <a:buFont typeface="Arial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1pPr>
      <a:lvl2pPr marL="908564" indent="-349447" algn="l" defTabSz="1118234" rtl="0" eaLnBrk="1" latinLnBrk="0" hangingPunct="1">
        <a:spcBef>
          <a:spcPct val="20000"/>
        </a:spcBef>
        <a:buFont typeface="Arial" pitchFamily="34" charset="0"/>
        <a:buChar char="–"/>
        <a:defRPr sz="3385" kern="1200">
          <a:solidFill>
            <a:schemeClr val="tx1"/>
          </a:solidFill>
          <a:latin typeface="+mn-lt"/>
          <a:ea typeface="+mn-ea"/>
          <a:cs typeface="+mn-cs"/>
        </a:defRPr>
      </a:lvl2pPr>
      <a:lvl3pPr marL="1397791" indent="-279559" algn="l" defTabSz="1118234" rtl="0" eaLnBrk="1" latinLnBrk="0" hangingPunct="1">
        <a:spcBef>
          <a:spcPct val="20000"/>
        </a:spcBef>
        <a:buFont typeface="Arial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3pPr>
      <a:lvl4pPr marL="1956907" indent="-279559" algn="l" defTabSz="1118234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16025" indent="-279559" algn="l" defTabSz="1118234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75140" indent="-279559" algn="l" defTabSz="111823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34256" indent="-279559" algn="l" defTabSz="111823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193372" indent="-279559" algn="l" defTabSz="111823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52490" indent="-279559" algn="l" defTabSz="111823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1pPr>
      <a:lvl2pPr marL="559115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2pPr>
      <a:lvl3pPr marL="1118234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3pPr>
      <a:lvl4pPr marL="1677350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4pPr>
      <a:lvl5pPr marL="2236464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5pPr>
      <a:lvl6pPr marL="2795581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6pPr>
      <a:lvl7pPr marL="3354699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7pPr>
      <a:lvl8pPr marL="3913814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8pPr>
      <a:lvl9pPr marL="4472931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6" y="281122"/>
            <a:ext cx="10967085" cy="1169988"/>
          </a:xfrm>
          <a:prstGeom prst="rect">
            <a:avLst/>
          </a:prstGeom>
        </p:spPr>
        <p:txBody>
          <a:bodyPr vert="horz" lIns="109021" tIns="54511" rIns="109021" bIns="545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6" y="1637986"/>
            <a:ext cx="10967085" cy="4632826"/>
          </a:xfrm>
          <a:prstGeom prst="rect">
            <a:avLst/>
          </a:prstGeom>
        </p:spPr>
        <p:txBody>
          <a:bodyPr vert="horz" lIns="109021" tIns="54511" rIns="109021" bIns="545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83" y="6506433"/>
            <a:ext cx="2843318" cy="373746"/>
          </a:xfrm>
          <a:prstGeom prst="rect">
            <a:avLst/>
          </a:prstGeom>
        </p:spPr>
        <p:txBody>
          <a:bodyPr vert="horz" lIns="109021" tIns="54511" rIns="109021" bIns="54511" rtlCol="0" anchor="ctr"/>
          <a:lstStyle>
            <a:lvl1pPr algn="l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3434" y="6506433"/>
            <a:ext cx="3858789" cy="373746"/>
          </a:xfrm>
          <a:prstGeom prst="rect">
            <a:avLst/>
          </a:prstGeom>
        </p:spPr>
        <p:txBody>
          <a:bodyPr vert="horz" lIns="109021" tIns="54511" rIns="109021" bIns="54511" rtlCol="0" anchor="ctr"/>
          <a:lstStyle>
            <a:lvl1pPr algn="ct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3049" y="6506433"/>
            <a:ext cx="2843318" cy="373746"/>
          </a:xfrm>
          <a:prstGeom prst="rect">
            <a:avLst/>
          </a:prstGeom>
        </p:spPr>
        <p:txBody>
          <a:bodyPr vert="horz" lIns="109021" tIns="54511" rIns="109021" bIns="54511" rtlCol="0" anchor="ctr"/>
          <a:lstStyle>
            <a:lvl1pPr algn="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defTabSz="1118234" rtl="0" eaLnBrk="1" latinLnBrk="0" hangingPunct="1">
        <a:spcBef>
          <a:spcPct val="0"/>
        </a:spcBef>
        <a:buNone/>
        <a:defRPr sz="5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9337" indent="-419337" algn="l" defTabSz="1118234" rtl="0" eaLnBrk="1" latinLnBrk="0" hangingPunct="1">
        <a:spcBef>
          <a:spcPct val="20000"/>
        </a:spcBef>
        <a:buFont typeface="Arial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1pPr>
      <a:lvl2pPr marL="908564" indent="-349447" algn="l" defTabSz="1118234" rtl="0" eaLnBrk="1" latinLnBrk="0" hangingPunct="1">
        <a:spcBef>
          <a:spcPct val="20000"/>
        </a:spcBef>
        <a:buFont typeface="Arial" pitchFamily="34" charset="0"/>
        <a:buChar char="–"/>
        <a:defRPr sz="3385" kern="1200">
          <a:solidFill>
            <a:schemeClr val="tx1"/>
          </a:solidFill>
          <a:latin typeface="+mn-lt"/>
          <a:ea typeface="+mn-ea"/>
          <a:cs typeface="+mn-cs"/>
        </a:defRPr>
      </a:lvl2pPr>
      <a:lvl3pPr marL="1397791" indent="-279559" algn="l" defTabSz="1118234" rtl="0" eaLnBrk="1" latinLnBrk="0" hangingPunct="1">
        <a:spcBef>
          <a:spcPct val="20000"/>
        </a:spcBef>
        <a:buFont typeface="Arial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3pPr>
      <a:lvl4pPr marL="1956907" indent="-279559" algn="l" defTabSz="1118234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16025" indent="-279559" algn="l" defTabSz="1118234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75140" indent="-279559" algn="l" defTabSz="111823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34256" indent="-279559" algn="l" defTabSz="111823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193372" indent="-279559" algn="l" defTabSz="111823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52490" indent="-279559" algn="l" defTabSz="111823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1pPr>
      <a:lvl2pPr marL="559115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2pPr>
      <a:lvl3pPr marL="1118234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3pPr>
      <a:lvl4pPr marL="1677350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4pPr>
      <a:lvl5pPr marL="2236464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5pPr>
      <a:lvl6pPr marL="2795581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6pPr>
      <a:lvl7pPr marL="3354699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7pPr>
      <a:lvl8pPr marL="3913814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8pPr>
      <a:lvl9pPr marL="4472931" algn="l" defTabSz="111823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1797"/>
            <a:ext cx="12173572" cy="228922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94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1050" y="363419"/>
            <a:ext cx="6664926" cy="1150765"/>
          </a:xfrm>
          <a:prstGeom prst="rect">
            <a:avLst/>
          </a:prstGeom>
        </p:spPr>
        <p:txBody>
          <a:bodyPr vert="horz" wrap="square" lIns="0" tIns="31243" rIns="0" bIns="0" rtlCol="0">
            <a:spAutoFit/>
          </a:bodyPr>
          <a:lstStyle/>
          <a:p>
            <a:pPr marL="27169" algn="ctr">
              <a:spcBef>
                <a:spcPts val="245"/>
              </a:spcBef>
            </a:pPr>
            <a:r>
              <a:rPr lang="en-US" sz="7273" spc="11" dirty="0"/>
              <a:t>MATEMATIKA</a:t>
            </a:r>
            <a:endParaRPr lang="en-US" sz="7273" dirty="0"/>
          </a:p>
        </p:txBody>
      </p:sp>
      <p:sp>
        <p:nvSpPr>
          <p:cNvPr id="4" name="object 4"/>
          <p:cNvSpPr txBox="1"/>
          <p:nvPr/>
        </p:nvSpPr>
        <p:spPr>
          <a:xfrm>
            <a:off x="1377952" y="2266255"/>
            <a:ext cx="10169105" cy="3354165"/>
          </a:xfrm>
          <a:prstGeom prst="rect">
            <a:avLst/>
          </a:prstGeom>
        </p:spPr>
        <p:txBody>
          <a:bodyPr vert="horz" wrap="square" lIns="0" tIns="29886" rIns="0" bIns="0" rtlCol="0">
            <a:spAutoFit/>
          </a:bodyPr>
          <a:lstStyle/>
          <a:p>
            <a:pPr marL="39394" algn="ctr">
              <a:spcBef>
                <a:spcPts val="234"/>
              </a:spcBef>
            </a:pP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MAVZU: 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NATURAL  SONLARNI KO‘PAYTIRISH  VA  UNING   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XOSSALARI</a:t>
            </a:r>
            <a:r>
              <a:rPr lang="uz-Latn-UZ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 DOIR MASALALAR</a:t>
            </a:r>
            <a:endParaRPr lang="en-US" sz="5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6947" y="4602098"/>
            <a:ext cx="744615" cy="17767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3940"/>
          </a:p>
        </p:txBody>
      </p:sp>
      <p:grpSp>
        <p:nvGrpSpPr>
          <p:cNvPr id="7" name="object 7"/>
          <p:cNvGrpSpPr/>
          <p:nvPr/>
        </p:nvGrpSpPr>
        <p:grpSpPr>
          <a:xfrm>
            <a:off x="991561" y="318485"/>
            <a:ext cx="10555496" cy="1215166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3940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394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394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685114" y="269602"/>
            <a:ext cx="3163960" cy="1134058"/>
          </a:xfrm>
          <a:prstGeom prst="rect">
            <a:avLst/>
          </a:prstGeom>
        </p:spPr>
        <p:txBody>
          <a:bodyPr vert="horz" wrap="square" lIns="0" tIns="25810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en-US" sz="7200" b="1" spc="-1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400" b="1" spc="-1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en-US" sz="5400" b="1" spc="-1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sz="5400" b="1" spc="-11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5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33258" y="2349434"/>
            <a:ext cx="771993" cy="171301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748"/>
          </a:p>
        </p:txBody>
      </p:sp>
    </p:spTree>
    <p:extLst>
      <p:ext uri="{BB962C8B-B14F-4D97-AF65-F5344CB8AC3E}">
        <p14:creationId xmlns:p14="http://schemas.microsoft.com/office/powerpoint/2010/main" val="37774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7695" y="216788"/>
            <a:ext cx="3736807" cy="88388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MISOLLAR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64233" y="1202635"/>
            <a:ext cx="1036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itchFamily="34" charset="0"/>
                <a:cs typeface="Arial" pitchFamily="34" charset="0"/>
              </a:rPr>
              <a:t>Qulay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usulda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hisoblang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0325" y="1980113"/>
            <a:ext cx="5422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itchFamily="34" charset="0"/>
                <a:cs typeface="Arial" pitchFamily="34" charset="0"/>
              </a:rPr>
              <a:t>1)  125 · 376 · 8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0325" y="2663582"/>
            <a:ext cx="534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itchFamily="34" charset="0"/>
                <a:cs typeface="Arial" pitchFamily="34" charset="0"/>
              </a:rPr>
              <a:t>2)  4 · 238 · 25    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0325" y="3368578"/>
            <a:ext cx="6154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itchFamily="34" charset="0"/>
                <a:cs typeface="Arial" pitchFamily="34" charset="0"/>
              </a:rPr>
              <a:t>3)  20 · 641 · 50     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193" y="5089194"/>
            <a:ext cx="11503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 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125 · 376 · 8 = 376 · (125 ·8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)=</a:t>
            </a:r>
            <a:endParaRPr lang="ru-RU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376 ·1000 = 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376000 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278" y="4291908"/>
            <a:ext cx="3150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577" y="147732"/>
            <a:ext cx="3736807" cy="883883"/>
          </a:xfrm>
        </p:spPr>
        <p:txBody>
          <a:bodyPr>
            <a:noAutofit/>
          </a:bodyPr>
          <a:lstStyle/>
          <a:p>
            <a:r>
              <a:rPr lang="en-US" sz="4800" dirty="0" smtClean="0"/>
              <a:t>YECHISH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4250" y="1311841"/>
            <a:ext cx="10917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 4 · 238 · 25 = (4 ·25) ·238 =</a:t>
            </a:r>
          </a:p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100 · 238 = 23800     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757" y="3509962"/>
            <a:ext cx="11428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20 · 641 · 50 = 641 ·(20 · 50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  <a:p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641 · 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uz-Latn-UZ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64100</a:t>
            </a:r>
            <a:r>
              <a:rPr lang="uz-Latn-UZ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20090918141730-stud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6841" y="4302050"/>
            <a:ext cx="2113496" cy="2519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318051" y="248428"/>
            <a:ext cx="12601937" cy="786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1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KO‘PAYTIRISHNING  TAQSIMOT  QONUNI</a:t>
            </a:r>
            <a:endParaRPr lang="ru-RU" sz="451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167" y="1238570"/>
            <a:ext cx="11503503" cy="5147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334"/>
              </a:lnSpc>
            </a:pPr>
            <a:r>
              <a:rPr lang="en-US" sz="9847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47" b="1" dirty="0" err="1">
                <a:latin typeface="Arial" pitchFamily="34" charset="0"/>
                <a:cs typeface="Arial" pitchFamily="34" charset="0"/>
              </a:rPr>
              <a:t>a·b</a:t>
            </a:r>
            <a:r>
              <a:rPr lang="en-US" sz="9847" b="1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9847" b="1" dirty="0" err="1">
                <a:latin typeface="Arial" pitchFamily="34" charset="0"/>
                <a:cs typeface="Arial" pitchFamily="34" charset="0"/>
              </a:rPr>
              <a:t>a·c</a:t>
            </a:r>
            <a:r>
              <a:rPr lang="en-US" sz="9847" b="1" dirty="0">
                <a:latin typeface="Arial" pitchFamily="34" charset="0"/>
                <a:cs typeface="Arial" pitchFamily="34" charset="0"/>
              </a:rPr>
              <a:t> = a·(</a:t>
            </a:r>
            <a:r>
              <a:rPr lang="en-US" sz="9847" b="1" dirty="0" err="1">
                <a:latin typeface="Arial" pitchFamily="34" charset="0"/>
                <a:cs typeface="Arial" pitchFamily="34" charset="0"/>
              </a:rPr>
              <a:t>b+c</a:t>
            </a:r>
            <a:r>
              <a:rPr lang="en-US" sz="9847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ts val="13334"/>
              </a:lnSpc>
            </a:pPr>
            <a:r>
              <a:rPr lang="en-US" sz="9847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47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a·(</a:t>
            </a:r>
            <a:r>
              <a:rPr lang="en-US" sz="9847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b+c</a:t>
            </a:r>
            <a:r>
              <a:rPr lang="en-US" sz="9847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en-US" sz="9847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a·b</a:t>
            </a:r>
            <a:r>
              <a:rPr lang="en-US" sz="9847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9847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a·c</a:t>
            </a:r>
            <a:r>
              <a:rPr lang="en-US" sz="9847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9847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383" y="1238570"/>
            <a:ext cx="11503503" cy="5147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334"/>
              </a:lnSpc>
            </a:pPr>
            <a:r>
              <a:rPr lang="en-US" sz="9847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47" b="1" dirty="0" err="1">
                <a:latin typeface="Arial" pitchFamily="34" charset="0"/>
                <a:cs typeface="Arial" pitchFamily="34" charset="0"/>
              </a:rPr>
              <a:t>a·b</a:t>
            </a:r>
            <a:r>
              <a:rPr lang="en-US" sz="9847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847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9847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47" b="1" dirty="0" err="1">
                <a:latin typeface="Arial" pitchFamily="34" charset="0"/>
                <a:cs typeface="Arial" pitchFamily="34" charset="0"/>
              </a:rPr>
              <a:t>a·c</a:t>
            </a:r>
            <a:r>
              <a:rPr lang="en-US" sz="9847" b="1" dirty="0">
                <a:latin typeface="Arial" pitchFamily="34" charset="0"/>
                <a:cs typeface="Arial" pitchFamily="34" charset="0"/>
              </a:rPr>
              <a:t> = a·(</a:t>
            </a:r>
            <a:r>
              <a:rPr lang="en-US" sz="9847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9847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9847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9847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ts val="13334"/>
              </a:lnSpc>
            </a:pPr>
            <a:r>
              <a:rPr lang="en-US" sz="9847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47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a·(</a:t>
            </a:r>
            <a:r>
              <a:rPr lang="en-US" sz="9847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9847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9847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9847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en-US" sz="9847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a·b</a:t>
            </a:r>
            <a:r>
              <a:rPr lang="en-US" sz="9847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847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9847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847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a·c</a:t>
            </a:r>
            <a:r>
              <a:rPr lang="en-US" sz="9847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9847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577" y="197594"/>
            <a:ext cx="3736807" cy="88388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MISOLLAR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193" y="1349722"/>
            <a:ext cx="112332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3" indent="406400" algn="just"/>
            <a:r>
              <a:rPr lang="en-US" sz="54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Ifodaning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qiymatini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 toping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  <a:p>
            <a:pPr marL="42863" indent="406400" algn="just"/>
            <a:endParaRPr lang="en-US" sz="1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2863" indent="406400" algn="just"/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4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785 · 136 – 585 · 136</a:t>
            </a:r>
          </a:p>
          <a:p>
            <a:pPr marL="42863" indent="406400" algn="just"/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2863" indent="406400" algn="just"/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426 ·278 + 574 ·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278</a:t>
            </a:r>
          </a:p>
          <a:p>
            <a:pPr marL="42863" indent="406400" algn="just"/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2863" indent="406400" algn="just"/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3) 87 </a:t>
            </a:r>
            <a:r>
              <a:rPr lang="en-US" sz="5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· 925 + 925 ·64 - 51 ·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925</a:t>
            </a:r>
          </a:p>
          <a:p>
            <a:pPr marL="42863" algn="just"/>
            <a:endParaRPr lang="en-US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2863" algn="just"/>
            <a:r>
              <a:rPr lang="en-US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 38 · 124 + 41 ·124 + 93 ·21 + 31 ·21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685" y="197187"/>
            <a:ext cx="3404895" cy="88388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YECHISH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4909" y="1081070"/>
            <a:ext cx="12185649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44" indent="-762044" algn="just">
              <a:lnSpc>
                <a:spcPct val="150000"/>
              </a:lnSpc>
            </a:pPr>
            <a:r>
              <a:rPr lang="en-US" sz="3282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1) 785 · 136 – 585 · 136 = </a:t>
            </a:r>
            <a:endParaRPr lang="ru-RU" sz="6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62044" indent="-762044" algn="just">
              <a:lnSpc>
                <a:spcPct val="150000"/>
              </a:lnSpc>
            </a:pPr>
            <a:r>
              <a:rPr lang="ru-RU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136·(785–585)=136</a:t>
            </a:r>
            <a:r>
              <a:rPr lang="en-US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200= 27200</a:t>
            </a:r>
          </a:p>
          <a:p>
            <a:pPr marL="1143000" indent="-1143000" algn="just">
              <a:lnSpc>
                <a:spcPct val="150000"/>
              </a:lnSpc>
              <a:buAutoNum type="arabicParenR" startAt="2"/>
            </a:pP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426 </a:t>
            </a:r>
            <a:r>
              <a:rPr lang="en-US" sz="6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·278 + 574 ·278 = </a:t>
            </a:r>
            <a:endParaRPr lang="ru-RU" sz="6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143000" indent="-1143000" algn="just">
              <a:lnSpc>
                <a:spcPct val="150000"/>
              </a:lnSpc>
            </a:pP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278·(426+574)=278</a:t>
            </a:r>
            <a:r>
              <a:rPr lang="en-US" sz="6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1000=278000</a:t>
            </a:r>
            <a:endParaRPr lang="en-US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гнутая вниз стрелка 3"/>
          <p:cNvSpPr/>
          <p:nvPr/>
        </p:nvSpPr>
        <p:spPr>
          <a:xfrm>
            <a:off x="3735371" y="2152640"/>
            <a:ext cx="3929090" cy="500066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>
            <a:off x="3949685" y="4938722"/>
            <a:ext cx="3929090" cy="500066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6601" y="197594"/>
            <a:ext cx="3404895" cy="88388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YECHISH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6201" y="1421730"/>
            <a:ext cx="11881320" cy="5383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3)87 · 925 + 925 · 64 –</a:t>
            </a:r>
            <a:r>
              <a:rPr lang="ru-RU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· 925</a:t>
            </a:r>
            <a:r>
              <a:rPr lang="ru-RU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925 </a:t>
            </a:r>
            <a:r>
              <a:rPr lang="en-US" sz="6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· (87 + </a:t>
            </a: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64 </a:t>
            </a:r>
            <a:r>
              <a:rPr lang="en-US" sz="6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- 51) </a:t>
            </a:r>
            <a:r>
              <a:rPr lang="ru-RU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 925 </a:t>
            </a:r>
            <a:r>
              <a:rPr lang="en-US" sz="6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·100 = 92500</a:t>
            </a:r>
          </a:p>
          <a:p>
            <a:pPr marL="762044" indent="-762044">
              <a:lnSpc>
                <a:spcPct val="150000"/>
              </a:lnSpc>
            </a:pPr>
            <a:r>
              <a:rPr lang="en-US" sz="4923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513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64433" y="1729088"/>
            <a:ext cx="1714512" cy="100013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749749" y="1753956"/>
            <a:ext cx="1642504" cy="100013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66345" y="1748512"/>
            <a:ext cx="1714512" cy="100013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40497" y="3088897"/>
            <a:ext cx="1714512" cy="100013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063" y="197594"/>
            <a:ext cx="3404895" cy="88388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YECHISH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195" y="1349722"/>
            <a:ext cx="11950741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4)</a:t>
            </a:r>
            <a:r>
              <a:rPr lang="ru-RU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38·124 + 41·124 + 93·21 + 31·21</a:t>
            </a:r>
            <a:r>
              <a:rPr lang="ru-RU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</a:t>
            </a: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=124·(38+41)+21·(</a:t>
            </a:r>
            <a:r>
              <a:rPr lang="en-US" sz="5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93+31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)= </a:t>
            </a:r>
            <a:endParaRPr lang="ru-RU" sz="5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=124·79 </a:t>
            </a:r>
            <a:r>
              <a:rPr lang="en-US" sz="5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21· </a:t>
            </a:r>
            <a:r>
              <a:rPr lang="en-US" sz="5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124 = 124·(79 + 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21)</a:t>
            </a:r>
            <a:r>
              <a:rPr lang="en-US" sz="5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5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5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124·100=12400</a:t>
            </a:r>
          </a:p>
        </p:txBody>
      </p:sp>
      <p:pic>
        <p:nvPicPr>
          <p:cNvPr id="4" name="Picture 4" descr="f20090918141730-stud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3585" y="1081477"/>
            <a:ext cx="2361943" cy="249924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294754" y="1759731"/>
            <a:ext cx="1285884" cy="92869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35569" y="1652574"/>
            <a:ext cx="1285884" cy="92869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8307973" y="2509830"/>
            <a:ext cx="2825412" cy="424068"/>
          </a:xfrm>
          <a:prstGeom prst="curvedUp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88281" y="4220762"/>
            <a:ext cx="1285884" cy="928694"/>
          </a:xfrm>
          <a:prstGeom prst="ellipse">
            <a:avLst/>
          </a:prstGeom>
          <a:noFill/>
          <a:ln w="57150">
            <a:solidFill>
              <a:srgbClr val="00A8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84713" y="4220762"/>
            <a:ext cx="1285884" cy="928694"/>
          </a:xfrm>
          <a:prstGeom prst="ellipse">
            <a:avLst/>
          </a:prstGeom>
          <a:noFill/>
          <a:ln w="57150">
            <a:solidFill>
              <a:srgbClr val="00A8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22089" y="4220762"/>
            <a:ext cx="1285884" cy="928694"/>
          </a:xfrm>
          <a:prstGeom prst="ellipse">
            <a:avLst/>
          </a:prstGeom>
          <a:noFill/>
          <a:ln w="57150">
            <a:solidFill>
              <a:srgbClr val="00A8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04193" y="1205706"/>
            <a:ext cx="11233248" cy="282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82" b="1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Kamolada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4 ta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5000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so‘mlik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Sanamda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esa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10 ta 500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so‘mlik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pullar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bor.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Ularning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pullari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biri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8000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so‘mdan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uchta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sovg‘a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olish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yetadimi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2808" y="171215"/>
            <a:ext cx="3956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MASALA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zamonaviy.com/_nw/243/18078618.jpg"/>
          <p:cNvPicPr>
            <a:picLocks noChangeAspect="1" noChangeArrowheads="1"/>
          </p:cNvPicPr>
          <p:nvPr/>
        </p:nvPicPr>
        <p:blipFill>
          <a:blip r:embed="rId2"/>
          <a:srcRect l="12462" t="20802" r="17296" b="7054"/>
          <a:stretch>
            <a:fillRect/>
          </a:stretch>
        </p:blipFill>
        <p:spPr bwMode="auto">
          <a:xfrm>
            <a:off x="6164833" y="4662090"/>
            <a:ext cx="2178685" cy="158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sun9-35.userapi.com/c858224/v858224145/120a98/Ytq-JjyO-t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425" y="4245691"/>
            <a:ext cx="2974677" cy="2096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6601" y="197594"/>
            <a:ext cx="3404895" cy="88388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YECHISH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66885" y="1260888"/>
            <a:ext cx="2610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ta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5000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76895" y="1237434"/>
            <a:ext cx="2467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ta 500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4473" y="1911016"/>
            <a:ext cx="6032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8000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so‘mdan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ta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sovg‘a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4129" y="2645866"/>
            <a:ext cx="2767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∙ 5000 =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44553" y="2645866"/>
            <a:ext cx="3466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20 000 (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so‘m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24273" y="3370526"/>
            <a:ext cx="2767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10 ∙ 500 =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2545" y="3370526"/>
            <a:ext cx="3180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5 000 (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so‘m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74129" y="4112716"/>
            <a:ext cx="4065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20 000 + 5000 =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14949" y="4078412"/>
            <a:ext cx="3323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25 000 (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so‘m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96281" y="4786298"/>
            <a:ext cx="2767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3 ∙ 8000 = 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66705" y="4786298"/>
            <a:ext cx="3466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24 000 (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so‘m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96281" y="5562493"/>
            <a:ext cx="4193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25 000 &gt; 24 000 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55662" y="6204555"/>
            <a:ext cx="6599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ovg‘a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yetarli</a:t>
            </a:r>
            <a:endParaRPr lang="ru-RU" dirty="0"/>
          </a:p>
        </p:txBody>
      </p:sp>
      <p:pic>
        <p:nvPicPr>
          <p:cNvPr id="25" name="Picture 6" descr="https://sun9-35.userapi.com/c858224/v858224145/120a98/Ytq-JjyO-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7598" y="2479915"/>
            <a:ext cx="2527676" cy="1781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6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vatars.mds.yandex.net/get-pdb/49816/42aaa8d2-1c95-482f-b687-369b8fe2a386/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4433" y="4351065"/>
            <a:ext cx="3065194" cy="2298896"/>
          </a:xfrm>
          <a:prstGeom prst="rect">
            <a:avLst/>
          </a:prstGeom>
          <a:noFill/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88169" y="1199719"/>
            <a:ext cx="11809312" cy="288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82" b="1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Poyezd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80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km/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soat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tezlik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3 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soat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avtomobil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esa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130 km/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soat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tezlik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soat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yurdi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Ularning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biri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ko‘proq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masofani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bosib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o‘tgan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098" name="Picture 2" descr="https://avatars.mds.yandex.net/get-pdb/2078597/3b377e15-a591-48f3-bdb1-7f7e9fa2a7c6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4793" y="4302050"/>
            <a:ext cx="4884717" cy="23479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51317" y="91112"/>
            <a:ext cx="3956619" cy="96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3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63" y="-182857"/>
            <a:ext cx="12113689" cy="1172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4560" y="27302"/>
            <a:ext cx="9018786" cy="793786"/>
          </a:xfrm>
          <a:prstGeom prst="rect">
            <a:avLst/>
          </a:prstGeom>
        </p:spPr>
        <p:txBody>
          <a:bodyPr vert="horz" wrap="square" lIns="0" tIns="35856" rIns="0" bIns="0" rtlCol="0">
            <a:spAutoFit/>
          </a:bodyPr>
          <a:lstStyle/>
          <a:p>
            <a:pPr marL="27582" algn="l">
              <a:spcBef>
                <a:spcPts val="282"/>
              </a:spcBef>
            </a:pPr>
            <a:r>
              <a:rPr lang="en-US" sz="4923" dirty="0"/>
              <a:t>     </a:t>
            </a:r>
            <a:r>
              <a:rPr lang="en-US" sz="4800" dirty="0" smtClean="0"/>
              <a:t>OG‘ZAKI  HISOBLAYMIZ</a:t>
            </a:r>
            <a:endParaRPr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15091" y="3251777"/>
            <a:ext cx="850335" cy="1519301"/>
          </a:xfrm>
          <a:prstGeom prst="rect">
            <a:avLst/>
          </a:prstGeom>
          <a:noFill/>
        </p:spPr>
        <p:txBody>
          <a:bodyPr wrap="none" lIns="93782" tIns="46891" rIns="93782" bIns="46891">
            <a:spAutoFit/>
          </a:bodyPr>
          <a:lstStyle/>
          <a:p>
            <a:pPr algn="ctr"/>
            <a:r>
              <a:rPr lang="en-US" sz="902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9026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1973567" y="4899164"/>
            <a:ext cx="1535899" cy="10856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11824" tIns="55913" rIns="111824" bIns="55913" anchor="ctr"/>
          <a:lstStyle/>
          <a:p>
            <a:endParaRPr lang="ru-RU" sz="6154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38832" y="5781354"/>
            <a:ext cx="1533785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: 5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3989701" y="5441119"/>
            <a:ext cx="1535899" cy="108562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11824" tIns="55913" rIns="111824" bIns="55913" anchor="ctr"/>
          <a:lstStyle/>
          <a:p>
            <a:endParaRPr lang="ru-RU" sz="6154" dirty="0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6291433" y="4899164"/>
            <a:ext cx="1535899" cy="10856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11824" tIns="55913" rIns="111824" bIns="55913" anchor="ctr"/>
          <a:lstStyle/>
          <a:p>
            <a:endParaRPr lang="ru-RU" sz="6154" dirty="0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6866866" y="3269879"/>
            <a:ext cx="1535899" cy="108562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11824" tIns="55913" rIns="111824" bIns="55913" anchor="ctr"/>
          <a:lstStyle/>
          <a:p>
            <a:endParaRPr lang="ru-RU" sz="6154" dirty="0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196235" y="1565370"/>
            <a:ext cx="1535899" cy="10856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11824" tIns="55913" rIns="111824" bIns="55913" anchor="ctr"/>
          <a:lstStyle/>
          <a:p>
            <a:endParaRPr lang="ru-RU" sz="6154" dirty="0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3894499" y="1098638"/>
            <a:ext cx="1535899" cy="108562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11824" tIns="55913" rIns="111824" bIns="55913" anchor="ctr"/>
          <a:lstStyle/>
          <a:p>
            <a:endParaRPr lang="ru-RU" sz="6154" dirty="0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1783168" y="1797881"/>
            <a:ext cx="1535899" cy="108562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6154" dirty="0"/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1110418" y="3425457"/>
            <a:ext cx="1535899" cy="10856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11824" tIns="55913" rIns="111824" bIns="55913" anchor="ctr"/>
          <a:lstStyle/>
          <a:p>
            <a:endParaRPr lang="ru-RU" sz="6154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277415" y="5561542"/>
            <a:ext cx="1055667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25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136206" y="4975376"/>
            <a:ext cx="1464951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125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605721" y="4975376"/>
            <a:ext cx="1055665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40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045345" y="3290150"/>
            <a:ext cx="2064838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200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459179" y="1678194"/>
            <a:ext cx="1055665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50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334329" y="1165299"/>
            <a:ext cx="1055665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5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106331" y="1824736"/>
            <a:ext cx="1055665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55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256958" y="3583233"/>
            <a:ext cx="1397510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165</a:t>
            </a:r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3316951" y="5752273"/>
            <a:ext cx="672750" cy="2325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11824" tIns="55913" rIns="111824" bIns="55913"/>
          <a:lstStyle/>
          <a:p>
            <a:endParaRPr lang="ru-RU" sz="6154" dirty="0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V="1">
            <a:off x="5525598" y="5675341"/>
            <a:ext cx="863150" cy="3094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11824" tIns="55913" rIns="111824" bIns="55913"/>
          <a:lstStyle/>
          <a:p>
            <a:endParaRPr lang="ru-RU" sz="6154" dirty="0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 flipV="1">
            <a:off x="7444416" y="4357210"/>
            <a:ext cx="192515" cy="6188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11824" tIns="55913" rIns="111824" bIns="55913"/>
          <a:lstStyle/>
          <a:p>
            <a:endParaRPr lang="ru-RU" sz="6154" dirty="0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H="1" flipV="1">
            <a:off x="7347101" y="2572346"/>
            <a:ext cx="289832" cy="6975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11824" tIns="55913" rIns="111824" bIns="55913"/>
          <a:lstStyle/>
          <a:p>
            <a:endParaRPr lang="ru-RU" sz="6154" dirty="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 flipV="1">
            <a:off x="5428284" y="1719237"/>
            <a:ext cx="767951" cy="2325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11824" tIns="55913" rIns="111824" bIns="55913"/>
          <a:lstStyle/>
          <a:p>
            <a:endParaRPr lang="ru-RU" sz="6154" dirty="0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H="1">
            <a:off x="3161997" y="1604923"/>
            <a:ext cx="670634" cy="388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11824" tIns="55913" rIns="111824" bIns="55913"/>
          <a:lstStyle/>
          <a:p>
            <a:endParaRPr lang="ru-RU" sz="6154" dirty="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2070882" y="2883500"/>
            <a:ext cx="287717" cy="6205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11824" tIns="55913" rIns="111824" bIns="55913"/>
          <a:lstStyle/>
          <a:p>
            <a:endParaRPr lang="ru-RU" sz="6154" dirty="0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>
            <a:off x="1878366" y="4511076"/>
            <a:ext cx="382918" cy="5436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11824" tIns="55913" rIns="111824" bIns="55913"/>
          <a:lstStyle/>
          <a:p>
            <a:endParaRPr lang="ru-RU" sz="6154" dirty="0"/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5506660" y="5781354"/>
            <a:ext cx="1533785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+15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7732132" y="4434141"/>
            <a:ext cx="1055665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539" b="1" dirty="0">
                <a:cs typeface="Arial" charset="0"/>
              </a:rPr>
              <a:t>·</a:t>
            </a:r>
            <a:r>
              <a:rPr lang="ru-RU" sz="5539" b="1" dirty="0">
                <a:cs typeface="Arial" charset="0"/>
              </a:rPr>
              <a:t> 5</a:t>
            </a:r>
            <a:endParaRPr lang="en-US" sz="5539" b="1" dirty="0">
              <a:cs typeface="Arial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7636933" y="2337630"/>
            <a:ext cx="1055667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>
                <a:cs typeface="Arial" charset="0"/>
              </a:rPr>
              <a:t>: 4</a:t>
            </a:r>
            <a:endParaRPr lang="ru-RU" sz="5539" b="1" dirty="0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356969" y="961195"/>
            <a:ext cx="1438583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: 10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3015455" y="1018757"/>
            <a:ext cx="1055667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539" b="1" dirty="0">
                <a:cs typeface="Arial" charset="0"/>
              </a:rPr>
              <a:t>·</a:t>
            </a:r>
            <a:r>
              <a:rPr lang="ru-RU" sz="5539" b="1" dirty="0"/>
              <a:t>?</a:t>
            </a: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1110417" y="2557443"/>
            <a:ext cx="1055667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539" b="1" dirty="0">
                <a:cs typeface="Arial" charset="0"/>
              </a:rPr>
              <a:t>·</a:t>
            </a:r>
            <a:r>
              <a:rPr lang="ru-RU" sz="5539" b="1" dirty="0">
                <a:cs typeface="Arial" charset="0"/>
              </a:rPr>
              <a:t> </a:t>
            </a:r>
            <a:r>
              <a:rPr lang="ru-RU" sz="5539" b="1" dirty="0"/>
              <a:t>3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890604" y="4462481"/>
            <a:ext cx="1438583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- 40</a:t>
            </a: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2942184" y="945487"/>
            <a:ext cx="960466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539" b="1" dirty="0"/>
              <a:t>1</a:t>
            </a:r>
            <a:r>
              <a:rPr lang="ru-RU" sz="5539" b="1" dirty="0"/>
              <a:t>1</a:t>
            </a:r>
          </a:p>
        </p:txBody>
      </p:sp>
      <p:pic>
        <p:nvPicPr>
          <p:cNvPr id="43" name="Picture 35" descr="f20090918141730-stud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6550" y="2044548"/>
            <a:ext cx="2491400" cy="2637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35" grpId="0"/>
      <p:bldP spid="36" grpId="0"/>
      <p:bldP spid="37" grpId="0"/>
      <p:bldP spid="38" grpId="0"/>
      <p:bldP spid="39" grpId="0"/>
      <p:bldP spid="39" grpId="1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756" y="1493738"/>
            <a:ext cx="94330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691-, 692-, 694-,  698-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(137- bet)</a:t>
            </a:r>
          </a:p>
          <a:p>
            <a:pPr algn="ctr"/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-151341" y="78378"/>
            <a:ext cx="12232487" cy="867203"/>
          </a:xfrm>
          <a:prstGeom prst="rect">
            <a:avLst/>
          </a:prstGeom>
        </p:spPr>
        <p:txBody>
          <a:bodyPr vert="horz" wrap="square" lIns="0" tIns="35856" rIns="0" bIns="0" rtlCol="0">
            <a:spAutoFit/>
          </a:bodyPr>
          <a:lstStyle/>
          <a:p>
            <a:pPr marL="27582" algn="ctr">
              <a:spcBef>
                <a:spcPts val="282"/>
              </a:spcBef>
            </a:pPr>
            <a:r>
              <a:rPr lang="en-US" sz="5400" dirty="0"/>
              <a:t>  </a:t>
            </a:r>
            <a:r>
              <a:rPr lang="en-US" sz="4000" dirty="0" smtClean="0"/>
              <a:t>MUSTAQIL  BAJARISH  UCHUN TOPSHIRIQLAR</a:t>
            </a:r>
            <a:endParaRPr sz="5400" dirty="0"/>
          </a:p>
        </p:txBody>
      </p:sp>
      <p:pic>
        <p:nvPicPr>
          <p:cNvPr id="7" name="Picture 5" descr="f20090918141730-stud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9088" y="2152485"/>
            <a:ext cx="2113496" cy="2519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7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/>
          <p:cNvSpPr txBox="1">
            <a:spLocks/>
          </p:cNvSpPr>
          <p:nvPr/>
        </p:nvSpPr>
        <p:spPr>
          <a:xfrm>
            <a:off x="188854" y="210103"/>
            <a:ext cx="12394107" cy="774870"/>
          </a:xfrm>
          <a:prstGeom prst="rect">
            <a:avLst/>
          </a:prstGeom>
        </p:spPr>
        <p:txBody>
          <a:bodyPr vert="horz" wrap="square" lIns="0" tIns="35856" rIns="0" bIns="0" rtlCol="0">
            <a:spAutoFit/>
          </a:bodyPr>
          <a:lstStyle/>
          <a:p>
            <a:pPr marL="27582" defTabSz="937900">
              <a:spcBef>
                <a:spcPts val="282"/>
              </a:spcBef>
              <a:defRPr/>
            </a:pPr>
            <a:r>
              <a:rPr lang="en-US" sz="4800" b="1" kern="0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   </a:t>
            </a:r>
            <a:r>
              <a:rPr lang="en-US" sz="4800" b="1" kern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NATURAL SONLARNI KO‘PAYTIRISH </a:t>
            </a:r>
            <a:endParaRPr lang="en-US" sz="4800" b="1" kern="0" dirty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9625" y="1165299"/>
            <a:ext cx="103425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10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sonini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soniga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ko‘paytirish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deganda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biri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bo‘lgan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qo‘shiluvchilar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yig‘indisini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topish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tushuniladi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8956" y="4242670"/>
            <a:ext cx="10185699" cy="1389880"/>
          </a:xfrm>
          <a:prstGeom prst="rect">
            <a:avLst/>
          </a:prstGeom>
          <a:noFill/>
        </p:spPr>
        <p:txBody>
          <a:bodyPr wrap="none" lIns="93786" tIns="46893" rIns="93786" bIns="46893">
            <a:spAutoFit/>
          </a:bodyPr>
          <a:lstStyle/>
          <a:p>
            <a:pPr algn="ctr"/>
            <a:r>
              <a:rPr lang="en-US" sz="8206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· b = a + a + a +…..+ a</a:t>
            </a:r>
            <a:endParaRPr lang="ru-RU" sz="8206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Правая фигурная скобка 31"/>
          <p:cNvSpPr/>
          <p:nvPr/>
        </p:nvSpPr>
        <p:spPr>
          <a:xfrm rot="5400000">
            <a:off x="6582273" y="2214537"/>
            <a:ext cx="609613" cy="6864001"/>
          </a:xfrm>
          <a:prstGeom prst="rightBrace">
            <a:avLst>
              <a:gd name="adj1" fmla="val 182158"/>
              <a:gd name="adj2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/>
          </a:p>
        </p:txBody>
      </p:sp>
      <p:sp>
        <p:nvSpPr>
          <p:cNvPr id="33" name="Прямоугольник 32"/>
          <p:cNvSpPr/>
          <p:nvPr/>
        </p:nvSpPr>
        <p:spPr>
          <a:xfrm>
            <a:off x="6164833" y="5646538"/>
            <a:ext cx="2051580" cy="1260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385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 </a:t>
            </a:r>
            <a:r>
              <a:rPr lang="en-US" sz="6154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</a:t>
            </a:r>
            <a:endParaRPr lang="ru-RU" sz="5539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20090918141730-stud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9169" y="1311841"/>
            <a:ext cx="2460856" cy="3223912"/>
          </a:xfrm>
          <a:prstGeom prst="rect">
            <a:avLst/>
          </a:prstGeom>
          <a:noFill/>
        </p:spPr>
      </p:pic>
      <p:sp>
        <p:nvSpPr>
          <p:cNvPr id="22" name="object 3"/>
          <p:cNvSpPr txBox="1">
            <a:spLocks/>
          </p:cNvSpPr>
          <p:nvPr/>
        </p:nvSpPr>
        <p:spPr>
          <a:xfrm>
            <a:off x="-22900" y="223841"/>
            <a:ext cx="12394107" cy="793786"/>
          </a:xfrm>
          <a:prstGeom prst="rect">
            <a:avLst/>
          </a:prstGeom>
        </p:spPr>
        <p:txBody>
          <a:bodyPr vert="horz" wrap="square" lIns="0" tIns="35856" rIns="0" bIns="0" rtlCol="0">
            <a:spAutoFit/>
          </a:bodyPr>
          <a:lstStyle/>
          <a:p>
            <a:pPr marL="27582" defTabSz="937900">
              <a:spcBef>
                <a:spcPts val="282"/>
              </a:spcBef>
              <a:defRPr/>
            </a:pPr>
            <a:r>
              <a:rPr lang="en-US" sz="4923" b="1" kern="0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   </a:t>
            </a:r>
            <a:r>
              <a:rPr lang="en-US" sz="4800" b="1" kern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NATURAL SONLARNI KO‘PAYTIRISH </a:t>
            </a:r>
            <a:endParaRPr lang="en-US" sz="4800" b="1" kern="0" dirty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499" y="2923797"/>
            <a:ext cx="5715116" cy="138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0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</a:t>
            </a:r>
            <a:r>
              <a:rPr lang="en-US" sz="820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· 8 = 96</a:t>
            </a:r>
            <a:endParaRPr lang="ru-RU" sz="8206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304438" y="1165299"/>
            <a:ext cx="3590265" cy="879249"/>
          </a:xfrm>
          <a:prstGeom prst="wedgeRoundRectCallout">
            <a:avLst>
              <a:gd name="adj1" fmla="val 5896"/>
              <a:gd name="adj2" fmla="val 15840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Ko‘paytuvchi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4261057" y="1416182"/>
            <a:ext cx="3590265" cy="848177"/>
          </a:xfrm>
          <a:prstGeom prst="wedgeRoundRectCallout">
            <a:avLst>
              <a:gd name="adj1" fmla="val -60311"/>
              <a:gd name="adj2" fmla="val 1601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Ko‘paytuvchi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140306" y="4902106"/>
            <a:ext cx="3590265" cy="848177"/>
          </a:xfrm>
          <a:prstGeom prst="wedgeRoundRectCallout">
            <a:avLst>
              <a:gd name="adj1" fmla="val -35990"/>
              <a:gd name="adj2" fmla="val -1658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Ko‘paytma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183687" y="5341730"/>
            <a:ext cx="3590265" cy="848177"/>
          </a:xfrm>
          <a:prstGeom prst="wedgeRoundRectCallout">
            <a:avLst>
              <a:gd name="adj1" fmla="val -6265"/>
              <a:gd name="adj2" fmla="val -15818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Ko‘paytma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2475132" y="2849223"/>
            <a:ext cx="612290" cy="2666478"/>
          </a:xfrm>
          <a:prstGeom prst="rightBrace">
            <a:avLst>
              <a:gd name="adj1" fmla="val 8756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71963" y="-182857"/>
            <a:ext cx="12113689" cy="1172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68289" y="19612"/>
            <a:ext cx="9964818" cy="85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KO‘PAYTMA  SHAKLIDA  YOZING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04438" y="1165300"/>
            <a:ext cx="7546884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236 + 236 + 236 + 236 =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411698" y="1165299"/>
            <a:ext cx="2491205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236 </a:t>
            </a:r>
            <a:r>
              <a:rPr lang="en-US" sz="5539" b="1" dirty="0">
                <a:cs typeface="Arial" charset="0"/>
              </a:rPr>
              <a:t>·</a:t>
            </a:r>
            <a:r>
              <a:rPr lang="ru-RU" sz="5539" b="1" dirty="0">
                <a:cs typeface="Arial" charset="0"/>
              </a:rPr>
              <a:t> 4</a:t>
            </a:r>
            <a:endParaRPr lang="en-US" sz="5539" b="1" dirty="0">
              <a:cs typeface="Arial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50980" y="2557443"/>
            <a:ext cx="7107260" cy="96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у + </a:t>
            </a:r>
            <a:r>
              <a:rPr lang="ru-RU" sz="5539" b="1" dirty="0" err="1"/>
              <a:t>у</a:t>
            </a:r>
            <a:r>
              <a:rPr lang="ru-RU" sz="5539" b="1" dirty="0"/>
              <a:t> + </a:t>
            </a:r>
            <a:r>
              <a:rPr lang="ru-RU" sz="5539" b="1" dirty="0" err="1"/>
              <a:t>у</a:t>
            </a:r>
            <a:r>
              <a:rPr lang="ru-RU" sz="5539" b="1" dirty="0"/>
              <a:t> + </a:t>
            </a:r>
            <a:r>
              <a:rPr lang="ru-RU" sz="5539" b="1" dirty="0" err="1"/>
              <a:t>у</a:t>
            </a:r>
            <a:r>
              <a:rPr lang="ru-RU" sz="5539" b="1" dirty="0"/>
              <a:t> + </a:t>
            </a:r>
            <a:r>
              <a:rPr lang="ru-RU" sz="5539" b="1" dirty="0" err="1"/>
              <a:t>у</a:t>
            </a:r>
            <a:r>
              <a:rPr lang="ru-RU" sz="5539" b="1" dirty="0"/>
              <a:t> + </a:t>
            </a:r>
            <a:r>
              <a:rPr lang="ru-RU" sz="5539" b="1" dirty="0" err="1"/>
              <a:t>у</a:t>
            </a:r>
            <a:r>
              <a:rPr lang="ru-RU" sz="5539" b="1" dirty="0"/>
              <a:t> + </a:t>
            </a:r>
            <a:r>
              <a:rPr lang="ru-RU" sz="5539" b="1" dirty="0" err="1"/>
              <a:t>у</a:t>
            </a:r>
            <a:r>
              <a:rPr lang="ru-RU" sz="5539" b="1" dirty="0"/>
              <a:t> =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484969" y="2557443"/>
            <a:ext cx="1611956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у </a:t>
            </a:r>
            <a:r>
              <a:rPr lang="en-US" sz="5539" b="1" dirty="0">
                <a:cs typeface="Arial" charset="0"/>
              </a:rPr>
              <a:t>·</a:t>
            </a:r>
            <a:r>
              <a:rPr lang="ru-RU" sz="5539" b="1" dirty="0">
                <a:cs typeface="Arial" charset="0"/>
              </a:rPr>
              <a:t> 7</a:t>
            </a:r>
            <a:endParaRPr lang="en-US" sz="5539" b="1" dirty="0">
              <a:cs typeface="Arial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50981" y="4242670"/>
            <a:ext cx="6521094" cy="96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39" b="1" dirty="0"/>
              <a:t>(х+5) + (</a:t>
            </a:r>
            <a:r>
              <a:rPr lang="ru-RU" sz="5539" b="1" dirty="0" err="1"/>
              <a:t>х+5</a:t>
            </a:r>
            <a:r>
              <a:rPr lang="ru-RU" sz="5539" b="1" dirty="0"/>
              <a:t>) + (</a:t>
            </a:r>
            <a:r>
              <a:rPr lang="ru-RU" sz="5539" b="1" dirty="0" err="1"/>
              <a:t>х+5</a:t>
            </a:r>
            <a:r>
              <a:rPr lang="ru-RU" sz="5539" b="1" dirty="0"/>
              <a:t>) =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037146" y="5341730"/>
            <a:ext cx="3297181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539" b="1" dirty="0"/>
              <a:t>=</a:t>
            </a:r>
            <a:r>
              <a:rPr lang="ru-RU" sz="5539" b="1" dirty="0"/>
              <a:t>(х+5) </a:t>
            </a:r>
            <a:r>
              <a:rPr lang="en-US" sz="5539" b="1" dirty="0">
                <a:cs typeface="Arial" charset="0"/>
              </a:rPr>
              <a:t>·</a:t>
            </a:r>
            <a:r>
              <a:rPr lang="ru-RU" sz="5539" b="1" dirty="0">
                <a:cs typeface="Arial" charset="0"/>
              </a:rPr>
              <a:t> 3</a:t>
            </a:r>
            <a:endParaRPr lang="en-US" sz="5539" b="1" dirty="0">
              <a:cs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877112" y="2630713"/>
            <a:ext cx="2198122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539" b="1" dirty="0">
                <a:cs typeface="Arial" charset="0"/>
              </a:rPr>
              <a:t>=</a:t>
            </a:r>
            <a:r>
              <a:rPr lang="ru-RU" sz="5539" b="1" dirty="0">
                <a:cs typeface="Arial" charset="0"/>
              </a:rPr>
              <a:t> 7</a:t>
            </a:r>
            <a:r>
              <a:rPr lang="en-US" sz="5539" b="1" dirty="0">
                <a:cs typeface="Arial" charset="0"/>
              </a:rPr>
              <a:t>y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821433" y="5329017"/>
            <a:ext cx="3297181" cy="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539" b="1" dirty="0"/>
              <a:t>= </a:t>
            </a:r>
            <a:r>
              <a:rPr lang="ru-RU" sz="5539" b="1" dirty="0">
                <a:cs typeface="Arial" charset="0"/>
              </a:rPr>
              <a:t>3</a:t>
            </a:r>
            <a:r>
              <a:rPr lang="ru-RU" sz="5539" b="1" dirty="0"/>
              <a:t>(х+5)</a:t>
            </a:r>
            <a:endParaRPr lang="en-US" sz="5539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3" grpId="0"/>
      <p:bldP spid="34824" grpId="0"/>
      <p:bldP spid="34825" grpId="0"/>
      <p:bldP spid="34826" grpId="0"/>
      <p:bldP spid="3482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>
            <a:off x="1284550" y="242380"/>
            <a:ext cx="4065392" cy="2930829"/>
            <a:chOff x="1262341" y="803434"/>
            <a:chExt cx="3836524" cy="2191941"/>
          </a:xfrm>
        </p:grpSpPr>
        <p:sp>
          <p:nvSpPr>
            <p:cNvPr id="22532" name="Oval 4"/>
            <p:cNvSpPr>
              <a:spLocks noChangeArrowheads="1"/>
            </p:cNvSpPr>
            <p:nvPr/>
          </p:nvSpPr>
          <p:spPr bwMode="auto">
            <a:xfrm>
              <a:off x="1262341" y="803434"/>
              <a:ext cx="468222" cy="3783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33" name="Oval 5"/>
            <p:cNvSpPr>
              <a:spLocks noChangeArrowheads="1"/>
            </p:cNvSpPr>
            <p:nvPr/>
          </p:nvSpPr>
          <p:spPr bwMode="auto">
            <a:xfrm>
              <a:off x="1918263" y="803434"/>
              <a:ext cx="468222" cy="3783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34" name="Oval 6"/>
            <p:cNvSpPr>
              <a:spLocks noChangeArrowheads="1"/>
            </p:cNvSpPr>
            <p:nvPr/>
          </p:nvSpPr>
          <p:spPr bwMode="auto">
            <a:xfrm>
              <a:off x="2572122" y="803434"/>
              <a:ext cx="468220" cy="3783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35" name="Oval 7"/>
            <p:cNvSpPr>
              <a:spLocks noChangeArrowheads="1"/>
            </p:cNvSpPr>
            <p:nvPr/>
          </p:nvSpPr>
          <p:spPr bwMode="auto">
            <a:xfrm>
              <a:off x="3228044" y="803434"/>
              <a:ext cx="468220" cy="3783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36" name="Oval 8"/>
            <p:cNvSpPr>
              <a:spLocks noChangeArrowheads="1"/>
            </p:cNvSpPr>
            <p:nvPr/>
          </p:nvSpPr>
          <p:spPr bwMode="auto">
            <a:xfrm>
              <a:off x="3976785" y="803434"/>
              <a:ext cx="468222" cy="3783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37" name="Oval 9"/>
            <p:cNvSpPr>
              <a:spLocks noChangeArrowheads="1"/>
            </p:cNvSpPr>
            <p:nvPr/>
          </p:nvSpPr>
          <p:spPr bwMode="auto">
            <a:xfrm>
              <a:off x="4630645" y="803434"/>
              <a:ext cx="468220" cy="3783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38" name="Oval 10"/>
            <p:cNvSpPr>
              <a:spLocks noChangeArrowheads="1"/>
            </p:cNvSpPr>
            <p:nvPr/>
          </p:nvSpPr>
          <p:spPr bwMode="auto">
            <a:xfrm>
              <a:off x="1262341" y="1483519"/>
              <a:ext cx="468222" cy="37838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39" name="Oval 11"/>
            <p:cNvSpPr>
              <a:spLocks noChangeArrowheads="1"/>
            </p:cNvSpPr>
            <p:nvPr/>
          </p:nvSpPr>
          <p:spPr bwMode="auto">
            <a:xfrm>
              <a:off x="1918263" y="1483519"/>
              <a:ext cx="468222" cy="37838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41" name="Oval 13"/>
            <p:cNvSpPr>
              <a:spLocks noChangeArrowheads="1"/>
            </p:cNvSpPr>
            <p:nvPr/>
          </p:nvSpPr>
          <p:spPr bwMode="auto">
            <a:xfrm>
              <a:off x="2572122" y="1483519"/>
              <a:ext cx="468220" cy="37838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42" name="Oval 14"/>
            <p:cNvSpPr>
              <a:spLocks noChangeArrowheads="1"/>
            </p:cNvSpPr>
            <p:nvPr/>
          </p:nvSpPr>
          <p:spPr bwMode="auto">
            <a:xfrm>
              <a:off x="3228044" y="1483519"/>
              <a:ext cx="468220" cy="37838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43" name="Oval 15"/>
            <p:cNvSpPr>
              <a:spLocks noChangeArrowheads="1"/>
            </p:cNvSpPr>
            <p:nvPr/>
          </p:nvSpPr>
          <p:spPr bwMode="auto">
            <a:xfrm>
              <a:off x="3976785" y="1483519"/>
              <a:ext cx="468222" cy="37838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44" name="Oval 16"/>
            <p:cNvSpPr>
              <a:spLocks noChangeArrowheads="1"/>
            </p:cNvSpPr>
            <p:nvPr/>
          </p:nvSpPr>
          <p:spPr bwMode="auto">
            <a:xfrm>
              <a:off x="4630645" y="1483519"/>
              <a:ext cx="468220" cy="37838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1262341" y="2088595"/>
              <a:ext cx="468222" cy="3783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50" name="Oval 22"/>
            <p:cNvSpPr>
              <a:spLocks noChangeArrowheads="1"/>
            </p:cNvSpPr>
            <p:nvPr/>
          </p:nvSpPr>
          <p:spPr bwMode="auto">
            <a:xfrm>
              <a:off x="1918263" y="2088595"/>
              <a:ext cx="468222" cy="3783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51" name="Oval 23"/>
            <p:cNvSpPr>
              <a:spLocks noChangeArrowheads="1"/>
            </p:cNvSpPr>
            <p:nvPr/>
          </p:nvSpPr>
          <p:spPr bwMode="auto">
            <a:xfrm>
              <a:off x="2572122" y="2088595"/>
              <a:ext cx="468220" cy="3783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52" name="Oval 24"/>
            <p:cNvSpPr>
              <a:spLocks noChangeArrowheads="1"/>
            </p:cNvSpPr>
            <p:nvPr/>
          </p:nvSpPr>
          <p:spPr bwMode="auto">
            <a:xfrm>
              <a:off x="3228044" y="2088595"/>
              <a:ext cx="468220" cy="3783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53" name="Oval 25"/>
            <p:cNvSpPr>
              <a:spLocks noChangeArrowheads="1"/>
            </p:cNvSpPr>
            <p:nvPr/>
          </p:nvSpPr>
          <p:spPr bwMode="auto">
            <a:xfrm>
              <a:off x="3976785" y="2088595"/>
              <a:ext cx="468222" cy="3783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54" name="Oval 26"/>
            <p:cNvSpPr>
              <a:spLocks noChangeArrowheads="1"/>
            </p:cNvSpPr>
            <p:nvPr/>
          </p:nvSpPr>
          <p:spPr bwMode="auto">
            <a:xfrm>
              <a:off x="4630645" y="2088595"/>
              <a:ext cx="468220" cy="3783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55" name="Oval 27"/>
            <p:cNvSpPr>
              <a:spLocks noChangeArrowheads="1"/>
            </p:cNvSpPr>
            <p:nvPr/>
          </p:nvSpPr>
          <p:spPr bwMode="auto">
            <a:xfrm>
              <a:off x="1262341" y="2616994"/>
              <a:ext cx="468222" cy="37838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1918263" y="2616994"/>
              <a:ext cx="468222" cy="37838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auto">
            <a:xfrm>
              <a:off x="2572122" y="2616994"/>
              <a:ext cx="468220" cy="37838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58" name="Oval 30"/>
            <p:cNvSpPr>
              <a:spLocks noChangeArrowheads="1"/>
            </p:cNvSpPr>
            <p:nvPr/>
          </p:nvSpPr>
          <p:spPr bwMode="auto">
            <a:xfrm>
              <a:off x="3228044" y="2616994"/>
              <a:ext cx="468220" cy="37838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3976785" y="2616994"/>
              <a:ext cx="468222" cy="37838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4630645" y="2616994"/>
              <a:ext cx="468220" cy="37838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981120" y="242380"/>
            <a:ext cx="2711017" cy="4029891"/>
            <a:chOff x="7716365" y="576739"/>
            <a:chExt cx="2433925" cy="3327082"/>
          </a:xfrm>
        </p:grpSpPr>
        <p:sp>
          <p:nvSpPr>
            <p:cNvPr id="22561" name="Oval 33"/>
            <p:cNvSpPr>
              <a:spLocks noChangeArrowheads="1"/>
            </p:cNvSpPr>
            <p:nvPr/>
          </p:nvSpPr>
          <p:spPr bwMode="auto">
            <a:xfrm rot="844742">
              <a:off x="7716365" y="576739"/>
              <a:ext cx="468220" cy="3783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62" name="Oval 34"/>
            <p:cNvSpPr>
              <a:spLocks noChangeArrowheads="1"/>
            </p:cNvSpPr>
            <p:nvPr/>
          </p:nvSpPr>
          <p:spPr bwMode="auto">
            <a:xfrm rot="844742">
              <a:off x="8372287" y="576739"/>
              <a:ext cx="468220" cy="3783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auto">
            <a:xfrm rot="844742">
              <a:off x="9026146" y="576739"/>
              <a:ext cx="468222" cy="3783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 rot="844742">
              <a:off x="9682068" y="576739"/>
              <a:ext cx="468222" cy="3783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 rot="844742">
              <a:off x="7716365" y="2922032"/>
              <a:ext cx="468220" cy="37838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 rot="844742">
              <a:off x="8370224" y="2922032"/>
              <a:ext cx="468222" cy="37838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 rot="844742">
              <a:off x="7716365" y="1256824"/>
              <a:ext cx="468220" cy="37838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 rot="844742">
              <a:off x="8372287" y="1256824"/>
              <a:ext cx="468220" cy="37838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 rot="844742">
              <a:off x="9026146" y="1256824"/>
              <a:ext cx="468222" cy="37838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 rot="844742">
              <a:off x="9682068" y="1256824"/>
              <a:ext cx="468222" cy="37838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auto">
            <a:xfrm rot="844742">
              <a:off x="7716365" y="3525441"/>
              <a:ext cx="468220" cy="37838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auto">
            <a:xfrm rot="844742">
              <a:off x="8370224" y="3525441"/>
              <a:ext cx="468222" cy="37838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auto">
            <a:xfrm rot="844742">
              <a:off x="7716365" y="1861900"/>
              <a:ext cx="468220" cy="37838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auto">
            <a:xfrm rot="844742">
              <a:off x="8372287" y="1861900"/>
              <a:ext cx="468220" cy="37838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auto">
            <a:xfrm rot="844742">
              <a:off x="9026146" y="1861900"/>
              <a:ext cx="468222" cy="37838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auto">
            <a:xfrm rot="844742">
              <a:off x="9682068" y="1861900"/>
              <a:ext cx="468222" cy="37838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auto">
            <a:xfrm rot="844742">
              <a:off x="9026146" y="2995375"/>
              <a:ext cx="468222" cy="3783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auto">
            <a:xfrm rot="844742">
              <a:off x="9680006" y="2995375"/>
              <a:ext cx="468220" cy="3783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auto">
            <a:xfrm rot="844742">
              <a:off x="7716365" y="2390299"/>
              <a:ext cx="468220" cy="37838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auto">
            <a:xfrm rot="844742">
              <a:off x="8372287" y="2390299"/>
              <a:ext cx="468220" cy="37838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auto">
            <a:xfrm rot="844742">
              <a:off x="9026146" y="2390299"/>
              <a:ext cx="468222" cy="37838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auto">
            <a:xfrm rot="844742">
              <a:off x="9682068" y="2390299"/>
              <a:ext cx="468222" cy="37838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auto">
            <a:xfrm rot="844742">
              <a:off x="9026146" y="3523774"/>
              <a:ext cx="468222" cy="3783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auto">
            <a:xfrm rot="844742">
              <a:off x="9680006" y="3523774"/>
              <a:ext cx="468220" cy="3783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11830" tIns="55916" rIns="111830" bIns="55916" anchor="ctr"/>
            <a:lstStyle/>
            <a:p>
              <a:endParaRPr lang="ru-RU" sz="4000"/>
            </a:p>
          </p:txBody>
        </p:sp>
      </p:grpSp>
      <p:pic>
        <p:nvPicPr>
          <p:cNvPr id="22586" name="Picture 58" descr="f20090918141730-stud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0008" y="4446844"/>
            <a:ext cx="2604259" cy="2755937"/>
          </a:xfrm>
          <a:prstGeom prst="rect">
            <a:avLst/>
          </a:prstGeom>
          <a:noFill/>
        </p:spPr>
      </p:pic>
      <p:sp>
        <p:nvSpPr>
          <p:cNvPr id="22587" name="AutoShape 59"/>
          <p:cNvSpPr>
            <a:spLocks noChangeArrowheads="1"/>
          </p:cNvSpPr>
          <p:nvPr/>
        </p:nvSpPr>
        <p:spPr bwMode="auto">
          <a:xfrm rot="10800000">
            <a:off x="1294726" y="4436326"/>
            <a:ext cx="7345341" cy="2410904"/>
          </a:xfrm>
          <a:prstGeom prst="wedgeEllipseCallout">
            <a:avLst>
              <a:gd name="adj1" fmla="val -67707"/>
              <a:gd name="adj2" fmla="val 2493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 lIns="111824" tIns="55913" rIns="111824" bIns="55913"/>
          <a:lstStyle/>
          <a:p>
            <a:pPr algn="ctr"/>
            <a:r>
              <a:rPr lang="en-US" sz="4205" b="1" dirty="0" err="1">
                <a:latin typeface="Arial" pitchFamily="34" charset="0"/>
                <a:cs typeface="Arial" pitchFamily="34" charset="0"/>
              </a:rPr>
              <a:t>Doirachalar</a:t>
            </a:r>
            <a:r>
              <a:rPr lang="en-US" sz="4205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5" b="1" dirty="0" err="1">
                <a:latin typeface="Arial" pitchFamily="34" charset="0"/>
                <a:cs typeface="Arial" pitchFamily="34" charset="0"/>
              </a:rPr>
              <a:t>sonini</a:t>
            </a:r>
            <a:r>
              <a:rPr lang="en-US" sz="4205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5" b="1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4205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5" b="1" dirty="0" err="1">
                <a:latin typeface="Arial" pitchFamily="34" charset="0"/>
                <a:cs typeface="Arial" pitchFamily="34" charset="0"/>
              </a:rPr>
              <a:t>sanash</a:t>
            </a:r>
            <a:r>
              <a:rPr lang="en-US" sz="4205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5" b="1" dirty="0" err="1">
                <a:latin typeface="Arial" pitchFamily="34" charset="0"/>
                <a:cs typeface="Arial" pitchFamily="34" charset="0"/>
              </a:rPr>
              <a:t>mumkin</a:t>
            </a:r>
            <a:r>
              <a:rPr lang="en-US" sz="4205" b="1" dirty="0">
                <a:latin typeface="Arial" pitchFamily="34" charset="0"/>
                <a:cs typeface="Arial" pitchFamily="34" charset="0"/>
              </a:rPr>
              <a:t>?</a:t>
            </a:r>
            <a:endParaRPr lang="ru-RU" sz="4205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1769853" y="3216880"/>
            <a:ext cx="2273713" cy="153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26" b="1" dirty="0"/>
              <a:t>4 </a:t>
            </a:r>
            <a:r>
              <a:rPr lang="en-US" sz="9026" b="1" dirty="0">
                <a:cs typeface="Arial" charset="0"/>
              </a:rPr>
              <a:t>·</a:t>
            </a:r>
            <a:r>
              <a:rPr lang="ru-RU" sz="9026" b="1" dirty="0">
                <a:cs typeface="Arial" charset="0"/>
              </a:rPr>
              <a:t> 6</a:t>
            </a:r>
            <a:r>
              <a:rPr lang="en-US" sz="9026" b="1" dirty="0">
                <a:cs typeface="Arial" charset="0"/>
              </a:rPr>
              <a:t> </a:t>
            </a:r>
          </a:p>
        </p:txBody>
      </p:sp>
      <p:sp>
        <p:nvSpPr>
          <p:cNvPr id="22589" name="Text Box 61"/>
          <p:cNvSpPr txBox="1">
            <a:spLocks noChangeArrowheads="1"/>
          </p:cNvSpPr>
          <p:nvPr/>
        </p:nvSpPr>
        <p:spPr bwMode="auto">
          <a:xfrm>
            <a:off x="4578391" y="3216880"/>
            <a:ext cx="2100601" cy="140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206" b="1" dirty="0"/>
              <a:t>6 </a:t>
            </a:r>
            <a:r>
              <a:rPr lang="en-US" sz="8206" b="1" dirty="0">
                <a:cs typeface="Arial" charset="0"/>
              </a:rPr>
              <a:t>·</a:t>
            </a:r>
            <a:r>
              <a:rPr lang="ru-RU" sz="8206" b="1" dirty="0">
                <a:cs typeface="Arial" charset="0"/>
              </a:rPr>
              <a:t> 4</a:t>
            </a:r>
            <a:endParaRPr lang="en-US" sz="8206" b="1" dirty="0">
              <a:cs typeface="Arial" charset="0"/>
            </a:endParaRPr>
          </a:p>
        </p:txBody>
      </p:sp>
      <p:sp>
        <p:nvSpPr>
          <p:cNvPr id="22590" name="Text Box 62"/>
          <p:cNvSpPr txBox="1">
            <a:spLocks noChangeArrowheads="1"/>
          </p:cNvSpPr>
          <p:nvPr/>
        </p:nvSpPr>
        <p:spPr bwMode="auto">
          <a:xfrm>
            <a:off x="3859460" y="3216880"/>
            <a:ext cx="767951" cy="140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206" b="1" dirty="0"/>
              <a:t>=</a:t>
            </a:r>
            <a:endParaRPr lang="en-US" sz="8206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8" grpId="0"/>
      <p:bldP spid="22589" grpId="0"/>
      <p:bldP spid="225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20090918141730-stud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3185" y="1768655"/>
            <a:ext cx="2016224" cy="26414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6201" y="269602"/>
            <a:ext cx="12069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KO‘PAYTIRISHNING O‘RIN ALMASHTIRISH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QONUNI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257" y="2501850"/>
            <a:ext cx="708582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a·b</a:t>
            </a:r>
            <a:r>
              <a:rPr lang="en-US" sz="11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= </a:t>
            </a:r>
            <a:r>
              <a:rPr lang="en-US" sz="11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b·a</a:t>
            </a:r>
            <a:endParaRPr lang="ru-RU" sz="11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Oval 4"/>
          <p:cNvSpPr>
            <a:spLocks noChangeArrowheads="1"/>
          </p:cNvSpPr>
          <p:nvPr/>
        </p:nvSpPr>
        <p:spPr bwMode="auto">
          <a:xfrm rot="844742">
            <a:off x="8831028" y="66238"/>
            <a:ext cx="536064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 rot="844742">
            <a:off x="9581992" y="66238"/>
            <a:ext cx="536064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 rot="844742">
            <a:off x="10330592" y="66238"/>
            <a:ext cx="536066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 rot="844742">
            <a:off x="11081554" y="66238"/>
            <a:ext cx="536066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 rot="844742">
            <a:off x="8831028" y="2707651"/>
            <a:ext cx="536064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 rot="844742">
            <a:off x="9579629" y="2707651"/>
            <a:ext cx="536066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 rot="844742">
            <a:off x="8831028" y="832192"/>
            <a:ext cx="536064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 rot="844742">
            <a:off x="9581992" y="832192"/>
            <a:ext cx="536064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 rot="844742">
            <a:off x="10330592" y="832192"/>
            <a:ext cx="536066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 rot="844742">
            <a:off x="11081554" y="832192"/>
            <a:ext cx="536066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 rot="844742">
            <a:off x="8831028" y="3387248"/>
            <a:ext cx="536064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 rot="844742">
            <a:off x="9579629" y="3387248"/>
            <a:ext cx="536066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 rot="844742">
            <a:off x="8831028" y="1513666"/>
            <a:ext cx="536064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 rot="844742">
            <a:off x="9581992" y="1513666"/>
            <a:ext cx="536064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38" name="Oval 18"/>
          <p:cNvSpPr>
            <a:spLocks noChangeArrowheads="1"/>
          </p:cNvSpPr>
          <p:nvPr/>
        </p:nvSpPr>
        <p:spPr bwMode="auto">
          <a:xfrm rot="844742">
            <a:off x="10330592" y="1513666"/>
            <a:ext cx="536066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39" name="Oval 19"/>
          <p:cNvSpPr>
            <a:spLocks noChangeArrowheads="1"/>
          </p:cNvSpPr>
          <p:nvPr/>
        </p:nvSpPr>
        <p:spPr bwMode="auto">
          <a:xfrm rot="844742">
            <a:off x="11081554" y="1513666"/>
            <a:ext cx="536066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 rot="844742">
            <a:off x="10330592" y="2790254"/>
            <a:ext cx="536066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41" name="Oval 21"/>
          <p:cNvSpPr>
            <a:spLocks noChangeArrowheads="1"/>
          </p:cNvSpPr>
          <p:nvPr/>
        </p:nvSpPr>
        <p:spPr bwMode="auto">
          <a:xfrm rot="844742">
            <a:off x="11079192" y="2790254"/>
            <a:ext cx="536064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42" name="Oval 22"/>
          <p:cNvSpPr>
            <a:spLocks noChangeArrowheads="1"/>
          </p:cNvSpPr>
          <p:nvPr/>
        </p:nvSpPr>
        <p:spPr bwMode="auto">
          <a:xfrm rot="844742">
            <a:off x="8831028" y="2108780"/>
            <a:ext cx="536064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43" name="Oval 23"/>
          <p:cNvSpPr>
            <a:spLocks noChangeArrowheads="1"/>
          </p:cNvSpPr>
          <p:nvPr/>
        </p:nvSpPr>
        <p:spPr bwMode="auto">
          <a:xfrm rot="844742">
            <a:off x="9581992" y="2108780"/>
            <a:ext cx="536064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44" name="Oval 24"/>
          <p:cNvSpPr>
            <a:spLocks noChangeArrowheads="1"/>
          </p:cNvSpPr>
          <p:nvPr/>
        </p:nvSpPr>
        <p:spPr bwMode="auto">
          <a:xfrm rot="844742">
            <a:off x="10330592" y="2108780"/>
            <a:ext cx="536066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45" name="Oval 25"/>
          <p:cNvSpPr>
            <a:spLocks noChangeArrowheads="1"/>
          </p:cNvSpPr>
          <p:nvPr/>
        </p:nvSpPr>
        <p:spPr bwMode="auto">
          <a:xfrm rot="844742">
            <a:off x="11081554" y="2108780"/>
            <a:ext cx="536066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46" name="Oval 26"/>
          <p:cNvSpPr>
            <a:spLocks noChangeArrowheads="1"/>
          </p:cNvSpPr>
          <p:nvPr/>
        </p:nvSpPr>
        <p:spPr bwMode="auto">
          <a:xfrm rot="844742">
            <a:off x="10330592" y="3385370"/>
            <a:ext cx="536066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47" name="Oval 27"/>
          <p:cNvSpPr>
            <a:spLocks noChangeArrowheads="1"/>
          </p:cNvSpPr>
          <p:nvPr/>
        </p:nvSpPr>
        <p:spPr bwMode="auto">
          <a:xfrm rot="844742">
            <a:off x="11079192" y="3385370"/>
            <a:ext cx="536064" cy="4261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48" name="Oval 28"/>
          <p:cNvSpPr>
            <a:spLocks noChangeArrowheads="1"/>
          </p:cNvSpPr>
          <p:nvPr/>
        </p:nvSpPr>
        <p:spPr bwMode="auto">
          <a:xfrm rot="844742">
            <a:off x="5940532" y="152596"/>
            <a:ext cx="536064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49" name="Oval 29"/>
          <p:cNvSpPr>
            <a:spLocks noChangeArrowheads="1"/>
          </p:cNvSpPr>
          <p:nvPr/>
        </p:nvSpPr>
        <p:spPr bwMode="auto">
          <a:xfrm rot="844742">
            <a:off x="6691495" y="152596"/>
            <a:ext cx="536064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50" name="Oval 30"/>
          <p:cNvSpPr>
            <a:spLocks noChangeArrowheads="1"/>
          </p:cNvSpPr>
          <p:nvPr/>
        </p:nvSpPr>
        <p:spPr bwMode="auto">
          <a:xfrm rot="844742">
            <a:off x="7440095" y="152596"/>
            <a:ext cx="536066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51" name="Oval 31"/>
          <p:cNvSpPr>
            <a:spLocks noChangeArrowheads="1"/>
          </p:cNvSpPr>
          <p:nvPr/>
        </p:nvSpPr>
        <p:spPr bwMode="auto">
          <a:xfrm rot="844742">
            <a:off x="8191058" y="152596"/>
            <a:ext cx="536066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52" name="Oval 32"/>
          <p:cNvSpPr>
            <a:spLocks noChangeArrowheads="1"/>
          </p:cNvSpPr>
          <p:nvPr/>
        </p:nvSpPr>
        <p:spPr bwMode="auto">
          <a:xfrm rot="844742">
            <a:off x="5940532" y="2794009"/>
            <a:ext cx="536064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53" name="Oval 33"/>
          <p:cNvSpPr>
            <a:spLocks noChangeArrowheads="1"/>
          </p:cNvSpPr>
          <p:nvPr/>
        </p:nvSpPr>
        <p:spPr bwMode="auto">
          <a:xfrm rot="844742">
            <a:off x="6689133" y="2794009"/>
            <a:ext cx="536066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54" name="Oval 34"/>
          <p:cNvSpPr>
            <a:spLocks noChangeArrowheads="1"/>
          </p:cNvSpPr>
          <p:nvPr/>
        </p:nvSpPr>
        <p:spPr bwMode="auto">
          <a:xfrm rot="844742">
            <a:off x="5940532" y="918550"/>
            <a:ext cx="536064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55" name="Oval 35"/>
          <p:cNvSpPr>
            <a:spLocks noChangeArrowheads="1"/>
          </p:cNvSpPr>
          <p:nvPr/>
        </p:nvSpPr>
        <p:spPr bwMode="auto">
          <a:xfrm rot="844742">
            <a:off x="6691495" y="918550"/>
            <a:ext cx="536064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56" name="Oval 36"/>
          <p:cNvSpPr>
            <a:spLocks noChangeArrowheads="1"/>
          </p:cNvSpPr>
          <p:nvPr/>
        </p:nvSpPr>
        <p:spPr bwMode="auto">
          <a:xfrm rot="844742">
            <a:off x="7440095" y="918550"/>
            <a:ext cx="536066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57" name="Oval 37"/>
          <p:cNvSpPr>
            <a:spLocks noChangeArrowheads="1"/>
          </p:cNvSpPr>
          <p:nvPr/>
        </p:nvSpPr>
        <p:spPr bwMode="auto">
          <a:xfrm rot="844742">
            <a:off x="8191058" y="918550"/>
            <a:ext cx="536066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58" name="Oval 38"/>
          <p:cNvSpPr>
            <a:spLocks noChangeArrowheads="1"/>
          </p:cNvSpPr>
          <p:nvPr/>
        </p:nvSpPr>
        <p:spPr bwMode="auto">
          <a:xfrm rot="844742">
            <a:off x="5940532" y="3473605"/>
            <a:ext cx="536064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59" name="Oval 39"/>
          <p:cNvSpPr>
            <a:spLocks noChangeArrowheads="1"/>
          </p:cNvSpPr>
          <p:nvPr/>
        </p:nvSpPr>
        <p:spPr bwMode="auto">
          <a:xfrm rot="844742">
            <a:off x="6689133" y="3473605"/>
            <a:ext cx="536066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60" name="Oval 40"/>
          <p:cNvSpPr>
            <a:spLocks noChangeArrowheads="1"/>
          </p:cNvSpPr>
          <p:nvPr/>
        </p:nvSpPr>
        <p:spPr bwMode="auto">
          <a:xfrm rot="844742">
            <a:off x="5940532" y="1600023"/>
            <a:ext cx="536064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61" name="Oval 41"/>
          <p:cNvSpPr>
            <a:spLocks noChangeArrowheads="1"/>
          </p:cNvSpPr>
          <p:nvPr/>
        </p:nvSpPr>
        <p:spPr bwMode="auto">
          <a:xfrm rot="844742">
            <a:off x="6691495" y="1600023"/>
            <a:ext cx="536064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62" name="Oval 42"/>
          <p:cNvSpPr>
            <a:spLocks noChangeArrowheads="1"/>
          </p:cNvSpPr>
          <p:nvPr/>
        </p:nvSpPr>
        <p:spPr bwMode="auto">
          <a:xfrm rot="844742">
            <a:off x="7440095" y="1600023"/>
            <a:ext cx="536066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63" name="Oval 43"/>
          <p:cNvSpPr>
            <a:spLocks noChangeArrowheads="1"/>
          </p:cNvSpPr>
          <p:nvPr/>
        </p:nvSpPr>
        <p:spPr bwMode="auto">
          <a:xfrm rot="844742">
            <a:off x="8191058" y="1600023"/>
            <a:ext cx="536066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64" name="Oval 44"/>
          <p:cNvSpPr>
            <a:spLocks noChangeArrowheads="1"/>
          </p:cNvSpPr>
          <p:nvPr/>
        </p:nvSpPr>
        <p:spPr bwMode="auto">
          <a:xfrm rot="844742">
            <a:off x="7440095" y="2876611"/>
            <a:ext cx="536066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65" name="Oval 45"/>
          <p:cNvSpPr>
            <a:spLocks noChangeArrowheads="1"/>
          </p:cNvSpPr>
          <p:nvPr/>
        </p:nvSpPr>
        <p:spPr bwMode="auto">
          <a:xfrm rot="844742">
            <a:off x="8188695" y="2876611"/>
            <a:ext cx="536064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66" name="Oval 46"/>
          <p:cNvSpPr>
            <a:spLocks noChangeArrowheads="1"/>
          </p:cNvSpPr>
          <p:nvPr/>
        </p:nvSpPr>
        <p:spPr bwMode="auto">
          <a:xfrm rot="844742">
            <a:off x="5940532" y="2195140"/>
            <a:ext cx="536064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67" name="Oval 47"/>
          <p:cNvSpPr>
            <a:spLocks noChangeArrowheads="1"/>
          </p:cNvSpPr>
          <p:nvPr/>
        </p:nvSpPr>
        <p:spPr bwMode="auto">
          <a:xfrm rot="844742">
            <a:off x="6691495" y="2195140"/>
            <a:ext cx="536064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68" name="Oval 48"/>
          <p:cNvSpPr>
            <a:spLocks noChangeArrowheads="1"/>
          </p:cNvSpPr>
          <p:nvPr/>
        </p:nvSpPr>
        <p:spPr bwMode="auto">
          <a:xfrm rot="844742">
            <a:off x="7440095" y="2195140"/>
            <a:ext cx="536066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69" name="Oval 49"/>
          <p:cNvSpPr>
            <a:spLocks noChangeArrowheads="1"/>
          </p:cNvSpPr>
          <p:nvPr/>
        </p:nvSpPr>
        <p:spPr bwMode="auto">
          <a:xfrm rot="844742">
            <a:off x="8191058" y="2195140"/>
            <a:ext cx="536066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70" name="Oval 50"/>
          <p:cNvSpPr>
            <a:spLocks noChangeArrowheads="1"/>
          </p:cNvSpPr>
          <p:nvPr/>
        </p:nvSpPr>
        <p:spPr bwMode="auto">
          <a:xfrm rot="844742">
            <a:off x="7440095" y="3471728"/>
            <a:ext cx="536066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sp>
        <p:nvSpPr>
          <p:cNvPr id="30771" name="Oval 51"/>
          <p:cNvSpPr>
            <a:spLocks noChangeArrowheads="1"/>
          </p:cNvSpPr>
          <p:nvPr/>
        </p:nvSpPr>
        <p:spPr bwMode="auto">
          <a:xfrm rot="844742">
            <a:off x="8188695" y="3471728"/>
            <a:ext cx="536064" cy="4261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11824" tIns="55913" rIns="111824" bIns="55913" anchor="ctr"/>
          <a:lstStyle/>
          <a:p>
            <a:endParaRPr lang="ru-RU" sz="4000"/>
          </a:p>
        </p:txBody>
      </p:sp>
      <p:pic>
        <p:nvPicPr>
          <p:cNvPr id="30772" name="Picture 52" descr="f20090918141730-stud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4198" y="4178879"/>
            <a:ext cx="2272467" cy="2404561"/>
          </a:xfrm>
          <a:prstGeom prst="rect">
            <a:avLst/>
          </a:prstGeom>
          <a:noFill/>
        </p:spPr>
      </p:pic>
      <p:sp>
        <p:nvSpPr>
          <p:cNvPr id="30774" name="Text Box 54"/>
          <p:cNvSpPr txBox="1">
            <a:spLocks noChangeArrowheads="1"/>
          </p:cNvSpPr>
          <p:nvPr/>
        </p:nvSpPr>
        <p:spPr bwMode="auto">
          <a:xfrm>
            <a:off x="890604" y="286050"/>
            <a:ext cx="4249702" cy="103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latin typeface="Arial" pitchFamily="34" charset="0"/>
                <a:cs typeface="Arial" pitchFamily="34" charset="0"/>
              </a:rPr>
              <a:t> (6</a:t>
            </a:r>
            <a:r>
              <a:rPr lang="ru-RU" sz="6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·</a:t>
            </a:r>
            <a:r>
              <a:rPr lang="ru-RU" sz="6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4) · 2</a:t>
            </a:r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1476769" y="1458382"/>
            <a:ext cx="3736807" cy="108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154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6154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154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ru-RU" sz="6154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154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(4 · 2)</a:t>
            </a:r>
          </a:p>
        </p:txBody>
      </p:sp>
      <p:sp>
        <p:nvSpPr>
          <p:cNvPr id="30776" name="Text Box 56"/>
          <p:cNvSpPr txBox="1">
            <a:spLocks noChangeArrowheads="1"/>
          </p:cNvSpPr>
          <p:nvPr/>
        </p:nvSpPr>
        <p:spPr bwMode="auto">
          <a:xfrm>
            <a:off x="928633" y="1531652"/>
            <a:ext cx="1061032" cy="8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923" b="1" dirty="0">
                <a:solidFill>
                  <a:schemeClr val="tx2"/>
                </a:solidFill>
              </a:rPr>
              <a:t>=</a:t>
            </a:r>
            <a:endParaRPr lang="en-US" sz="4923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0777" name="Text Box 57"/>
          <p:cNvSpPr txBox="1">
            <a:spLocks noChangeArrowheads="1"/>
          </p:cNvSpPr>
          <p:nvPr/>
        </p:nvSpPr>
        <p:spPr bwMode="auto">
          <a:xfrm>
            <a:off x="1330228" y="2557443"/>
            <a:ext cx="3810078" cy="108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154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(6</a:t>
            </a:r>
            <a:r>
              <a:rPr lang="ru-RU" sz="6154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154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ru-RU" sz="6154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154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2) · 4</a:t>
            </a:r>
          </a:p>
        </p:txBody>
      </p:sp>
      <p:sp>
        <p:nvSpPr>
          <p:cNvPr id="30779" name="Text Box 59"/>
          <p:cNvSpPr txBox="1">
            <a:spLocks noChangeArrowheads="1"/>
          </p:cNvSpPr>
          <p:nvPr/>
        </p:nvSpPr>
        <p:spPr bwMode="auto">
          <a:xfrm>
            <a:off x="744062" y="2703984"/>
            <a:ext cx="767949" cy="8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923" b="1" dirty="0">
                <a:solidFill>
                  <a:srgbClr val="993300"/>
                </a:solidFill>
              </a:rPr>
              <a:t>=</a:t>
            </a:r>
            <a:endParaRPr lang="en-US" sz="4923" b="1" dirty="0">
              <a:solidFill>
                <a:srgbClr val="993300"/>
              </a:solidFill>
              <a:cs typeface="Arial" charset="0"/>
            </a:endParaRP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4885252" y="1531652"/>
            <a:ext cx="767949" cy="8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923" b="1" dirty="0">
                <a:solidFill>
                  <a:schemeClr val="tx2"/>
                </a:solidFill>
              </a:rPr>
              <a:t>=</a:t>
            </a:r>
            <a:endParaRPr lang="en-US" sz="4923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0" name="AutoShape 59"/>
          <p:cNvSpPr>
            <a:spLocks noChangeArrowheads="1"/>
          </p:cNvSpPr>
          <p:nvPr/>
        </p:nvSpPr>
        <p:spPr bwMode="auto">
          <a:xfrm rot="10800000">
            <a:off x="449661" y="4291938"/>
            <a:ext cx="7371356" cy="2464163"/>
          </a:xfrm>
          <a:prstGeom prst="wedgeEllipseCallout">
            <a:avLst>
              <a:gd name="adj1" fmla="val -58353"/>
              <a:gd name="adj2" fmla="val 2751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 lIns="111824" tIns="55913" rIns="111824" bIns="55913"/>
          <a:lstStyle/>
          <a:p>
            <a:pPr algn="ctr"/>
            <a:r>
              <a:rPr lang="en-US" sz="4000" b="1" dirty="0" err="1">
                <a:latin typeface="Arial" pitchFamily="34" charset="0"/>
                <a:cs typeface="Arial" pitchFamily="34" charset="0"/>
              </a:rPr>
              <a:t>Doirachalar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sonini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sanash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mumkin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4885252" y="432592"/>
            <a:ext cx="1061032" cy="8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824" tIns="55913" rIns="111824" bIns="5591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923" b="1" dirty="0"/>
              <a:t>=</a:t>
            </a:r>
            <a:endParaRPr lang="en-US" sz="4923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4" grpId="0"/>
      <p:bldP spid="30775" grpId="0"/>
      <p:bldP spid="30776" grpId="0"/>
      <p:bldP spid="30777" grpId="0"/>
      <p:bldP spid="30779" grpId="0"/>
      <p:bldP spid="59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20090918141730-stud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0195" y="3509963"/>
            <a:ext cx="2491205" cy="32636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0177" y="190657"/>
            <a:ext cx="12185650" cy="786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13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KO‘PAYTIRISHNING GURUHLASH QONUNI</a:t>
            </a:r>
            <a:endParaRPr lang="ru-RU" sz="410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979" y="1531652"/>
            <a:ext cx="10624255" cy="463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847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a·b·c</a:t>
            </a:r>
            <a:r>
              <a:rPr lang="en-US" sz="9847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 a</a:t>
            </a:r>
            <a:r>
              <a:rPr lang="ru-RU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·</a:t>
            </a:r>
            <a:r>
              <a:rPr lang="ru-RU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(b</a:t>
            </a:r>
            <a:r>
              <a:rPr lang="ru-RU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·</a:t>
            </a:r>
            <a:r>
              <a:rPr lang="ru-RU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9847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)=</a:t>
            </a:r>
          </a:p>
          <a:p>
            <a:pPr algn="ctr"/>
            <a:r>
              <a:rPr lang="en-US" sz="9847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 (</a:t>
            </a:r>
            <a:r>
              <a:rPr lang="en-US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ru-RU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·</a:t>
            </a:r>
            <a:r>
              <a:rPr lang="ru-RU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c)</a:t>
            </a:r>
            <a:r>
              <a:rPr lang="ru-RU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·</a:t>
            </a:r>
            <a:r>
              <a:rPr lang="ru-RU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847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9847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9847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2966</TotalTime>
  <Words>662</Words>
  <Application>Microsoft Office PowerPoint</Application>
  <PresentationFormat>Произвольный</PresentationFormat>
  <Paragraphs>122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Office Theme</vt:lpstr>
      <vt:lpstr>Тема Office</vt:lpstr>
      <vt:lpstr>1_Тема Office</vt:lpstr>
      <vt:lpstr>MATEMATIKA</vt:lpstr>
      <vt:lpstr>     OG‘ZAKI  HISOBLAYMIZ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MISOLLAR</vt:lpstr>
      <vt:lpstr>YECHISH</vt:lpstr>
      <vt:lpstr>Презентация PowerPoint</vt:lpstr>
      <vt:lpstr>MISOLLAR</vt:lpstr>
      <vt:lpstr>YECHISH</vt:lpstr>
      <vt:lpstr>YECHISH</vt:lpstr>
      <vt:lpstr>YECHISH</vt:lpstr>
      <vt:lpstr>Презентация PowerPoint</vt:lpstr>
      <vt:lpstr>YECHISH</vt:lpstr>
      <vt:lpstr>Презентация PowerPoint</vt:lpstr>
      <vt:lpstr>  MUSTAQIL  BAJARISH 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296</cp:revision>
  <dcterms:created xsi:type="dcterms:W3CDTF">2020-04-09T07:32:19Z</dcterms:created>
  <dcterms:modified xsi:type="dcterms:W3CDTF">2021-03-11T09:25:50Z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