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03" r:id="rId2"/>
    <p:sldId id="259" r:id="rId3"/>
    <p:sldId id="288" r:id="rId4"/>
    <p:sldId id="276" r:id="rId5"/>
    <p:sldId id="289" r:id="rId6"/>
    <p:sldId id="277" r:id="rId7"/>
    <p:sldId id="290" r:id="rId8"/>
    <p:sldId id="291" r:id="rId9"/>
    <p:sldId id="292" r:id="rId10"/>
    <p:sldId id="258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4" r:id="rId21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2409" autoAdjust="0"/>
  </p:normalViewPr>
  <p:slideViewPr>
    <p:cSldViewPr>
      <p:cViewPr>
        <p:scale>
          <a:sx n="57" d="100"/>
          <a:sy n="57" d="100"/>
        </p:scale>
        <p:origin x="828" y="52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2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98927"/>
            <a:ext cx="12801600" cy="24049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4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8263" y="294859"/>
            <a:ext cx="7001819" cy="1208978"/>
          </a:xfrm>
          <a:prstGeom prst="rect">
            <a:avLst/>
          </a:prstGeom>
        </p:spPr>
        <p:txBody>
          <a:bodyPr vert="horz" wrap="square" lIns="0" tIns="32823" rIns="0" bIns="0" rtlCol="0">
            <a:spAutoFit/>
          </a:bodyPr>
          <a:lstStyle/>
          <a:p>
            <a:pPr marL="28543" algn="ctr">
              <a:spcBef>
                <a:spcPts val="258"/>
              </a:spcBef>
            </a:pPr>
            <a:r>
              <a:rPr lang="en-US" sz="7641" spc="12" dirty="0"/>
              <a:t>MATEMATIKA</a:t>
            </a:r>
            <a:endParaRPr lang="en-US" sz="7641" dirty="0"/>
          </a:p>
        </p:txBody>
      </p:sp>
      <p:sp>
        <p:nvSpPr>
          <p:cNvPr id="4" name="object 4"/>
          <p:cNvSpPr txBox="1"/>
          <p:nvPr/>
        </p:nvSpPr>
        <p:spPr>
          <a:xfrm>
            <a:off x="659250" y="2281445"/>
            <a:ext cx="12142351" cy="2718207"/>
          </a:xfrm>
          <a:prstGeom prst="rect">
            <a:avLst/>
          </a:prstGeom>
        </p:spPr>
        <p:txBody>
          <a:bodyPr vert="horz" wrap="square" lIns="0" tIns="31396" rIns="0" bIns="0" rtlCol="0">
            <a:spAutoFit/>
          </a:bodyPr>
          <a:lstStyle/>
          <a:p>
            <a:pPr marL="41386" algn="ctr">
              <a:spcBef>
                <a:spcPts val="246"/>
              </a:spcBef>
            </a:pPr>
            <a:r>
              <a:rPr lang="en-US" sz="5819" b="1" dirty="0">
                <a:solidFill>
                  <a:schemeClr val="tx2"/>
                </a:solidFill>
                <a:latin typeface="Arial"/>
                <a:cs typeface="Arial"/>
              </a:rPr>
              <a:t>MAVZU: </a:t>
            </a:r>
            <a:r>
              <a:rPr lang="uz-Latn-UZ" sz="5819" b="1" dirty="0">
                <a:solidFill>
                  <a:schemeClr val="tx2"/>
                </a:solidFill>
                <a:latin typeface="Arial"/>
                <a:cs typeface="Arial"/>
              </a:rPr>
              <a:t>SONLI VA HARFLI IFODALAR, TENGLAMALARGA DOIR </a:t>
            </a:r>
            <a:r>
              <a:rPr lang="en-US" sz="5819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MASALALAR </a:t>
            </a:r>
            <a:endParaRPr lang="en-US" sz="5819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431" y="4747790"/>
            <a:ext cx="782253" cy="18665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4140"/>
          </a:p>
        </p:txBody>
      </p:sp>
      <p:grpSp>
        <p:nvGrpSpPr>
          <p:cNvPr id="7" name="object 7"/>
          <p:cNvGrpSpPr/>
          <p:nvPr/>
        </p:nvGrpSpPr>
        <p:grpSpPr>
          <a:xfrm>
            <a:off x="1041682" y="247654"/>
            <a:ext cx="11089046" cy="1276589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4140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414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414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314612" y="304115"/>
            <a:ext cx="3133398" cy="1121653"/>
          </a:xfrm>
          <a:prstGeom prst="rect">
            <a:avLst/>
          </a:prstGeom>
        </p:spPr>
        <p:txBody>
          <a:bodyPr vert="horz" wrap="square" lIns="0" tIns="27114" rIns="0" bIns="0" rtlCol="0">
            <a:spAutoFit/>
          </a:bodyPr>
          <a:lstStyle/>
          <a:p>
            <a:pPr algn="ctr">
              <a:spcBef>
                <a:spcPts val="214"/>
              </a:spcBef>
            </a:pPr>
            <a:r>
              <a:rPr lang="en-US" sz="7111" b="1" spc="-1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172" b="1" spc="-12" dirty="0">
                <a:solidFill>
                  <a:schemeClr val="bg1"/>
                </a:solidFill>
                <a:latin typeface="Arial"/>
                <a:cs typeface="Arial"/>
              </a:rPr>
              <a:t>5- </a:t>
            </a:r>
            <a:r>
              <a:rPr sz="5172" b="1" spc="-12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5172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45050" y="2381262"/>
            <a:ext cx="811015" cy="17996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9190"/>
          </a:p>
        </p:txBody>
      </p:sp>
      <p:sp>
        <p:nvSpPr>
          <p:cNvPr id="12" name="object 11"/>
          <p:cNvSpPr/>
          <p:nvPr/>
        </p:nvSpPr>
        <p:spPr>
          <a:xfrm>
            <a:off x="4960640" y="5040610"/>
            <a:ext cx="2271850" cy="1896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202"/>
          </a:p>
        </p:txBody>
      </p:sp>
    </p:spTree>
    <p:extLst>
      <p:ext uri="{BB962C8B-B14F-4D97-AF65-F5344CB8AC3E}">
        <p14:creationId xmlns:p14="http://schemas.microsoft.com/office/powerpoint/2010/main" val="5487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10081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0240" y="144066"/>
            <a:ext cx="9362932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5400" dirty="0"/>
              <a:t>   MASALA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9827" y="983323"/>
            <a:ext cx="12161947" cy="2449109"/>
          </a:xfrm>
          <a:prstGeom prst="rect">
            <a:avLst/>
          </a:prstGeom>
          <a:noFill/>
        </p:spPr>
        <p:txBody>
          <a:bodyPr wrap="square" lIns="208636" tIns="104319" rIns="208636" bIns="104319" rtlCol="0">
            <a:spAutoFit/>
          </a:bodyPr>
          <a:lstStyle/>
          <a:p>
            <a:r>
              <a:rPr lang="en-US" sz="4202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Avtomobil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birinchi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kuni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d km,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ikkinchi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kuni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undan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7 km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ko‘p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masofani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bosib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o‘tdi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. Agar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avtomobil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umumiy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984 km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masofani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bosib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o‘tgan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uchinchi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kuni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qancha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masofani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bosib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o‘tgan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?  d = 325;  292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hisoblang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.</a:t>
            </a:r>
            <a:endParaRPr lang="ru-RU" sz="4202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User\Desktop\gif\1389531129_ford_musta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05270" y="3754399"/>
            <a:ext cx="4105270" cy="1200791"/>
          </a:xfrm>
          <a:prstGeom prst="rect">
            <a:avLst/>
          </a:prstGeom>
          <a:noFill/>
        </p:spPr>
      </p:pic>
      <p:cxnSp>
        <p:nvCxnSpPr>
          <p:cNvPr id="72" name="Прямая соединительная линия 71"/>
          <p:cNvCxnSpPr/>
          <p:nvPr/>
        </p:nvCxnSpPr>
        <p:spPr>
          <a:xfrm>
            <a:off x="242853" y="5062963"/>
            <a:ext cx="12558748" cy="76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авая фигурная скобка 73"/>
          <p:cNvSpPr/>
          <p:nvPr/>
        </p:nvSpPr>
        <p:spPr>
          <a:xfrm rot="5400000">
            <a:off x="1743852" y="3638937"/>
            <a:ext cx="846718" cy="3848717"/>
          </a:xfrm>
          <a:prstGeom prst="rightBrace">
            <a:avLst>
              <a:gd name="adj1" fmla="val 63505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202"/>
          </a:p>
        </p:txBody>
      </p:sp>
      <p:sp>
        <p:nvSpPr>
          <p:cNvPr id="75" name="Правая фигурная скобка 74"/>
          <p:cNvSpPr/>
          <p:nvPr/>
        </p:nvSpPr>
        <p:spPr>
          <a:xfrm rot="5400000">
            <a:off x="10018594" y="3600450"/>
            <a:ext cx="846718" cy="3925692"/>
          </a:xfrm>
          <a:prstGeom prst="rightBrace">
            <a:avLst>
              <a:gd name="adj1" fmla="val 63505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202"/>
          </a:p>
        </p:txBody>
      </p:sp>
      <p:sp>
        <p:nvSpPr>
          <p:cNvPr id="76" name="Правая фигурная скобка 75"/>
          <p:cNvSpPr/>
          <p:nvPr/>
        </p:nvSpPr>
        <p:spPr>
          <a:xfrm rot="5400000">
            <a:off x="5861980" y="3446501"/>
            <a:ext cx="769743" cy="4156615"/>
          </a:xfrm>
          <a:prstGeom prst="rightBrace">
            <a:avLst>
              <a:gd name="adj1" fmla="val 63505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202"/>
          </a:p>
        </p:txBody>
      </p:sp>
      <p:sp>
        <p:nvSpPr>
          <p:cNvPr id="77" name="TextBox 76"/>
          <p:cNvSpPr txBox="1"/>
          <p:nvPr/>
        </p:nvSpPr>
        <p:spPr>
          <a:xfrm>
            <a:off x="1397467" y="4909015"/>
            <a:ext cx="1693436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2" dirty="0">
                <a:latin typeface="Arial" pitchFamily="34" charset="0"/>
                <a:cs typeface="Arial" pitchFamily="34" charset="0"/>
              </a:rPr>
              <a:t>1-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kun</a:t>
            </a:r>
            <a:endParaRPr lang="ru-RU" sz="420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77108" y="4985989"/>
            <a:ext cx="1693436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2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4202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kun</a:t>
            </a:r>
            <a:endParaRPr lang="ru-RU" sz="420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633723" y="4909015"/>
            <a:ext cx="1693436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2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4202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kun</a:t>
            </a:r>
            <a:endParaRPr lang="ru-RU" sz="420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44185" y="5601784"/>
            <a:ext cx="769743" cy="88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2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172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ru-RU" sz="5172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23825" y="5678757"/>
            <a:ext cx="1693436" cy="82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41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 +7</a:t>
            </a:r>
            <a:endParaRPr lang="ru-RU" sz="4741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480441" y="5678758"/>
            <a:ext cx="769743" cy="98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19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5819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авая фигурная скобка 84"/>
          <p:cNvSpPr/>
          <p:nvPr/>
        </p:nvSpPr>
        <p:spPr>
          <a:xfrm rot="5400000">
            <a:off x="5977441" y="329040"/>
            <a:ext cx="846718" cy="12315896"/>
          </a:xfrm>
          <a:prstGeom prst="rightBrace">
            <a:avLst>
              <a:gd name="adj1" fmla="val 63505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202"/>
          </a:p>
        </p:txBody>
      </p:sp>
      <p:sp>
        <p:nvSpPr>
          <p:cNvPr id="86" name="Прямоугольник 85"/>
          <p:cNvSpPr/>
          <p:nvPr/>
        </p:nvSpPr>
        <p:spPr>
          <a:xfrm>
            <a:off x="6708698" y="6448502"/>
            <a:ext cx="2151551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dirty="0">
                <a:latin typeface="Arial" pitchFamily="34" charset="0"/>
                <a:cs typeface="Arial" pitchFamily="34" charset="0"/>
              </a:rPr>
              <a:t>984 km </a:t>
            </a:r>
            <a:endParaRPr lang="ru-RU" sz="4202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9316E-6 9.87219E-7 L 0.45006 0.002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47009 0.00286 L 0.79327 0.002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81744 0.00286 L 1.32025 0.002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86414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9958" y="-38813"/>
            <a:ext cx="9362932" cy="83396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4741" dirty="0"/>
              <a:t>   </a:t>
            </a:r>
            <a:r>
              <a:rPr lang="en-US" sz="5172" dirty="0"/>
              <a:t>YECHISH</a:t>
            </a:r>
            <a:endParaRPr lang="en-US" sz="5172" dirty="0"/>
          </a:p>
        </p:txBody>
      </p:sp>
      <p:sp>
        <p:nvSpPr>
          <p:cNvPr id="17" name="TextBox 16"/>
          <p:cNvSpPr txBox="1"/>
          <p:nvPr/>
        </p:nvSpPr>
        <p:spPr>
          <a:xfrm>
            <a:off x="394402" y="1094303"/>
            <a:ext cx="6027227" cy="2150630"/>
          </a:xfrm>
          <a:prstGeom prst="rect">
            <a:avLst/>
          </a:prstGeom>
          <a:noFill/>
        </p:spPr>
        <p:txBody>
          <a:bodyPr wrap="square" lIns="208636" tIns="104319" rIns="208636" bIns="104319" rtlCol="0">
            <a:spAutoFit/>
          </a:bodyPr>
          <a:lstStyle/>
          <a:p>
            <a:r>
              <a:rPr lang="en-US" sz="4202" dirty="0">
                <a:latin typeface="Arial" pitchFamily="34" charset="0"/>
                <a:cs typeface="Arial" pitchFamily="34" charset="0"/>
              </a:rPr>
              <a:t>I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kuni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– d km</a:t>
            </a:r>
          </a:p>
          <a:p>
            <a:r>
              <a:rPr lang="en-US" sz="4202" dirty="0">
                <a:latin typeface="Arial" pitchFamily="34" charset="0"/>
                <a:cs typeface="Arial" pitchFamily="34" charset="0"/>
              </a:rPr>
              <a:t>II 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kuni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– d+7  km </a:t>
            </a:r>
          </a:p>
          <a:p>
            <a:r>
              <a:rPr lang="en-US" sz="4202" dirty="0">
                <a:latin typeface="Arial" pitchFamily="34" charset="0"/>
                <a:cs typeface="Arial" pitchFamily="34" charset="0"/>
              </a:rPr>
              <a:t>III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kuni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- ? km </a:t>
            </a:r>
            <a:endParaRPr lang="ru-RU" sz="420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авая круглая скобка 18"/>
          <p:cNvSpPr/>
          <p:nvPr/>
        </p:nvSpPr>
        <p:spPr>
          <a:xfrm>
            <a:off x="5159384" y="1282445"/>
            <a:ext cx="158612" cy="1924359"/>
          </a:xfrm>
          <a:prstGeom prst="rightBracke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20" name="TextBox 19"/>
          <p:cNvSpPr txBox="1"/>
          <p:nvPr/>
        </p:nvSpPr>
        <p:spPr>
          <a:xfrm>
            <a:off x="5317996" y="1815948"/>
            <a:ext cx="2200246" cy="857327"/>
          </a:xfrm>
          <a:prstGeom prst="rect">
            <a:avLst/>
          </a:prstGeom>
          <a:noFill/>
        </p:spPr>
        <p:txBody>
          <a:bodyPr wrap="square" lIns="208636" tIns="104319" rIns="208636" bIns="104319" rtlCol="0">
            <a:spAutoFit/>
          </a:bodyPr>
          <a:lstStyle/>
          <a:p>
            <a:r>
              <a:rPr lang="en-US" sz="4202" dirty="0">
                <a:latin typeface="Arial" pitchFamily="34" charset="0"/>
                <a:cs typeface="Arial" pitchFamily="34" charset="0"/>
              </a:rPr>
              <a:t>984 km</a:t>
            </a:r>
            <a:endParaRPr lang="ru-RU" sz="420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136" y="3131691"/>
            <a:ext cx="12161947" cy="4040763"/>
          </a:xfrm>
          <a:prstGeom prst="rect">
            <a:avLst/>
          </a:prstGeom>
          <a:noFill/>
        </p:spPr>
        <p:txBody>
          <a:bodyPr wrap="square" lIns="208636" tIns="104319" rIns="208636" bIns="104319" rtlCol="0">
            <a:spAutoFit/>
          </a:bodyPr>
          <a:lstStyle/>
          <a:p>
            <a:r>
              <a:rPr lang="en-US" sz="4633" dirty="0">
                <a:latin typeface="Arial" pitchFamily="34" charset="0"/>
                <a:cs typeface="Arial" pitchFamily="34" charset="0"/>
              </a:rPr>
              <a:t>984 –(d + d + 7) = 984 –(2d +7)=</a:t>
            </a:r>
          </a:p>
          <a:p>
            <a:r>
              <a:rPr lang="en-US" sz="4633" dirty="0">
                <a:latin typeface="Arial" pitchFamily="34" charset="0"/>
                <a:cs typeface="Arial" pitchFamily="34" charset="0"/>
              </a:rPr>
              <a:t>= (984 – 7) – 2d = 977 – 2d  </a:t>
            </a:r>
            <a:endParaRPr lang="ru-RU" sz="4633" dirty="0">
              <a:latin typeface="Arial" pitchFamily="34" charset="0"/>
              <a:cs typeface="Arial" pitchFamily="34" charset="0"/>
            </a:endParaRPr>
          </a:p>
          <a:p>
            <a:r>
              <a:rPr lang="en-US" sz="4633" dirty="0">
                <a:latin typeface="Arial" pitchFamily="34" charset="0"/>
                <a:cs typeface="Arial" pitchFamily="34" charset="0"/>
              </a:rPr>
              <a:t>1)  977 – 2 ·325 = 977 – 650 = 327 (km)</a:t>
            </a:r>
          </a:p>
          <a:p>
            <a:r>
              <a:rPr lang="en-US" sz="4633" dirty="0">
                <a:latin typeface="Arial" pitchFamily="34" charset="0"/>
                <a:cs typeface="Arial" pitchFamily="34" charset="0"/>
              </a:rPr>
              <a:t>2) 977 – 2 ·292 = 977 – 584 = 393 (km)</a:t>
            </a:r>
          </a:p>
          <a:p>
            <a:endParaRPr lang="en-US" sz="1724" dirty="0">
              <a:latin typeface="Arial" pitchFamily="34" charset="0"/>
              <a:cs typeface="Arial" pitchFamily="34" charset="0"/>
            </a:endParaRPr>
          </a:p>
          <a:p>
            <a:r>
              <a:rPr lang="en-US" sz="4633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633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633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327 km; 393 km</a:t>
            </a:r>
            <a:endParaRPr lang="ru-RU" sz="46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48184" y="1214246"/>
            <a:ext cx="3584636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dirty="0">
                <a:latin typeface="Arial" pitchFamily="34" charset="0"/>
                <a:cs typeface="Arial" pitchFamily="34" charset="0"/>
              </a:rPr>
              <a:t>d = 325;  292 </a:t>
            </a:r>
            <a:endParaRPr lang="ru-RU" sz="4202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93615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42020" y="-186969"/>
            <a:ext cx="12801600" cy="1016319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6357" dirty="0"/>
              <a:t>  </a:t>
            </a:r>
            <a:r>
              <a:rPr lang="en-US" sz="5172" dirty="0"/>
              <a:t>TENGLAMA</a:t>
            </a:r>
            <a:endParaRPr sz="5172" dirty="0"/>
          </a:p>
        </p:txBody>
      </p:sp>
      <p:sp>
        <p:nvSpPr>
          <p:cNvPr id="13" name="TextBox 12"/>
          <p:cNvSpPr txBox="1"/>
          <p:nvPr/>
        </p:nvSpPr>
        <p:spPr>
          <a:xfrm>
            <a:off x="550750" y="1137272"/>
            <a:ext cx="11931024" cy="367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19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5819" dirty="0" err="1">
                <a:latin typeface="Arial" pitchFamily="34" charset="0"/>
                <a:cs typeface="Arial" pitchFamily="34" charset="0"/>
              </a:rPr>
              <a:t>Noma’lum</a:t>
            </a:r>
            <a:r>
              <a:rPr lang="en-US" sz="5819" dirty="0">
                <a:latin typeface="Arial" pitchFamily="34" charset="0"/>
                <a:cs typeface="Arial" pitchFamily="34" charset="0"/>
              </a:rPr>
              <a:t>  son  </a:t>
            </a:r>
            <a:r>
              <a:rPr lang="en-US" sz="5819" dirty="0" err="1">
                <a:latin typeface="Arial" pitchFamily="34" charset="0"/>
                <a:cs typeface="Arial" pitchFamily="34" charset="0"/>
              </a:rPr>
              <a:t>qatnashgan</a:t>
            </a:r>
            <a:r>
              <a:rPr lang="en-US" sz="5819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5819" dirty="0" err="1">
                <a:latin typeface="Arial" pitchFamily="34" charset="0"/>
                <a:cs typeface="Arial" pitchFamily="34" charset="0"/>
              </a:rPr>
              <a:t>tenglik</a:t>
            </a:r>
            <a:r>
              <a:rPr lang="en-US" sz="5819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5819" dirty="0" err="1">
                <a:latin typeface="Arial" pitchFamily="34" charset="0"/>
                <a:cs typeface="Arial" pitchFamily="34" charset="0"/>
              </a:rPr>
              <a:t>tenglama</a:t>
            </a:r>
            <a:r>
              <a:rPr lang="en-US" sz="5819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5819" dirty="0" err="1">
                <a:latin typeface="Arial" pitchFamily="34" charset="0"/>
                <a:cs typeface="Arial" pitchFamily="34" charset="0"/>
              </a:rPr>
              <a:t>deyiladi</a:t>
            </a:r>
            <a:r>
              <a:rPr lang="en-US" sz="5819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5819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5819" dirty="0">
                <a:latin typeface="Arial" pitchFamily="34" charset="0"/>
                <a:cs typeface="Arial" pitchFamily="34" charset="0"/>
              </a:rPr>
              <a:t>              </a:t>
            </a:r>
            <a:endParaRPr lang="ru-RU" sz="581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0493" y="3215578"/>
            <a:ext cx="10237588" cy="1028369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 algn="ctr"/>
            <a:r>
              <a:rPr lang="en-US" sz="4741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819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A859"/>
                </a:solidFill>
                <a:latin typeface="Arial" pitchFamily="34" charset="0"/>
                <a:cs typeface="Arial" pitchFamily="34" charset="0"/>
              </a:rPr>
              <a:t>x + 83 = 325 - 68</a:t>
            </a:r>
            <a:endParaRPr lang="ru-RU" sz="5172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A8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9723" y="4293219"/>
            <a:ext cx="5850051" cy="92879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 algn="ctr"/>
            <a:r>
              <a:rPr lang="en-US" sz="4741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172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107 -  y  = 91</a:t>
            </a:r>
            <a:endParaRPr lang="ru-RU" sz="5172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3005" y="5370860"/>
            <a:ext cx="7851384" cy="1028369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 algn="ctr"/>
            <a:r>
              <a:rPr lang="en-US" sz="4741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819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3a +  58  = 246</a:t>
            </a:r>
            <a:endParaRPr lang="ru-RU" sz="5172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5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86414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42020" y="-186969"/>
            <a:ext cx="12801600" cy="1016319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6357" dirty="0"/>
              <a:t>  </a:t>
            </a:r>
            <a:r>
              <a:rPr lang="en-US" sz="5172" dirty="0"/>
              <a:t>TENGLAMA</a:t>
            </a:r>
            <a:endParaRPr sz="5172" dirty="0"/>
          </a:p>
        </p:txBody>
      </p:sp>
      <p:sp>
        <p:nvSpPr>
          <p:cNvPr id="13" name="TextBox 12"/>
          <p:cNvSpPr txBox="1"/>
          <p:nvPr/>
        </p:nvSpPr>
        <p:spPr>
          <a:xfrm>
            <a:off x="280120" y="1152178"/>
            <a:ext cx="12084973" cy="2446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819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Noma’lumning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tenglikni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tenglikka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aylantiruvchi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qiymati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tenglamaning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ildizi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deyiladi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.</a:t>
            </a:r>
            <a:endParaRPr lang="ru-RU" sz="581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1728" y="3212507"/>
            <a:ext cx="6234922" cy="3117530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 algn="ctr"/>
            <a:r>
              <a:rPr lang="en-US" sz="5172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6465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37 -  y  = 23  </a:t>
            </a:r>
          </a:p>
          <a:p>
            <a:pPr algn="ctr"/>
            <a:r>
              <a:rPr lang="en-US" sz="6465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y = 14</a:t>
            </a:r>
          </a:p>
          <a:p>
            <a:pPr algn="ctr"/>
            <a:r>
              <a:rPr lang="en-US" sz="6465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37 - 14 = 23</a:t>
            </a:r>
            <a:endParaRPr lang="ru-RU" sz="5819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86414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8487" y="20524"/>
            <a:ext cx="12801600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4741" dirty="0">
                <a:latin typeface="Arial" pitchFamily="34" charset="0"/>
                <a:cs typeface="Arial" pitchFamily="34" charset="0"/>
              </a:rPr>
              <a:t>NOMA’LUM  QO‘SHILUVCHINI  TOPISH</a:t>
            </a:r>
            <a:endParaRPr lang="en-US" sz="474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2723" y="2126268"/>
            <a:ext cx="9005999" cy="4519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72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Yechish</a:t>
            </a:r>
            <a:r>
              <a:rPr lang="en-US" sz="5172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sz="646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x + 25 = 42</a:t>
            </a:r>
          </a:p>
          <a:p>
            <a:pPr algn="ctr"/>
            <a:r>
              <a:rPr lang="en-US" sz="646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x = 42 – 25</a:t>
            </a:r>
          </a:p>
          <a:p>
            <a:pPr algn="ctr"/>
            <a:r>
              <a:rPr lang="en-US" sz="646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x = 17</a:t>
            </a:r>
          </a:p>
          <a:p>
            <a:endParaRPr lang="ru-RU" sz="4202" dirty="0"/>
          </a:p>
        </p:txBody>
      </p:sp>
      <p:sp>
        <p:nvSpPr>
          <p:cNvPr id="20" name="TextBox 19"/>
          <p:cNvSpPr txBox="1"/>
          <p:nvPr/>
        </p:nvSpPr>
        <p:spPr>
          <a:xfrm>
            <a:off x="424136" y="1224186"/>
            <a:ext cx="11315229" cy="88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72" dirty="0" err="1">
                <a:latin typeface="Arial" pitchFamily="34" charset="0"/>
                <a:cs typeface="Arial" pitchFamily="34" charset="0"/>
              </a:rPr>
              <a:t>Tenglamani</a:t>
            </a:r>
            <a:r>
              <a:rPr lang="en-US" sz="517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5172" dirty="0" err="1">
                <a:latin typeface="Arial" pitchFamily="34" charset="0"/>
                <a:cs typeface="Arial" pitchFamily="34" charset="0"/>
              </a:rPr>
              <a:t>yeching</a:t>
            </a:r>
            <a:r>
              <a:rPr lang="en-US" sz="5172" dirty="0">
                <a:latin typeface="Arial" pitchFamily="34" charset="0"/>
                <a:cs typeface="Arial" pitchFamily="34" charset="0"/>
              </a:rPr>
              <a:t>:  x + 25 = 42</a:t>
            </a:r>
            <a:endParaRPr lang="ru-RU" sz="5172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86414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0524"/>
            <a:ext cx="12801600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4741" dirty="0">
                <a:latin typeface="Arial" pitchFamily="34" charset="0"/>
                <a:cs typeface="Arial" pitchFamily="34" charset="0"/>
              </a:rPr>
              <a:t>NOMA’LUM  QO‘SHILUVCHINI  TOPISH</a:t>
            </a:r>
            <a:endParaRPr lang="en-US" sz="474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05847" y="3292553"/>
            <a:ext cx="612551" cy="994990"/>
          </a:xfrm>
          <a:prstGeom prst="rect">
            <a:avLst/>
          </a:prstGeom>
          <a:noFill/>
        </p:spPr>
        <p:txBody>
          <a:bodyPr wrap="none" lIns="98526" tIns="49263" rIns="98526" bIns="49263">
            <a:spAutoFit/>
          </a:bodyPr>
          <a:lstStyle/>
          <a:p>
            <a:pPr algn="ctr"/>
            <a:r>
              <a:rPr lang="en-US" sz="5819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endParaRPr lang="ru-RU" sz="5819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5365" y="1907014"/>
            <a:ext cx="8621127" cy="491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19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Yechish</a:t>
            </a:r>
            <a:r>
              <a:rPr lang="en-US" sz="6465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sz="7758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US" sz="646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38 + y = 63</a:t>
            </a:r>
          </a:p>
          <a:p>
            <a:pPr algn="ctr"/>
            <a:r>
              <a:rPr lang="en-US" sz="646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y = 63 – 38</a:t>
            </a:r>
          </a:p>
          <a:p>
            <a:pPr algn="ctr"/>
            <a:r>
              <a:rPr lang="en-US" sz="646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uz-Latn-UZ" sz="6465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6465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46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 25</a:t>
            </a:r>
          </a:p>
          <a:p>
            <a:endParaRPr lang="ru-RU" sz="4202" dirty="0"/>
          </a:p>
        </p:txBody>
      </p:sp>
      <p:sp>
        <p:nvSpPr>
          <p:cNvPr id="20" name="TextBox 19"/>
          <p:cNvSpPr txBox="1"/>
          <p:nvPr/>
        </p:nvSpPr>
        <p:spPr>
          <a:xfrm>
            <a:off x="712168" y="1152178"/>
            <a:ext cx="11315229" cy="88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72" dirty="0" err="1">
                <a:latin typeface="Arial" pitchFamily="34" charset="0"/>
                <a:cs typeface="Arial" pitchFamily="34" charset="0"/>
              </a:rPr>
              <a:t>Tenglamani</a:t>
            </a:r>
            <a:r>
              <a:rPr lang="en-US" sz="517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5172" dirty="0" err="1">
                <a:latin typeface="Arial" pitchFamily="34" charset="0"/>
                <a:cs typeface="Arial" pitchFamily="34" charset="0"/>
              </a:rPr>
              <a:t>yeching</a:t>
            </a:r>
            <a:r>
              <a:rPr lang="en-US" sz="5172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517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172" dirty="0">
                <a:latin typeface="Arial" pitchFamily="34" charset="0"/>
                <a:cs typeface="Arial" pitchFamily="34" charset="0"/>
              </a:rPr>
              <a:t>38 + y = 63 </a:t>
            </a:r>
            <a:endParaRPr lang="ru-RU" sz="5172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5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86414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36519"/>
            <a:ext cx="12801600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4741" dirty="0">
                <a:latin typeface="Arial" pitchFamily="34" charset="0"/>
                <a:cs typeface="Arial" pitchFamily="34" charset="0"/>
              </a:rPr>
              <a:t>NOMA’LUM  AYIRILUVCHINI  TOPISH</a:t>
            </a:r>
            <a:endParaRPr lang="en-US" sz="474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05847" y="3292553"/>
            <a:ext cx="612551" cy="994990"/>
          </a:xfrm>
          <a:prstGeom prst="rect">
            <a:avLst/>
          </a:prstGeom>
          <a:noFill/>
        </p:spPr>
        <p:txBody>
          <a:bodyPr wrap="none" lIns="98526" tIns="49263" rIns="98526" bIns="49263">
            <a:spAutoFit/>
          </a:bodyPr>
          <a:lstStyle/>
          <a:p>
            <a:pPr algn="ctr"/>
            <a:r>
              <a:rPr lang="en-US" sz="5819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endParaRPr lang="ru-RU" sz="5819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9570" y="2137938"/>
            <a:ext cx="8698101" cy="4519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72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172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Yechish</a:t>
            </a:r>
            <a:r>
              <a:rPr lang="en-US" sz="5172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sz="5819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en-US" sz="646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72 – x  = 29</a:t>
            </a:r>
          </a:p>
          <a:p>
            <a:pPr algn="ctr"/>
            <a:r>
              <a:rPr lang="en-US" sz="646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x = 72 – 29</a:t>
            </a:r>
          </a:p>
          <a:p>
            <a:pPr algn="ctr"/>
            <a:r>
              <a:rPr lang="en-US" sz="646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x = 43</a:t>
            </a:r>
            <a:endParaRPr lang="en-US" sz="5819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4202" dirty="0"/>
          </a:p>
        </p:txBody>
      </p:sp>
      <p:sp>
        <p:nvSpPr>
          <p:cNvPr id="20" name="TextBox 19"/>
          <p:cNvSpPr txBox="1"/>
          <p:nvPr/>
        </p:nvSpPr>
        <p:spPr>
          <a:xfrm>
            <a:off x="640160" y="1224186"/>
            <a:ext cx="11315229" cy="88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72" b="1" dirty="0" err="1">
                <a:latin typeface="Arial" pitchFamily="34" charset="0"/>
                <a:cs typeface="Arial" pitchFamily="34" charset="0"/>
              </a:rPr>
              <a:t>Tenglamani</a:t>
            </a:r>
            <a:r>
              <a:rPr lang="en-US" sz="5172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5172" b="1" dirty="0" err="1">
                <a:latin typeface="Arial" pitchFamily="34" charset="0"/>
                <a:cs typeface="Arial" pitchFamily="34" charset="0"/>
              </a:rPr>
              <a:t>yeching</a:t>
            </a:r>
            <a:r>
              <a:rPr lang="en-US" sz="5172" b="1" dirty="0">
                <a:latin typeface="Arial" pitchFamily="34" charset="0"/>
                <a:cs typeface="Arial" pitchFamily="34" charset="0"/>
              </a:rPr>
              <a:t>:  72 - x = 29</a:t>
            </a:r>
            <a:endParaRPr lang="ru-RU" sz="5172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93615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36519"/>
            <a:ext cx="12801600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474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NOMA’LUM  KAMAYUVCHINI  TOPISH</a:t>
            </a:r>
            <a:endParaRPr lang="en-US" sz="474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05847" y="3292553"/>
            <a:ext cx="612551" cy="994990"/>
          </a:xfrm>
          <a:prstGeom prst="rect">
            <a:avLst/>
          </a:prstGeom>
          <a:noFill/>
        </p:spPr>
        <p:txBody>
          <a:bodyPr wrap="none" lIns="98526" tIns="49263" rIns="98526" bIns="49263">
            <a:spAutoFit/>
          </a:bodyPr>
          <a:lstStyle/>
          <a:p>
            <a:pPr algn="ctr"/>
            <a:r>
              <a:rPr lang="en-US" sz="5819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endParaRPr lang="ru-RU" sz="5819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8152" y="1944266"/>
            <a:ext cx="8544153" cy="4817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72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172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Yechish</a:t>
            </a:r>
            <a:r>
              <a:rPr lang="en-US" sz="5172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sz="7111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x - 57 = 84</a:t>
            </a:r>
          </a:p>
          <a:p>
            <a:pPr algn="ctr"/>
            <a:r>
              <a:rPr lang="en-US" sz="7111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x = 84 + 57</a:t>
            </a:r>
          </a:p>
          <a:p>
            <a:pPr algn="ctr"/>
            <a:r>
              <a:rPr lang="en-US" sz="7111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x = 141</a:t>
            </a:r>
            <a:endParaRPr lang="en-US" sz="4741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4202" dirty="0"/>
          </a:p>
        </p:txBody>
      </p:sp>
      <p:sp>
        <p:nvSpPr>
          <p:cNvPr id="20" name="TextBox 19"/>
          <p:cNvSpPr txBox="1"/>
          <p:nvPr/>
        </p:nvSpPr>
        <p:spPr>
          <a:xfrm>
            <a:off x="568152" y="1152178"/>
            <a:ext cx="11315229" cy="88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72" b="1" dirty="0" err="1">
                <a:latin typeface="Arial" pitchFamily="34" charset="0"/>
                <a:cs typeface="Arial" pitchFamily="34" charset="0"/>
              </a:rPr>
              <a:t>Tenglamani</a:t>
            </a:r>
            <a:r>
              <a:rPr lang="en-US" sz="5172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5172" b="1" dirty="0" err="1">
                <a:latin typeface="Arial" pitchFamily="34" charset="0"/>
                <a:cs typeface="Arial" pitchFamily="34" charset="0"/>
              </a:rPr>
              <a:t>yeching</a:t>
            </a:r>
            <a:r>
              <a:rPr lang="en-US" sz="5172" b="1" dirty="0">
                <a:latin typeface="Arial" pitchFamily="34" charset="0"/>
                <a:cs typeface="Arial" pitchFamily="34" charset="0"/>
              </a:rPr>
              <a:t>:  </a:t>
            </a:r>
            <a:r>
              <a:rPr lang="en-US" sz="5172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x - 57 = 84</a:t>
            </a:r>
          </a:p>
        </p:txBody>
      </p:sp>
      <p:pic>
        <p:nvPicPr>
          <p:cNvPr id="8" name="Picture 9" descr="C:\Users\Елена\AppData\Local\Microsoft\Windows\Temporary Internet Files\Content.IE5\8281P4EY\MC90029065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7107" y="2731981"/>
            <a:ext cx="2463179" cy="211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7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93615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36520"/>
            <a:ext cx="12801600" cy="83396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</a:t>
            </a:r>
            <a:endParaRPr lang="en-US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598" y="1863859"/>
            <a:ext cx="7081640" cy="82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5266" indent="-985266"/>
            <a:r>
              <a:rPr lang="en-US" sz="4741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Yechish</a:t>
            </a:r>
            <a:r>
              <a:rPr lang="en-US" sz="4741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endParaRPr lang="ru-RU" sz="3879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128" y="1152178"/>
            <a:ext cx="12801599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dirty="0" err="1">
                <a:latin typeface="Arial" pitchFamily="34" charset="0"/>
                <a:cs typeface="Arial" pitchFamily="34" charset="0"/>
              </a:rPr>
              <a:t>Tenglamani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yeching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:    263 - ( x+124)=98</a:t>
            </a:r>
            <a:endParaRPr lang="ru-RU" sz="431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6288" y="2522809"/>
            <a:ext cx="8852050" cy="456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266" indent="-985266" algn="ctr"/>
            <a:r>
              <a:rPr lang="en-US" sz="5819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263 - (x+124)  = 98</a:t>
            </a:r>
          </a:p>
          <a:p>
            <a:pPr algn="ctr"/>
            <a:r>
              <a:rPr lang="en-US" sz="5819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(x +124) = 263 - 98</a:t>
            </a:r>
          </a:p>
          <a:p>
            <a:pPr algn="ctr"/>
            <a:r>
              <a:rPr lang="en-US" sz="5819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x + 124 = 165</a:t>
            </a:r>
          </a:p>
          <a:p>
            <a:pPr algn="ctr"/>
            <a:r>
              <a:rPr lang="en-US" sz="5819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x = 165- 124</a:t>
            </a:r>
          </a:p>
          <a:p>
            <a:pPr algn="ctr"/>
            <a:r>
              <a:rPr lang="en-US" sz="5819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x = 41</a:t>
            </a:r>
          </a:p>
        </p:txBody>
      </p:sp>
    </p:spTree>
    <p:extLst>
      <p:ext uri="{BB962C8B-B14F-4D97-AF65-F5344CB8AC3E}">
        <p14:creationId xmlns:p14="http://schemas.microsoft.com/office/powerpoint/2010/main" val="144313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93615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36520"/>
            <a:ext cx="12801600" cy="83396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136" y="1152178"/>
            <a:ext cx="12250851" cy="2281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4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to‘rtburchakning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perimetri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68 cm,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eni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bo‘yidan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4cm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qisqa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.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Uning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bo‘yini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toping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.</a:t>
            </a:r>
            <a:endParaRPr lang="ru-RU" sz="420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3168" y="2664346"/>
            <a:ext cx="2234429" cy="111486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202"/>
          </a:p>
        </p:txBody>
      </p:sp>
      <p:sp>
        <p:nvSpPr>
          <p:cNvPr id="7" name="TextBox 6"/>
          <p:cNvSpPr txBox="1"/>
          <p:nvPr/>
        </p:nvSpPr>
        <p:spPr>
          <a:xfrm>
            <a:off x="430127" y="3311845"/>
            <a:ext cx="3877114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31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31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517" y="3851786"/>
            <a:ext cx="4039321" cy="88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4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o‘yi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172" dirty="0">
                <a:latin typeface="Arial" pitchFamily="34" charset="0"/>
                <a:cs typeface="Arial" pitchFamily="34" charset="0"/>
              </a:rPr>
              <a:t>– x,</a:t>
            </a:r>
            <a:endParaRPr lang="ru-RU" sz="517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1573" y="3821843"/>
            <a:ext cx="4464512" cy="88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72" dirty="0" err="1">
                <a:latin typeface="Arial" pitchFamily="34" charset="0"/>
                <a:cs typeface="Arial" pitchFamily="34" charset="0"/>
              </a:rPr>
              <a:t>eni</a:t>
            </a:r>
            <a:r>
              <a:rPr lang="en-US" sz="5172" dirty="0">
                <a:latin typeface="Arial" pitchFamily="34" charset="0"/>
                <a:cs typeface="Arial" pitchFamily="34" charset="0"/>
              </a:rPr>
              <a:t> –  </a:t>
            </a:r>
            <a:r>
              <a:rPr lang="en-US" sz="5172" dirty="0">
                <a:latin typeface="Arial" pitchFamily="34" charset="0"/>
                <a:cs typeface="Arial" pitchFamily="34" charset="0"/>
              </a:rPr>
              <a:t>x - 4  </a:t>
            </a:r>
            <a:endParaRPr lang="ru-RU" sz="517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72261" y="3622619"/>
            <a:ext cx="1000667" cy="82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41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</a:t>
            </a:r>
            <a:endParaRPr lang="ru-RU" sz="4741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6085" y="2720665"/>
            <a:ext cx="1847376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 - 4</a:t>
            </a:r>
            <a:endParaRPr lang="ru-RU" sz="431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703" y="4610261"/>
            <a:ext cx="6111333" cy="88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72" dirty="0">
                <a:latin typeface="Arial" pitchFamily="34" charset="0"/>
                <a:cs typeface="Arial" pitchFamily="34" charset="0"/>
              </a:rPr>
              <a:t>a + b = 68 : 2 = 34 </a:t>
            </a:r>
            <a:endParaRPr lang="ru-RU" sz="517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1970" y="3241247"/>
            <a:ext cx="3877114" cy="82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41" dirty="0">
                <a:latin typeface="Arial" pitchFamily="34" charset="0"/>
                <a:cs typeface="Arial" pitchFamily="34" charset="0"/>
              </a:rPr>
              <a:t>P = 68 cm </a:t>
            </a:r>
            <a:endParaRPr lang="ru-RU" sz="474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576" y="5394107"/>
            <a:ext cx="4648984" cy="168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72" dirty="0">
                <a:latin typeface="Arial" pitchFamily="34" charset="0"/>
                <a:cs typeface="Arial" pitchFamily="34" charset="0"/>
              </a:rPr>
              <a:t>x + x – 4 = 34</a:t>
            </a:r>
          </a:p>
          <a:p>
            <a:r>
              <a:rPr lang="en-US" sz="5172" dirty="0">
                <a:latin typeface="Arial" pitchFamily="34" charset="0"/>
                <a:cs typeface="Arial" pitchFamily="34" charset="0"/>
              </a:rPr>
              <a:t>2x – 4 = 34 </a:t>
            </a:r>
            <a:endParaRPr lang="ru-RU" sz="517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0441" y="5394107"/>
            <a:ext cx="5059350" cy="168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72" dirty="0">
                <a:latin typeface="Arial" pitchFamily="34" charset="0"/>
                <a:cs typeface="Arial" pitchFamily="34" charset="0"/>
              </a:rPr>
              <a:t>2x = 34 + 4</a:t>
            </a:r>
          </a:p>
          <a:p>
            <a:r>
              <a:rPr lang="en-US" sz="5172" dirty="0">
                <a:latin typeface="Arial" pitchFamily="34" charset="0"/>
                <a:cs typeface="Arial" pitchFamily="34" charset="0"/>
              </a:rPr>
              <a:t>2x = 38,  x = 19 </a:t>
            </a:r>
            <a:endParaRPr lang="ru-RU" sz="5172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594" y="144066"/>
            <a:ext cx="12537902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900" y="72058"/>
            <a:ext cx="12801600" cy="1016319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6357" dirty="0"/>
              <a:t>  </a:t>
            </a:r>
            <a:r>
              <a:rPr lang="en-US" sz="5172" dirty="0"/>
              <a:t>SONLI  IFODALAR</a:t>
            </a:r>
            <a:endParaRPr lang="en-US" sz="5172" dirty="0"/>
          </a:p>
        </p:txBody>
      </p:sp>
      <p:sp>
        <p:nvSpPr>
          <p:cNvPr id="14" name="TextBox 13"/>
          <p:cNvSpPr txBox="1"/>
          <p:nvPr/>
        </p:nvSpPr>
        <p:spPr>
          <a:xfrm>
            <a:off x="639653" y="1296194"/>
            <a:ext cx="12161947" cy="1551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Sonlar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arifmetik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amallar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qavslardan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tuzilgan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ifodalar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sonli</a:t>
            </a:r>
            <a:r>
              <a:rPr lang="en-US" sz="4741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4741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ifodalar</a:t>
            </a:r>
            <a:r>
              <a:rPr lang="en-US" sz="4741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deyiladi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.</a:t>
            </a:r>
            <a:endParaRPr lang="ru-RU" sz="474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99413" y="3292553"/>
            <a:ext cx="8847947" cy="1094376"/>
          </a:xfrm>
          <a:prstGeom prst="rect">
            <a:avLst/>
          </a:prstGeom>
          <a:noFill/>
        </p:spPr>
        <p:txBody>
          <a:bodyPr wrap="none" lIns="98526" tIns="49263" rIns="98526" bIns="49263">
            <a:spAutoFit/>
          </a:bodyPr>
          <a:lstStyle/>
          <a:p>
            <a:pPr algn="ctr"/>
            <a:r>
              <a:rPr lang="en-US" sz="5819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6465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35 : (82 – 75) + 11 · 9 </a:t>
            </a:r>
            <a:endParaRPr lang="ru-RU" sz="5819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7" y="1505999"/>
            <a:ext cx="9909862" cy="3099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73" b="1" dirty="0" err="1"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687-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688-, 689-, 693- </a:t>
            </a:r>
            <a:r>
              <a:rPr lang="en-US" sz="5673" b="1" dirty="0" err="1"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73" b="1" dirty="0" err="1" smtClean="0">
                <a:latin typeface="Arial" pitchFamily="34" charset="0"/>
                <a:cs typeface="Arial" pitchFamily="34" charset="0"/>
              </a:rPr>
              <a:t>yechish</a:t>
            </a:r>
            <a:r>
              <a:rPr lang="uz-Latn-UZ" sz="5673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5673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5673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5673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137- 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bet)</a:t>
            </a:r>
          </a:p>
          <a:p>
            <a:pPr algn="ctr"/>
            <a:endParaRPr lang="en-US" sz="2521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-380987" y="144066"/>
            <a:ext cx="13182587" cy="911032"/>
          </a:xfrm>
          <a:prstGeom prst="rect">
            <a:avLst/>
          </a:prstGeom>
        </p:spPr>
        <p:txBody>
          <a:bodyPr vert="horz" wrap="square" lIns="0" tIns="37668" rIns="0" bIns="0" rtlCol="0">
            <a:spAutoFit/>
          </a:bodyPr>
          <a:lstStyle/>
          <a:p>
            <a:pPr marL="28976" algn="ctr">
              <a:spcBef>
                <a:spcPts val="296"/>
              </a:spcBef>
            </a:pPr>
            <a:r>
              <a:rPr lang="en-US" sz="5673" dirty="0"/>
              <a:t>  </a:t>
            </a:r>
            <a:r>
              <a:rPr lang="en-US" sz="4310" dirty="0"/>
              <a:t>MUSTAQIL </a:t>
            </a:r>
            <a:r>
              <a:rPr lang="en-US" sz="4310" dirty="0"/>
              <a:t>BAJARISH UCHUN TOPSHIRIQLAR</a:t>
            </a:r>
            <a:r>
              <a:rPr lang="en-US" sz="3782" dirty="0"/>
              <a:t>:</a:t>
            </a:r>
            <a:endParaRPr sz="5673" dirty="0"/>
          </a:p>
        </p:txBody>
      </p:sp>
      <p:pic>
        <p:nvPicPr>
          <p:cNvPr id="7" name="Picture 4" descr="https://i.pinimg.com/736x/88/a1/62/88a162227e686039384b2d0ebd5264eb--software-testing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2992" y="1272794"/>
            <a:ext cx="1914116" cy="2724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75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421" y="-108879"/>
            <a:ext cx="12546414" cy="10264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513" y="-108879"/>
            <a:ext cx="10810677" cy="1016319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  <a:tabLst>
                <a:tab pos="5314621" algn="l"/>
              </a:tabLst>
            </a:pPr>
            <a:r>
              <a:rPr lang="en-US" sz="6357" dirty="0"/>
              <a:t>  </a:t>
            </a:r>
            <a:r>
              <a:rPr lang="en-US" sz="5172" dirty="0"/>
              <a:t>SONLI  IFODANING QIYMATI</a:t>
            </a:r>
            <a:endParaRPr lang="en-US" sz="5172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4698" y="4062296"/>
            <a:ext cx="11084306" cy="1094376"/>
          </a:xfrm>
          <a:prstGeom prst="rect">
            <a:avLst/>
          </a:prstGeom>
          <a:noFill/>
        </p:spPr>
        <p:txBody>
          <a:bodyPr wrap="square" lIns="98526" tIns="49263" rIns="98526" bIns="49263">
            <a:spAutoFit/>
          </a:bodyPr>
          <a:lstStyle/>
          <a:p>
            <a:pPr algn="ctr"/>
            <a:r>
              <a:rPr lang="en-US" sz="5819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6465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35 : (82 – 75) + 11 · 9 = 104  </a:t>
            </a:r>
            <a:endParaRPr lang="ru-RU" sz="5819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775" y="1137271"/>
            <a:ext cx="11931024" cy="2281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Sonli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ifodada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amallarni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belgilangan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tartibda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bajarishdan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hosil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bo‘lgan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natija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741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sonli</a:t>
            </a:r>
            <a:r>
              <a:rPr lang="en-US" sz="4741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4741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ifodaning</a:t>
            </a:r>
            <a:r>
              <a:rPr lang="en-US" sz="4741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741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qiymati</a:t>
            </a:r>
            <a:r>
              <a:rPr lang="en-US" sz="4741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deyiladi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.</a:t>
            </a:r>
            <a:endParaRPr lang="ru-RU" sz="474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421" y="-108879"/>
            <a:ext cx="12546414" cy="10264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861621" y="-108879"/>
            <a:ext cx="10810677" cy="1016319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  <a:tabLst>
                <a:tab pos="5314621" algn="l"/>
              </a:tabLst>
            </a:pPr>
            <a:r>
              <a:rPr lang="en-US" sz="6357" dirty="0"/>
              <a:t>  </a:t>
            </a:r>
            <a:r>
              <a:rPr lang="en-US" sz="5172" dirty="0"/>
              <a:t>HARFLI   IFODALAR</a:t>
            </a:r>
            <a:endParaRPr sz="6357" dirty="0"/>
          </a:p>
        </p:txBody>
      </p:sp>
      <p:sp>
        <p:nvSpPr>
          <p:cNvPr id="11" name="TextBox 10"/>
          <p:cNvSpPr txBox="1"/>
          <p:nvPr/>
        </p:nvSpPr>
        <p:spPr>
          <a:xfrm>
            <a:off x="639653" y="1060296"/>
            <a:ext cx="12161947" cy="3010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Sonlar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arifmetik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amallar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qavslar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qatorda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harflar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ham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ishtirok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etgan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uni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harfli</a:t>
            </a:r>
            <a:r>
              <a:rPr lang="en-US" sz="4741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741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4741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741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harfiy</a:t>
            </a:r>
            <a:r>
              <a:rPr lang="en-US" sz="4741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741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ifoda</a:t>
            </a:r>
            <a:r>
              <a:rPr lang="en-US" sz="4741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deb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ataladi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.</a:t>
            </a:r>
            <a:endParaRPr lang="ru-RU" sz="474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3006" y="3908348"/>
            <a:ext cx="7081640" cy="118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11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7a + 5b – 27: c </a:t>
            </a:r>
            <a:endParaRPr lang="ru-RU" sz="7111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86414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918487" y="-217396"/>
            <a:ext cx="10810677" cy="1016319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  <a:tabLst>
                <a:tab pos="5314621" algn="l"/>
              </a:tabLst>
            </a:pPr>
            <a:r>
              <a:rPr lang="en-US" sz="6357" dirty="0"/>
              <a:t>  </a:t>
            </a:r>
            <a:r>
              <a:rPr lang="en-US" sz="5172" dirty="0"/>
              <a:t>HARFLI  IFODANING QIYMATI</a:t>
            </a:r>
            <a:endParaRPr sz="6357" dirty="0"/>
          </a:p>
        </p:txBody>
      </p:sp>
      <p:sp>
        <p:nvSpPr>
          <p:cNvPr id="11" name="TextBox 10"/>
          <p:cNvSpPr txBox="1"/>
          <p:nvPr/>
        </p:nvSpPr>
        <p:spPr>
          <a:xfrm>
            <a:off x="352128" y="1224186"/>
            <a:ext cx="12161947" cy="2281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4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Harfli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ifodadagi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harflar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o‘rniga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harfning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qiymatlari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qo‘yib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hisoblanganda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chiqqan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natija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harfli</a:t>
            </a:r>
            <a:r>
              <a:rPr lang="en-US" sz="4741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741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ifodaning</a:t>
            </a:r>
            <a:r>
              <a:rPr lang="en-US" sz="4741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741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qiymati</a:t>
            </a:r>
            <a:r>
              <a:rPr lang="en-US" sz="4741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deyiladi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.</a:t>
            </a:r>
            <a:endParaRPr lang="ru-RU" sz="474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3006" y="3908348"/>
            <a:ext cx="7081640" cy="118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11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7a + 5b – 27: c </a:t>
            </a:r>
            <a:endParaRPr lang="ru-RU" sz="7111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86414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8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0874" y="-12639"/>
            <a:ext cx="10810677" cy="83396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5172" dirty="0"/>
              <a:t>MISOL</a:t>
            </a:r>
            <a:endParaRPr lang="en-US" sz="5172" dirty="0"/>
          </a:p>
        </p:txBody>
      </p:sp>
      <p:sp>
        <p:nvSpPr>
          <p:cNvPr id="11" name="TextBox 10"/>
          <p:cNvSpPr txBox="1"/>
          <p:nvPr/>
        </p:nvSpPr>
        <p:spPr>
          <a:xfrm>
            <a:off x="1720280" y="1296194"/>
            <a:ext cx="10083640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Harfli</a:t>
            </a:r>
            <a:r>
              <a:rPr lang="en-US" sz="431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31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ifodaning</a:t>
            </a:r>
            <a:r>
              <a:rPr lang="en-US" sz="431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31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qiymatini</a:t>
            </a:r>
            <a:r>
              <a:rPr lang="en-US" sz="431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31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toping</a:t>
            </a:r>
            <a:endParaRPr lang="ru-RU" sz="431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800" y="2214912"/>
            <a:ext cx="12404799" cy="82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4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(15a + 37)  – (137 - 12b), </a:t>
            </a:r>
            <a:r>
              <a:rPr lang="en-US" sz="474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bunda</a:t>
            </a:r>
            <a:r>
              <a:rPr lang="en-US" sz="474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a= 7,  b = 6 </a:t>
            </a:r>
            <a:endParaRPr lang="ru-RU" sz="474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8647" y="3908348"/>
            <a:ext cx="10853383" cy="2082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          (15a + 37)  – (137- 12b) =</a:t>
            </a:r>
          </a:p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      = (15·7 + 37) – (137 – 12 · 6) =</a:t>
            </a:r>
          </a:p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  =(105+37) – (137 – 72) = 142 – 65 = 77</a:t>
            </a:r>
            <a:endParaRPr lang="ru-RU" sz="4202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83672" y="6217578"/>
            <a:ext cx="3078974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31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 77  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7681" y="3146118"/>
            <a:ext cx="2444836" cy="821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Yechish</a:t>
            </a:r>
            <a:r>
              <a:rPr lang="en-US" sz="474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86414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8647" y="-20200"/>
            <a:ext cx="10810677" cy="83396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5172" dirty="0"/>
              <a:t>MISOL</a:t>
            </a:r>
            <a:endParaRPr lang="en-US" sz="5172" dirty="0"/>
          </a:p>
        </p:txBody>
      </p:sp>
      <p:sp>
        <p:nvSpPr>
          <p:cNvPr id="11" name="TextBox 10"/>
          <p:cNvSpPr txBox="1"/>
          <p:nvPr/>
        </p:nvSpPr>
        <p:spPr>
          <a:xfrm>
            <a:off x="1720280" y="1224186"/>
            <a:ext cx="10083640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Harfli</a:t>
            </a:r>
            <a:r>
              <a:rPr lang="en-US" sz="431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31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ifodaning</a:t>
            </a:r>
            <a:r>
              <a:rPr lang="en-US" sz="431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31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qiymatini</a:t>
            </a:r>
            <a:r>
              <a:rPr lang="en-US" sz="431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toping</a:t>
            </a:r>
            <a:endParaRPr lang="ru-RU" sz="431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605" y="2036624"/>
            <a:ext cx="12404799" cy="82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4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(18m - 63) + (132 - 9n), </a:t>
            </a:r>
            <a:r>
              <a:rPr lang="en-US" sz="474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bunda</a:t>
            </a:r>
            <a:r>
              <a:rPr lang="en-US" sz="474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m = 5,  n = 4   </a:t>
            </a:r>
            <a:endParaRPr lang="ru-RU" sz="474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8647" y="3908347"/>
            <a:ext cx="10853383" cy="2082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          (18m - 63)  + (132- 9n) =</a:t>
            </a:r>
          </a:p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      = (1</a:t>
            </a:r>
            <a:r>
              <a:rPr lang="ru-RU" sz="4310" b="1" dirty="0">
                <a:latin typeface="Arial" pitchFamily="34" charset="0"/>
                <a:cs typeface="Arial" pitchFamily="34" charset="0"/>
              </a:rPr>
              <a:t>8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·</a:t>
            </a:r>
            <a:r>
              <a:rPr lang="ru-RU" sz="4310" b="1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31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310" b="1" dirty="0">
                <a:latin typeface="Arial" pitchFamily="34" charset="0"/>
                <a:cs typeface="Arial" pitchFamily="34" charset="0"/>
              </a:rPr>
              <a:t>63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4310" b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(13</a:t>
            </a:r>
            <a:r>
              <a:rPr lang="ru-RU" sz="431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4310" b="1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· </a:t>
            </a:r>
            <a:r>
              <a:rPr lang="ru-RU" sz="431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) =</a:t>
            </a:r>
          </a:p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  =(</a:t>
            </a:r>
            <a:r>
              <a:rPr lang="ru-RU" sz="4310" b="1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4310" b="1" dirty="0">
                <a:latin typeface="Arial" pitchFamily="34" charset="0"/>
                <a:cs typeface="Arial" pitchFamily="34" charset="0"/>
              </a:rPr>
              <a:t> - 63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4310" b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(13</a:t>
            </a:r>
            <a:r>
              <a:rPr lang="ru-RU" sz="431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4310" b="1" dirty="0">
                <a:latin typeface="Arial" pitchFamily="34" charset="0"/>
                <a:cs typeface="Arial" pitchFamily="34" charset="0"/>
              </a:rPr>
              <a:t>36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) = 2</a:t>
            </a:r>
            <a:r>
              <a:rPr lang="ru-RU" sz="4310" b="1" dirty="0">
                <a:latin typeface="Arial" pitchFamily="34" charset="0"/>
                <a:cs typeface="Arial" pitchFamily="34" charset="0"/>
              </a:rPr>
              <a:t>7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310" b="1" dirty="0">
                <a:latin typeface="Arial" pitchFamily="34" charset="0"/>
                <a:cs typeface="Arial" pitchFamily="34" charset="0"/>
              </a:rPr>
              <a:t>+96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= </a:t>
            </a:r>
            <a:r>
              <a:rPr lang="ru-RU" sz="4310" b="1" dirty="0">
                <a:latin typeface="Arial" pitchFamily="34" charset="0"/>
                <a:cs typeface="Arial" pitchFamily="34" charset="0"/>
              </a:rPr>
              <a:t>123</a:t>
            </a:r>
            <a:endParaRPr lang="ru-RU" sz="4202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83672" y="6217579"/>
            <a:ext cx="3771743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31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4310" b="1" dirty="0">
                <a:latin typeface="Arial" pitchFamily="34" charset="0"/>
                <a:cs typeface="Arial" pitchFamily="34" charset="0"/>
              </a:rPr>
              <a:t>123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 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4045" y="3079276"/>
            <a:ext cx="2444836" cy="821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Yechish</a:t>
            </a:r>
            <a:r>
              <a:rPr lang="en-US" sz="474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93615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9165" y="20524"/>
            <a:ext cx="4103690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/>
              <a:t>   MASALA</a:t>
            </a:r>
            <a:endParaRPr lang="en-US" sz="4741" dirty="0"/>
          </a:p>
        </p:txBody>
      </p:sp>
      <p:sp>
        <p:nvSpPr>
          <p:cNvPr id="16" name="TextBox 15"/>
          <p:cNvSpPr txBox="1"/>
          <p:nvPr/>
        </p:nvSpPr>
        <p:spPr>
          <a:xfrm>
            <a:off x="136104" y="1224186"/>
            <a:ext cx="12395475" cy="2797281"/>
          </a:xfrm>
          <a:prstGeom prst="rect">
            <a:avLst/>
          </a:prstGeom>
          <a:noFill/>
        </p:spPr>
        <p:txBody>
          <a:bodyPr wrap="square" lIns="208636" tIns="104319" rIns="208636" bIns="104319" rtlCol="0">
            <a:spAutoFit/>
          </a:bodyPr>
          <a:lstStyle/>
          <a:p>
            <a:r>
              <a:rPr lang="ru-RU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Bozorda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kartoshka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3200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so‘m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piyoz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1800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so‘m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sabzi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1500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so‘m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G‘ofur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a kg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kartoshka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, b  kg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piyoz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,  c  kg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sabzi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olishi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necha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so‘m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sarflaydi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? a = 8,  b= 3,  c = 4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bo‘lganda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hisoblang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.</a:t>
            </a:r>
            <a:endParaRPr lang="ru-RU" sz="4202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467" y="3908347"/>
            <a:ext cx="5085738" cy="314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86414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lang="ru-RU" sz="42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001" y="-33146"/>
            <a:ext cx="9362932" cy="83396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4741" dirty="0"/>
              <a:t>   </a:t>
            </a:r>
            <a:r>
              <a:rPr lang="en-US" sz="5172" dirty="0"/>
              <a:t>YECHISH</a:t>
            </a:r>
            <a:endParaRPr lang="en-US" sz="5172" dirty="0"/>
          </a:p>
        </p:txBody>
      </p:sp>
      <p:sp>
        <p:nvSpPr>
          <p:cNvPr id="17" name="TextBox 16"/>
          <p:cNvSpPr txBox="1"/>
          <p:nvPr/>
        </p:nvSpPr>
        <p:spPr>
          <a:xfrm>
            <a:off x="424136" y="1152178"/>
            <a:ext cx="6027227" cy="2150630"/>
          </a:xfrm>
          <a:prstGeom prst="rect">
            <a:avLst/>
          </a:prstGeom>
          <a:noFill/>
        </p:spPr>
        <p:txBody>
          <a:bodyPr wrap="square" lIns="208636" tIns="104319" rIns="208636" bIns="104319" rtlCol="0">
            <a:spAutoFit/>
          </a:bodyPr>
          <a:lstStyle/>
          <a:p>
            <a:r>
              <a:rPr lang="en-US" sz="4202" dirty="0">
                <a:latin typeface="Arial" pitchFamily="34" charset="0"/>
                <a:cs typeface="Arial" pitchFamily="34" charset="0"/>
              </a:rPr>
              <a:t>a kg – 3200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so‘mdan</a:t>
            </a:r>
            <a:endParaRPr lang="en-US" sz="4202" dirty="0">
              <a:latin typeface="Arial" pitchFamily="34" charset="0"/>
              <a:cs typeface="Arial" pitchFamily="34" charset="0"/>
            </a:endParaRPr>
          </a:p>
          <a:p>
            <a:r>
              <a:rPr lang="en-US" sz="4202" dirty="0">
                <a:latin typeface="Arial" pitchFamily="34" charset="0"/>
                <a:cs typeface="Arial" pitchFamily="34" charset="0"/>
              </a:rPr>
              <a:t> b kg – 1800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so‘mdan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202" dirty="0">
                <a:latin typeface="Arial" pitchFamily="34" charset="0"/>
                <a:cs typeface="Arial" pitchFamily="34" charset="0"/>
              </a:rPr>
              <a:t> c kg – 1500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so‘mdan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endParaRPr lang="ru-RU" sz="420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774" y="3384602"/>
            <a:ext cx="10853383" cy="4438692"/>
          </a:xfrm>
          <a:prstGeom prst="rect">
            <a:avLst/>
          </a:prstGeom>
          <a:noFill/>
        </p:spPr>
        <p:txBody>
          <a:bodyPr wrap="square" lIns="208636" tIns="104319" rIns="208636" bIns="104319" rtlCol="0">
            <a:spAutoFit/>
          </a:bodyPr>
          <a:lstStyle/>
          <a:p>
            <a:r>
              <a:rPr lang="en-US" sz="4310" dirty="0">
                <a:latin typeface="Arial" pitchFamily="34" charset="0"/>
                <a:cs typeface="Arial" pitchFamily="34" charset="0"/>
              </a:rPr>
              <a:t>3200a +1800b +1500c =</a:t>
            </a:r>
          </a:p>
          <a:p>
            <a:r>
              <a:rPr lang="en-US" sz="4633" dirty="0">
                <a:latin typeface="Arial" pitchFamily="34" charset="0"/>
                <a:cs typeface="Arial" pitchFamily="34" charset="0"/>
              </a:rPr>
              <a:t>3200·8 + 1800·3 + 1500·4 = </a:t>
            </a:r>
          </a:p>
          <a:p>
            <a:r>
              <a:rPr lang="en-US" sz="4633" dirty="0">
                <a:latin typeface="Arial" pitchFamily="34" charset="0"/>
                <a:cs typeface="Arial" pitchFamily="34" charset="0"/>
              </a:rPr>
              <a:t>= 25600 + 5400 + 6000 = 37000</a:t>
            </a:r>
          </a:p>
          <a:p>
            <a:endParaRPr lang="en-US" sz="4633" dirty="0">
              <a:latin typeface="Arial" pitchFamily="34" charset="0"/>
              <a:cs typeface="Arial" pitchFamily="34" charset="0"/>
            </a:endParaRPr>
          </a:p>
          <a:p>
            <a:r>
              <a:rPr lang="ru-RU" sz="4633" b="1" dirty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sz="4633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633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633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33" dirty="0">
                <a:latin typeface="Arial" pitchFamily="34" charset="0"/>
                <a:cs typeface="Arial" pitchFamily="34" charset="0"/>
              </a:rPr>
              <a:t>37000 </a:t>
            </a:r>
            <a:r>
              <a:rPr lang="en-US" sz="4633" dirty="0" err="1">
                <a:latin typeface="Arial" pitchFamily="34" charset="0"/>
                <a:cs typeface="Arial" pitchFamily="34" charset="0"/>
              </a:rPr>
              <a:t>so‘m</a:t>
            </a:r>
            <a:endParaRPr lang="en-US" sz="4633" dirty="0">
              <a:latin typeface="Arial" pitchFamily="34" charset="0"/>
              <a:cs typeface="Arial" pitchFamily="34" charset="0"/>
            </a:endParaRPr>
          </a:p>
          <a:p>
            <a:endParaRPr lang="ru-RU" sz="46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24492" y="1214246"/>
            <a:ext cx="4684296" cy="738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2" dirty="0">
                <a:latin typeface="Arial" pitchFamily="34" charset="0"/>
                <a:cs typeface="Arial" pitchFamily="34" charset="0"/>
              </a:rPr>
              <a:t>a = 8,  b= 3,  c = 4 </a:t>
            </a:r>
            <a:endParaRPr lang="ru-RU" sz="4202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0953" y="2137937"/>
            <a:ext cx="3463846" cy="2493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2339</TotalTime>
  <Words>861</Words>
  <Application>Microsoft Office PowerPoint</Application>
  <PresentationFormat>Произвольный</PresentationFormat>
  <Paragraphs>127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MATEMATIKA</vt:lpstr>
      <vt:lpstr>  SONLI  IFODALAR</vt:lpstr>
      <vt:lpstr>  SONLI  IFODANING QIYMATI</vt:lpstr>
      <vt:lpstr>  HARFLI   IFODALAR</vt:lpstr>
      <vt:lpstr>  HARFLI  IFODANING QIYMATI</vt:lpstr>
      <vt:lpstr>MISOL</vt:lpstr>
      <vt:lpstr>MISOL</vt:lpstr>
      <vt:lpstr>   MASALA</vt:lpstr>
      <vt:lpstr>   YECHISH</vt:lpstr>
      <vt:lpstr>   MASALA</vt:lpstr>
      <vt:lpstr>   YECHISH</vt:lpstr>
      <vt:lpstr>  TENGLAMA</vt:lpstr>
      <vt:lpstr>  TENGLAMA</vt:lpstr>
      <vt:lpstr>NOMA’LUM  QO‘SHILUVCHINI  TOPISH</vt:lpstr>
      <vt:lpstr>NOMA’LUM  QO‘SHILUVCHINI  TOPISH</vt:lpstr>
      <vt:lpstr>NOMA’LUM  AYIRILUVCHINI  TOPISH</vt:lpstr>
      <vt:lpstr>NOMA’LUM  KAMAYUVCHINI  TOPISH</vt:lpstr>
      <vt:lpstr>TENGLAMA</vt:lpstr>
      <vt:lpstr>MASALA</vt:lpstr>
      <vt:lpstr>  MUSTAQIL BAJARISH UCHUN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221</cp:revision>
  <dcterms:created xsi:type="dcterms:W3CDTF">2020-04-09T07:32:19Z</dcterms:created>
  <dcterms:modified xsi:type="dcterms:W3CDTF">2021-03-11T10:20:54Z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