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92" r:id="rId2"/>
    <p:sldId id="288" r:id="rId3"/>
    <p:sldId id="289" r:id="rId4"/>
    <p:sldId id="290" r:id="rId5"/>
    <p:sldId id="291" r:id="rId6"/>
    <p:sldId id="259" r:id="rId7"/>
    <p:sldId id="281" r:id="rId8"/>
    <p:sldId id="276" r:id="rId9"/>
    <p:sldId id="278" r:id="rId10"/>
    <p:sldId id="277" r:id="rId11"/>
    <p:sldId id="279" r:id="rId12"/>
    <p:sldId id="282" r:id="rId13"/>
    <p:sldId id="274" r:id="rId14"/>
    <p:sldId id="283" r:id="rId15"/>
    <p:sldId id="284" r:id="rId16"/>
    <p:sldId id="258" r:id="rId17"/>
    <p:sldId id="275" r:id="rId18"/>
    <p:sldId id="293" r:id="rId19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4D70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09" autoAdjust="0"/>
  </p:normalViewPr>
  <p:slideViewPr>
    <p:cSldViewPr>
      <p:cViewPr>
        <p:scale>
          <a:sx n="57" d="100"/>
          <a:sy n="57" d="100"/>
        </p:scale>
        <p:origin x="812" y="52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62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1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59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DB5-9FC0-4013-8E8E-EC9726CA12C3}" type="datetime1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EE99-8902-42F0-86F6-8DD708764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98927"/>
            <a:ext cx="12805610" cy="24049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4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8263" y="294859"/>
            <a:ext cx="7001819" cy="1208978"/>
          </a:xfrm>
          <a:prstGeom prst="rect">
            <a:avLst/>
          </a:prstGeom>
        </p:spPr>
        <p:txBody>
          <a:bodyPr vert="horz" wrap="square" lIns="0" tIns="32823" rIns="0" bIns="0" rtlCol="0">
            <a:spAutoFit/>
          </a:bodyPr>
          <a:lstStyle/>
          <a:p>
            <a:pPr marL="28543" algn="ctr">
              <a:spcBef>
                <a:spcPts val="258"/>
              </a:spcBef>
            </a:pPr>
            <a:r>
              <a:rPr lang="en-US" sz="7641" spc="12" dirty="0"/>
              <a:t>MATEMATIKA</a:t>
            </a:r>
            <a:endParaRPr lang="en-US" sz="7641" dirty="0"/>
          </a:p>
        </p:txBody>
      </p:sp>
      <p:sp>
        <p:nvSpPr>
          <p:cNvPr id="4" name="object 4"/>
          <p:cNvSpPr txBox="1"/>
          <p:nvPr/>
        </p:nvSpPr>
        <p:spPr>
          <a:xfrm>
            <a:off x="736838" y="2514211"/>
            <a:ext cx="9129710" cy="3215395"/>
          </a:xfrm>
          <a:prstGeom prst="rect">
            <a:avLst/>
          </a:prstGeom>
        </p:spPr>
        <p:txBody>
          <a:bodyPr vert="horz" wrap="square" lIns="0" tIns="31396" rIns="0" bIns="0" rtlCol="0">
            <a:spAutoFit/>
          </a:bodyPr>
          <a:lstStyle/>
          <a:p>
            <a:pPr marL="41386" algn="ctr">
              <a:spcBef>
                <a:spcPts val="246"/>
              </a:spcBef>
            </a:pPr>
            <a:r>
              <a:rPr lang="en-US" sz="5172" b="1" dirty="0">
                <a:solidFill>
                  <a:schemeClr val="tx2"/>
                </a:solidFill>
                <a:latin typeface="Arial"/>
                <a:cs typeface="Arial"/>
              </a:rPr>
              <a:t>MAVZU: </a:t>
            </a:r>
            <a:r>
              <a:rPr lang="uz-Latn-UZ" sz="5172" b="1" dirty="0">
                <a:solidFill>
                  <a:schemeClr val="tx2"/>
                </a:solidFill>
                <a:latin typeface="Arial"/>
                <a:cs typeface="Arial"/>
              </a:rPr>
              <a:t>NATURAL SONLARNI QO‘SHISH VA AYIRISHGA DOIR </a:t>
            </a:r>
            <a:r>
              <a:rPr lang="en-US" sz="5172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MASALALAR</a:t>
            </a:r>
            <a:endParaRPr lang="en-US" sz="5172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5557" y="4727301"/>
            <a:ext cx="782253" cy="186656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4140"/>
          </a:p>
        </p:txBody>
      </p:sp>
      <p:grpSp>
        <p:nvGrpSpPr>
          <p:cNvPr id="7" name="object 7"/>
          <p:cNvGrpSpPr/>
          <p:nvPr/>
        </p:nvGrpSpPr>
        <p:grpSpPr>
          <a:xfrm>
            <a:off x="1041682" y="247654"/>
            <a:ext cx="11089046" cy="1276589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4140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414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414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16399" y="264143"/>
            <a:ext cx="3331612" cy="1121653"/>
          </a:xfrm>
          <a:prstGeom prst="rect">
            <a:avLst/>
          </a:prstGeom>
        </p:spPr>
        <p:txBody>
          <a:bodyPr vert="horz" wrap="square" lIns="0" tIns="27114" rIns="0" bIns="0" rtlCol="0">
            <a:spAutoFit/>
          </a:bodyPr>
          <a:lstStyle/>
          <a:p>
            <a:pPr algn="ctr">
              <a:spcBef>
                <a:spcPts val="214"/>
              </a:spcBef>
            </a:pPr>
            <a:r>
              <a:rPr lang="en-US" sz="7111" b="1" spc="-1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172" b="1" spc="-12" dirty="0">
                <a:solidFill>
                  <a:schemeClr val="bg1"/>
                </a:solidFill>
                <a:latin typeface="Arial"/>
                <a:cs typeface="Arial"/>
              </a:rPr>
              <a:t>5- </a:t>
            </a:r>
            <a:r>
              <a:rPr sz="5172" b="1" spc="-12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5172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316796" y="2675311"/>
            <a:ext cx="811015" cy="17996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9190"/>
          </a:p>
        </p:txBody>
      </p:sp>
      <p:sp>
        <p:nvSpPr>
          <p:cNvPr id="12" name="object 11"/>
          <p:cNvSpPr/>
          <p:nvPr/>
        </p:nvSpPr>
        <p:spPr>
          <a:xfrm>
            <a:off x="9734470" y="2742790"/>
            <a:ext cx="2713541" cy="2543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202"/>
          </a:p>
        </p:txBody>
      </p:sp>
    </p:spTree>
    <p:extLst>
      <p:ext uri="{BB962C8B-B14F-4D97-AF65-F5344CB8AC3E}">
        <p14:creationId xmlns:p14="http://schemas.microsoft.com/office/powerpoint/2010/main" val="14814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144" y="2808362"/>
            <a:ext cx="3278994" cy="237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ject 2"/>
          <p:cNvSpPr/>
          <p:nvPr/>
        </p:nvSpPr>
        <p:spPr>
          <a:xfrm>
            <a:off x="0" y="0"/>
            <a:ext cx="12694835" cy="91754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8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12765" y="-12639"/>
            <a:ext cx="3088220" cy="83396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5172" dirty="0"/>
              <a:t>MASALA</a:t>
            </a:r>
            <a:endParaRPr lang="en-US" sz="5172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r="3124"/>
          <a:stretch>
            <a:fillRect/>
          </a:stretch>
        </p:blipFill>
        <p:spPr bwMode="auto">
          <a:xfrm>
            <a:off x="7696944" y="2736354"/>
            <a:ext cx="3523192" cy="237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00022" y="5109148"/>
            <a:ext cx="9363994" cy="1011697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ru-RU" sz="5711" b="1" spc="72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</a:t>
            </a:r>
            <a:r>
              <a:rPr lang="en-US" sz="5711" b="1" spc="72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+ 25</a:t>
            </a:r>
            <a:r>
              <a:rPr lang="ru-RU" sz="5711" b="1" spc="72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+ 31 </a:t>
            </a:r>
            <a:r>
              <a:rPr lang="en-US" sz="5711" b="1" spc="72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ru-RU" sz="5711" b="1" spc="72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44 + 31 = 75</a:t>
            </a:r>
            <a:endParaRPr lang="ru-RU" sz="5711" b="1" spc="72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6544" y="2808362"/>
            <a:ext cx="3406360" cy="237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00009" y="5971261"/>
            <a:ext cx="10714172" cy="1011697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ru-RU" sz="5711" b="1" spc="72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</a:t>
            </a:r>
            <a:r>
              <a:rPr lang="en-US" sz="5711" b="1" spc="72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+ 25</a:t>
            </a:r>
            <a:r>
              <a:rPr lang="ru-RU" sz="5711" b="1" spc="72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+ 31 </a:t>
            </a:r>
            <a:r>
              <a:rPr lang="en-US" sz="5711" b="1" spc="72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ru-RU" sz="5711" b="1" spc="72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(19+31)+25 = 75</a:t>
            </a:r>
            <a:endParaRPr lang="ru-RU" sz="5711" b="1" spc="72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112" y="1152178"/>
            <a:ext cx="12301623" cy="1724649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Gulzordan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avval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19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dona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qizil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25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dona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oq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atirgul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keyin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  31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dona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pushti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atirgul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uzildi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.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Hammasi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bo‘lib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qancha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atirgul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uzilgan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?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-0.00402 L -0.30486 -0.004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694835" cy="91754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5564" y="-12639"/>
            <a:ext cx="7572128" cy="83396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5172" dirty="0" smtClean="0"/>
              <a:t>QO</a:t>
            </a:r>
            <a:r>
              <a:rPr lang="uz-Latn-UZ" sz="5172" dirty="0" smtClean="0"/>
              <a:t>‘</a:t>
            </a:r>
            <a:r>
              <a:rPr lang="en-US" sz="5172" dirty="0" smtClean="0"/>
              <a:t>SHISH </a:t>
            </a:r>
            <a:r>
              <a:rPr lang="en-US" sz="5172" dirty="0"/>
              <a:t>XOSSALARI</a:t>
            </a:r>
            <a:endParaRPr lang="en-US" sz="5172" dirty="0"/>
          </a:p>
        </p:txBody>
      </p:sp>
      <p:sp>
        <p:nvSpPr>
          <p:cNvPr id="5" name="TextBox 4"/>
          <p:cNvSpPr txBox="1"/>
          <p:nvPr/>
        </p:nvSpPr>
        <p:spPr>
          <a:xfrm>
            <a:off x="400007" y="3600450"/>
            <a:ext cx="12158741" cy="1011697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711" b="1" spc="7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+ b + c = a + (b + c) =(a + c) +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0206" y="2199518"/>
            <a:ext cx="6500858" cy="92879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5172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Guruhlash</a:t>
            </a:r>
            <a:r>
              <a:rPr lang="en-US" sz="5172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172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qonuni</a:t>
            </a:r>
            <a:endParaRPr lang="ru-RU" sz="5172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1197" y="1229641"/>
            <a:ext cx="3023870" cy="216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86414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1427" y="-12639"/>
            <a:ext cx="3181129" cy="83396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5172" dirty="0"/>
              <a:t>MASALA</a:t>
            </a:r>
            <a:endParaRPr lang="en-US" sz="5172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52178"/>
            <a:ext cx="12801600" cy="4277976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202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4202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Yig‘indini</a:t>
            </a:r>
            <a:r>
              <a:rPr lang="en-US" sz="4202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202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qulay</a:t>
            </a:r>
            <a:r>
              <a:rPr lang="en-US" sz="4202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202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usulda</a:t>
            </a:r>
            <a:r>
              <a:rPr lang="en-US" sz="4202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202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hisoblang</a:t>
            </a:r>
            <a:r>
              <a:rPr lang="en-US" sz="4202" dirty="0">
                <a:solidFill>
                  <a:srgbClr val="002060"/>
                </a:solidFill>
              </a:rPr>
              <a:t>:</a:t>
            </a:r>
          </a:p>
          <a:p>
            <a:endParaRPr lang="en-US" sz="4202" dirty="0"/>
          </a:p>
          <a:p>
            <a:r>
              <a:rPr lang="ru-RU" sz="4633" b="1" dirty="0"/>
              <a:t>  </a:t>
            </a:r>
            <a:r>
              <a:rPr lang="en-US" sz="4633" b="1" dirty="0"/>
              <a:t>32 + 34 + 36 + 38 + 40 + 42 + 44 + 46 + 48 + 50=</a:t>
            </a:r>
          </a:p>
          <a:p>
            <a:endParaRPr lang="en-US" sz="4633" b="1" dirty="0"/>
          </a:p>
          <a:p>
            <a:r>
              <a:rPr lang="ru-RU" sz="4633" b="1" dirty="0"/>
              <a:t>  </a:t>
            </a:r>
            <a:r>
              <a:rPr lang="en-US" sz="4633" b="1" dirty="0"/>
              <a:t>= (32+50) +(34+48) + (36 + 46)+ (38+44)</a:t>
            </a:r>
            <a:r>
              <a:rPr lang="ru-RU" sz="4633" b="1" dirty="0"/>
              <a:t>+</a:t>
            </a:r>
            <a:r>
              <a:rPr lang="en-US" sz="4633" b="1" dirty="0"/>
              <a:t>(40+42)=</a:t>
            </a:r>
            <a:endParaRPr lang="ru-RU" sz="4633" b="1" dirty="0"/>
          </a:p>
          <a:p>
            <a:r>
              <a:rPr lang="ru-RU" sz="4633" b="1" dirty="0"/>
              <a:t>  = </a:t>
            </a:r>
            <a:r>
              <a:rPr lang="en-US" sz="4633" b="1" dirty="0"/>
              <a:t>82 · 5 = 410  </a:t>
            </a:r>
            <a:endParaRPr lang="ru-RU" sz="4202" b="1" dirty="0"/>
          </a:p>
        </p:txBody>
      </p:sp>
      <p:sp>
        <p:nvSpPr>
          <p:cNvPr id="10" name="Правая круглая скобка 9"/>
          <p:cNvSpPr/>
          <p:nvPr/>
        </p:nvSpPr>
        <p:spPr>
          <a:xfrm rot="5400000">
            <a:off x="5579767" y="-1813439"/>
            <a:ext cx="646584" cy="1039672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11" name="Правая круглая скобка 10"/>
          <p:cNvSpPr/>
          <p:nvPr/>
        </p:nvSpPr>
        <p:spPr>
          <a:xfrm rot="5400000">
            <a:off x="5649364" y="-728421"/>
            <a:ext cx="461848" cy="804194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12" name="Правая круглая скобка 11"/>
          <p:cNvSpPr/>
          <p:nvPr/>
        </p:nvSpPr>
        <p:spPr>
          <a:xfrm rot="5400000">
            <a:off x="5749753" y="325807"/>
            <a:ext cx="215527" cy="568717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14" name="Правая круглая скобка 13"/>
          <p:cNvSpPr/>
          <p:nvPr/>
        </p:nvSpPr>
        <p:spPr>
          <a:xfrm rot="16200000">
            <a:off x="5785220" y="607059"/>
            <a:ext cx="431054" cy="340044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15" name="Правая круглая скобка 14"/>
          <p:cNvSpPr/>
          <p:nvPr/>
        </p:nvSpPr>
        <p:spPr>
          <a:xfrm rot="16200000">
            <a:off x="5823953" y="1791093"/>
            <a:ext cx="276080" cy="127766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694835" cy="91754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4328" y="15563"/>
            <a:ext cx="3172629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/>
              <a:t>  MASALA</a:t>
            </a:r>
            <a:endParaRPr lang="en-US" sz="4741" dirty="0"/>
          </a:p>
        </p:txBody>
      </p:sp>
      <p:sp>
        <p:nvSpPr>
          <p:cNvPr id="26" name="TextBox 25"/>
          <p:cNvSpPr txBox="1"/>
          <p:nvPr/>
        </p:nvSpPr>
        <p:spPr>
          <a:xfrm>
            <a:off x="136104" y="1080170"/>
            <a:ext cx="12801689" cy="1840707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ru-RU" sz="4202" dirty="0"/>
              <a:t> 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Botir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Rustam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Aziz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olma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terdilar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Botir</a:t>
            </a:r>
            <a:endParaRPr lang="en-US" sz="3448" dirty="0">
              <a:latin typeface="Arial" pitchFamily="34" charset="0"/>
              <a:cs typeface="Arial" pitchFamily="34" charset="0"/>
            </a:endParaRPr>
          </a:p>
          <a:p>
            <a:r>
              <a:rPr lang="en-US" sz="3448" dirty="0">
                <a:latin typeface="Arial" pitchFamily="34" charset="0"/>
                <a:cs typeface="Arial" pitchFamily="34" charset="0"/>
              </a:rPr>
              <a:t>24 kg 350 g,</a:t>
            </a:r>
            <a:r>
              <a:rPr lang="ru-RU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Rustam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undan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5 kg 700g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ko‘p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, Aziz</a:t>
            </a:r>
          </a:p>
          <a:p>
            <a:r>
              <a:rPr lang="en-US" sz="3448" dirty="0" err="1">
                <a:latin typeface="Arial" pitchFamily="34" charset="0"/>
                <a:cs typeface="Arial" pitchFamily="34" charset="0"/>
              </a:rPr>
              <a:t>esa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7</a:t>
            </a:r>
            <a:r>
              <a:rPr lang="ru-RU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kg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kam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terdi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Ular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hammasi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bo‘lib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qancha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olma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tergan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?  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9794" y="-251756"/>
            <a:ext cx="2900338" cy="2536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216125" y="3172375"/>
            <a:ext cx="5200686" cy="2255243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 err="1">
                <a:latin typeface="Arial" pitchFamily="34" charset="0"/>
                <a:cs typeface="Arial" pitchFamily="34" charset="0"/>
              </a:rPr>
              <a:t>Botir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– 24 kg 350 g</a:t>
            </a:r>
          </a:p>
          <a:p>
            <a:r>
              <a:rPr lang="en-US" sz="3448" dirty="0" err="1">
                <a:latin typeface="Arial" pitchFamily="34" charset="0"/>
                <a:cs typeface="Arial" pitchFamily="34" charset="0"/>
              </a:rPr>
              <a:t>Rustam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– 5 kg 700g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ko‘p</a:t>
            </a:r>
            <a:endParaRPr lang="ru-RU" sz="3448" dirty="0">
              <a:latin typeface="Arial" pitchFamily="34" charset="0"/>
              <a:cs typeface="Arial" pitchFamily="34" charset="0"/>
            </a:endParaRPr>
          </a:p>
          <a:p>
            <a:r>
              <a:rPr lang="en-US" sz="3448" dirty="0">
                <a:latin typeface="Arial" pitchFamily="34" charset="0"/>
                <a:cs typeface="Arial" pitchFamily="34" charset="0"/>
              </a:rPr>
              <a:t>Aziz – 7 kg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kam</a:t>
            </a:r>
            <a:endParaRPr lang="en-US" sz="3448" dirty="0">
              <a:latin typeface="Arial" pitchFamily="34" charset="0"/>
              <a:cs typeface="Arial" pitchFamily="34" charset="0"/>
            </a:endParaRPr>
          </a:p>
          <a:p>
            <a:r>
              <a:rPr lang="en-US" sz="3448" dirty="0">
                <a:latin typeface="Arial" pitchFamily="34" charset="0"/>
                <a:cs typeface="Arial" pitchFamily="34" charset="0"/>
              </a:rPr>
              <a:t>Jami - ?</a:t>
            </a:r>
            <a:endParaRPr lang="ru-RU" sz="344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руговая стрелка 7"/>
          <p:cNvSpPr/>
          <p:nvPr/>
        </p:nvSpPr>
        <p:spPr>
          <a:xfrm rot="5134876" flipH="1">
            <a:off x="4576983" y="3464671"/>
            <a:ext cx="1013594" cy="7106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3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rot="5400000" flipH="1">
            <a:off x="4302749" y="3459487"/>
            <a:ext cx="1534312" cy="1046493"/>
          </a:xfrm>
          <a:prstGeom prst="circularArrow">
            <a:avLst>
              <a:gd name="adj1" fmla="val 4578"/>
              <a:gd name="adj2" fmla="val 1142319"/>
              <a:gd name="adj3" fmla="val 20389450"/>
              <a:gd name="adj4" fmla="val 10800000"/>
              <a:gd name="adj5" fmla="val 12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9636" y="2676759"/>
            <a:ext cx="7600958" cy="438948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endParaRPr lang="en-US" sz="4202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5756"/>
              </a:lnSpc>
            </a:pPr>
            <a:r>
              <a:rPr lang="en-US" sz="3448" dirty="0">
                <a:latin typeface="Arial" pitchFamily="34" charset="0"/>
                <a:cs typeface="Arial" pitchFamily="34" charset="0"/>
              </a:rPr>
              <a:t>24 kg 350g + 5 kg 700g =30kg 50g</a:t>
            </a:r>
          </a:p>
          <a:p>
            <a:pPr>
              <a:lnSpc>
                <a:spcPts val="5756"/>
              </a:lnSpc>
            </a:pPr>
            <a:r>
              <a:rPr lang="en-US" sz="3448" dirty="0">
                <a:latin typeface="Arial" pitchFamily="34" charset="0"/>
                <a:cs typeface="Arial" pitchFamily="34" charset="0"/>
              </a:rPr>
              <a:t>24 kg 350g -7 kg = 17kg 350g</a:t>
            </a:r>
          </a:p>
          <a:p>
            <a:r>
              <a:rPr lang="en-US" sz="3448" dirty="0">
                <a:latin typeface="Arial" pitchFamily="34" charset="0"/>
                <a:cs typeface="Arial" pitchFamily="34" charset="0"/>
              </a:rPr>
              <a:t>        24 kg 350g </a:t>
            </a:r>
          </a:p>
          <a:p>
            <a:r>
              <a:rPr lang="en-US" sz="3448" dirty="0">
                <a:latin typeface="Arial" pitchFamily="34" charset="0"/>
                <a:cs typeface="Arial" pitchFamily="34" charset="0"/>
              </a:rPr>
              <a:t>        30 kg 050g  </a:t>
            </a:r>
          </a:p>
          <a:p>
            <a:r>
              <a:rPr lang="en-US" sz="3448" dirty="0">
                <a:latin typeface="Arial" pitchFamily="34" charset="0"/>
                <a:cs typeface="Arial" pitchFamily="34" charset="0"/>
              </a:rPr>
              <a:t>        17 kg 350g </a:t>
            </a:r>
          </a:p>
          <a:p>
            <a:r>
              <a:rPr lang="en-US" sz="3448" dirty="0">
                <a:latin typeface="Arial" pitchFamily="34" charset="0"/>
                <a:cs typeface="Arial" pitchFamily="34" charset="0"/>
              </a:rPr>
              <a:t>        71 kg 750g</a:t>
            </a:r>
            <a:endParaRPr lang="ru-RU" sz="398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5425530" y="2854236"/>
            <a:ext cx="2822654" cy="4841250"/>
          </a:xfrm>
          <a:custGeom>
            <a:avLst/>
            <a:gdLst/>
            <a:ahLst/>
            <a:cxnLst/>
            <a:rect l="l" t="t" r="r" b="b"/>
            <a:pathLst>
              <a:path w="1226820" h="2197100">
                <a:moveTo>
                  <a:pt x="24396" y="28575"/>
                </a:moveTo>
                <a:lnTo>
                  <a:pt x="0" y="28575"/>
                </a:lnTo>
                <a:lnTo>
                  <a:pt x="0" y="2197100"/>
                </a:lnTo>
                <a:lnTo>
                  <a:pt x="24396" y="2197100"/>
                </a:lnTo>
                <a:lnTo>
                  <a:pt x="24396" y="28575"/>
                </a:lnTo>
                <a:close/>
              </a:path>
              <a:path w="1226820" h="2197100">
                <a:moveTo>
                  <a:pt x="1226261" y="0"/>
                </a:moveTo>
                <a:lnTo>
                  <a:pt x="329933" y="0"/>
                </a:lnTo>
                <a:lnTo>
                  <a:pt x="282219" y="6464"/>
                </a:lnTo>
                <a:lnTo>
                  <a:pt x="239268" y="24676"/>
                </a:lnTo>
                <a:lnTo>
                  <a:pt x="202806" y="52882"/>
                </a:lnTo>
                <a:lnTo>
                  <a:pt x="174599" y="89344"/>
                </a:lnTo>
                <a:lnTo>
                  <a:pt x="156387" y="132295"/>
                </a:lnTo>
                <a:lnTo>
                  <a:pt x="149936" y="179997"/>
                </a:lnTo>
                <a:lnTo>
                  <a:pt x="149936" y="257175"/>
                </a:lnTo>
                <a:lnTo>
                  <a:pt x="1046264" y="257175"/>
                </a:lnTo>
                <a:lnTo>
                  <a:pt x="1093965" y="250723"/>
                </a:lnTo>
                <a:lnTo>
                  <a:pt x="1136916" y="232511"/>
                </a:lnTo>
                <a:lnTo>
                  <a:pt x="1173378" y="204304"/>
                </a:lnTo>
                <a:lnTo>
                  <a:pt x="1201585" y="167843"/>
                </a:lnTo>
                <a:lnTo>
                  <a:pt x="1219796" y="124891"/>
                </a:lnTo>
                <a:lnTo>
                  <a:pt x="1226261" y="77177"/>
                </a:lnTo>
                <a:lnTo>
                  <a:pt x="1226261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r>
              <a:rPr lang="en-US" sz="4202" dirty="0"/>
              <a:t>     </a:t>
            </a:r>
            <a:r>
              <a:rPr lang="en-US" sz="4202" dirty="0" err="1"/>
              <a:t>Yechish</a:t>
            </a:r>
            <a:r>
              <a:rPr lang="en-US" sz="4202" dirty="0"/>
              <a:t>:</a:t>
            </a:r>
            <a:endParaRPr sz="4202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332753" y="6510082"/>
            <a:ext cx="2300303" cy="23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00682" y="5216912"/>
            <a:ext cx="600079" cy="779519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202" dirty="0"/>
              <a:t>+</a:t>
            </a:r>
            <a:endParaRPr lang="ru-RU" sz="4202" dirty="0"/>
          </a:p>
        </p:txBody>
      </p:sp>
      <p:sp>
        <p:nvSpPr>
          <p:cNvPr id="15" name="TextBox 14"/>
          <p:cNvSpPr txBox="1"/>
          <p:nvPr/>
        </p:nvSpPr>
        <p:spPr>
          <a:xfrm>
            <a:off x="352128" y="5904706"/>
            <a:ext cx="4800634" cy="779519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202" b="1" dirty="0" err="1">
                <a:latin typeface="Arial" pitchFamily="34" charset="0"/>
                <a:cs typeface="Arial" pitchFamily="34" charset="0"/>
              </a:rPr>
              <a:t>Javob</a:t>
            </a:r>
            <a:r>
              <a:rPr lang="en-US" sz="4202" b="1" dirty="0">
                <a:latin typeface="Arial" pitchFamily="34" charset="0"/>
                <a:cs typeface="Arial" pitchFamily="34" charset="0"/>
              </a:rPr>
              <a:t>: 71kg 750g</a:t>
            </a:r>
            <a:endParaRPr lang="ru-RU" sz="4202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81520" cy="10081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1757" y="-46211"/>
            <a:ext cx="12207270" cy="933539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5819" dirty="0"/>
              <a:t>NATURAL  SONLARNI  AYIRISH</a:t>
            </a:r>
            <a:endParaRPr lang="en-US" sz="5819" dirty="0"/>
          </a:p>
        </p:txBody>
      </p:sp>
      <p:sp>
        <p:nvSpPr>
          <p:cNvPr id="27" name="TextBox 26"/>
          <p:cNvSpPr txBox="1"/>
          <p:nvPr/>
        </p:nvSpPr>
        <p:spPr>
          <a:xfrm>
            <a:off x="2400272" y="2703411"/>
            <a:ext cx="6100805" cy="1111148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635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54</a:t>
            </a:r>
            <a:r>
              <a:rPr lang="uz-Cyrl-UZ" sz="635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35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uz-Cyrl-UZ" sz="635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635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28</a:t>
            </a:r>
            <a:r>
              <a:rPr lang="uz-Cyrl-UZ" sz="635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35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uz-Cyrl-UZ" sz="635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35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26</a:t>
            </a:r>
            <a:endParaRPr lang="ru-RU" sz="6357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801" y="4750928"/>
            <a:ext cx="3303643" cy="74643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31582" tIns="65791" rIns="131582" bIns="65791" rtlCol="0">
            <a:spAutoFit/>
          </a:bodyPr>
          <a:lstStyle/>
          <a:p>
            <a:r>
              <a:rPr lang="en-US" sz="3987" dirty="0" err="1">
                <a:latin typeface="Arial" pitchFamily="34" charset="0"/>
                <a:cs typeface="Arial" pitchFamily="34" charset="0"/>
              </a:rPr>
              <a:t>kamayuvchi</a:t>
            </a:r>
            <a:endParaRPr lang="ru-RU" sz="398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00932" y="4643164"/>
            <a:ext cx="2900383" cy="7464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1582" tIns="65791" rIns="131582" bIns="65791" rtlCol="0">
            <a:spAutoFit/>
          </a:bodyPr>
          <a:lstStyle/>
          <a:p>
            <a:r>
              <a:rPr lang="en-US" sz="3987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3987" dirty="0" err="1">
                <a:latin typeface="Arial" pitchFamily="34" charset="0"/>
                <a:cs typeface="Arial" pitchFamily="34" charset="0"/>
              </a:rPr>
              <a:t>ayirma</a:t>
            </a:r>
            <a:endParaRPr lang="ru-RU" sz="398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00483" y="4750928"/>
            <a:ext cx="2900383" cy="74643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31582" tIns="65791" rIns="131582" bIns="65791" rtlCol="0">
            <a:spAutoFit/>
          </a:bodyPr>
          <a:lstStyle/>
          <a:p>
            <a:r>
              <a:rPr lang="en-US" sz="3987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987" dirty="0" err="1">
                <a:latin typeface="Arial" pitchFamily="34" charset="0"/>
                <a:cs typeface="Arial" pitchFamily="34" charset="0"/>
              </a:rPr>
              <a:t>ayriluvchi</a:t>
            </a:r>
            <a:endParaRPr lang="ru-RU" sz="398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 rot="2401202">
            <a:off x="2080798" y="3752539"/>
            <a:ext cx="529978" cy="945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35" name="Стрелка вниз 34"/>
          <p:cNvSpPr/>
          <p:nvPr/>
        </p:nvSpPr>
        <p:spPr>
          <a:xfrm>
            <a:off x="4620559" y="3746211"/>
            <a:ext cx="529978" cy="945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36" name="Стрелка вниз 35"/>
          <p:cNvSpPr/>
          <p:nvPr/>
        </p:nvSpPr>
        <p:spPr>
          <a:xfrm rot="19111563">
            <a:off x="6820848" y="3638447"/>
            <a:ext cx="529978" cy="945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37" name="Правая круглая скобка 36"/>
          <p:cNvSpPr/>
          <p:nvPr/>
        </p:nvSpPr>
        <p:spPr>
          <a:xfrm rot="16200000">
            <a:off x="3581053" y="1226514"/>
            <a:ext cx="538820" cy="2700356"/>
          </a:xfrm>
          <a:prstGeom prst="rightBracket">
            <a:avLst>
              <a:gd name="adj" fmla="val 167916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0285" y="1337404"/>
            <a:ext cx="2900383" cy="7464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1582" tIns="65791" rIns="131582" bIns="65791" rtlCol="0">
            <a:spAutoFit/>
          </a:bodyPr>
          <a:lstStyle/>
          <a:p>
            <a:r>
              <a:rPr lang="en-US" sz="3987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3987" dirty="0" err="1">
                <a:latin typeface="Arial" pitchFamily="34" charset="0"/>
                <a:cs typeface="Arial" pitchFamily="34" charset="0"/>
              </a:rPr>
              <a:t>ayirma</a:t>
            </a:r>
            <a:endParaRPr lang="ru-RU" sz="3987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Овал 81"/>
          <p:cNvSpPr/>
          <p:nvPr/>
        </p:nvSpPr>
        <p:spPr>
          <a:xfrm>
            <a:off x="8434052" y="3654474"/>
            <a:ext cx="600079" cy="538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73" name="Овал 72"/>
          <p:cNvSpPr/>
          <p:nvPr/>
        </p:nvSpPr>
        <p:spPr>
          <a:xfrm>
            <a:off x="5700708" y="3600450"/>
            <a:ext cx="600079" cy="538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67" name="Овал 66"/>
          <p:cNvSpPr/>
          <p:nvPr/>
        </p:nvSpPr>
        <p:spPr>
          <a:xfrm>
            <a:off x="9701236" y="3708214"/>
            <a:ext cx="600079" cy="538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23" name="object 2"/>
          <p:cNvSpPr/>
          <p:nvPr/>
        </p:nvSpPr>
        <p:spPr>
          <a:xfrm>
            <a:off x="0" y="0"/>
            <a:ext cx="12801599" cy="93615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17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NURIDA SONLARNI  AYIRISH</a:t>
            </a:r>
            <a:endParaRPr lang="en-US" sz="517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00127" y="3450608"/>
            <a:ext cx="100013" cy="10776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cxnSp>
        <p:nvCxnSpPr>
          <p:cNvPr id="12" name="Прямая со стрелкой 11"/>
          <p:cNvCxnSpPr>
            <a:stCxn id="8" idx="6"/>
          </p:cNvCxnSpPr>
          <p:nvPr/>
        </p:nvCxnSpPr>
        <p:spPr>
          <a:xfrm flipV="1">
            <a:off x="1400139" y="3492688"/>
            <a:ext cx="10501386" cy="118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815434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75063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09120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52210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82599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00286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85759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33288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533196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839773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25" name="TextBox 24"/>
          <p:cNvSpPr txBox="1"/>
          <p:nvPr/>
        </p:nvSpPr>
        <p:spPr>
          <a:xfrm>
            <a:off x="1027642" y="2738338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O</a:t>
            </a:r>
            <a:endParaRPr lang="ru-RU" sz="3448" dirty="0"/>
          </a:p>
        </p:txBody>
      </p:sp>
      <p:sp>
        <p:nvSpPr>
          <p:cNvPr id="26" name="TextBox 25"/>
          <p:cNvSpPr txBox="1"/>
          <p:nvPr/>
        </p:nvSpPr>
        <p:spPr>
          <a:xfrm>
            <a:off x="1139152" y="3600451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0</a:t>
            </a:r>
            <a:endParaRPr lang="ru-RU" sz="3448" dirty="0"/>
          </a:p>
        </p:txBody>
      </p:sp>
      <p:sp>
        <p:nvSpPr>
          <p:cNvPr id="27" name="TextBox 26"/>
          <p:cNvSpPr txBox="1"/>
          <p:nvPr/>
        </p:nvSpPr>
        <p:spPr>
          <a:xfrm>
            <a:off x="5100629" y="3550615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6</a:t>
            </a:r>
            <a:endParaRPr lang="ru-RU" sz="3448" dirty="0"/>
          </a:p>
        </p:txBody>
      </p:sp>
      <p:sp>
        <p:nvSpPr>
          <p:cNvPr id="28" name="TextBox 27"/>
          <p:cNvSpPr txBox="1"/>
          <p:nvPr/>
        </p:nvSpPr>
        <p:spPr>
          <a:xfrm>
            <a:off x="4445916" y="3553236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5</a:t>
            </a:r>
            <a:endParaRPr lang="ru-RU" sz="3448" dirty="0"/>
          </a:p>
        </p:txBody>
      </p:sp>
      <p:sp>
        <p:nvSpPr>
          <p:cNvPr id="29" name="TextBox 28"/>
          <p:cNvSpPr txBox="1"/>
          <p:nvPr/>
        </p:nvSpPr>
        <p:spPr>
          <a:xfrm>
            <a:off x="3769976" y="3567608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4</a:t>
            </a:r>
            <a:endParaRPr lang="ru-RU" sz="3448" dirty="0"/>
          </a:p>
        </p:txBody>
      </p:sp>
      <p:sp>
        <p:nvSpPr>
          <p:cNvPr id="30" name="TextBox 29"/>
          <p:cNvSpPr txBox="1"/>
          <p:nvPr/>
        </p:nvSpPr>
        <p:spPr>
          <a:xfrm>
            <a:off x="3136877" y="3565714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3</a:t>
            </a:r>
            <a:endParaRPr lang="ru-RU" sz="3448" dirty="0"/>
          </a:p>
        </p:txBody>
      </p:sp>
      <p:sp>
        <p:nvSpPr>
          <p:cNvPr id="31" name="TextBox 30"/>
          <p:cNvSpPr txBox="1"/>
          <p:nvPr/>
        </p:nvSpPr>
        <p:spPr>
          <a:xfrm>
            <a:off x="2470757" y="3558373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2</a:t>
            </a:r>
            <a:endParaRPr lang="ru-RU" sz="3448" dirty="0"/>
          </a:p>
        </p:txBody>
      </p:sp>
      <p:sp>
        <p:nvSpPr>
          <p:cNvPr id="32" name="TextBox 31"/>
          <p:cNvSpPr txBox="1"/>
          <p:nvPr/>
        </p:nvSpPr>
        <p:spPr>
          <a:xfrm>
            <a:off x="1778284" y="3600451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1</a:t>
            </a:r>
            <a:endParaRPr lang="ru-RU" sz="3448" dirty="0"/>
          </a:p>
        </p:txBody>
      </p:sp>
      <p:sp>
        <p:nvSpPr>
          <p:cNvPr id="34" name="TextBox 33"/>
          <p:cNvSpPr txBox="1"/>
          <p:nvPr/>
        </p:nvSpPr>
        <p:spPr>
          <a:xfrm>
            <a:off x="7700971" y="3550615"/>
            <a:ext cx="900119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10</a:t>
            </a:r>
            <a:endParaRPr lang="ru-RU" sz="3448" dirty="0"/>
          </a:p>
        </p:txBody>
      </p:sp>
      <p:sp>
        <p:nvSpPr>
          <p:cNvPr id="35" name="TextBox 34"/>
          <p:cNvSpPr txBox="1"/>
          <p:nvPr/>
        </p:nvSpPr>
        <p:spPr>
          <a:xfrm>
            <a:off x="7139944" y="3550615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9</a:t>
            </a:r>
            <a:endParaRPr lang="ru-RU" sz="3448" dirty="0"/>
          </a:p>
        </p:txBody>
      </p:sp>
      <p:sp>
        <p:nvSpPr>
          <p:cNvPr id="36" name="TextBox 35"/>
          <p:cNvSpPr txBox="1"/>
          <p:nvPr/>
        </p:nvSpPr>
        <p:spPr>
          <a:xfrm>
            <a:off x="6461762" y="3550615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8</a:t>
            </a:r>
            <a:endParaRPr lang="ru-RU" sz="3448" dirty="0"/>
          </a:p>
        </p:txBody>
      </p:sp>
      <p:sp>
        <p:nvSpPr>
          <p:cNvPr id="37" name="TextBox 36"/>
          <p:cNvSpPr txBox="1"/>
          <p:nvPr/>
        </p:nvSpPr>
        <p:spPr>
          <a:xfrm>
            <a:off x="5800721" y="3550615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7</a:t>
            </a:r>
            <a:endParaRPr lang="ru-RU" sz="3448" dirty="0"/>
          </a:p>
        </p:txBody>
      </p:sp>
      <p:sp>
        <p:nvSpPr>
          <p:cNvPr id="40" name="TextBox 39"/>
          <p:cNvSpPr txBox="1"/>
          <p:nvPr/>
        </p:nvSpPr>
        <p:spPr>
          <a:xfrm>
            <a:off x="11601487" y="2688502"/>
            <a:ext cx="500066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X</a:t>
            </a:r>
            <a:endParaRPr lang="ru-RU" sz="3448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8552831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9195842" y="3151078"/>
            <a:ext cx="523818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 </a:t>
            </a:r>
            <a:endParaRPr lang="ru-RU" sz="4202" dirty="0"/>
          </a:p>
        </p:txBody>
      </p:sp>
      <p:sp>
        <p:nvSpPr>
          <p:cNvPr id="70" name="TextBox 69"/>
          <p:cNvSpPr txBox="1"/>
          <p:nvPr/>
        </p:nvSpPr>
        <p:spPr>
          <a:xfrm>
            <a:off x="8401064" y="3550615"/>
            <a:ext cx="900119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11</a:t>
            </a:r>
            <a:endParaRPr lang="ru-RU" sz="3448" dirty="0"/>
          </a:p>
        </p:txBody>
      </p:sp>
      <p:sp>
        <p:nvSpPr>
          <p:cNvPr id="71" name="TextBox 70"/>
          <p:cNvSpPr txBox="1"/>
          <p:nvPr/>
        </p:nvSpPr>
        <p:spPr>
          <a:xfrm>
            <a:off x="9101156" y="3582538"/>
            <a:ext cx="900119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12</a:t>
            </a:r>
            <a:endParaRPr lang="ru-RU" sz="3448" dirty="0"/>
          </a:p>
        </p:txBody>
      </p:sp>
      <p:sp>
        <p:nvSpPr>
          <p:cNvPr id="75" name="Выгнутая вниз стрелка 74"/>
          <p:cNvSpPr/>
          <p:nvPr/>
        </p:nvSpPr>
        <p:spPr>
          <a:xfrm flipH="1">
            <a:off x="5700707" y="4247034"/>
            <a:ext cx="4300568" cy="754348"/>
          </a:xfrm>
          <a:prstGeom prst="curvedUpArrow">
            <a:avLst>
              <a:gd name="adj1" fmla="val 25000"/>
              <a:gd name="adj2" fmla="val 9189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600958" y="4247035"/>
            <a:ext cx="1000132" cy="779519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202" dirty="0"/>
              <a:t>-6</a:t>
            </a:r>
            <a:endParaRPr lang="ru-RU" sz="4202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9867749" y="3169395"/>
            <a:ext cx="523818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 </a:t>
            </a:r>
            <a:endParaRPr lang="ru-RU" sz="4202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10501341" y="3169395"/>
            <a:ext cx="523818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 </a:t>
            </a:r>
            <a:endParaRPr lang="ru-RU" sz="4202" dirty="0"/>
          </a:p>
        </p:txBody>
      </p:sp>
      <p:sp>
        <p:nvSpPr>
          <p:cNvPr id="80" name="TextBox 79"/>
          <p:cNvSpPr txBox="1"/>
          <p:nvPr/>
        </p:nvSpPr>
        <p:spPr>
          <a:xfrm>
            <a:off x="9701235" y="3600451"/>
            <a:ext cx="900119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13</a:t>
            </a:r>
            <a:endParaRPr lang="ru-RU" sz="3448" dirty="0"/>
          </a:p>
        </p:txBody>
      </p:sp>
      <p:sp>
        <p:nvSpPr>
          <p:cNvPr id="81" name="TextBox 80"/>
          <p:cNvSpPr txBox="1"/>
          <p:nvPr/>
        </p:nvSpPr>
        <p:spPr>
          <a:xfrm>
            <a:off x="10401328" y="3600451"/>
            <a:ext cx="900119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14</a:t>
            </a:r>
            <a:endParaRPr lang="ru-RU" sz="3448" dirty="0"/>
          </a:p>
        </p:txBody>
      </p:sp>
      <p:sp>
        <p:nvSpPr>
          <p:cNvPr id="83" name="Овал 82"/>
          <p:cNvSpPr/>
          <p:nvPr/>
        </p:nvSpPr>
        <p:spPr>
          <a:xfrm>
            <a:off x="2400272" y="3600450"/>
            <a:ext cx="600079" cy="538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 dirty="0"/>
          </a:p>
        </p:txBody>
      </p:sp>
      <p:sp>
        <p:nvSpPr>
          <p:cNvPr id="84" name="Выгнутая вниз стрелка 83"/>
          <p:cNvSpPr/>
          <p:nvPr/>
        </p:nvSpPr>
        <p:spPr>
          <a:xfrm flipH="1">
            <a:off x="3700444" y="4354799"/>
            <a:ext cx="5100673" cy="754348"/>
          </a:xfrm>
          <a:prstGeom prst="curvedUpArrow">
            <a:avLst>
              <a:gd name="adj1" fmla="val 25000"/>
              <a:gd name="adj2" fmla="val 9189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300787" y="4893620"/>
            <a:ext cx="1200158" cy="779519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202" dirty="0"/>
              <a:t>- 13</a:t>
            </a:r>
            <a:endParaRPr lang="ru-RU" sz="4202" dirty="0"/>
          </a:p>
        </p:txBody>
      </p:sp>
      <p:sp>
        <p:nvSpPr>
          <p:cNvPr id="86" name="Овал 85"/>
          <p:cNvSpPr/>
          <p:nvPr/>
        </p:nvSpPr>
        <p:spPr>
          <a:xfrm>
            <a:off x="11101421" y="3690017"/>
            <a:ext cx="600079" cy="538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87" name="Овал 86"/>
          <p:cNvSpPr/>
          <p:nvPr/>
        </p:nvSpPr>
        <p:spPr>
          <a:xfrm>
            <a:off x="3700445" y="3708214"/>
            <a:ext cx="600079" cy="538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88" name="Выгнутая вниз стрелка 87"/>
          <p:cNvSpPr/>
          <p:nvPr/>
        </p:nvSpPr>
        <p:spPr>
          <a:xfrm flipH="1">
            <a:off x="2400272" y="4247034"/>
            <a:ext cx="9201215" cy="1293169"/>
          </a:xfrm>
          <a:prstGeom prst="curvedUpArrow">
            <a:avLst>
              <a:gd name="adj1" fmla="val 25000"/>
              <a:gd name="adj2" fmla="val 6316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00695" y="4462563"/>
            <a:ext cx="1300171" cy="779519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202" dirty="0"/>
              <a:t> -7</a:t>
            </a:r>
            <a:endParaRPr lang="ru-RU" sz="4202" dirty="0"/>
          </a:p>
        </p:txBody>
      </p:sp>
      <p:sp>
        <p:nvSpPr>
          <p:cNvPr id="90" name="Правая круглая скобка 89"/>
          <p:cNvSpPr/>
          <p:nvPr/>
        </p:nvSpPr>
        <p:spPr>
          <a:xfrm rot="16200000">
            <a:off x="4188883" y="2980994"/>
            <a:ext cx="323293" cy="700093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96" name="Правая круглая скобка 95"/>
          <p:cNvSpPr/>
          <p:nvPr/>
        </p:nvSpPr>
        <p:spPr>
          <a:xfrm rot="16200000">
            <a:off x="4888975" y="2980994"/>
            <a:ext cx="323293" cy="700093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97" name="Правая круглая скобка 96"/>
          <p:cNvSpPr/>
          <p:nvPr/>
        </p:nvSpPr>
        <p:spPr>
          <a:xfrm rot="16200000">
            <a:off x="5489055" y="2980994"/>
            <a:ext cx="323293" cy="700093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98" name="Правая круглая скобка 97"/>
          <p:cNvSpPr/>
          <p:nvPr/>
        </p:nvSpPr>
        <p:spPr>
          <a:xfrm rot="16200000">
            <a:off x="6189147" y="2980994"/>
            <a:ext cx="323293" cy="700093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99" name="Правая круглая скобка 98"/>
          <p:cNvSpPr/>
          <p:nvPr/>
        </p:nvSpPr>
        <p:spPr>
          <a:xfrm rot="16200000">
            <a:off x="6939246" y="3031001"/>
            <a:ext cx="323293" cy="600079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100" name="Правая круглая скобка 99"/>
          <p:cNvSpPr/>
          <p:nvPr/>
        </p:nvSpPr>
        <p:spPr>
          <a:xfrm rot="16200000">
            <a:off x="7589332" y="2980994"/>
            <a:ext cx="323293" cy="700093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101" name="Правая круглая скобка 100"/>
          <p:cNvSpPr/>
          <p:nvPr/>
        </p:nvSpPr>
        <p:spPr>
          <a:xfrm rot="16200000">
            <a:off x="8189411" y="2980994"/>
            <a:ext cx="323293" cy="700093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102" name="TextBox 101"/>
          <p:cNvSpPr txBox="1"/>
          <p:nvPr/>
        </p:nvSpPr>
        <p:spPr>
          <a:xfrm>
            <a:off x="3900470" y="1660697"/>
            <a:ext cx="3700488" cy="92879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5172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15 - 13 = 2</a:t>
            </a:r>
            <a:endParaRPr lang="ru-RU" sz="5172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000087" y="1445169"/>
            <a:ext cx="2800369" cy="92879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5172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11- 7=4</a:t>
            </a:r>
            <a:endParaRPr lang="ru-RU" sz="5172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00959" y="1445169"/>
            <a:ext cx="2800369" cy="92879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5172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13-6=7</a:t>
            </a:r>
            <a:endParaRPr lang="ru-RU" sz="5172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1168184" y="3169395"/>
            <a:ext cx="523818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 </a:t>
            </a:r>
            <a:endParaRPr lang="ru-RU" sz="4202" dirty="0"/>
          </a:p>
        </p:txBody>
      </p:sp>
      <p:sp>
        <p:nvSpPr>
          <p:cNvPr id="62" name="TextBox 61"/>
          <p:cNvSpPr txBox="1"/>
          <p:nvPr/>
        </p:nvSpPr>
        <p:spPr>
          <a:xfrm>
            <a:off x="11001407" y="3600451"/>
            <a:ext cx="900119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 15</a:t>
            </a:r>
            <a:endParaRPr lang="ru-RU" sz="3448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3" grpId="0" animBg="1"/>
      <p:bldP spid="73" grpId="1" animBg="1"/>
      <p:bldP spid="67" grpId="0" animBg="1"/>
      <p:bldP spid="67" grpId="1" animBg="1"/>
      <p:bldP spid="75" grpId="0" animBg="1"/>
      <p:bldP spid="75" grpId="1" animBg="1"/>
      <p:bldP spid="76" grpId="0"/>
      <p:bldP spid="76" grpId="1"/>
      <p:bldP spid="83" grpId="0" animBg="1"/>
      <p:bldP spid="84" grpId="0" animBg="1"/>
      <p:bldP spid="84" grpId="1" animBg="1"/>
      <p:bldP spid="85" grpId="0"/>
      <p:bldP spid="86" grpId="0" animBg="1"/>
      <p:bldP spid="87" grpId="0" animBg="1"/>
      <p:bldP spid="87" grpId="1" animBg="1"/>
      <p:bldP spid="88" grpId="0" animBg="1"/>
      <p:bldP spid="89" grpId="0"/>
      <p:bldP spid="89" grpId="1"/>
      <p:bldP spid="90" grpId="0" animBg="1"/>
      <p:bldP spid="90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/>
      <p:bldP spid="103" grpId="0"/>
      <p:bldP spid="103" grpId="1"/>
      <p:bldP spid="104" grpId="0"/>
      <p:bldP spid="10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694835" cy="91754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 sz="4202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96544" y="0"/>
            <a:ext cx="379333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5400" dirty="0"/>
              <a:t>   MASALA</a:t>
            </a:r>
            <a:endParaRPr lang="en-US" sz="5400" dirty="0"/>
          </a:p>
        </p:txBody>
      </p:sp>
      <p:sp>
        <p:nvSpPr>
          <p:cNvPr id="8" name="object 8"/>
          <p:cNvSpPr/>
          <p:nvPr/>
        </p:nvSpPr>
        <p:spPr>
          <a:xfrm>
            <a:off x="5924968" y="1208975"/>
            <a:ext cx="2822654" cy="5061445"/>
          </a:xfrm>
          <a:custGeom>
            <a:avLst/>
            <a:gdLst/>
            <a:ahLst/>
            <a:cxnLst/>
            <a:rect l="l" t="t" r="r" b="b"/>
            <a:pathLst>
              <a:path w="1226820" h="2197100">
                <a:moveTo>
                  <a:pt x="24396" y="28575"/>
                </a:moveTo>
                <a:lnTo>
                  <a:pt x="0" y="28575"/>
                </a:lnTo>
                <a:lnTo>
                  <a:pt x="0" y="2197100"/>
                </a:lnTo>
                <a:lnTo>
                  <a:pt x="24396" y="2197100"/>
                </a:lnTo>
                <a:lnTo>
                  <a:pt x="24396" y="28575"/>
                </a:lnTo>
                <a:close/>
              </a:path>
              <a:path w="1226820" h="2197100">
                <a:moveTo>
                  <a:pt x="1226261" y="0"/>
                </a:moveTo>
                <a:lnTo>
                  <a:pt x="329933" y="0"/>
                </a:lnTo>
                <a:lnTo>
                  <a:pt x="282219" y="6464"/>
                </a:lnTo>
                <a:lnTo>
                  <a:pt x="239268" y="24676"/>
                </a:lnTo>
                <a:lnTo>
                  <a:pt x="202806" y="52882"/>
                </a:lnTo>
                <a:lnTo>
                  <a:pt x="174599" y="89344"/>
                </a:lnTo>
                <a:lnTo>
                  <a:pt x="156387" y="132295"/>
                </a:lnTo>
                <a:lnTo>
                  <a:pt x="149936" y="179997"/>
                </a:lnTo>
                <a:lnTo>
                  <a:pt x="149936" y="257175"/>
                </a:lnTo>
                <a:lnTo>
                  <a:pt x="1046264" y="257175"/>
                </a:lnTo>
                <a:lnTo>
                  <a:pt x="1093965" y="250723"/>
                </a:lnTo>
                <a:lnTo>
                  <a:pt x="1136916" y="232511"/>
                </a:lnTo>
                <a:lnTo>
                  <a:pt x="1173378" y="204304"/>
                </a:lnTo>
                <a:lnTo>
                  <a:pt x="1201585" y="167843"/>
                </a:lnTo>
                <a:lnTo>
                  <a:pt x="1219796" y="124891"/>
                </a:lnTo>
                <a:lnTo>
                  <a:pt x="1226261" y="77177"/>
                </a:lnTo>
                <a:lnTo>
                  <a:pt x="1226261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r>
              <a:rPr lang="en-US" sz="4202" dirty="0"/>
              <a:t>     </a:t>
            </a:r>
            <a:r>
              <a:rPr lang="en-US" sz="4202" dirty="0" err="1"/>
              <a:t>Yechish</a:t>
            </a:r>
            <a:r>
              <a:rPr lang="en-US" sz="4202" dirty="0"/>
              <a:t>:</a:t>
            </a:r>
            <a:endParaRPr sz="4202"/>
          </a:p>
        </p:txBody>
      </p:sp>
      <p:sp>
        <p:nvSpPr>
          <p:cNvPr id="16" name="TextBox 15"/>
          <p:cNvSpPr txBox="1"/>
          <p:nvPr/>
        </p:nvSpPr>
        <p:spPr>
          <a:xfrm>
            <a:off x="30747" y="1170362"/>
            <a:ext cx="6083578" cy="6030538"/>
          </a:xfrm>
          <a:prstGeom prst="rect">
            <a:avLst/>
          </a:prstGeom>
          <a:noFill/>
        </p:spPr>
        <p:txBody>
          <a:bodyPr wrap="square" lIns="208636" tIns="104319" rIns="208636" bIns="104319" rtlCol="0">
            <a:spAutoFit/>
          </a:bodyPr>
          <a:lstStyle/>
          <a:p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Avtomobil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birinchi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kuni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327 km,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ikkinchi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kuni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364 km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masofani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bosib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o‘tdi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. Agar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avtomobil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umumiy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984 km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masofani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bosib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o‘tgan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uchinchi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kuni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qancha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masofani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bosib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o‘tgan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?</a:t>
            </a:r>
            <a:endParaRPr lang="ru-RU" sz="420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4967" y="1892252"/>
            <a:ext cx="6027227" cy="2150630"/>
          </a:xfrm>
          <a:prstGeom prst="rect">
            <a:avLst/>
          </a:prstGeom>
          <a:noFill/>
        </p:spPr>
        <p:txBody>
          <a:bodyPr wrap="square" lIns="208636" tIns="104319" rIns="208636" bIns="104319" rtlCol="0">
            <a:spAutoFit/>
          </a:bodyPr>
          <a:lstStyle/>
          <a:p>
            <a:r>
              <a:rPr lang="en-US" sz="4202" dirty="0">
                <a:latin typeface="Arial" pitchFamily="34" charset="0"/>
                <a:cs typeface="Arial" pitchFamily="34" charset="0"/>
              </a:rPr>
              <a:t>I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kuni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– 327 km</a:t>
            </a:r>
          </a:p>
          <a:p>
            <a:r>
              <a:rPr lang="en-US" sz="4202" dirty="0">
                <a:latin typeface="Arial" pitchFamily="34" charset="0"/>
                <a:cs typeface="Arial" pitchFamily="34" charset="0"/>
              </a:rPr>
              <a:t>II 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kuni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– 364 km </a:t>
            </a:r>
          </a:p>
          <a:p>
            <a:r>
              <a:rPr lang="en-US" sz="4202" dirty="0">
                <a:latin typeface="Arial" pitchFamily="34" charset="0"/>
                <a:cs typeface="Arial" pitchFamily="34" charset="0"/>
              </a:rPr>
              <a:t>III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kuni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- ? km </a:t>
            </a:r>
            <a:endParaRPr lang="ru-RU" sz="420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авая круглая скобка 18"/>
          <p:cNvSpPr/>
          <p:nvPr/>
        </p:nvSpPr>
        <p:spPr>
          <a:xfrm>
            <a:off x="10301315" y="1892252"/>
            <a:ext cx="158612" cy="2049838"/>
          </a:xfrm>
          <a:prstGeom prst="rightBracke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20" name="TextBox 19"/>
          <p:cNvSpPr txBox="1"/>
          <p:nvPr/>
        </p:nvSpPr>
        <p:spPr>
          <a:xfrm>
            <a:off x="10601354" y="2404712"/>
            <a:ext cx="2200246" cy="857327"/>
          </a:xfrm>
          <a:prstGeom prst="rect">
            <a:avLst/>
          </a:prstGeom>
          <a:noFill/>
        </p:spPr>
        <p:txBody>
          <a:bodyPr wrap="square" lIns="208636" tIns="104319" rIns="208636" bIns="104319" rtlCol="0">
            <a:spAutoFit/>
          </a:bodyPr>
          <a:lstStyle/>
          <a:p>
            <a:r>
              <a:rPr lang="en-US" sz="4202" dirty="0">
                <a:latin typeface="Arial" pitchFamily="34" charset="0"/>
                <a:cs typeface="Arial" pitchFamily="34" charset="0"/>
              </a:rPr>
              <a:t>984 km</a:t>
            </a:r>
            <a:endParaRPr lang="ru-RU" sz="420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2188" y="4112909"/>
            <a:ext cx="6159404" cy="3775434"/>
          </a:xfrm>
          <a:prstGeom prst="rect">
            <a:avLst/>
          </a:prstGeom>
          <a:noFill/>
        </p:spPr>
        <p:txBody>
          <a:bodyPr wrap="square" lIns="208636" tIns="104319" rIns="208636" bIns="104319" rtlCol="0">
            <a:spAutoFit/>
          </a:bodyPr>
          <a:lstStyle/>
          <a:p>
            <a:r>
              <a:rPr lang="en-US" sz="4633" dirty="0">
                <a:latin typeface="Arial" pitchFamily="34" charset="0"/>
                <a:cs typeface="Arial" pitchFamily="34" charset="0"/>
              </a:rPr>
              <a:t>984 –(327+364)= </a:t>
            </a:r>
          </a:p>
          <a:p>
            <a:r>
              <a:rPr lang="en-US" sz="4633" dirty="0">
                <a:latin typeface="Arial" pitchFamily="34" charset="0"/>
                <a:cs typeface="Arial" pitchFamily="34" charset="0"/>
              </a:rPr>
              <a:t>= (984 – 364) – 327 =</a:t>
            </a:r>
          </a:p>
          <a:p>
            <a:r>
              <a:rPr lang="en-US" sz="4633" dirty="0">
                <a:latin typeface="Arial" pitchFamily="34" charset="0"/>
                <a:cs typeface="Arial" pitchFamily="34" charset="0"/>
              </a:rPr>
              <a:t>=620 – 327 = 293 </a:t>
            </a:r>
          </a:p>
          <a:p>
            <a:r>
              <a:rPr lang="en-US" sz="4633" b="1" dirty="0" err="1">
                <a:latin typeface="Arial" pitchFamily="34" charset="0"/>
                <a:cs typeface="Arial" pitchFamily="34" charset="0"/>
              </a:rPr>
              <a:t>Javob</a:t>
            </a:r>
            <a:r>
              <a:rPr lang="en-US" sz="4633" b="1" dirty="0">
                <a:latin typeface="Arial" pitchFamily="34" charset="0"/>
                <a:cs typeface="Arial" pitchFamily="34" charset="0"/>
              </a:rPr>
              <a:t>: 293 km</a:t>
            </a:r>
          </a:p>
          <a:p>
            <a:endParaRPr lang="ru-RU" sz="4633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694835" cy="91754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6" name="TextBox 15"/>
          <p:cNvSpPr txBox="1"/>
          <p:nvPr/>
        </p:nvSpPr>
        <p:spPr>
          <a:xfrm>
            <a:off x="0" y="867335"/>
            <a:ext cx="12801600" cy="691576"/>
          </a:xfrm>
          <a:prstGeom prst="rect">
            <a:avLst/>
          </a:prstGeom>
          <a:noFill/>
        </p:spPr>
        <p:txBody>
          <a:bodyPr wrap="square" lIns="208636" tIns="104319" rIns="208636" bIns="104319" rtlCol="0">
            <a:spAutoFit/>
          </a:bodyPr>
          <a:lstStyle/>
          <a:p>
            <a:r>
              <a:rPr lang="en-US" sz="3125" dirty="0">
                <a:latin typeface="Arial" pitchFamily="34" charset="0"/>
                <a:cs typeface="Arial" pitchFamily="34" charset="0"/>
              </a:rPr>
              <a:t>    </a:t>
            </a:r>
            <a:endParaRPr lang="ru-RU" sz="312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35" y="1014114"/>
            <a:ext cx="11801557" cy="2719473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202" dirty="0" err="1">
                <a:latin typeface="Arial" pitchFamily="34" charset="0"/>
                <a:cs typeface="Arial" pitchFamily="34" charset="0"/>
              </a:rPr>
              <a:t>Anvar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232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betli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kitobni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uch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kunda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o‘qib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tugatdi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Birinchi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kuni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92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betini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uchinchi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kuni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57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betini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o‘qigan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,  u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ikkinchi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kuni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shu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kitobning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necha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betini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o‘qigan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? </a:t>
            </a:r>
            <a:endParaRPr lang="ru-RU" sz="420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89899"/>
            <a:ext cx="4700620" cy="2150630"/>
          </a:xfrm>
          <a:prstGeom prst="rect">
            <a:avLst/>
          </a:prstGeom>
          <a:noFill/>
        </p:spPr>
        <p:txBody>
          <a:bodyPr wrap="square" lIns="208636" tIns="104319" rIns="208636" bIns="104319" rtlCol="0">
            <a:spAutoFit/>
          </a:bodyPr>
          <a:lstStyle/>
          <a:p>
            <a:r>
              <a:rPr lang="en-US" sz="4202" dirty="0">
                <a:latin typeface="Arial" pitchFamily="34" charset="0"/>
                <a:cs typeface="Arial" pitchFamily="34" charset="0"/>
              </a:rPr>
              <a:t>I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kuni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– 92 bet</a:t>
            </a:r>
          </a:p>
          <a:p>
            <a:r>
              <a:rPr lang="en-US" sz="4202" dirty="0">
                <a:latin typeface="Arial" pitchFamily="34" charset="0"/>
                <a:cs typeface="Arial" pitchFamily="34" charset="0"/>
              </a:rPr>
              <a:t>III 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kuni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–  57 bet </a:t>
            </a:r>
          </a:p>
          <a:p>
            <a:r>
              <a:rPr lang="en-US" sz="4202" dirty="0">
                <a:latin typeface="Arial" pitchFamily="34" charset="0"/>
                <a:cs typeface="Arial" pitchFamily="34" charset="0"/>
              </a:rPr>
              <a:t>II   </a:t>
            </a:r>
            <a:r>
              <a:rPr lang="en-US" sz="4202" dirty="0" err="1">
                <a:latin typeface="Arial" pitchFamily="34" charset="0"/>
                <a:cs typeface="Arial" pitchFamily="34" charset="0"/>
              </a:rPr>
              <a:t>kuni</a:t>
            </a:r>
            <a:r>
              <a:rPr lang="en-US" sz="4202" dirty="0">
                <a:latin typeface="Arial" pitchFamily="34" charset="0"/>
                <a:cs typeface="Arial" pitchFamily="34" charset="0"/>
              </a:rPr>
              <a:t>  - ?  bet </a:t>
            </a:r>
            <a:endParaRPr lang="ru-RU" sz="420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5800721" y="3708214"/>
            <a:ext cx="2822654" cy="4741620"/>
          </a:xfrm>
          <a:custGeom>
            <a:avLst/>
            <a:gdLst/>
            <a:ahLst/>
            <a:cxnLst/>
            <a:rect l="l" t="t" r="r" b="b"/>
            <a:pathLst>
              <a:path w="1226820" h="2197100">
                <a:moveTo>
                  <a:pt x="24396" y="28575"/>
                </a:moveTo>
                <a:lnTo>
                  <a:pt x="0" y="28575"/>
                </a:lnTo>
                <a:lnTo>
                  <a:pt x="0" y="2197100"/>
                </a:lnTo>
                <a:lnTo>
                  <a:pt x="24396" y="2197100"/>
                </a:lnTo>
                <a:lnTo>
                  <a:pt x="24396" y="28575"/>
                </a:lnTo>
                <a:close/>
              </a:path>
              <a:path w="1226820" h="2197100">
                <a:moveTo>
                  <a:pt x="1226261" y="0"/>
                </a:moveTo>
                <a:lnTo>
                  <a:pt x="329933" y="0"/>
                </a:lnTo>
                <a:lnTo>
                  <a:pt x="282219" y="6464"/>
                </a:lnTo>
                <a:lnTo>
                  <a:pt x="239268" y="24676"/>
                </a:lnTo>
                <a:lnTo>
                  <a:pt x="202806" y="52882"/>
                </a:lnTo>
                <a:lnTo>
                  <a:pt x="174599" y="89344"/>
                </a:lnTo>
                <a:lnTo>
                  <a:pt x="156387" y="132295"/>
                </a:lnTo>
                <a:lnTo>
                  <a:pt x="149936" y="179997"/>
                </a:lnTo>
                <a:lnTo>
                  <a:pt x="149936" y="257175"/>
                </a:lnTo>
                <a:lnTo>
                  <a:pt x="1046264" y="257175"/>
                </a:lnTo>
                <a:lnTo>
                  <a:pt x="1093965" y="250723"/>
                </a:lnTo>
                <a:lnTo>
                  <a:pt x="1136916" y="232511"/>
                </a:lnTo>
                <a:lnTo>
                  <a:pt x="1173378" y="204304"/>
                </a:lnTo>
                <a:lnTo>
                  <a:pt x="1201585" y="167843"/>
                </a:lnTo>
                <a:lnTo>
                  <a:pt x="1219796" y="124891"/>
                </a:lnTo>
                <a:lnTo>
                  <a:pt x="1226261" y="77177"/>
                </a:lnTo>
                <a:lnTo>
                  <a:pt x="1226261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r>
              <a:rPr lang="en-US" sz="4202" dirty="0"/>
              <a:t>     </a:t>
            </a:r>
            <a:r>
              <a:rPr lang="en-US" sz="4202" dirty="0" err="1"/>
              <a:t>Yechish</a:t>
            </a:r>
            <a:r>
              <a:rPr lang="en-US" sz="4202" dirty="0"/>
              <a:t>:</a:t>
            </a:r>
            <a:endParaRPr sz="4202"/>
          </a:p>
        </p:txBody>
      </p:sp>
      <p:sp>
        <p:nvSpPr>
          <p:cNvPr id="8" name="Правая круглая скобка 7"/>
          <p:cNvSpPr/>
          <p:nvPr/>
        </p:nvSpPr>
        <p:spPr>
          <a:xfrm>
            <a:off x="4400536" y="4139270"/>
            <a:ext cx="158612" cy="2049838"/>
          </a:xfrm>
          <a:prstGeom prst="rightBracke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10" name="TextBox 9"/>
          <p:cNvSpPr txBox="1"/>
          <p:nvPr/>
        </p:nvSpPr>
        <p:spPr>
          <a:xfrm>
            <a:off x="4600563" y="4570328"/>
            <a:ext cx="1300171" cy="1359998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ru-RU" sz="3987" dirty="0">
                <a:latin typeface="Arial" pitchFamily="34" charset="0"/>
                <a:cs typeface="Arial" pitchFamily="34" charset="0"/>
              </a:rPr>
              <a:t>232</a:t>
            </a:r>
            <a:endParaRPr lang="en-US" sz="3987" dirty="0">
              <a:latin typeface="Arial" pitchFamily="34" charset="0"/>
              <a:cs typeface="Arial" pitchFamily="34" charset="0"/>
            </a:endParaRPr>
          </a:p>
          <a:p>
            <a:r>
              <a:rPr lang="ru-RU" sz="398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987" dirty="0">
                <a:latin typeface="Arial" pitchFamily="34" charset="0"/>
                <a:cs typeface="Arial" pitchFamily="34" charset="0"/>
              </a:rPr>
              <a:t>bet</a:t>
            </a:r>
            <a:endParaRPr lang="ru-RU" sz="398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2188" y="4112910"/>
            <a:ext cx="6159404" cy="3775434"/>
          </a:xfrm>
          <a:prstGeom prst="rect">
            <a:avLst/>
          </a:prstGeom>
          <a:noFill/>
        </p:spPr>
        <p:txBody>
          <a:bodyPr wrap="square" lIns="208636" tIns="104319" rIns="208636" bIns="104319" rtlCol="0">
            <a:spAutoFit/>
          </a:bodyPr>
          <a:lstStyle/>
          <a:p>
            <a:r>
              <a:rPr lang="en-US" sz="4633" dirty="0">
                <a:latin typeface="Arial" pitchFamily="34" charset="0"/>
                <a:cs typeface="Arial" pitchFamily="34" charset="0"/>
              </a:rPr>
              <a:t>232 – (92 + 57)= </a:t>
            </a:r>
          </a:p>
          <a:p>
            <a:r>
              <a:rPr lang="en-US" sz="4633" dirty="0">
                <a:latin typeface="Arial" pitchFamily="34" charset="0"/>
                <a:cs typeface="Arial" pitchFamily="34" charset="0"/>
              </a:rPr>
              <a:t>= (232 – 92) - 57 =</a:t>
            </a:r>
          </a:p>
          <a:p>
            <a:r>
              <a:rPr lang="en-US" sz="4633" dirty="0">
                <a:latin typeface="Arial" pitchFamily="34" charset="0"/>
                <a:cs typeface="Arial" pitchFamily="34" charset="0"/>
              </a:rPr>
              <a:t>=140 – 57 = 83 </a:t>
            </a:r>
          </a:p>
          <a:p>
            <a:r>
              <a:rPr lang="en-US" sz="4633" b="1" dirty="0" err="1">
                <a:latin typeface="Arial" pitchFamily="34" charset="0"/>
                <a:cs typeface="Arial" pitchFamily="34" charset="0"/>
              </a:rPr>
              <a:t>Javob</a:t>
            </a:r>
            <a:r>
              <a:rPr lang="en-US" sz="4633" b="1" dirty="0">
                <a:latin typeface="Arial" pitchFamily="34" charset="0"/>
                <a:cs typeface="Arial" pitchFamily="34" charset="0"/>
              </a:rPr>
              <a:t>: 83 bet</a:t>
            </a:r>
          </a:p>
          <a:p>
            <a:endParaRPr lang="ru-RU" sz="46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3917967" y="144066"/>
            <a:ext cx="3778977" cy="83396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560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85266">
              <a:spcBef>
                <a:spcPts val="296"/>
              </a:spcBef>
            </a:pPr>
            <a:r>
              <a:rPr lang="en-US" sz="5172" kern="0"/>
              <a:t>   MASALA</a:t>
            </a:r>
            <a:endParaRPr lang="en-US" sz="5172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4392" y="1279049"/>
            <a:ext cx="8224384" cy="397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73" b="1" dirty="0" err="1"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682-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683-, 684-, 685-, 686- </a:t>
            </a:r>
            <a:r>
              <a:rPr lang="en-US" sz="5673" b="1" dirty="0" err="1"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73" b="1" dirty="0" err="1" smtClean="0">
                <a:latin typeface="Arial" pitchFamily="34" charset="0"/>
                <a:cs typeface="Arial" pitchFamily="34" charset="0"/>
              </a:rPr>
              <a:t>yechish</a:t>
            </a:r>
            <a:r>
              <a:rPr lang="uz-Latn-UZ" sz="5673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5673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5673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5673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137- 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bet)</a:t>
            </a:r>
          </a:p>
          <a:p>
            <a:pPr algn="ctr"/>
            <a:endParaRPr lang="en-US" sz="2521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-367952" y="288082"/>
            <a:ext cx="13354467" cy="684688"/>
          </a:xfrm>
          <a:prstGeom prst="rect">
            <a:avLst/>
          </a:prstGeom>
        </p:spPr>
        <p:txBody>
          <a:bodyPr vert="horz" wrap="square" lIns="0" tIns="37668" rIns="0" bIns="0" rtlCol="0">
            <a:spAutoFit/>
          </a:bodyPr>
          <a:lstStyle/>
          <a:p>
            <a:pPr marL="28976" algn="ctr">
              <a:spcBef>
                <a:spcPts val="296"/>
              </a:spcBef>
            </a:pPr>
            <a:r>
              <a:rPr lang="en-US" sz="4202" dirty="0"/>
              <a:t>  MUSTAQIL  BAJARISH  UCHUN TOPSHIRIQLAR:</a:t>
            </a:r>
            <a:endParaRPr sz="4202" dirty="0"/>
          </a:p>
        </p:txBody>
      </p:sp>
      <p:pic>
        <p:nvPicPr>
          <p:cNvPr id="5" name="Picture 2" descr="http://sc.xzcheng.com/uploads/170112/764-1F112134R63C.jpg"/>
          <p:cNvPicPr/>
          <p:nvPr/>
        </p:nvPicPr>
        <p:blipFill>
          <a:blip r:embed="rId2"/>
          <a:srcRect l="28461" r="24231"/>
          <a:stretch>
            <a:fillRect/>
          </a:stretch>
        </p:blipFill>
        <p:spPr bwMode="auto">
          <a:xfrm>
            <a:off x="10202638" y="1279048"/>
            <a:ext cx="2042490" cy="3013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-426990" y="1583149"/>
            <a:ext cx="9294603" cy="538609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6034"/>
              </a:lnSpc>
            </a:pPr>
            <a:r>
              <a:rPr lang="en-US" sz="4310" dirty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sz="4310" dirty="0">
                <a:latin typeface="Arial" pitchFamily="34" charset="0"/>
                <a:cs typeface="Arial" pitchFamily="34" charset="0"/>
              </a:rPr>
              <a:t>20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4310" dirty="0">
                <a:latin typeface="Arial" pitchFamily="34" charset="0"/>
                <a:cs typeface="Arial" pitchFamily="34" charset="0"/>
              </a:rPr>
              <a:t>4  *  204</a:t>
            </a:r>
            <a:endParaRPr lang="en-US" sz="431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6034"/>
              </a:lnSpc>
            </a:pPr>
            <a:r>
              <a:rPr lang="en-US" sz="4310" dirty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ru-RU" sz="4310" dirty="0">
                <a:latin typeface="Arial" pitchFamily="34" charset="0"/>
                <a:cs typeface="Arial" pitchFamily="34" charset="0"/>
              </a:rPr>
              <a:t>554  *  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69</a:t>
            </a:r>
            <a:endParaRPr lang="ru-RU" sz="431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6034"/>
              </a:lnSpc>
            </a:pPr>
            <a:r>
              <a:rPr lang="en-US" sz="4310" dirty="0"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sz="4310" dirty="0">
                <a:latin typeface="Arial" pitchFamily="34" charset="0"/>
                <a:cs typeface="Arial" pitchFamily="34" charset="0"/>
              </a:rPr>
              <a:t>0  * 412</a:t>
            </a:r>
          </a:p>
          <a:p>
            <a:pPr>
              <a:lnSpc>
                <a:spcPts val="6034"/>
              </a:lnSpc>
            </a:pPr>
            <a:r>
              <a:rPr lang="en-US" sz="4310" dirty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4310" dirty="0">
                <a:latin typeface="Arial" pitchFamily="34" charset="0"/>
                <a:cs typeface="Arial" pitchFamily="34" charset="0"/>
              </a:rPr>
              <a:t>8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310" dirty="0">
                <a:latin typeface="Arial" pitchFamily="34" charset="0"/>
                <a:cs typeface="Arial" pitchFamily="34" charset="0"/>
              </a:rPr>
              <a:t>269  *  8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310" dirty="0">
                <a:latin typeface="Arial" pitchFamily="34" charset="0"/>
                <a:cs typeface="Arial" pitchFamily="34" charset="0"/>
              </a:rPr>
              <a:t>271</a:t>
            </a:r>
          </a:p>
          <a:p>
            <a:pPr>
              <a:lnSpc>
                <a:spcPts val="6034"/>
              </a:lnSpc>
            </a:pPr>
            <a:r>
              <a:rPr lang="en-US" sz="4310" dirty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4310" dirty="0">
                <a:latin typeface="Arial" pitchFamily="34" charset="0"/>
                <a:cs typeface="Arial" pitchFamily="34" charset="0"/>
              </a:rPr>
              <a:t>18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310" dirty="0">
                <a:latin typeface="Arial" pitchFamily="34" charset="0"/>
                <a:cs typeface="Arial" pitchFamily="34" charset="0"/>
              </a:rPr>
              <a:t>324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310" dirty="0">
                <a:latin typeface="Arial" pitchFamily="34" charset="0"/>
                <a:cs typeface="Arial" pitchFamily="34" charset="0"/>
              </a:rPr>
              <a:t>921  *  18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310" dirty="0">
                <a:latin typeface="Arial" pitchFamily="34" charset="0"/>
                <a:cs typeface="Arial" pitchFamily="34" charset="0"/>
              </a:rPr>
              <a:t>324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310" dirty="0">
                <a:latin typeface="Arial" pitchFamily="34" charset="0"/>
                <a:cs typeface="Arial" pitchFamily="34" charset="0"/>
              </a:rPr>
              <a:t>847</a:t>
            </a:r>
          </a:p>
          <a:p>
            <a:pPr>
              <a:lnSpc>
                <a:spcPts val="6034"/>
              </a:lnSpc>
            </a:pPr>
            <a:r>
              <a:rPr lang="en-US" sz="4310" dirty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4310" dirty="0">
                <a:latin typeface="Arial" pitchFamily="34" charset="0"/>
                <a:cs typeface="Arial" pitchFamily="34" charset="0"/>
              </a:rPr>
              <a:t>69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310" dirty="0">
                <a:latin typeface="Arial" pitchFamily="34" charset="0"/>
                <a:cs typeface="Arial" pitchFamily="34" charset="0"/>
              </a:rPr>
              <a:t>398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310" dirty="0">
                <a:latin typeface="Arial" pitchFamily="34" charset="0"/>
                <a:cs typeface="Arial" pitchFamily="34" charset="0"/>
              </a:rPr>
              <a:t>801  *  69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310" dirty="0">
                <a:latin typeface="Arial" pitchFamily="34" charset="0"/>
                <a:cs typeface="Arial" pitchFamily="34" charset="0"/>
              </a:rPr>
              <a:t>398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310" dirty="0">
                <a:latin typeface="Arial" pitchFamily="34" charset="0"/>
                <a:cs typeface="Arial" pitchFamily="34" charset="0"/>
              </a:rPr>
              <a:t>810</a:t>
            </a:r>
          </a:p>
          <a:p>
            <a:pPr algn="ctr">
              <a:lnSpc>
                <a:spcPts val="6034"/>
              </a:lnSpc>
            </a:pPr>
            <a:endParaRPr lang="ru-RU" sz="2586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j023213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10" y="1815914"/>
            <a:ext cx="2455862" cy="20367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81860" y="1787079"/>
            <a:ext cx="546631" cy="526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en-US" sz="4202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420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24-конечная звезда 18"/>
          <p:cNvSpPr/>
          <p:nvPr/>
        </p:nvSpPr>
        <p:spPr>
          <a:xfrm>
            <a:off x="7369226" y="2437480"/>
            <a:ext cx="5080662" cy="1535639"/>
          </a:xfrm>
          <a:prstGeom prst="star24">
            <a:avLst/>
          </a:prstGeom>
          <a:solidFill>
            <a:srgbClr val="BF4D7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en-US" sz="3987" dirty="0" err="1"/>
              <a:t>Barakalla</a:t>
            </a:r>
            <a:r>
              <a:rPr lang="ru-RU" sz="3987" dirty="0"/>
              <a:t>!</a:t>
            </a:r>
            <a:endParaRPr lang="ru-RU" sz="3987" dirty="0"/>
          </a:p>
        </p:txBody>
      </p:sp>
      <p:sp>
        <p:nvSpPr>
          <p:cNvPr id="20" name="object 3"/>
          <p:cNvSpPr txBox="1">
            <a:spLocks noGrp="1"/>
          </p:cNvSpPr>
          <p:nvPr>
            <p:ph type="title"/>
          </p:nvPr>
        </p:nvSpPr>
        <p:spPr>
          <a:xfrm>
            <a:off x="1990923" y="144066"/>
            <a:ext cx="10810677" cy="83396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5172" dirty="0"/>
              <a:t>SONLARNI TAQQOSLANG</a:t>
            </a:r>
            <a:endParaRPr lang="en-US" sz="5172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825536" y="2436779"/>
            <a:ext cx="546631" cy="526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en-US" sz="4202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420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54116" y="3239910"/>
            <a:ext cx="546631" cy="526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en-US" sz="4202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420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81860" y="4043042"/>
            <a:ext cx="546631" cy="526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en-US" sz="4202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420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81860" y="4782476"/>
            <a:ext cx="546631" cy="526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en-US" sz="4202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420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16624" y="5472658"/>
            <a:ext cx="720080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en-US" sz="4202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420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3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 flipV="1">
            <a:off x="259197" y="2910516"/>
            <a:ext cx="11521440" cy="889055"/>
          </a:xfrm>
          <a:prstGeom prst="rect">
            <a:avLst/>
          </a:prstGeom>
        </p:spPr>
        <p:txBody>
          <a:bodyPr wrap="square" lIns="0" tIns="0" rIns="0" bIns="0">
            <a:normAutofit fontScale="97500" lnSpcReduction="10000"/>
          </a:bodyPr>
          <a:lstStyle>
            <a:lvl1pPr>
              <a:defRPr sz="560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85266"/>
            <a:r>
              <a:rPr lang="ru-RU" sz="6034" kern="0"/>
              <a:t>    </a:t>
            </a:r>
            <a:endParaRPr lang="ru-RU" sz="6034" kern="0" dirty="0"/>
          </a:p>
        </p:txBody>
      </p:sp>
      <p:sp>
        <p:nvSpPr>
          <p:cNvPr id="13" name="Содержимое 2"/>
          <p:cNvSpPr>
            <a:spLocks noGrp="1"/>
          </p:cNvSpPr>
          <p:nvPr>
            <p:ph idx="4294967295"/>
          </p:nvPr>
        </p:nvSpPr>
        <p:spPr>
          <a:xfrm>
            <a:off x="424136" y="1296194"/>
            <a:ext cx="11601532" cy="3067828"/>
          </a:xfrm>
          <a:prstGeom prst="rect">
            <a:avLst/>
          </a:prstGeom>
        </p:spPr>
        <p:txBody>
          <a:bodyPr/>
          <a:lstStyle/>
          <a:p>
            <a:r>
              <a:rPr lang="en-US" sz="3987" dirty="0" err="1">
                <a:latin typeface="Arial" pitchFamily="34" charset="0"/>
                <a:cs typeface="Arial" pitchFamily="34" charset="0"/>
              </a:rPr>
              <a:t>Toshkentdagi</a:t>
            </a:r>
            <a:r>
              <a:rPr lang="en-US" sz="3987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987" dirty="0" err="1">
                <a:latin typeface="Arial" pitchFamily="34" charset="0"/>
                <a:cs typeface="Arial" pitchFamily="34" charset="0"/>
              </a:rPr>
              <a:t>teleminora</a:t>
            </a:r>
            <a:r>
              <a:rPr lang="ru-RU" sz="3987" dirty="0">
                <a:latin typeface="Arial" pitchFamily="34" charset="0"/>
                <a:cs typeface="Arial" pitchFamily="34" charset="0"/>
              </a:rPr>
              <a:t> -</a:t>
            </a:r>
            <a:r>
              <a:rPr lang="en-US" sz="3987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987" dirty="0">
                <a:latin typeface="Arial" pitchFamily="34" charset="0"/>
                <a:cs typeface="Arial" pitchFamily="34" charset="0"/>
              </a:rPr>
              <a:t>37</a:t>
            </a:r>
            <a:r>
              <a:rPr lang="en-US" sz="3987" dirty="0">
                <a:latin typeface="Arial" pitchFamily="34" charset="0"/>
                <a:cs typeface="Arial" pitchFamily="34" charset="0"/>
              </a:rPr>
              <a:t>5m </a:t>
            </a:r>
            <a:endParaRPr lang="ru-RU" sz="3987" dirty="0">
              <a:latin typeface="Arial" pitchFamily="34" charset="0"/>
              <a:cs typeface="Arial" pitchFamily="34" charset="0"/>
            </a:endParaRPr>
          </a:p>
          <a:p>
            <a:r>
              <a:rPr lang="en-US" sz="3987" dirty="0" err="1">
                <a:latin typeface="Arial" pitchFamily="34" charset="0"/>
                <a:cs typeface="Arial" pitchFamily="34" charset="0"/>
              </a:rPr>
              <a:t>Tokiodagi</a:t>
            </a:r>
            <a:r>
              <a:rPr lang="en-US" sz="3987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987" dirty="0">
                <a:latin typeface="Arial" pitchFamily="34" charset="0"/>
                <a:cs typeface="Arial" pitchFamily="34" charset="0"/>
              </a:rPr>
              <a:t> -</a:t>
            </a:r>
            <a:r>
              <a:rPr lang="en-US" sz="3987" dirty="0">
                <a:latin typeface="Arial" pitchFamily="34" charset="0"/>
                <a:cs typeface="Arial" pitchFamily="34" charset="0"/>
              </a:rPr>
              <a:t> 63</a:t>
            </a:r>
            <a:r>
              <a:rPr lang="ru-RU" sz="3987" dirty="0">
                <a:latin typeface="Arial" pitchFamily="34" charset="0"/>
                <a:cs typeface="Arial" pitchFamily="34" charset="0"/>
              </a:rPr>
              <a:t>4 </a:t>
            </a:r>
            <a:r>
              <a:rPr lang="en-US" sz="3987" dirty="0">
                <a:latin typeface="Arial" pitchFamily="34" charset="0"/>
                <a:cs typeface="Arial" pitchFamily="34" charset="0"/>
              </a:rPr>
              <a:t>m </a:t>
            </a:r>
            <a:endParaRPr lang="ru-RU" sz="3987" dirty="0">
              <a:latin typeface="Arial" pitchFamily="34" charset="0"/>
              <a:cs typeface="Arial" pitchFamily="34" charset="0"/>
            </a:endParaRPr>
          </a:p>
          <a:p>
            <a:r>
              <a:rPr lang="en-US" sz="3987" dirty="0" err="1">
                <a:latin typeface="Arial" pitchFamily="34" charset="0"/>
                <a:cs typeface="Arial" pitchFamily="34" charset="0"/>
              </a:rPr>
              <a:t>Moskvadagi</a:t>
            </a:r>
            <a:r>
              <a:rPr lang="en-US" sz="3987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3987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987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987" dirty="0">
                <a:latin typeface="Arial" pitchFamily="34" charset="0"/>
                <a:cs typeface="Arial" pitchFamily="34" charset="0"/>
              </a:rPr>
              <a:t>536 </a:t>
            </a:r>
            <a:r>
              <a:rPr lang="en-US" sz="3987" dirty="0">
                <a:latin typeface="Arial" pitchFamily="34" charset="0"/>
                <a:cs typeface="Arial" pitchFamily="34" charset="0"/>
              </a:rPr>
              <a:t>m</a:t>
            </a:r>
            <a:endParaRPr lang="ru-RU" sz="3987" dirty="0">
              <a:latin typeface="Arial" pitchFamily="34" charset="0"/>
              <a:cs typeface="Arial" pitchFamily="34" charset="0"/>
            </a:endParaRPr>
          </a:p>
          <a:p>
            <a:r>
              <a:rPr lang="en-US" sz="3987" dirty="0" err="1">
                <a:latin typeface="Arial" pitchFamily="34" charset="0"/>
                <a:cs typeface="Arial" pitchFamily="34" charset="0"/>
              </a:rPr>
              <a:t>Venadagi</a:t>
            </a:r>
            <a:r>
              <a:rPr lang="en-US" sz="3987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3987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987" dirty="0">
                <a:latin typeface="Arial" pitchFamily="34" charset="0"/>
                <a:cs typeface="Arial" pitchFamily="34" charset="0"/>
              </a:rPr>
              <a:t>  252 m</a:t>
            </a:r>
          </a:p>
          <a:p>
            <a:r>
              <a:rPr lang="en-US" sz="3987" dirty="0" err="1">
                <a:latin typeface="Arial" pitchFamily="34" charset="0"/>
                <a:cs typeface="Arial" pitchFamily="34" charset="0"/>
              </a:rPr>
              <a:t>Berlindagi</a:t>
            </a:r>
            <a:r>
              <a:rPr lang="en-US" sz="3987" dirty="0">
                <a:latin typeface="Arial" pitchFamily="34" charset="0"/>
                <a:cs typeface="Arial" pitchFamily="34" charset="0"/>
              </a:rPr>
              <a:t> – 368 m </a:t>
            </a:r>
            <a:endParaRPr lang="en-US" sz="3987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32-конечная звезда 13"/>
          <p:cNvSpPr/>
          <p:nvPr/>
        </p:nvSpPr>
        <p:spPr>
          <a:xfrm>
            <a:off x="359210" y="5617751"/>
            <a:ext cx="1900251" cy="1276998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en-US" sz="3448" b="1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3448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448" b="1" dirty="0">
                <a:latin typeface="Arial" pitchFamily="34" charset="0"/>
                <a:cs typeface="Arial" pitchFamily="34" charset="0"/>
              </a:rPr>
              <a:t>4</a:t>
            </a:r>
            <a:endParaRPr lang="ru-RU" sz="3448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2-конечная звезда 14"/>
          <p:cNvSpPr/>
          <p:nvPr/>
        </p:nvSpPr>
        <p:spPr>
          <a:xfrm>
            <a:off x="2359473" y="5617751"/>
            <a:ext cx="1900251" cy="1276998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en-US" sz="3448" b="1" dirty="0">
                <a:latin typeface="Arial" pitchFamily="34" charset="0"/>
                <a:cs typeface="Arial" pitchFamily="34" charset="0"/>
              </a:rPr>
              <a:t>536</a:t>
            </a:r>
            <a:endParaRPr lang="ru-RU" sz="3448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32-конечная звезда 15"/>
          <p:cNvSpPr/>
          <p:nvPr/>
        </p:nvSpPr>
        <p:spPr>
          <a:xfrm>
            <a:off x="4259724" y="5617751"/>
            <a:ext cx="1900251" cy="1276998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ru-RU" sz="3448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448" b="1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3448" b="1" dirty="0">
                <a:latin typeface="Arial" pitchFamily="34" charset="0"/>
                <a:cs typeface="Arial" pitchFamily="34" charset="0"/>
              </a:rPr>
              <a:t>5</a:t>
            </a:r>
            <a:endParaRPr lang="ru-RU" sz="3448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32-конечная звезда 16"/>
          <p:cNvSpPr/>
          <p:nvPr/>
        </p:nvSpPr>
        <p:spPr>
          <a:xfrm>
            <a:off x="6159975" y="5617751"/>
            <a:ext cx="1900251" cy="1276998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ru-RU" sz="3448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448" b="1" dirty="0">
                <a:latin typeface="Arial" pitchFamily="34" charset="0"/>
                <a:cs typeface="Arial" pitchFamily="34" charset="0"/>
              </a:rPr>
              <a:t>68</a:t>
            </a:r>
            <a:endParaRPr lang="ru-RU" sz="3448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32-конечная звезда 17"/>
          <p:cNvSpPr/>
          <p:nvPr/>
        </p:nvSpPr>
        <p:spPr>
          <a:xfrm>
            <a:off x="8060225" y="5617751"/>
            <a:ext cx="1900251" cy="1276998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en-US" sz="3448" b="1" dirty="0">
                <a:latin typeface="Arial" pitchFamily="34" charset="0"/>
                <a:cs typeface="Arial" pitchFamily="34" charset="0"/>
              </a:rPr>
              <a:t>252</a:t>
            </a:r>
            <a:endParaRPr lang="ru-RU" sz="3448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96" y="4630245"/>
            <a:ext cx="11301491" cy="663461"/>
          </a:xfrm>
          <a:prstGeom prst="rect">
            <a:avLst/>
          </a:prstGeom>
        </p:spPr>
        <p:txBody>
          <a:bodyPr wrap="square" lIns="131582" tIns="65791" rIns="131582" bIns="65791">
            <a:spAutoFit/>
          </a:bodyPr>
          <a:lstStyle/>
          <a:p>
            <a:pPr>
              <a:buNone/>
            </a:pPr>
            <a:r>
              <a:rPr lang="en-US" sz="3448" b="1" dirty="0" err="1">
                <a:latin typeface="Arial" pitchFamily="34" charset="0"/>
                <a:cs typeface="Arial" pitchFamily="34" charset="0"/>
              </a:rPr>
              <a:t>Sonlarni</a:t>
            </a:r>
            <a:r>
              <a:rPr lang="en-US" sz="3448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b="1" dirty="0" err="1">
                <a:latin typeface="Arial" pitchFamily="34" charset="0"/>
                <a:cs typeface="Arial" pitchFamily="34" charset="0"/>
              </a:rPr>
              <a:t>kamayib</a:t>
            </a:r>
            <a:r>
              <a:rPr lang="en-US" sz="3448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b="1" dirty="0" err="1">
                <a:latin typeface="Arial" pitchFamily="34" charset="0"/>
                <a:cs typeface="Arial" pitchFamily="34" charset="0"/>
              </a:rPr>
              <a:t>borish</a:t>
            </a:r>
            <a:r>
              <a:rPr lang="en-US" sz="3448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b="1" dirty="0" err="1">
                <a:latin typeface="Arial" pitchFamily="34" charset="0"/>
                <a:cs typeface="Arial" pitchFamily="34" charset="0"/>
              </a:rPr>
              <a:t>tartibida</a:t>
            </a:r>
            <a:r>
              <a:rPr lang="en-US" sz="3448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b="1" dirty="0" err="1">
                <a:latin typeface="Arial" pitchFamily="34" charset="0"/>
                <a:cs typeface="Arial" pitchFamily="34" charset="0"/>
              </a:rPr>
              <a:t>joylashtiring</a:t>
            </a:r>
            <a:r>
              <a:rPr lang="ru-RU" sz="2263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1040" y="1296194"/>
            <a:ext cx="3510573" cy="334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object 3"/>
          <p:cNvSpPr txBox="1">
            <a:spLocks/>
          </p:cNvSpPr>
          <p:nvPr/>
        </p:nvSpPr>
        <p:spPr>
          <a:xfrm>
            <a:off x="496144" y="144066"/>
            <a:ext cx="12508758" cy="83396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560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85266">
              <a:spcBef>
                <a:spcPts val="296"/>
              </a:spcBef>
            </a:pPr>
            <a:r>
              <a:rPr lang="en-US" sz="5172" kern="0"/>
              <a:t>NATURAL SONLARNI TAQQOSLASH</a:t>
            </a:r>
            <a:endParaRPr lang="en-US" sz="5172" kern="0" dirty="0"/>
          </a:p>
        </p:txBody>
      </p:sp>
    </p:spTree>
    <p:extLst>
      <p:ext uri="{BB962C8B-B14F-4D97-AF65-F5344CB8AC3E}">
        <p14:creationId xmlns:p14="http://schemas.microsoft.com/office/powerpoint/2010/main" val="191232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488955" y="1698701"/>
            <a:ext cx="11521440" cy="9244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560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85266"/>
            <a:r>
              <a:rPr lang="ru-RU" sz="6034" kern="0"/>
              <a:t>  </a:t>
            </a:r>
            <a:endParaRPr lang="ru-RU" sz="6034" kern="0" dirty="0"/>
          </a:p>
        </p:txBody>
      </p:sp>
      <p:sp>
        <p:nvSpPr>
          <p:cNvPr id="21" name="Содержимое 2"/>
          <p:cNvSpPr>
            <a:spLocks noGrp="1"/>
          </p:cNvSpPr>
          <p:nvPr>
            <p:ph idx="4294967295"/>
          </p:nvPr>
        </p:nvSpPr>
        <p:spPr>
          <a:xfrm>
            <a:off x="280120" y="1296194"/>
            <a:ext cx="11521440" cy="4062459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3448" dirty="0" err="1">
                <a:latin typeface="Arial" pitchFamily="34" charset="0"/>
                <a:cs typeface="Arial" pitchFamily="34" charset="0"/>
              </a:rPr>
              <a:t>Jamolungma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cho‘qqisining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balandligi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8848</a:t>
            </a:r>
            <a:r>
              <a:rPr lang="ru-RU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uz-Latn-UZ" sz="3448" dirty="0">
                <a:latin typeface="Arial" pitchFamily="34" charset="0"/>
                <a:cs typeface="Arial" pitchFamily="34" charset="0"/>
              </a:rPr>
              <a:t>m</a:t>
            </a:r>
            <a:endParaRPr lang="ru-RU" sz="3448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448" dirty="0" smtClean="0">
                <a:latin typeface="Arial" pitchFamily="34" charset="0"/>
                <a:cs typeface="Arial" pitchFamily="34" charset="0"/>
              </a:rPr>
              <a:t>Denali  </a:t>
            </a:r>
            <a:r>
              <a:rPr lang="en-US" sz="3448" dirty="0" err="1" smtClean="0">
                <a:latin typeface="Arial" pitchFamily="34" charset="0"/>
                <a:cs typeface="Arial" pitchFamily="34" charset="0"/>
              </a:rPr>
              <a:t>cho‘qqisi</a:t>
            </a:r>
            <a:r>
              <a:rPr lang="en-US" sz="3448" dirty="0" smtClean="0">
                <a:latin typeface="Arial" pitchFamily="34" charset="0"/>
                <a:cs typeface="Arial" pitchFamily="34" charset="0"/>
              </a:rPr>
              <a:t> - 6194</a:t>
            </a:r>
            <a:r>
              <a:rPr lang="ru-RU" sz="3448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3448" dirty="0" smtClean="0">
                <a:latin typeface="Arial" pitchFamily="34" charset="0"/>
                <a:cs typeface="Arial" pitchFamily="34" charset="0"/>
              </a:rPr>
              <a:t>m</a:t>
            </a:r>
            <a:endParaRPr lang="ru-RU" sz="3448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448" dirty="0" err="1" smtClean="0">
                <a:latin typeface="Arial" pitchFamily="34" charset="0"/>
                <a:cs typeface="Arial" pitchFamily="34" charset="0"/>
              </a:rPr>
              <a:t>Akonkagua</a:t>
            </a:r>
            <a:r>
              <a:rPr lang="en-US" sz="3448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cho‘qqisi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448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6960</a:t>
            </a:r>
            <a:r>
              <a:rPr lang="ru-RU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uz-Latn-UZ" sz="3448" dirty="0" smtClean="0">
                <a:latin typeface="Arial" pitchFamily="34" charset="0"/>
                <a:cs typeface="Arial" pitchFamily="34" charset="0"/>
              </a:rPr>
              <a:t>m</a:t>
            </a:r>
            <a:endParaRPr lang="ru-RU" sz="3448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448" dirty="0" err="1">
                <a:latin typeface="Arial" pitchFamily="34" charset="0"/>
                <a:cs typeface="Arial" pitchFamily="34" charset="0"/>
              </a:rPr>
              <a:t>Klimanjaro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cho‘qqisi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448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 5895 </a:t>
            </a:r>
            <a:r>
              <a:rPr lang="uz-Latn-UZ" sz="3448" dirty="0" smtClean="0">
                <a:latin typeface="Arial" pitchFamily="34" charset="0"/>
                <a:cs typeface="Arial" pitchFamily="34" charset="0"/>
              </a:rPr>
              <a:t>m</a:t>
            </a:r>
            <a:endParaRPr lang="ru-RU" sz="3448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448" dirty="0" err="1">
                <a:latin typeface="Arial" pitchFamily="34" charset="0"/>
                <a:cs typeface="Arial" pitchFamily="34" charset="0"/>
              </a:rPr>
              <a:t>Ismoil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448" dirty="0">
                <a:latin typeface="Arial" pitchFamily="34" charset="0"/>
                <a:cs typeface="Arial" pitchFamily="34" charset="0"/>
              </a:rPr>
              <a:t>–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Somoniy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48" dirty="0" err="1">
                <a:latin typeface="Arial" pitchFamily="34" charset="0"/>
                <a:cs typeface="Arial" pitchFamily="34" charset="0"/>
              </a:rPr>
              <a:t>cho‘qqisi</a:t>
            </a:r>
            <a:r>
              <a:rPr lang="en-US" sz="3448" dirty="0">
                <a:latin typeface="Arial" pitchFamily="34" charset="0"/>
                <a:cs typeface="Arial" pitchFamily="34" charset="0"/>
              </a:rPr>
              <a:t> -7495 </a:t>
            </a:r>
            <a:r>
              <a:rPr lang="uz-Latn-UZ" sz="3448" dirty="0" smtClean="0">
                <a:latin typeface="Arial" pitchFamily="34" charset="0"/>
                <a:cs typeface="Arial" pitchFamily="34" charset="0"/>
              </a:rPr>
              <a:t>m</a:t>
            </a:r>
            <a:endParaRPr lang="ru-RU" sz="3448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3448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724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987" b="1" dirty="0" err="1">
                <a:latin typeface="Arial" pitchFamily="34" charset="0"/>
                <a:cs typeface="Arial" pitchFamily="34" charset="0"/>
              </a:rPr>
              <a:t>Sonlarni</a:t>
            </a:r>
            <a:r>
              <a:rPr lang="en-US" sz="3987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987" b="1" dirty="0" err="1">
                <a:latin typeface="Arial" pitchFamily="34" charset="0"/>
                <a:cs typeface="Arial" pitchFamily="34" charset="0"/>
              </a:rPr>
              <a:t>o‘sib</a:t>
            </a:r>
            <a:r>
              <a:rPr lang="en-US" sz="3987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987" b="1" dirty="0" err="1">
                <a:latin typeface="Arial" pitchFamily="34" charset="0"/>
                <a:cs typeface="Arial" pitchFamily="34" charset="0"/>
              </a:rPr>
              <a:t>borish</a:t>
            </a:r>
            <a:r>
              <a:rPr lang="en-US" sz="3987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987" b="1" dirty="0" err="1">
                <a:latin typeface="Arial" pitchFamily="34" charset="0"/>
                <a:cs typeface="Arial" pitchFamily="34" charset="0"/>
              </a:rPr>
              <a:t>tartibida</a:t>
            </a:r>
            <a:r>
              <a:rPr lang="en-US" sz="3987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987" b="1" dirty="0" err="1">
                <a:latin typeface="Arial" pitchFamily="34" charset="0"/>
                <a:cs typeface="Arial" pitchFamily="34" charset="0"/>
              </a:rPr>
              <a:t>joylashtiring</a:t>
            </a:r>
            <a:endParaRPr lang="ru-RU" dirty="0"/>
          </a:p>
        </p:txBody>
      </p:sp>
      <p:sp>
        <p:nvSpPr>
          <p:cNvPr id="22" name="Облако 21"/>
          <p:cNvSpPr/>
          <p:nvPr/>
        </p:nvSpPr>
        <p:spPr>
          <a:xfrm>
            <a:off x="490585" y="5879863"/>
            <a:ext cx="2000264" cy="103452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ru-RU" sz="3448" b="1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3448" b="1" dirty="0">
                <a:latin typeface="Arial" pitchFamily="34" charset="0"/>
                <a:cs typeface="Arial" pitchFamily="34" charset="0"/>
              </a:rPr>
              <a:t>895</a:t>
            </a:r>
            <a:endParaRPr lang="ru-RU" sz="3448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блако 22"/>
          <p:cNvSpPr/>
          <p:nvPr/>
        </p:nvSpPr>
        <p:spPr>
          <a:xfrm>
            <a:off x="2290823" y="5448806"/>
            <a:ext cx="1900251" cy="103452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en-US" sz="3448" b="1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3448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3448" b="1" dirty="0">
                <a:latin typeface="Arial" pitchFamily="34" charset="0"/>
                <a:cs typeface="Arial" pitchFamily="34" charset="0"/>
              </a:rPr>
              <a:t>94</a:t>
            </a:r>
            <a:endParaRPr lang="ru-RU" sz="3448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Облако 23"/>
          <p:cNvSpPr/>
          <p:nvPr/>
        </p:nvSpPr>
        <p:spPr>
          <a:xfrm>
            <a:off x="3991048" y="5879863"/>
            <a:ext cx="2200290" cy="103452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en-US" sz="3448" b="1" dirty="0">
                <a:latin typeface="Arial" pitchFamily="34" charset="0"/>
                <a:cs typeface="Arial" pitchFamily="34" charset="0"/>
              </a:rPr>
              <a:t>6960</a:t>
            </a:r>
            <a:endParaRPr lang="ru-RU" sz="3448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блако 24"/>
          <p:cNvSpPr/>
          <p:nvPr/>
        </p:nvSpPr>
        <p:spPr>
          <a:xfrm>
            <a:off x="6091325" y="5448806"/>
            <a:ext cx="1900251" cy="103452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en-US" sz="3448" b="1" dirty="0">
                <a:latin typeface="Arial" pitchFamily="34" charset="0"/>
                <a:cs typeface="Arial" pitchFamily="34" charset="0"/>
              </a:rPr>
              <a:t>7495</a:t>
            </a:r>
            <a:endParaRPr lang="ru-RU" sz="3448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блако 27"/>
          <p:cNvSpPr/>
          <p:nvPr/>
        </p:nvSpPr>
        <p:spPr>
          <a:xfrm>
            <a:off x="7791549" y="5879863"/>
            <a:ext cx="1900251" cy="103452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en-US" sz="3448" b="1" dirty="0">
                <a:latin typeface="Arial" pitchFamily="34" charset="0"/>
                <a:cs typeface="Arial" pitchFamily="34" charset="0"/>
              </a:rPr>
              <a:t>8848</a:t>
            </a:r>
            <a:endParaRPr lang="ru-RU" sz="3448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992" y="1872258"/>
            <a:ext cx="4227195" cy="275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object 3"/>
          <p:cNvSpPr txBox="1">
            <a:spLocks/>
          </p:cNvSpPr>
          <p:nvPr/>
        </p:nvSpPr>
        <p:spPr>
          <a:xfrm>
            <a:off x="496144" y="144066"/>
            <a:ext cx="12508758" cy="83396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560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85266">
              <a:spcBef>
                <a:spcPts val="296"/>
              </a:spcBef>
            </a:pPr>
            <a:r>
              <a:rPr lang="en-US" sz="5172" kern="0"/>
              <a:t>NATURAL SONLARNI TAQQOSLASH</a:t>
            </a:r>
            <a:endParaRPr lang="en-US" sz="5172" kern="0" dirty="0"/>
          </a:p>
        </p:txBody>
      </p:sp>
    </p:spTree>
    <p:extLst>
      <p:ext uri="{BB962C8B-B14F-4D97-AF65-F5344CB8AC3E}">
        <p14:creationId xmlns:p14="http://schemas.microsoft.com/office/powerpoint/2010/main" val="41630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/>
          <p:cNvSpPr txBox="1">
            <a:spLocks noGrp="1"/>
          </p:cNvSpPr>
          <p:nvPr>
            <p:ph type="title"/>
          </p:nvPr>
        </p:nvSpPr>
        <p:spPr>
          <a:xfrm>
            <a:off x="496144" y="144066"/>
            <a:ext cx="12508758" cy="83396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5172" dirty="0"/>
              <a:t>NATURAL SONLARNI TAQQOSLASH</a:t>
            </a:r>
            <a:endParaRPr lang="en-US" sz="5172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40081" y="517556"/>
            <a:ext cx="11521440" cy="415733"/>
          </a:xfrm>
          <a:prstGeom prst="rect">
            <a:avLst/>
          </a:prstGeom>
        </p:spPr>
        <p:txBody>
          <a:bodyPr wrap="square" lIns="0" tIns="0" rIns="0" bIns="0">
            <a:normAutofit fontScale="52500" lnSpcReduction="20000"/>
          </a:bodyPr>
          <a:lstStyle>
            <a:lvl1pPr>
              <a:defRPr sz="560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85266"/>
            <a:r>
              <a:rPr lang="ru-RU" sz="6034" kern="0"/>
              <a:t>  </a:t>
            </a:r>
            <a:endParaRPr lang="ru-RU" sz="6034" kern="0" dirty="0"/>
          </a:p>
        </p:txBody>
      </p:sp>
      <p:sp>
        <p:nvSpPr>
          <p:cNvPr id="12" name="Содержимое 2"/>
          <p:cNvSpPr>
            <a:spLocks noGrp="1"/>
          </p:cNvSpPr>
          <p:nvPr>
            <p:ph idx="4294967295"/>
          </p:nvPr>
        </p:nvSpPr>
        <p:spPr>
          <a:xfrm>
            <a:off x="64096" y="3096394"/>
            <a:ext cx="6710924" cy="3693319"/>
          </a:xfrm>
          <a:prstGeom prst="rect">
            <a:avLst/>
          </a:prstGeo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UKKI     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UKKI</a:t>
            </a:r>
            <a:endParaRPr lang="ru-RU" sz="4000" b="1" dirty="0">
              <a:solidFill>
                <a:srgbClr val="002060"/>
              </a:solidFill>
            </a:endParaRPr>
          </a:p>
          <a:p>
            <a:r>
              <a:rPr lang="ru-RU" sz="4000" b="1" dirty="0">
                <a:solidFill>
                  <a:srgbClr val="002060"/>
                </a:solidFill>
              </a:rPr>
              <a:t>            </a:t>
            </a:r>
            <a:r>
              <a:rPr lang="en-US" sz="4000" b="1" dirty="0">
                <a:solidFill>
                  <a:srgbClr val="002060"/>
                </a:solidFill>
              </a:rPr>
              <a:t>   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TULKI      AYIQ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000" b="1" dirty="0">
                <a:solidFill>
                  <a:srgbClr val="002060"/>
                </a:solidFill>
              </a:rPr>
              <a:t>             </a:t>
            </a:r>
            <a:r>
              <a:rPr lang="en-US" sz="4000" b="1" dirty="0">
                <a:solidFill>
                  <a:srgbClr val="002060"/>
                </a:solidFill>
              </a:rPr>
              <a:t> 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А8В00 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А6В00</a:t>
            </a:r>
          </a:p>
          <a:p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RS      32V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49  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FIL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ТКА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ТК0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RTN05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8" y="2792221"/>
            <a:ext cx="4400581" cy="331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" y="-453123"/>
            <a:ext cx="265799" cy="7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4202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" y="626194"/>
            <a:ext cx="265799" cy="53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pPr defTabSz="1315823"/>
            <a:endParaRPr lang="ru-RU" sz="2586" dirty="0">
              <a:latin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" y="-453123"/>
            <a:ext cx="265799" cy="7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4202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" y="626194"/>
            <a:ext cx="265799" cy="53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pPr defTabSz="1315823"/>
            <a:endParaRPr lang="ru-RU" sz="2586" dirty="0">
              <a:latin typeface="Arial" pitchFamily="34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1" y="-453123"/>
            <a:ext cx="265799" cy="7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4202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" y="626194"/>
            <a:ext cx="265799" cy="53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pPr defTabSz="1315823"/>
            <a:endParaRPr lang="ru-RU" sz="2586" dirty="0">
              <a:latin typeface="Arial" pitchFamily="34" charset="0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1" y="-453123"/>
            <a:ext cx="265799" cy="7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4202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1" y="626194"/>
            <a:ext cx="265799" cy="53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pPr defTabSz="1315823"/>
            <a:endParaRPr lang="ru-RU" sz="2586" dirty="0">
              <a:latin typeface="Arial" pitchFamily="34" charset="0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1" y="-453123"/>
            <a:ext cx="265799" cy="7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4202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" y="626194"/>
            <a:ext cx="265799" cy="53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pPr defTabSz="1315823"/>
            <a:endParaRPr lang="ru-RU" sz="2586" dirty="0">
              <a:latin typeface="Arial" pitchFamily="34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1" y="-453123"/>
            <a:ext cx="265799" cy="7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4202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1" y="626194"/>
            <a:ext cx="265799" cy="53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pPr defTabSz="1315823"/>
            <a:endParaRPr lang="ru-RU" sz="2586" dirty="0"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112" y="1152178"/>
            <a:ext cx="12337350" cy="1932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202" dirty="0"/>
              <a:t> </a:t>
            </a:r>
            <a:r>
              <a:rPr lang="en-US" sz="4202" dirty="0"/>
              <a:t>   </a:t>
            </a:r>
            <a:r>
              <a:rPr lang="en-US" sz="3879" dirty="0" err="1">
                <a:latin typeface="Arial" panose="020B0604020202020204" pitchFamily="34" charset="0"/>
                <a:cs typeface="Arial" panose="020B0604020202020204" pitchFamily="34" charset="0"/>
              </a:rPr>
              <a:t>Yozuvda</a:t>
            </a:r>
            <a:r>
              <a:rPr lang="en-US" sz="38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79" dirty="0" err="1"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sz="38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79" dirty="0" err="1"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38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79" dirty="0" err="1">
                <a:latin typeface="Arial" panose="020B0604020202020204" pitchFamily="34" charset="0"/>
                <a:cs typeface="Arial" panose="020B0604020202020204" pitchFamily="34" charset="0"/>
              </a:rPr>
              <a:t>harflar</a:t>
            </a:r>
            <a:r>
              <a:rPr lang="en-US" sz="38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79" dirty="0" err="1">
                <a:latin typeface="Arial" panose="020B0604020202020204" pitchFamily="34" charset="0"/>
                <a:cs typeface="Arial" panose="020B0604020202020204" pitchFamily="34" charset="0"/>
              </a:rPr>
              <a:t>qo‘yilgan</a:t>
            </a:r>
            <a:r>
              <a:rPr lang="en-US" sz="387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879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79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8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79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8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79" dirty="0" err="1">
                <a:latin typeface="Arial" panose="020B0604020202020204" pitchFamily="34" charset="0"/>
                <a:cs typeface="Arial" panose="020B0604020202020204" pitchFamily="34" charset="0"/>
              </a:rPr>
              <a:t>harflar</a:t>
            </a:r>
            <a:r>
              <a:rPr lang="en-US" sz="38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79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8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79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8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79" dirty="0" err="1">
                <a:latin typeface="Arial" panose="020B0604020202020204" pitchFamily="34" charset="0"/>
                <a:cs typeface="Arial" panose="020B0604020202020204" pitchFamily="34" charset="0"/>
              </a:rPr>
              <a:t>raqamlarni</a:t>
            </a:r>
            <a:r>
              <a:rPr lang="en-US" sz="38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79" dirty="0" err="1">
                <a:latin typeface="Arial" panose="020B0604020202020204" pitchFamily="34" charset="0"/>
                <a:cs typeface="Arial" panose="020B0604020202020204" pitchFamily="34" charset="0"/>
              </a:rPr>
              <a:t>ifodalaydi</a:t>
            </a:r>
            <a:r>
              <a:rPr lang="ru-RU" sz="387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879" dirty="0">
                <a:latin typeface="Arial" panose="020B0604020202020204" pitchFamily="34" charset="0"/>
                <a:cs typeface="Arial" panose="020B0604020202020204" pitchFamily="34" charset="0"/>
              </a:rPr>
              <a:t> Bu  </a:t>
            </a:r>
            <a:r>
              <a:rPr lang="en-US" sz="3879" dirty="0" err="1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3879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79" dirty="0" err="1">
                <a:latin typeface="Arial" panose="020B0604020202020204" pitchFamily="34" charset="0"/>
                <a:cs typeface="Arial" panose="020B0604020202020204" pitchFamily="34" charset="0"/>
              </a:rPr>
              <a:t>taqqoslay</a:t>
            </a:r>
            <a:r>
              <a:rPr lang="en-US" sz="38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79" dirty="0" err="1">
                <a:latin typeface="Arial" panose="020B0604020202020204" pitchFamily="34" charset="0"/>
                <a:cs typeface="Arial" panose="020B0604020202020204" pitchFamily="34" charset="0"/>
              </a:rPr>
              <a:t>olasizmi</a:t>
            </a:r>
            <a:r>
              <a:rPr lang="ru-RU" sz="3879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808513" y="3168402"/>
            <a:ext cx="720080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en-US" sz="4202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420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736504" y="3744465"/>
            <a:ext cx="720080" cy="4640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en-US" sz="4202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42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840378" y="4449093"/>
            <a:ext cx="688214" cy="3754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en-US" sz="4202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420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376465" y="5040610"/>
            <a:ext cx="648071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en-US" sz="4202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420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376463" y="5688682"/>
            <a:ext cx="720081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en-US" sz="4202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420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520480" y="6264746"/>
            <a:ext cx="576064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1582" tIns="65791" rIns="131582" bIns="65791" rtlCol="0" anchor="ctr"/>
          <a:lstStyle/>
          <a:p>
            <a:pPr algn="ctr"/>
            <a:r>
              <a:rPr lang="en-US" sz="4202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420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694835" cy="10081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2208" y="72058"/>
            <a:ext cx="10810677" cy="83396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5172" dirty="0"/>
              <a:t>NATURAL  SONLARNI  </a:t>
            </a:r>
            <a:r>
              <a:rPr lang="en-US" sz="5172" dirty="0" smtClean="0"/>
              <a:t>QO</a:t>
            </a:r>
            <a:r>
              <a:rPr lang="uz-Latn-UZ" sz="5172" dirty="0" smtClean="0"/>
              <a:t>‘</a:t>
            </a:r>
            <a:r>
              <a:rPr lang="en-US" sz="5172" dirty="0" smtClean="0"/>
              <a:t>SHISH</a:t>
            </a:r>
            <a:endParaRPr lang="en-US" sz="5172" dirty="0"/>
          </a:p>
        </p:txBody>
      </p:sp>
      <p:sp>
        <p:nvSpPr>
          <p:cNvPr id="27" name="TextBox 26"/>
          <p:cNvSpPr txBox="1"/>
          <p:nvPr/>
        </p:nvSpPr>
        <p:spPr>
          <a:xfrm>
            <a:off x="2400272" y="2703411"/>
            <a:ext cx="6100805" cy="1111148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uz-Cyrl-UZ" sz="635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25 +  37 </a:t>
            </a:r>
            <a:r>
              <a:rPr lang="en-US" sz="635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uz-Cyrl-UZ" sz="635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62</a:t>
            </a:r>
            <a:endParaRPr lang="ru-RU" sz="6357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0061" y="4750928"/>
            <a:ext cx="2900383" cy="74643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31582" tIns="65791" rIns="131582" bIns="65791" rtlCol="0">
            <a:spAutoFit/>
          </a:bodyPr>
          <a:lstStyle/>
          <a:p>
            <a:r>
              <a:rPr lang="en-US" sz="3987" dirty="0" err="1">
                <a:latin typeface="Arial" pitchFamily="34" charset="0"/>
                <a:cs typeface="Arial" pitchFamily="34" charset="0"/>
              </a:rPr>
              <a:t>qo‘shiluvchi</a:t>
            </a:r>
            <a:endParaRPr lang="ru-RU" sz="398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00932" y="4643164"/>
            <a:ext cx="2900383" cy="7464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1582" tIns="65791" rIns="131582" bIns="65791" rtlCol="0">
            <a:spAutoFit/>
          </a:bodyPr>
          <a:lstStyle/>
          <a:p>
            <a:r>
              <a:rPr lang="en-US" sz="3987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3987" dirty="0" err="1">
                <a:latin typeface="Arial" pitchFamily="34" charset="0"/>
                <a:cs typeface="Arial" pitchFamily="34" charset="0"/>
              </a:rPr>
              <a:t>yig‘indi</a:t>
            </a:r>
            <a:endParaRPr lang="ru-RU" sz="398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00483" y="4750928"/>
            <a:ext cx="2900383" cy="74643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31582" tIns="65791" rIns="131582" bIns="65791" rtlCol="0">
            <a:spAutoFit/>
          </a:bodyPr>
          <a:lstStyle/>
          <a:p>
            <a:r>
              <a:rPr lang="en-US" sz="3987" dirty="0" err="1">
                <a:latin typeface="Arial" pitchFamily="34" charset="0"/>
                <a:cs typeface="Arial" pitchFamily="34" charset="0"/>
              </a:rPr>
              <a:t>qo‘shiluvchi</a:t>
            </a:r>
            <a:endParaRPr lang="ru-RU" sz="398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 rot="2401202">
            <a:off x="2080798" y="3752539"/>
            <a:ext cx="529978" cy="945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35" name="Стрелка вниз 34"/>
          <p:cNvSpPr/>
          <p:nvPr/>
        </p:nvSpPr>
        <p:spPr>
          <a:xfrm>
            <a:off x="4620559" y="3746211"/>
            <a:ext cx="529978" cy="945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36" name="Стрелка вниз 35"/>
          <p:cNvSpPr/>
          <p:nvPr/>
        </p:nvSpPr>
        <p:spPr>
          <a:xfrm rot="19111563">
            <a:off x="6820848" y="3638447"/>
            <a:ext cx="529978" cy="945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37" name="Правая круглая скобка 36"/>
          <p:cNvSpPr/>
          <p:nvPr/>
        </p:nvSpPr>
        <p:spPr>
          <a:xfrm rot="16200000">
            <a:off x="3731073" y="1076494"/>
            <a:ext cx="538820" cy="3000396"/>
          </a:xfrm>
          <a:prstGeom prst="rightBracket">
            <a:avLst>
              <a:gd name="adj" fmla="val 16791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38" name="TextBox 37"/>
          <p:cNvSpPr txBox="1"/>
          <p:nvPr/>
        </p:nvSpPr>
        <p:spPr>
          <a:xfrm>
            <a:off x="2500285" y="1337404"/>
            <a:ext cx="2900383" cy="7464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1582" tIns="65791" rIns="131582" bIns="65791" rtlCol="0">
            <a:spAutoFit/>
          </a:bodyPr>
          <a:lstStyle/>
          <a:p>
            <a:r>
              <a:rPr lang="en-US" sz="3987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3987" dirty="0" err="1">
                <a:latin typeface="Arial" pitchFamily="34" charset="0"/>
                <a:cs typeface="Arial" pitchFamily="34" charset="0"/>
              </a:rPr>
              <a:t>yig‘indi</a:t>
            </a:r>
            <a:endParaRPr lang="ru-RU" sz="3987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Овал 81"/>
          <p:cNvSpPr/>
          <p:nvPr/>
        </p:nvSpPr>
        <p:spPr>
          <a:xfrm>
            <a:off x="4400537" y="3708214"/>
            <a:ext cx="600079" cy="538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73" name="Овал 72"/>
          <p:cNvSpPr/>
          <p:nvPr/>
        </p:nvSpPr>
        <p:spPr>
          <a:xfrm>
            <a:off x="7100893" y="3600450"/>
            <a:ext cx="600079" cy="538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67" name="Овал 66"/>
          <p:cNvSpPr/>
          <p:nvPr/>
        </p:nvSpPr>
        <p:spPr>
          <a:xfrm>
            <a:off x="2400272" y="3708214"/>
            <a:ext cx="600079" cy="538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13440" name="Text Box 128"/>
          <p:cNvSpPr txBox="1">
            <a:spLocks noChangeArrowheads="1"/>
          </p:cNvSpPr>
          <p:nvPr/>
        </p:nvSpPr>
        <p:spPr bwMode="auto">
          <a:xfrm>
            <a:off x="700049" y="906349"/>
            <a:ext cx="11392535" cy="66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1582" tIns="65791" rIns="131582" bIns="65791">
            <a:spAutoFit/>
          </a:bodyPr>
          <a:lstStyle/>
          <a:p>
            <a:r>
              <a:rPr lang="en-US" sz="3448" dirty="0"/>
              <a:t>    </a:t>
            </a:r>
            <a:endParaRPr lang="ru-RU" sz="3448" dirty="0"/>
          </a:p>
        </p:txBody>
      </p:sp>
      <p:sp>
        <p:nvSpPr>
          <p:cNvPr id="23" name="object 2"/>
          <p:cNvSpPr/>
          <p:nvPr/>
        </p:nvSpPr>
        <p:spPr>
          <a:xfrm>
            <a:off x="0" y="0"/>
            <a:ext cx="12801600" cy="93615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172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 NURIDA SONLARNI  QO‘SHISH</a:t>
            </a:r>
            <a:endParaRPr lang="en-US" sz="5172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00127" y="3450608"/>
            <a:ext cx="100013" cy="10776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cxnSp>
        <p:nvCxnSpPr>
          <p:cNvPr id="12" name="Прямая со стрелкой 11"/>
          <p:cNvCxnSpPr>
            <a:stCxn id="8" idx="6"/>
          </p:cNvCxnSpPr>
          <p:nvPr/>
        </p:nvCxnSpPr>
        <p:spPr>
          <a:xfrm flipV="1">
            <a:off x="1400139" y="3492688"/>
            <a:ext cx="10501386" cy="118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815434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75063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09120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52210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82599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00286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85759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33288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533196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839773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25" name="TextBox 24"/>
          <p:cNvSpPr txBox="1"/>
          <p:nvPr/>
        </p:nvSpPr>
        <p:spPr>
          <a:xfrm>
            <a:off x="1027642" y="2738338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O</a:t>
            </a:r>
            <a:endParaRPr lang="ru-RU" sz="3448" dirty="0"/>
          </a:p>
        </p:txBody>
      </p:sp>
      <p:sp>
        <p:nvSpPr>
          <p:cNvPr id="26" name="TextBox 25"/>
          <p:cNvSpPr txBox="1"/>
          <p:nvPr/>
        </p:nvSpPr>
        <p:spPr>
          <a:xfrm>
            <a:off x="1139152" y="3600451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0</a:t>
            </a:r>
            <a:endParaRPr lang="ru-RU" sz="3448" dirty="0"/>
          </a:p>
        </p:txBody>
      </p:sp>
      <p:sp>
        <p:nvSpPr>
          <p:cNvPr id="27" name="TextBox 26"/>
          <p:cNvSpPr txBox="1"/>
          <p:nvPr/>
        </p:nvSpPr>
        <p:spPr>
          <a:xfrm>
            <a:off x="5100629" y="3550615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6</a:t>
            </a:r>
            <a:endParaRPr lang="ru-RU" sz="3448" dirty="0"/>
          </a:p>
        </p:txBody>
      </p:sp>
      <p:sp>
        <p:nvSpPr>
          <p:cNvPr id="28" name="TextBox 27"/>
          <p:cNvSpPr txBox="1"/>
          <p:nvPr/>
        </p:nvSpPr>
        <p:spPr>
          <a:xfrm>
            <a:off x="4445916" y="3553236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5</a:t>
            </a:r>
            <a:endParaRPr lang="ru-RU" sz="3448" dirty="0"/>
          </a:p>
        </p:txBody>
      </p:sp>
      <p:sp>
        <p:nvSpPr>
          <p:cNvPr id="29" name="TextBox 28"/>
          <p:cNvSpPr txBox="1"/>
          <p:nvPr/>
        </p:nvSpPr>
        <p:spPr>
          <a:xfrm>
            <a:off x="3769976" y="3567608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4</a:t>
            </a:r>
            <a:endParaRPr lang="ru-RU" sz="3448" dirty="0"/>
          </a:p>
        </p:txBody>
      </p:sp>
      <p:sp>
        <p:nvSpPr>
          <p:cNvPr id="30" name="TextBox 29"/>
          <p:cNvSpPr txBox="1"/>
          <p:nvPr/>
        </p:nvSpPr>
        <p:spPr>
          <a:xfrm>
            <a:off x="3136877" y="3565714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3</a:t>
            </a:r>
            <a:endParaRPr lang="ru-RU" sz="3448" dirty="0"/>
          </a:p>
        </p:txBody>
      </p:sp>
      <p:sp>
        <p:nvSpPr>
          <p:cNvPr id="31" name="TextBox 30"/>
          <p:cNvSpPr txBox="1"/>
          <p:nvPr/>
        </p:nvSpPr>
        <p:spPr>
          <a:xfrm>
            <a:off x="2470757" y="3558373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2</a:t>
            </a:r>
            <a:endParaRPr lang="ru-RU" sz="3448" dirty="0"/>
          </a:p>
        </p:txBody>
      </p:sp>
      <p:sp>
        <p:nvSpPr>
          <p:cNvPr id="32" name="TextBox 31"/>
          <p:cNvSpPr txBox="1"/>
          <p:nvPr/>
        </p:nvSpPr>
        <p:spPr>
          <a:xfrm>
            <a:off x="1778284" y="3600451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1</a:t>
            </a:r>
            <a:endParaRPr lang="ru-RU" sz="3448" dirty="0"/>
          </a:p>
        </p:txBody>
      </p:sp>
      <p:sp>
        <p:nvSpPr>
          <p:cNvPr id="34" name="TextBox 33"/>
          <p:cNvSpPr txBox="1"/>
          <p:nvPr/>
        </p:nvSpPr>
        <p:spPr>
          <a:xfrm>
            <a:off x="7700971" y="3550615"/>
            <a:ext cx="900119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10</a:t>
            </a:r>
            <a:endParaRPr lang="ru-RU" sz="3448" dirty="0"/>
          </a:p>
        </p:txBody>
      </p:sp>
      <p:sp>
        <p:nvSpPr>
          <p:cNvPr id="35" name="TextBox 34"/>
          <p:cNvSpPr txBox="1"/>
          <p:nvPr/>
        </p:nvSpPr>
        <p:spPr>
          <a:xfrm>
            <a:off x="7139944" y="3550615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9</a:t>
            </a:r>
            <a:endParaRPr lang="ru-RU" sz="3448" dirty="0"/>
          </a:p>
        </p:txBody>
      </p:sp>
      <p:sp>
        <p:nvSpPr>
          <p:cNvPr id="36" name="TextBox 35"/>
          <p:cNvSpPr txBox="1"/>
          <p:nvPr/>
        </p:nvSpPr>
        <p:spPr>
          <a:xfrm>
            <a:off x="6461762" y="3550615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8</a:t>
            </a:r>
            <a:endParaRPr lang="ru-RU" sz="3448" dirty="0"/>
          </a:p>
        </p:txBody>
      </p:sp>
      <p:sp>
        <p:nvSpPr>
          <p:cNvPr id="37" name="TextBox 36"/>
          <p:cNvSpPr txBox="1"/>
          <p:nvPr/>
        </p:nvSpPr>
        <p:spPr>
          <a:xfrm>
            <a:off x="5800721" y="3550615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7</a:t>
            </a:r>
            <a:endParaRPr lang="ru-RU" sz="3448" dirty="0"/>
          </a:p>
        </p:txBody>
      </p:sp>
      <p:sp>
        <p:nvSpPr>
          <p:cNvPr id="40" name="TextBox 39"/>
          <p:cNvSpPr txBox="1"/>
          <p:nvPr/>
        </p:nvSpPr>
        <p:spPr>
          <a:xfrm>
            <a:off x="11601487" y="2630574"/>
            <a:ext cx="500066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X</a:t>
            </a:r>
            <a:endParaRPr lang="ru-RU" sz="3448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8552831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9195842" y="3151078"/>
            <a:ext cx="523818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 </a:t>
            </a:r>
            <a:endParaRPr lang="ru-RU" sz="4202" dirty="0"/>
          </a:p>
        </p:txBody>
      </p:sp>
      <p:sp>
        <p:nvSpPr>
          <p:cNvPr id="70" name="TextBox 69"/>
          <p:cNvSpPr txBox="1"/>
          <p:nvPr/>
        </p:nvSpPr>
        <p:spPr>
          <a:xfrm>
            <a:off x="8401064" y="3550615"/>
            <a:ext cx="900119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11</a:t>
            </a:r>
            <a:endParaRPr lang="ru-RU" sz="3448" dirty="0"/>
          </a:p>
        </p:txBody>
      </p:sp>
      <p:sp>
        <p:nvSpPr>
          <p:cNvPr id="71" name="TextBox 70"/>
          <p:cNvSpPr txBox="1"/>
          <p:nvPr/>
        </p:nvSpPr>
        <p:spPr>
          <a:xfrm>
            <a:off x="9101156" y="3582538"/>
            <a:ext cx="900119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12</a:t>
            </a:r>
            <a:endParaRPr lang="ru-RU" sz="3448" dirty="0"/>
          </a:p>
        </p:txBody>
      </p:sp>
      <p:sp>
        <p:nvSpPr>
          <p:cNvPr id="75" name="Выгнутая вниз стрелка 74"/>
          <p:cNvSpPr/>
          <p:nvPr/>
        </p:nvSpPr>
        <p:spPr>
          <a:xfrm>
            <a:off x="2700312" y="4247034"/>
            <a:ext cx="5000661" cy="754348"/>
          </a:xfrm>
          <a:prstGeom prst="curvedUpArrow">
            <a:avLst>
              <a:gd name="adj1" fmla="val 25000"/>
              <a:gd name="adj2" fmla="val 9189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00575" y="4354799"/>
            <a:ext cx="1600212" cy="779519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202" dirty="0"/>
              <a:t>+7</a:t>
            </a:r>
            <a:endParaRPr lang="ru-RU" sz="4202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9867749" y="3169395"/>
            <a:ext cx="523818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 </a:t>
            </a:r>
            <a:endParaRPr lang="ru-RU" sz="4202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10501341" y="3169395"/>
            <a:ext cx="523818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 </a:t>
            </a:r>
            <a:endParaRPr lang="ru-RU" sz="4202" dirty="0"/>
          </a:p>
        </p:txBody>
      </p:sp>
      <p:sp>
        <p:nvSpPr>
          <p:cNvPr id="80" name="TextBox 79"/>
          <p:cNvSpPr txBox="1"/>
          <p:nvPr/>
        </p:nvSpPr>
        <p:spPr>
          <a:xfrm>
            <a:off x="9701235" y="3600451"/>
            <a:ext cx="900119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13</a:t>
            </a:r>
            <a:endParaRPr lang="ru-RU" sz="3448" dirty="0"/>
          </a:p>
        </p:txBody>
      </p:sp>
      <p:sp>
        <p:nvSpPr>
          <p:cNvPr id="81" name="TextBox 80"/>
          <p:cNvSpPr txBox="1"/>
          <p:nvPr/>
        </p:nvSpPr>
        <p:spPr>
          <a:xfrm>
            <a:off x="10401328" y="3600451"/>
            <a:ext cx="900119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14</a:t>
            </a:r>
            <a:endParaRPr lang="ru-RU" sz="3448" dirty="0"/>
          </a:p>
        </p:txBody>
      </p:sp>
      <p:sp>
        <p:nvSpPr>
          <p:cNvPr id="83" name="Овал 82"/>
          <p:cNvSpPr/>
          <p:nvPr/>
        </p:nvSpPr>
        <p:spPr>
          <a:xfrm>
            <a:off x="9101157" y="3708214"/>
            <a:ext cx="600079" cy="538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 dirty="0"/>
          </a:p>
        </p:txBody>
      </p:sp>
      <p:sp>
        <p:nvSpPr>
          <p:cNvPr id="84" name="Выгнутая вниз стрелка 83"/>
          <p:cNvSpPr/>
          <p:nvPr/>
        </p:nvSpPr>
        <p:spPr>
          <a:xfrm>
            <a:off x="4600563" y="4247034"/>
            <a:ext cx="6400845" cy="754348"/>
          </a:xfrm>
          <a:prstGeom prst="curvedUpArrow">
            <a:avLst>
              <a:gd name="adj1" fmla="val 25000"/>
              <a:gd name="adj2" fmla="val 9189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200906" y="4247035"/>
            <a:ext cx="1600212" cy="779519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202" dirty="0"/>
              <a:t>+ 9</a:t>
            </a:r>
            <a:endParaRPr lang="ru-RU" sz="4202" dirty="0"/>
          </a:p>
        </p:txBody>
      </p:sp>
      <p:sp>
        <p:nvSpPr>
          <p:cNvPr id="86" name="Овал 85"/>
          <p:cNvSpPr/>
          <p:nvPr/>
        </p:nvSpPr>
        <p:spPr>
          <a:xfrm>
            <a:off x="3700445" y="3708214"/>
            <a:ext cx="600079" cy="538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87" name="Овал 86"/>
          <p:cNvSpPr/>
          <p:nvPr/>
        </p:nvSpPr>
        <p:spPr>
          <a:xfrm>
            <a:off x="10401328" y="3708214"/>
            <a:ext cx="600079" cy="538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88" name="Выгнутая вниз стрелка 87"/>
          <p:cNvSpPr/>
          <p:nvPr/>
        </p:nvSpPr>
        <p:spPr>
          <a:xfrm>
            <a:off x="3900470" y="4247034"/>
            <a:ext cx="5800766" cy="754348"/>
          </a:xfrm>
          <a:prstGeom prst="curvedUpArrow">
            <a:avLst>
              <a:gd name="adj1" fmla="val 25000"/>
              <a:gd name="adj2" fmla="val 6316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800721" y="4247035"/>
            <a:ext cx="1600212" cy="779519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202" dirty="0"/>
              <a:t>+ 8</a:t>
            </a:r>
            <a:endParaRPr lang="ru-RU" sz="4202" dirty="0"/>
          </a:p>
        </p:txBody>
      </p:sp>
      <p:sp>
        <p:nvSpPr>
          <p:cNvPr id="90" name="Правая круглая скобка 89"/>
          <p:cNvSpPr/>
          <p:nvPr/>
        </p:nvSpPr>
        <p:spPr>
          <a:xfrm rot="16200000">
            <a:off x="2872087" y="2873229"/>
            <a:ext cx="323293" cy="700093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96" name="Правая круглая скобка 95"/>
          <p:cNvSpPr/>
          <p:nvPr/>
        </p:nvSpPr>
        <p:spPr>
          <a:xfrm rot="16200000">
            <a:off x="3488791" y="2873229"/>
            <a:ext cx="323293" cy="700093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97" name="Правая круглая скобка 96"/>
          <p:cNvSpPr/>
          <p:nvPr/>
        </p:nvSpPr>
        <p:spPr>
          <a:xfrm rot="16200000">
            <a:off x="4188883" y="2891427"/>
            <a:ext cx="323293" cy="700093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98" name="Правая круглая скобка 97"/>
          <p:cNvSpPr/>
          <p:nvPr/>
        </p:nvSpPr>
        <p:spPr>
          <a:xfrm rot="16200000">
            <a:off x="4888975" y="2873229"/>
            <a:ext cx="323293" cy="700093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99" name="Правая круглая скобка 98"/>
          <p:cNvSpPr/>
          <p:nvPr/>
        </p:nvSpPr>
        <p:spPr>
          <a:xfrm rot="16200000">
            <a:off x="5539061" y="2923236"/>
            <a:ext cx="323293" cy="600079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100" name="Правая круглая скобка 99"/>
          <p:cNvSpPr/>
          <p:nvPr/>
        </p:nvSpPr>
        <p:spPr>
          <a:xfrm rot="16200000">
            <a:off x="6189147" y="2873229"/>
            <a:ext cx="323293" cy="700093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101" name="Правая круглая скобка 100"/>
          <p:cNvSpPr/>
          <p:nvPr/>
        </p:nvSpPr>
        <p:spPr>
          <a:xfrm rot="16200000">
            <a:off x="6889240" y="2873229"/>
            <a:ext cx="323293" cy="700093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102" name="TextBox 101"/>
          <p:cNvSpPr txBox="1"/>
          <p:nvPr/>
        </p:nvSpPr>
        <p:spPr>
          <a:xfrm>
            <a:off x="4700576" y="1445169"/>
            <a:ext cx="2800369" cy="92879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5172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4+8=12</a:t>
            </a:r>
            <a:endParaRPr lang="ru-RU" sz="5172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00075" y="1337406"/>
            <a:ext cx="2800369" cy="92879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5172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2+7=9</a:t>
            </a:r>
            <a:endParaRPr lang="ru-RU" sz="5172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800985" y="1660697"/>
            <a:ext cx="2800369" cy="92879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5172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5+9=14</a:t>
            </a:r>
            <a:endParaRPr lang="ru-RU" sz="5172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3" grpId="0" animBg="1"/>
      <p:bldP spid="73" grpId="1" animBg="1"/>
      <p:bldP spid="67" grpId="0" animBg="1"/>
      <p:bldP spid="67" grpId="1" animBg="1"/>
      <p:bldP spid="75" grpId="0" animBg="1"/>
      <p:bldP spid="75" grpId="1" animBg="1"/>
      <p:bldP spid="76" grpId="0"/>
      <p:bldP spid="76" grpId="1"/>
      <p:bldP spid="83" grpId="0" animBg="1"/>
      <p:bldP spid="84" grpId="0" animBg="1"/>
      <p:bldP spid="84" grpId="1" animBg="1"/>
      <p:bldP spid="85" grpId="0"/>
      <p:bldP spid="85" grpId="1"/>
      <p:bldP spid="86" grpId="0" animBg="1"/>
      <p:bldP spid="87" grpId="0" animBg="1"/>
      <p:bldP spid="87" grpId="1" animBg="1"/>
      <p:bldP spid="89" grpId="0"/>
      <p:bldP spid="90" grpId="0" animBg="1"/>
      <p:bldP spid="90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/>
      <p:bldP spid="103" grpId="0"/>
      <p:bldP spid="103" grpId="1"/>
      <p:bldP spid="104" grpId="0"/>
      <p:bldP spid="10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694835" cy="91754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963" y="-12762"/>
            <a:ext cx="10810677" cy="83396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5172" dirty="0" smtClean="0"/>
              <a:t>QO</a:t>
            </a:r>
            <a:r>
              <a:rPr lang="uz-Latn-UZ" sz="5172" dirty="0" smtClean="0"/>
              <a:t>‘</a:t>
            </a:r>
            <a:r>
              <a:rPr lang="en-US" sz="5172" dirty="0" smtClean="0"/>
              <a:t>SHISH </a:t>
            </a:r>
            <a:r>
              <a:rPr lang="en-US" sz="5172" dirty="0"/>
              <a:t>XOSSALARI</a:t>
            </a:r>
            <a:endParaRPr lang="en-US" sz="5172" dirty="0"/>
          </a:p>
        </p:txBody>
      </p:sp>
      <p:sp>
        <p:nvSpPr>
          <p:cNvPr id="5" name="TextBox 4"/>
          <p:cNvSpPr txBox="1"/>
          <p:nvPr/>
        </p:nvSpPr>
        <p:spPr>
          <a:xfrm>
            <a:off x="4300522" y="4570327"/>
            <a:ext cx="4800634" cy="1011697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711" b="1" spc="7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+ b = b + a</a:t>
            </a:r>
            <a:endParaRPr lang="ru-RU" sz="5711" b="1" spc="7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176" y="1296194"/>
            <a:ext cx="10701413" cy="34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800193" y="5647969"/>
            <a:ext cx="9301227" cy="92879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5172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O‘rin</a:t>
            </a:r>
            <a:r>
              <a:rPr lang="en-US" sz="5172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172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almashtirish</a:t>
            </a:r>
            <a:r>
              <a:rPr lang="en-US" sz="5172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172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qonuni</a:t>
            </a:r>
            <a:endParaRPr lang="ru-RU" sz="5172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694835" cy="86414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821" y="32601"/>
            <a:ext cx="7965614" cy="83396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5172" dirty="0" smtClean="0"/>
              <a:t>QO</a:t>
            </a:r>
            <a:r>
              <a:rPr lang="uz-Latn-UZ" sz="5172" dirty="0" smtClean="0"/>
              <a:t>‘</a:t>
            </a:r>
            <a:r>
              <a:rPr lang="en-US" sz="5172" dirty="0" smtClean="0"/>
              <a:t>SHISH </a:t>
            </a:r>
            <a:r>
              <a:rPr lang="en-US" sz="5172" dirty="0"/>
              <a:t>XOSSALARI</a:t>
            </a:r>
            <a:endParaRPr lang="en-US" sz="5172" dirty="0"/>
          </a:p>
        </p:txBody>
      </p:sp>
      <p:sp>
        <p:nvSpPr>
          <p:cNvPr id="8" name="TextBox 7"/>
          <p:cNvSpPr txBox="1"/>
          <p:nvPr/>
        </p:nvSpPr>
        <p:spPr>
          <a:xfrm>
            <a:off x="1800193" y="5647969"/>
            <a:ext cx="9301227" cy="92879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5172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O‘rin</a:t>
            </a:r>
            <a:r>
              <a:rPr lang="en-US" sz="5172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172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almashtirish</a:t>
            </a:r>
            <a:r>
              <a:rPr lang="en-US" sz="5172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172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qonuni</a:t>
            </a:r>
            <a:endParaRPr lang="ru-RU" sz="5172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0312" y="2630573"/>
            <a:ext cx="1514922" cy="1011697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5711" b="1" spc="7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256</a:t>
            </a:r>
            <a:endParaRPr lang="ru-RU" sz="5172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50227" y="3277159"/>
            <a:ext cx="1650350" cy="1011697"/>
          </a:xfrm>
          <a:prstGeom prst="rect">
            <a:avLst/>
          </a:prstGeom>
        </p:spPr>
        <p:txBody>
          <a:bodyPr wrap="square" lIns="131582" tIns="65791" rIns="131582" bIns="65791">
            <a:spAutoFit/>
          </a:bodyPr>
          <a:lstStyle/>
          <a:p>
            <a:r>
              <a:rPr lang="en-US" sz="5711" b="1" spc="7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32                            </a:t>
            </a:r>
            <a:endParaRPr lang="ru-RU" sz="5172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00233" y="2953866"/>
            <a:ext cx="702970" cy="1011697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5711" b="1" spc="7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endParaRPr lang="ru-RU" sz="5172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700312" y="4244640"/>
            <a:ext cx="1400185" cy="23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716642" y="4139271"/>
            <a:ext cx="1514922" cy="1011697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5711" b="1" spc="7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288</a:t>
            </a:r>
            <a:endParaRPr lang="ru-RU" sz="5172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01131" y="1445169"/>
            <a:ext cx="1514922" cy="1011697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5711" b="1" spc="7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288</a:t>
            </a:r>
            <a:endParaRPr lang="ru-RU" sz="5172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00656" y="1454965"/>
            <a:ext cx="4073443" cy="1011697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5711" b="1" spc="7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256 + 32 = </a:t>
            </a:r>
            <a:endParaRPr lang="ru-RU" sz="5172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00180" y="1445169"/>
            <a:ext cx="3860629" cy="1011697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5711" b="1" spc="7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32 + 256 =</a:t>
            </a:r>
            <a:endParaRPr lang="ru-RU" sz="5711" b="1" spc="7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769</Words>
  <Application>Microsoft Office PowerPoint</Application>
  <PresentationFormat>Произвольный</PresentationFormat>
  <Paragraphs>222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MATEMATIKA</vt:lpstr>
      <vt:lpstr>SONLARNI TAQQOSLANG</vt:lpstr>
      <vt:lpstr>Презентация PowerPoint</vt:lpstr>
      <vt:lpstr>Презентация PowerPoint</vt:lpstr>
      <vt:lpstr>NATURAL SONLARNI TAQQOSLASH</vt:lpstr>
      <vt:lpstr>NATURAL  SONLARNI  QO‘SHISH</vt:lpstr>
      <vt:lpstr>Презентация PowerPoint</vt:lpstr>
      <vt:lpstr>QO‘SHISH XOSSALARI</vt:lpstr>
      <vt:lpstr>QO‘SHISH XOSSALARI</vt:lpstr>
      <vt:lpstr>MASALA</vt:lpstr>
      <vt:lpstr>QO‘SHISH XOSSALARI</vt:lpstr>
      <vt:lpstr>MASALA</vt:lpstr>
      <vt:lpstr>  MASALA</vt:lpstr>
      <vt:lpstr>NATURAL  SONLARNI  AYIRISH</vt:lpstr>
      <vt:lpstr>Презентация PowerPoint</vt:lpstr>
      <vt:lpstr>   MASALA</vt:lpstr>
      <vt:lpstr>Презентация PowerPoint</vt:lpstr>
      <vt:lpstr>  MUSTAQIL  BAJARISH  UCHUN TOPSHIRIQLAR: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168</cp:revision>
  <dcterms:created xsi:type="dcterms:W3CDTF">2020-04-09T07:32:19Z</dcterms:created>
  <dcterms:modified xsi:type="dcterms:W3CDTF">2021-03-11T09:06:15Z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