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354" r:id="rId2"/>
    <p:sldId id="380" r:id="rId3"/>
    <p:sldId id="413" r:id="rId4"/>
    <p:sldId id="394" r:id="rId5"/>
    <p:sldId id="414" r:id="rId6"/>
    <p:sldId id="395" r:id="rId7"/>
    <p:sldId id="407" r:id="rId8"/>
    <p:sldId id="397" r:id="rId9"/>
    <p:sldId id="406" r:id="rId10"/>
    <p:sldId id="362" r:id="rId11"/>
  </p:sldIdLst>
  <p:sldSz cx="12185650" cy="7019925"/>
  <p:notesSz cx="5765800" cy="3244850"/>
  <p:defaultTextStyle>
    <a:defPPr>
      <a:defRPr lang="ru-RU"/>
    </a:defPPr>
    <a:lvl1pPr marL="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08" userDrawn="1">
          <p15:clr>
            <a:srgbClr val="A4A3A4"/>
          </p15:clr>
        </p15:guide>
        <p15:guide id="2" pos="2215" userDrawn="1">
          <p15:clr>
            <a:srgbClr val="A4A3A4"/>
          </p15:clr>
        </p15:guide>
        <p15:guide id="3" orient="horz" pos="6230" userDrawn="1">
          <p15:clr>
            <a:srgbClr val="A4A3A4"/>
          </p15:clr>
        </p15:guide>
        <p15:guide id="4" pos="4565" userDrawn="1">
          <p15:clr>
            <a:srgbClr val="A4A3A4"/>
          </p15:clr>
        </p15:guide>
        <p15:guide id="5" pos="22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2409" autoAdjust="0"/>
  </p:normalViewPr>
  <p:slideViewPr>
    <p:cSldViewPr>
      <p:cViewPr varScale="1">
        <p:scale>
          <a:sx n="64" d="100"/>
          <a:sy n="64" d="100"/>
        </p:scale>
        <p:origin x="656" y="48"/>
      </p:cViewPr>
      <p:guideLst>
        <p:guide orient="horz" pos="2808"/>
        <p:guide pos="2215"/>
        <p:guide orient="horz" pos="6230"/>
        <p:guide pos="4565"/>
        <p:guide pos="221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774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8" y="2176175"/>
            <a:ext cx="103578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52" y="3931158"/>
            <a:ext cx="852995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7"/>
            <a:ext cx="8408988" cy="741870"/>
          </a:xfrm>
        </p:spPr>
        <p:txBody>
          <a:bodyPr lIns="0" tIns="0" rIns="0" bIns="0"/>
          <a:lstStyle>
            <a:lvl1pPr>
              <a:defRPr sz="4821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17" name="bg object 17"/>
          <p:cNvSpPr/>
          <p:nvPr/>
        </p:nvSpPr>
        <p:spPr>
          <a:xfrm>
            <a:off x="141280" y="153944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368" y="1559304"/>
            <a:ext cx="3855658" cy="4578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7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342443" y="2285230"/>
            <a:ext cx="5541249" cy="223785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4F2EF-BD79-4C49-A4E7-81334BF7A2E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5"/>
            <a:ext cx="840898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29"/>
            <a:ext cx="389940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01797"/>
            <a:ext cx="12173572" cy="22892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21050" y="363419"/>
            <a:ext cx="6664926" cy="1150765"/>
          </a:xfrm>
          <a:prstGeom prst="rect">
            <a:avLst/>
          </a:prstGeom>
        </p:spPr>
        <p:txBody>
          <a:bodyPr vert="horz" wrap="square" lIns="0" tIns="31243" rIns="0" bIns="0" rtlCol="0">
            <a:spAutoFit/>
          </a:bodyPr>
          <a:lstStyle/>
          <a:p>
            <a:pPr marL="27169" algn="ctr">
              <a:spcBef>
                <a:spcPts val="245"/>
              </a:spcBef>
            </a:pPr>
            <a:r>
              <a:rPr lang="en-US" sz="7273" spc="11" dirty="0"/>
              <a:t>MATEMATIKA</a:t>
            </a:r>
            <a:endParaRPr lang="en-US" sz="7273" dirty="0"/>
          </a:p>
        </p:txBody>
      </p:sp>
      <p:sp>
        <p:nvSpPr>
          <p:cNvPr id="4" name="object 4"/>
          <p:cNvSpPr txBox="1"/>
          <p:nvPr/>
        </p:nvSpPr>
        <p:spPr>
          <a:xfrm>
            <a:off x="836241" y="2213818"/>
            <a:ext cx="8690433" cy="2800167"/>
          </a:xfrm>
          <a:prstGeom prst="rect">
            <a:avLst/>
          </a:prstGeom>
        </p:spPr>
        <p:txBody>
          <a:bodyPr vert="horz" wrap="square" lIns="0" tIns="29886" rIns="0" bIns="0" rtlCol="0">
            <a:spAutoFit/>
          </a:bodyPr>
          <a:lstStyle/>
          <a:p>
            <a:pPr marL="39394" algn="ctr">
              <a:lnSpc>
                <a:spcPct val="150000"/>
              </a:lnSpc>
              <a:spcBef>
                <a:spcPts val="234"/>
              </a:spcBef>
            </a:pPr>
            <a:r>
              <a:rPr lang="en-US" sz="6000" b="1" dirty="0">
                <a:solidFill>
                  <a:schemeClr val="tx2"/>
                </a:solidFill>
                <a:latin typeface="Arial"/>
                <a:cs typeface="Arial"/>
              </a:rPr>
              <a:t>MAVZU: </a:t>
            </a:r>
            <a:r>
              <a:rPr lang="en-US" sz="6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MASALALAR YECHISH</a:t>
            </a:r>
            <a:endParaRPr lang="en-US" sz="60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6947" y="4602098"/>
            <a:ext cx="744615" cy="177675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grpSp>
        <p:nvGrpSpPr>
          <p:cNvPr id="7" name="object 7"/>
          <p:cNvGrpSpPr/>
          <p:nvPr/>
        </p:nvGrpSpPr>
        <p:grpSpPr>
          <a:xfrm>
            <a:off x="991561" y="318485"/>
            <a:ext cx="10555496" cy="1215166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940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613106" y="269602"/>
            <a:ext cx="3235968" cy="1134058"/>
          </a:xfrm>
          <a:prstGeom prst="rect">
            <a:avLst/>
          </a:prstGeom>
        </p:spPr>
        <p:txBody>
          <a:bodyPr vert="horz" wrap="square" lIns="0" tIns="25810" rIns="0" bIns="0" rtlCol="0">
            <a:spAutoFit/>
          </a:bodyPr>
          <a:lstStyle/>
          <a:p>
            <a:pPr algn="ctr">
              <a:spcBef>
                <a:spcPts val="204"/>
              </a:spcBef>
            </a:pPr>
            <a:r>
              <a:rPr lang="en-US" sz="7200" b="1" spc="-1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5400" b="1" spc="-1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r>
              <a:rPr lang="en-US" sz="5400" b="1" spc="-11" dirty="0" smtClean="0">
                <a:solidFill>
                  <a:schemeClr val="bg1"/>
                </a:solidFill>
                <a:latin typeface="Arial"/>
                <a:cs typeface="Arial"/>
              </a:rPr>
              <a:t>- </a:t>
            </a:r>
            <a:r>
              <a:rPr sz="5400" b="1" spc="-11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5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33258" y="2349434"/>
            <a:ext cx="771993" cy="171301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748"/>
          </a:p>
        </p:txBody>
      </p:sp>
      <p:sp>
        <p:nvSpPr>
          <p:cNvPr id="12" name="object 11"/>
          <p:cNvSpPr/>
          <p:nvPr/>
        </p:nvSpPr>
        <p:spPr>
          <a:xfrm>
            <a:off x="9261177" y="2501850"/>
            <a:ext cx="2582979" cy="24215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4000"/>
          </a:p>
        </p:txBody>
      </p:sp>
    </p:spTree>
    <p:extLst>
      <p:ext uri="{BB962C8B-B14F-4D97-AF65-F5344CB8AC3E}">
        <p14:creationId xmlns:p14="http://schemas.microsoft.com/office/powerpoint/2010/main" val="116183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423" y="1637754"/>
            <a:ext cx="943304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Darslikdagi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679-, 680-masalalarni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yechish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5400" b="1" dirty="0" smtClean="0">
                <a:latin typeface="Arial" pitchFamily="34" charset="0"/>
                <a:cs typeface="Arial" pitchFamily="34" charset="0"/>
              </a:rPr>
              <a:t>(136- bet)</a:t>
            </a:r>
          </a:p>
          <a:p>
            <a:pPr algn="ctr"/>
            <a:endParaRPr lang="en-US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3"/>
          <p:cNvSpPr txBox="1">
            <a:spLocks noGrp="1"/>
          </p:cNvSpPr>
          <p:nvPr>
            <p:ph type="title"/>
          </p:nvPr>
        </p:nvSpPr>
        <p:spPr>
          <a:xfrm>
            <a:off x="323312" y="29152"/>
            <a:ext cx="11449272" cy="867203"/>
          </a:xfrm>
          <a:prstGeom prst="rect">
            <a:avLst/>
          </a:prstGeom>
        </p:spPr>
        <p:txBody>
          <a:bodyPr vert="horz" wrap="square" lIns="0" tIns="35856" rIns="0" bIns="0" rtlCol="0">
            <a:spAutoFit/>
          </a:bodyPr>
          <a:lstStyle/>
          <a:p>
            <a:pPr marL="27582" algn="ctr">
              <a:spcBef>
                <a:spcPts val="282"/>
              </a:spcBef>
            </a:pPr>
            <a:r>
              <a:rPr lang="en-US" sz="5400" dirty="0"/>
              <a:t>  </a:t>
            </a:r>
            <a:r>
              <a:rPr lang="en-US" sz="3600" dirty="0" smtClean="0"/>
              <a:t>MUSTAQIL  BAJARISH  UCHUN TOPSHIRIQLAR:</a:t>
            </a:r>
            <a:endParaRPr sz="5400" dirty="0"/>
          </a:p>
        </p:txBody>
      </p:sp>
      <p:pic>
        <p:nvPicPr>
          <p:cNvPr id="5" name="Picture 2" descr="http://sc.xzcheng.com/uploads/170112/764-1F112134R63C.jpg"/>
          <p:cNvPicPr/>
          <p:nvPr/>
        </p:nvPicPr>
        <p:blipFill>
          <a:blip r:embed="rId2"/>
          <a:srcRect l="28461" r="24231"/>
          <a:stretch>
            <a:fillRect/>
          </a:stretch>
        </p:blipFill>
        <p:spPr bwMode="auto">
          <a:xfrm>
            <a:off x="9189169" y="1602774"/>
            <a:ext cx="1944216" cy="28681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2646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671- masala</a:t>
            </a:r>
            <a:endParaRPr lang="ru-RU" sz="4400" dirty="0"/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500934" y="5980459"/>
            <a:ext cx="768012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Javob</a:t>
            </a:r>
            <a:r>
              <a:rPr lang="en-US" altLang="ru-RU" sz="36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r>
              <a:rPr lang="en-US" altLang="ru-RU" sz="36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76,  80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,  84, 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88,  88,  96</a:t>
            </a:r>
            <a:endParaRPr lang="ru-RU" sz="40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20126" y="3032188"/>
            <a:ext cx="243586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Yechish</a:t>
            </a:r>
            <a:r>
              <a:rPr lang="en-US" altLang="ru-RU" sz="40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endParaRPr lang="uz-Cyrl-UZ" altLang="ru-RU" sz="40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397993" y="3216131"/>
            <a:ext cx="65810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76,  80,  88,  88,  96</a:t>
            </a:r>
            <a:endParaRPr lang="ru-RU" sz="40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12875" y="3996234"/>
            <a:ext cx="410835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Medianasi</a:t>
            </a:r>
            <a:r>
              <a:rPr lang="en-US" sz="4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88</a:t>
            </a:r>
            <a:endParaRPr lang="ru-RU" sz="4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00934" y="1277252"/>
            <a:ext cx="110892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88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96; 88, 80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va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76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sonlar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qatoriga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shunday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bitta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sonni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kiritingki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qatorning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medianasi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86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bo‘lsin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5265150" y="3149922"/>
            <a:ext cx="1066191" cy="887460"/>
          </a:xfrm>
          <a:prstGeom prst="ellipse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812875" y="4999329"/>
            <a:ext cx="349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srgbClr val="000000"/>
                </a:solidFill>
                <a:latin typeface="Arial" panose="020B0604020202020204" pitchFamily="34" charset="0"/>
              </a:rPr>
              <a:t>86 </a:t>
            </a:r>
            <a:r>
              <a:rPr lang="en-US" sz="4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it-IT" sz="4400" dirty="0" smtClean="0">
                <a:solidFill>
                  <a:srgbClr val="000000"/>
                </a:solidFill>
                <a:latin typeface="Arial" panose="020B0604020202020204" pitchFamily="34" charset="0"/>
              </a:rPr>
              <a:t>2 = 172</a:t>
            </a:r>
            <a:r>
              <a:rPr lang="en-US" sz="4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ru-RU" sz="4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547919" y="4999329"/>
            <a:ext cx="428120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4400" dirty="0" smtClean="0">
                <a:solidFill>
                  <a:srgbClr val="000000"/>
                </a:solidFill>
                <a:latin typeface="Arial" panose="020B0604020202020204" pitchFamily="34" charset="0"/>
              </a:rPr>
              <a:t>172</a:t>
            </a:r>
            <a:r>
              <a:rPr lang="en-US" sz="4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– 88 = 84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776618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5" grpId="0"/>
      <p:bldP spid="18" grpId="0"/>
      <p:bldP spid="12" grpId="0" animBg="1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672- masala</a:t>
            </a:r>
            <a:endParaRPr lang="ru-RU" sz="4400" dirty="0"/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9152704" y="3914087"/>
            <a:ext cx="2952328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Javob</a:t>
            </a:r>
            <a:r>
              <a:rPr lang="en-US" altLang="ru-RU" sz="36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r>
              <a:rPr lang="en-US" altLang="ru-RU" sz="36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 8</a:t>
            </a:r>
            <a:endParaRPr lang="ru-RU" altLang="ru-RU" sz="4400" dirty="0">
              <a:latin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1458" y="2665904"/>
            <a:ext cx="243586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Yechish</a:t>
            </a:r>
            <a:r>
              <a:rPr lang="en-US" altLang="ru-RU" sz="40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endParaRPr lang="uz-Cyrl-UZ" altLang="ru-RU" sz="40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312984" y="2799897"/>
            <a:ext cx="266429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4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a,  b,  </a:t>
            </a:r>
            <a:r>
              <a:rPr lang="it-IT" sz="4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0794" y="1060379"/>
            <a:ext cx="1142453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en-US" sz="36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Uchta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sondan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iborat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qatorning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medianasi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va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o‘rta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arifmetigi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32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ga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teng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36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Qatordagi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eng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katta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son 56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bo‘lsa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eng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kichik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sonni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aniqlang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sz="3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2244" y="3498552"/>
            <a:ext cx="6092825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medianasi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32, 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demak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ru-RU" sz="4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568587" y="3283108"/>
            <a:ext cx="26642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5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it-IT" sz="4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r>
              <a:rPr lang="it-IT" sz="5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it-IT" sz="4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32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1457" y="4255309"/>
            <a:ext cx="44069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o‘rta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arifmetigi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32, 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48209" y="5104770"/>
                <a:ext cx="3404843" cy="11512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+32+56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400" dirty="0"/>
                  <a:t> </a:t>
                </a:r>
                <a:r>
                  <a:rPr lang="en-US" sz="4400" dirty="0" smtClean="0"/>
                  <a:t>= 32 </a:t>
                </a:r>
                <a:endParaRPr lang="ru-RU" sz="44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209" y="5104770"/>
                <a:ext cx="3404843" cy="1151213"/>
              </a:xfrm>
              <a:prstGeom prst="rect">
                <a:avLst/>
              </a:prstGeom>
              <a:blipFill rotWithShape="0">
                <a:blip r:embed="rId2"/>
                <a:stretch>
                  <a:fillRect r="-6272" b="-100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Прямоугольник 19"/>
          <p:cNvSpPr/>
          <p:nvPr/>
        </p:nvSpPr>
        <p:spPr>
          <a:xfrm>
            <a:off x="4745728" y="4535513"/>
            <a:ext cx="39372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4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it-IT" sz="4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it-IT" sz="40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+ </a:t>
            </a:r>
            <a:r>
              <a:rPr lang="it-IT" sz="4000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88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= 32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∙ 3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endParaRPr lang="ru-RU" sz="40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4745728" y="5230061"/>
            <a:ext cx="293862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4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it-IT" sz="4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it-IT" sz="40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+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88 = 96</a:t>
            </a:r>
            <a:endParaRPr lang="ru-RU" sz="40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5404416" y="5812494"/>
            <a:ext cx="146546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4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it-IT" sz="4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= 8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918217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7" grpId="0"/>
      <p:bldP spid="3" grpId="0"/>
      <p:bldP spid="12" grpId="0"/>
      <p:bldP spid="4" grpId="0"/>
      <p:bldP spid="5" grpId="0"/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674- masala</a:t>
            </a:r>
            <a:endParaRPr lang="ru-RU" sz="4400" dirty="0"/>
          </a:p>
        </p:txBody>
      </p:sp>
      <p:sp>
        <p:nvSpPr>
          <p:cNvPr id="1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83215" y="692653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D85CCD-2037-49EE-8661-3CB9AF67D9B1}" type="slidenum">
              <a:rPr lang="ru-RU" altLang="ru-RU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ru-RU" altLang="ru-RU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318" y="1138759"/>
            <a:ext cx="1117912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Ashraf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uzunlikka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sakrash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musobaqasida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sz="4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5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marta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sakradi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va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o‘rtacha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321 cm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natijani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ko‘rsatdi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Oltinchi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marta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sakraganda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esa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333 cm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natijani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qayd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etdi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6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marta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sakrashdagi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yangi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o‘rtacha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natijasini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toping. </a:t>
            </a:r>
          </a:p>
        </p:txBody>
      </p:sp>
      <p:sp>
        <p:nvSpPr>
          <p:cNvPr id="6" name="Стрелка углом вверх 5"/>
          <p:cNvSpPr/>
          <p:nvPr/>
        </p:nvSpPr>
        <p:spPr>
          <a:xfrm>
            <a:off x="156085" y="173712"/>
            <a:ext cx="253533" cy="244994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02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675- masala</a:t>
            </a:r>
            <a:endParaRPr lang="ru-RU" sz="4400" dirty="0"/>
          </a:p>
        </p:txBody>
      </p:sp>
      <p:sp>
        <p:nvSpPr>
          <p:cNvPr id="1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83215" y="692653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D85CCD-2037-49EE-8661-3CB9AF67D9B1}" type="slidenum">
              <a:rPr lang="ru-RU" altLang="ru-RU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ru-RU" altLang="ru-RU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83928" y="3498469"/>
            <a:ext cx="243586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Yechish</a:t>
            </a:r>
            <a:r>
              <a:rPr lang="en-US" altLang="ru-RU" sz="40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endParaRPr lang="uz-Cyrl-UZ" altLang="ru-RU" sz="40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0" name="Text Box 35"/>
          <p:cNvSpPr txBox="1">
            <a:spLocks noChangeArrowheads="1"/>
          </p:cNvSpPr>
          <p:nvPr/>
        </p:nvSpPr>
        <p:spPr bwMode="auto">
          <a:xfrm>
            <a:off x="602337" y="5741880"/>
            <a:ext cx="552654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Javob</a:t>
            </a:r>
            <a:r>
              <a:rPr lang="en-US" altLang="ru-RU" sz="36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r>
              <a:rPr lang="en-US" altLang="ru-RU" sz="36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ru-RU" sz="4000" dirty="0" smtClean="0">
                <a:latin typeface="Arial" panose="020B0604020202020204" pitchFamily="34" charset="0"/>
              </a:rPr>
              <a:t>45 </a:t>
            </a:r>
            <a:r>
              <a:rPr lang="en-US" altLang="ru-RU" sz="4000" dirty="0" err="1" smtClean="0">
                <a:latin typeface="Arial" panose="020B0604020202020204" pitchFamily="34" charset="0"/>
              </a:rPr>
              <a:t>betdan</a:t>
            </a:r>
            <a:r>
              <a:rPr lang="en-US" altLang="ru-RU" sz="4000" dirty="0" smtClean="0">
                <a:latin typeface="Arial" panose="020B0604020202020204" pitchFamily="34" charset="0"/>
              </a:rPr>
              <a:t> </a:t>
            </a:r>
            <a:endParaRPr lang="ru-RU" altLang="ru-RU" sz="4000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204393" y="4529989"/>
                <a:ext cx="6620402" cy="10596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43+36+56+45+46 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226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 smtClean="0"/>
                  <a:t> = </a:t>
                </a:r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45,2</a:t>
                </a:r>
                <a:endParaRPr lang="ru-RU" sz="4000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4393" y="4529989"/>
                <a:ext cx="6620402" cy="1059649"/>
              </a:xfrm>
              <a:prstGeom prst="rect">
                <a:avLst/>
              </a:prstGeom>
              <a:blipFill rotWithShape="0">
                <a:blip r:embed="rId2"/>
                <a:stretch>
                  <a:fillRect l="-92" r="-3039" b="-103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608453" y="1254100"/>
            <a:ext cx="106030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Anora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5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hafta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davomida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mos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ravishda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43, 36, 56, 45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va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46 bet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kitob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o‘qidi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U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haftada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o‘rtacha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necha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betdan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kitob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o‘qigan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?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8693784" y="4701496"/>
                <a:ext cx="1413977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≈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45</m:t>
                      </m:r>
                    </m:oMath>
                  </m:oMathPara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3784" y="4701496"/>
                <a:ext cx="1413977" cy="70788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3870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4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681- masala</a:t>
            </a:r>
            <a:endParaRPr lang="ru-RU" sz="4400" dirty="0"/>
          </a:p>
        </p:txBody>
      </p:sp>
      <p:sp>
        <p:nvSpPr>
          <p:cNvPr id="1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83215" y="692653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D85CCD-2037-49EE-8661-3CB9AF67D9B1}" type="slidenum">
              <a:rPr lang="ru-RU" altLang="ru-RU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ru-RU" altLang="ru-RU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87373" y="1229508"/>
            <a:ext cx="1179827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0000"/>
                </a:solidFill>
                <a:latin typeface="Arial" panose="020B0604020202020204" pitchFamily="34" charset="0"/>
              </a:rPr>
              <a:t>Yelkanli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kemalar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Butun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dunyodagi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yuklarning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95 %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dengiz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tranzit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yo‘llari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orqali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amalga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oshiriladi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Bunda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taxminan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50 000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ga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yaqin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tankerlar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ulkan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yuk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ortiladigan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kemalardan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foydalaniladi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. Bu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kemalarning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ko‘pchiligi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dizel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yonilg‘isi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orqali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harakatlanadi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Endilikda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muhandislar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shamol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kuchi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yordami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bilan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harakatlanadigan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kemalarni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loyihalashtirmoqda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Ularning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taklifiga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ko‘ra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kemalarning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old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qismiga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ulkan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yelkanlar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o‘rnatiladi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. Agar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bu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taklif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qo‘llab-quvvatlansa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dizel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yonilg‘isi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iste‘moli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keskin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kamayishi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va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atrof-muhitga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chiqayotgan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zaharli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gazlarning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miqdori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pasayishi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kutilmoqda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31992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681- masala</a:t>
            </a:r>
            <a:endParaRPr lang="ru-RU" sz="44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7691" y="1565746"/>
            <a:ext cx="3850274" cy="2737697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82078" y="691482"/>
            <a:ext cx="1137726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3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Kema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ko‘rsatkichlari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</a:p>
          <a:p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Nomi: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Yangi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To‘lqin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sz="36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36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Turi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: yuk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ortiladigan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kema</a:t>
            </a:r>
            <a:endParaRPr lang="en-US" sz="3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Kema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uzunligi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: 117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metr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Kemaning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kengligi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: 18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metr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Ortiladigan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yuk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hajmi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: 12 000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tonna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Eng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yuqori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tezlik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: 19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uzel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(1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uzel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=1,852km/h ) </a:t>
            </a:r>
          </a:p>
          <a:p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Yelkansiz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kemaning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yillik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umumiy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dizel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iste’moli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taxminan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3 500 000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litr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72976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668- masala</a:t>
            </a:r>
            <a:endParaRPr lang="ru-RU" sz="4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3161" y="1106981"/>
            <a:ext cx="1175231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Bir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litr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dizel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yonilg‘isining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narxi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0,42 zed (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shartli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pul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birligi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ga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teng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. Shu bois, “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Yangi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To‘lqin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”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nomli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kemaga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yelkan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o‘rnatilishi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rejalashtirilmoqda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 algn="just"/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Kemaga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o‘rnatilgan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yelkan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umumiy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sarflangan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dizel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yonilg‘isi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sarfini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taxminan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20 %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kamaytirilishiga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imkon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beradi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 algn="just"/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“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Yangi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To‘lqin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”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nomli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kemaga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yelkanni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o‘rnatishning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umumiy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xarajati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2 500 000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zedga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teng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Taxminan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necha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yildan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keyin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tejab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qolingan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dizel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yonilg‘isi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qiymati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kemaga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o‘rnatilgan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yelkan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xarajatini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qoplashi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mumkin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?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61813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291938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4400" dirty="0"/>
          </a:p>
        </p:txBody>
      </p:sp>
      <p:sp>
        <p:nvSpPr>
          <p:cNvPr id="3" name="AutoShape 4" descr="Бизнес-план фруктового бизнеса на посадку фруктового сада - План-Пр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6" descr="Бизнес-план фруктового бизнеса на посадку фруктового сада - План-Про"/>
          <p:cNvSpPr>
            <a:spLocks noChangeAspect="1" noChangeArrowheads="1"/>
          </p:cNvSpPr>
          <p:nvPr/>
        </p:nvSpPr>
        <p:spPr bwMode="auto">
          <a:xfrm>
            <a:off x="307975" y="-1079629"/>
            <a:ext cx="1392362" cy="1392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004593" y="2667148"/>
            <a:ext cx="865678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3 500 000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20%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5714" y="4950510"/>
            <a:ext cx="526190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2 500 000 : 294 000 =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13002" y="4197605"/>
            <a:ext cx="10659293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700 000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∙ 0,42 = 294 000 (zed)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Box 35"/>
          <p:cNvSpPr txBox="1">
            <a:spLocks noChangeArrowheads="1"/>
          </p:cNvSpPr>
          <p:nvPr/>
        </p:nvSpPr>
        <p:spPr bwMode="auto">
          <a:xfrm>
            <a:off x="602337" y="5741880"/>
            <a:ext cx="5526541" cy="901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Javob</a:t>
            </a:r>
            <a:r>
              <a:rPr lang="en-US" altLang="ru-RU" sz="36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r>
              <a:rPr lang="en-US" altLang="ru-RU" sz="36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ru-RU" sz="3600" dirty="0" smtClean="0">
                <a:latin typeface="Arial" panose="020B0604020202020204" pitchFamily="34" charset="0"/>
              </a:rPr>
              <a:t>9 </a:t>
            </a:r>
            <a:r>
              <a:rPr lang="en-US" altLang="ru-RU" sz="3600" dirty="0" err="1" smtClean="0">
                <a:latin typeface="Arial" panose="020B0604020202020204" pitchFamily="34" charset="0"/>
              </a:rPr>
              <a:t>yilda</a:t>
            </a:r>
            <a:endParaRPr lang="ru-RU" altLang="ru-RU" sz="4000" dirty="0">
              <a:latin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55381" y="3389849"/>
            <a:ext cx="887873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3 500 000 ∙ 0,2 = 700 000 (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553599" y="4947637"/>
            <a:ext cx="3126177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2 500 : 294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8679776" y="4907051"/>
                <a:ext cx="2306529" cy="6924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8,5…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≈9</m:t>
                    </m:r>
                  </m:oMath>
                </a14:m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79776" y="4907051"/>
                <a:ext cx="2306529" cy="692497"/>
              </a:xfrm>
              <a:prstGeom prst="rect">
                <a:avLst/>
              </a:prstGeom>
              <a:blipFill rotWithShape="0">
                <a:blip r:embed="rId2"/>
                <a:stretch>
                  <a:fillRect l="-8995" t="-14912" b="-342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435713" y="1092427"/>
            <a:ext cx="1156176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Dizel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sarfi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-  3 500 000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   1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– 0,42 zed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Yelkan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xarajati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– 2 500 000 zed,   20%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dizel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tejaydi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82407" y="2463038"/>
            <a:ext cx="243586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Yechish</a:t>
            </a:r>
            <a:r>
              <a:rPr lang="en-US" altLang="ru-RU" sz="40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endParaRPr lang="uz-Cyrl-UZ" altLang="ru-RU" sz="40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393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16" grpId="0"/>
      <p:bldP spid="17" grpId="0"/>
      <p:bldP spid="18" grpId="0"/>
      <p:bldP spid="8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6645</TotalTime>
  <Words>516</Words>
  <Application>Microsoft Office PowerPoint</Application>
  <PresentationFormat>Произвольный</PresentationFormat>
  <Paragraphs>65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SimSun</vt:lpstr>
      <vt:lpstr>Arial</vt:lpstr>
      <vt:lpstr>Calibri</vt:lpstr>
      <vt:lpstr>Cambria Math</vt:lpstr>
      <vt:lpstr>Times New Roman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MUSTAQIL  BAJARISH 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D.Sharipova</dc:creator>
  <cp:lastModifiedBy>Пользователь</cp:lastModifiedBy>
  <cp:revision>606</cp:revision>
  <dcterms:created xsi:type="dcterms:W3CDTF">2020-04-09T07:32:19Z</dcterms:created>
  <dcterms:modified xsi:type="dcterms:W3CDTF">2021-03-11T07:54:31Z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