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354" r:id="rId2"/>
    <p:sldId id="380" r:id="rId3"/>
    <p:sldId id="404" r:id="rId4"/>
    <p:sldId id="401" r:id="rId5"/>
    <p:sldId id="406" r:id="rId6"/>
    <p:sldId id="405" r:id="rId7"/>
    <p:sldId id="400" r:id="rId8"/>
    <p:sldId id="407" r:id="rId9"/>
    <p:sldId id="362" r:id="rId10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 varScale="1">
        <p:scale>
          <a:sx n="64" d="100"/>
          <a:sy n="64" d="100"/>
        </p:scale>
        <p:origin x="656" y="48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836241" y="2213818"/>
            <a:ext cx="8690433" cy="3615711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lnSpc>
                <a:spcPct val="150000"/>
              </a:lnSpc>
              <a:spcBef>
                <a:spcPts val="234"/>
              </a:spcBef>
            </a:pP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MAVZU:</a:t>
            </a:r>
            <a:r>
              <a:rPr lang="uz-Latn-UZ" sz="5400" b="1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MA’LUMOTLAR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QATORI VA UNING TAHLILI</a:t>
            </a:r>
            <a:endParaRPr lang="en-US" sz="54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1041725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600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800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800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800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9333185" y="2501850"/>
            <a:ext cx="2582979" cy="2421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2197542" y="249396"/>
            <a:ext cx="72432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MA’LUMOTLAR QATORI</a:t>
            </a:r>
            <a:endParaRPr lang="ru-RU" sz="44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1137" y="1277714"/>
            <a:ext cx="3024336" cy="208224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l="13363" t="58409" r="9226" b="28978"/>
          <a:stretch/>
        </p:blipFill>
        <p:spPr>
          <a:xfrm>
            <a:off x="175941" y="3526835"/>
            <a:ext cx="11665296" cy="129614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60177" y="1142027"/>
            <a:ext cx="892899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Jadvalda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taniqli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futbolchi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Lionell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Messining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oxirgi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beshta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futbol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mavsumi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barcha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musobaqalarda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urgan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gollari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keltirilgan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8161" y="4885198"/>
            <a:ext cx="99151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Shu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ma’lumotlar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qatorini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o‘zgarish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oralig‘i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arifmetik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mediana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moda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kabi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tushunchalar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yordamida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tahlil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qilaylik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23359" y="4184160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36240" y="4184159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66642" y="4184159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970918" y="4188809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875194" y="4184159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61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92425" y="224096"/>
            <a:ext cx="64892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O‘ZGARISH ORALIG‘I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46349" y="3141019"/>
            <a:ext cx="10009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smtClean="0">
                <a:solidFill>
                  <a:schemeClr val="tx2"/>
                </a:solidFill>
                <a:latin typeface="Arial" panose="020B0604020202020204" pitchFamily="34" charset="0"/>
              </a:rPr>
              <a:t>Eng katta son  58,     eng kichik son 51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123828" y="4147867"/>
            <a:ext cx="31241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 smtClean="0">
                <a:solidFill>
                  <a:schemeClr val="tx2"/>
                </a:solidFill>
                <a:latin typeface="Arial" panose="020B0604020202020204" pitchFamily="34" charset="0"/>
              </a:rPr>
              <a:t>58 – 51 = 7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8257" y="5182244"/>
            <a:ext cx="110311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Messining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har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yili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urgan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gollari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bir-biridan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ko‘pi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bilan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7 ta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golga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farqlanayapti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l="13363" t="58409" r="9226" b="28978"/>
          <a:stretch/>
        </p:blipFill>
        <p:spPr>
          <a:xfrm>
            <a:off x="296367" y="1493738"/>
            <a:ext cx="11665296" cy="1296144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343785" y="2151063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56666" y="2151062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87068" y="2151062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091344" y="2155712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995620" y="2151062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47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090057" y="275984"/>
            <a:ext cx="57390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O‘RTA ARIFMETIGI</a:t>
            </a:r>
            <a:endParaRPr lang="ru-RU" sz="4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68289" y="3221930"/>
                <a:ext cx="6270947" cy="10490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36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1 +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51+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58 + 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sz="36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4 +</m:t>
                        </m:r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3600" b="0" i="0" dirty="0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52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266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8289" y="3221930"/>
                <a:ext cx="6270947" cy="1049070"/>
              </a:xfrm>
              <a:prstGeom prst="rect">
                <a:avLst/>
              </a:prstGeom>
              <a:blipFill rotWithShape="0">
                <a:blip r:embed="rId2"/>
                <a:stretch>
                  <a:fillRect r="-3887" b="-104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7436196" y="3423299"/>
            <a:ext cx="1392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</a:rPr>
              <a:t>53,2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8397081" y="3419693"/>
                <a:ext cx="1392933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BR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pt-BR" sz="3600" dirty="0" smtClean="0">
                    <a:latin typeface="Arial" panose="020B0604020202020204" pitchFamily="34" charset="0"/>
                  </a:rPr>
                  <a:t> 53</a:t>
                </a:r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7081" y="3419693"/>
                <a:ext cx="1392933" cy="646331"/>
              </a:xfrm>
              <a:prstGeom prst="rect">
                <a:avLst/>
              </a:prstGeom>
              <a:blipFill rotWithShape="0">
                <a:blip r:embed="rId3"/>
                <a:stretch>
                  <a:fillRect t="-16981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18257" y="4472369"/>
            <a:ext cx="1186739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Demak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, Messi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har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mavsumda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53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tadan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gol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urgan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ekan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/>
          <a:srcRect l="13363" t="58409" r="9226" b="28978"/>
          <a:stretch/>
        </p:blipFill>
        <p:spPr>
          <a:xfrm>
            <a:off x="318071" y="1470052"/>
            <a:ext cx="11665296" cy="129614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2365489" y="2127377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78370" y="2127376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08772" y="2127376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113048" y="2132026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017324" y="2127376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08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623082" y="233876"/>
            <a:ext cx="305564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MEDIANA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140497" y="2982455"/>
            <a:ext cx="53285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</a:rPr>
              <a:t>51,  51,   52,   54,   58  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65281" y="3797994"/>
            <a:ext cx="9879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52 –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qatorining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medianasi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bo‘ladi</a:t>
            </a:r>
            <a:endParaRPr lang="ru-RU" dirty="0"/>
          </a:p>
        </p:txBody>
      </p:sp>
      <p:sp>
        <p:nvSpPr>
          <p:cNvPr id="2" name="Овал 1"/>
          <p:cNvSpPr/>
          <p:nvPr/>
        </p:nvSpPr>
        <p:spPr>
          <a:xfrm>
            <a:off x="4940697" y="2861890"/>
            <a:ext cx="1066191" cy="887460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/>
          <a:srcRect l="13363" t="58409" r="9226" b="28978"/>
          <a:stretch/>
        </p:blipFill>
        <p:spPr>
          <a:xfrm>
            <a:off x="174240" y="1349722"/>
            <a:ext cx="11665296" cy="1296144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221658" y="2007047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34539" y="2007046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064941" y="2007046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969217" y="2011696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873493" y="2007046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8590" y="4760230"/>
            <a:ext cx="23038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Misol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:             </a:t>
            </a:r>
            <a:endParaRPr lang="en-US" sz="36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809496" y="4737113"/>
            <a:ext cx="70387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latin typeface="Arial" panose="020B0604020202020204" pitchFamily="34" charset="0"/>
              </a:rPr>
              <a:t>32,  39,   44,   52,   57,  61  </a:t>
            </a:r>
            <a:endParaRPr lang="ru-RU" sz="3600" dirty="0"/>
          </a:p>
        </p:txBody>
      </p:sp>
      <p:sp>
        <p:nvSpPr>
          <p:cNvPr id="20" name="Овал 19"/>
          <p:cNvSpPr/>
          <p:nvPr/>
        </p:nvSpPr>
        <p:spPr>
          <a:xfrm>
            <a:off x="4626857" y="4710399"/>
            <a:ext cx="1970024" cy="743779"/>
          </a:xfrm>
          <a:prstGeom prst="ellipse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48667" y="5566846"/>
                <a:ext cx="2412520" cy="10550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44+52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/>
                  <a:t> 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48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667" y="5566846"/>
                <a:ext cx="2412520" cy="1055097"/>
              </a:xfrm>
              <a:prstGeom prst="rect">
                <a:avLst/>
              </a:prstGeom>
              <a:blipFill rotWithShape="0">
                <a:blip r:embed="rId3"/>
                <a:stretch>
                  <a:fillRect l="-253" r="-11364" b="-10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3716561" y="5670202"/>
            <a:ext cx="6079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qatorining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medianasi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121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2" grpId="0" animBg="1"/>
      <p:bldP spid="17" grpId="0"/>
      <p:bldP spid="18" grpId="0"/>
      <p:bldP spid="20" grpId="0" animBg="1"/>
      <p:bldP spid="21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88071" y="300177"/>
            <a:ext cx="17524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2"/>
          <a:srcRect l="13363" t="58409" r="9226" b="28978"/>
          <a:stretch/>
        </p:blipFill>
        <p:spPr>
          <a:xfrm>
            <a:off x="174240" y="1277714"/>
            <a:ext cx="11665296" cy="1296144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221658" y="1935039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134539" y="1935038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064941" y="1935038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969217" y="1939688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873493" y="1935038"/>
            <a:ext cx="1879059" cy="5280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ru-RU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46905" y="2495111"/>
            <a:ext cx="111323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qatorida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eng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ko‘p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uchragan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son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shu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qatorining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modasi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bo‘ladi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51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qatorining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modasi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72512" y="4318738"/>
            <a:ext cx="23038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Misol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:             </a:t>
            </a:r>
            <a:endParaRPr lang="en-US" sz="36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011554" y="4394679"/>
            <a:ext cx="70387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 smtClean="0">
                <a:solidFill>
                  <a:schemeClr val="tx2"/>
                </a:solidFill>
                <a:latin typeface="Arial" panose="020B0604020202020204" pitchFamily="34" charset="0"/>
              </a:rPr>
              <a:t>1)  32,  39,   44,   52,   57,  61  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446176" y="4944622"/>
            <a:ext cx="6462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qatorining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modasi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yo‘q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46904" y="5562407"/>
            <a:ext cx="87034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dirty="0">
                <a:solidFill>
                  <a:schemeClr val="tx2"/>
                </a:solidFill>
                <a:latin typeface="Arial" panose="020B0604020202020204" pitchFamily="34" charset="0"/>
              </a:rPr>
              <a:t>2</a:t>
            </a:r>
            <a:r>
              <a:rPr lang="pt-BR" sz="3600" dirty="0" smtClean="0">
                <a:solidFill>
                  <a:schemeClr val="tx2"/>
                </a:solidFill>
                <a:latin typeface="Arial" panose="020B0604020202020204" pitchFamily="34" charset="0"/>
              </a:rPr>
              <a:t>)  12,   23,   12,   33,   47,  33,   27  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936317" y="6112350"/>
            <a:ext cx="7968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qatorining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modasi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12 </a:t>
            </a:r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 33</a:t>
            </a: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7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669- masala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8710" y="1349722"/>
            <a:ext cx="1139714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</a:rPr>
              <a:t>Sonlar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qatorining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o‘zgarish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oralig‘i</a:t>
            </a:r>
            <a:r>
              <a:rPr lang="en-US" sz="4000" dirty="0">
                <a:latin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</a:rPr>
              <a:t>o‘rta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arifmetigi</a:t>
            </a:r>
            <a:r>
              <a:rPr lang="en-US" sz="4000" dirty="0">
                <a:latin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</a:rPr>
              <a:t>medianasi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modasini</a:t>
            </a:r>
            <a:r>
              <a:rPr lang="en-US" sz="4000" dirty="0">
                <a:latin typeface="Arial" panose="020B0604020202020204" pitchFamily="34" charset="0"/>
              </a:rPr>
              <a:t> toping: </a:t>
            </a:r>
            <a:endParaRPr lang="en-US" sz="4000" dirty="0" smtClean="0">
              <a:latin typeface="Arial" panose="020B0604020202020204" pitchFamily="34" charset="0"/>
            </a:endParaRPr>
          </a:p>
          <a:p>
            <a:pPr marL="742950" indent="-742950">
              <a:lnSpc>
                <a:spcPct val="150000"/>
              </a:lnSpc>
              <a:buAutoNum type="alphaLcParenR"/>
            </a:pPr>
            <a:r>
              <a:rPr lang="pt-BR" sz="4000" dirty="0" smtClean="0">
                <a:latin typeface="Arial" panose="020B0604020202020204" pitchFamily="34" charset="0"/>
              </a:rPr>
              <a:t>9</a:t>
            </a:r>
            <a:r>
              <a:rPr lang="pt-BR" sz="4000" dirty="0">
                <a:latin typeface="Arial" panose="020B0604020202020204" pitchFamily="34" charset="0"/>
              </a:rPr>
              <a:t>; 3; 8; 13</a:t>
            </a:r>
            <a:r>
              <a:rPr lang="pt-BR" sz="4000" dirty="0" smtClean="0"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</a:rPr>
              <a:t>b</a:t>
            </a:r>
            <a:r>
              <a:rPr lang="pt-BR" sz="4000" dirty="0">
                <a:latin typeface="Arial" panose="020B0604020202020204" pitchFamily="34" charset="0"/>
              </a:rPr>
              <a:t>) 1,4; 4,2; 3,4; 0,5; 4,2. </a:t>
            </a:r>
            <a:endParaRPr lang="pt-BR" sz="4000" dirty="0" smtClean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</a:rPr>
              <a:t>d</a:t>
            </a:r>
            <a:r>
              <a:rPr lang="pt-BR" sz="4000" dirty="0">
                <a:latin typeface="Arial" panose="020B0604020202020204" pitchFamily="34" charset="0"/>
              </a:rPr>
              <a:t>) 6,3; 7,1; 13,7; 0,1; 7,1; </a:t>
            </a:r>
            <a:r>
              <a:rPr lang="pt-BR" sz="4000" dirty="0" smtClean="0">
                <a:latin typeface="Arial" panose="020B0604020202020204" pitchFamily="34" charset="0"/>
              </a:rPr>
              <a:t>11,3. </a:t>
            </a:r>
          </a:p>
        </p:txBody>
      </p:sp>
      <p:sp>
        <p:nvSpPr>
          <p:cNvPr id="4" name="Стрелка углом вверх 3"/>
          <p:cNvSpPr/>
          <p:nvPr/>
        </p:nvSpPr>
        <p:spPr>
          <a:xfrm>
            <a:off x="162043" y="171468"/>
            <a:ext cx="315523" cy="333323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 descr="http://sc0001.atbasar.aqmoedu.kz/arc/attach/528/298901/matematicaperleclassi2scuolasecondariadi1deggrad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65033" y="2717874"/>
            <a:ext cx="3619694" cy="27857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3639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06875" y="275984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670- masala</a:t>
            </a:r>
            <a:endParaRPr lang="ru-RU" sz="4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96129" y="3005062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39859" y="3306676"/>
            <a:ext cx="6614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4,  5,  6,  7,  8,  8,  8,  9,  9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6129" y="534460"/>
            <a:ext cx="1139714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400" dirty="0">
              <a:latin typeface="Arial" panose="020B0604020202020204" pitchFamily="34" charset="0"/>
            </a:endParaRPr>
          </a:p>
          <a:p>
            <a:pPr algn="just"/>
            <a:r>
              <a:rPr lang="en-US" sz="4000" dirty="0">
                <a:latin typeface="Arial" panose="020B0604020202020204" pitchFamily="34" charset="0"/>
              </a:rPr>
              <a:t>8, 4; 6, 8, 9, 5, 7, 8, 9 </a:t>
            </a:r>
            <a:r>
              <a:rPr lang="en-US" sz="4000" dirty="0" err="1">
                <a:latin typeface="Arial" panose="020B0604020202020204" pitchFamily="34" charset="0"/>
              </a:rPr>
              <a:t>sonlar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qatoridagi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bitta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sonni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shunday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o‘zgartiringki</a:t>
            </a:r>
            <a:r>
              <a:rPr lang="en-US" sz="4000" dirty="0">
                <a:latin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</a:rPr>
              <a:t>qatorning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o‘zgarish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oralig‘i</a:t>
            </a:r>
            <a:r>
              <a:rPr lang="en-US" sz="4000" dirty="0">
                <a:latin typeface="Arial" panose="020B0604020202020204" pitchFamily="34" charset="0"/>
              </a:rPr>
              <a:t> 6 </a:t>
            </a:r>
            <a:r>
              <a:rPr lang="en-US" sz="4000" dirty="0" err="1">
                <a:latin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</a:rPr>
              <a:t>bo‘lsin</a:t>
            </a:r>
            <a:r>
              <a:rPr lang="en-US" sz="4000" dirty="0">
                <a:latin typeface="Arial" panose="020B0604020202020204" pitchFamily="34" charset="0"/>
              </a:rPr>
              <a:t>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6129" y="4230897"/>
            <a:ext cx="45629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latin typeface="Arial" panose="020B0604020202020204" pitchFamily="34" charset="0"/>
              </a:rPr>
              <a:t>O‘zgarish</a:t>
            </a:r>
            <a:r>
              <a:rPr lang="en-US" sz="4000" dirty="0" smtClean="0"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</a:rPr>
              <a:t>oralig‘i</a:t>
            </a:r>
            <a:r>
              <a:rPr lang="en-US" sz="4000" dirty="0" smtClean="0">
                <a:latin typeface="Arial" panose="020B0604020202020204" pitchFamily="34" charset="0"/>
              </a:rPr>
              <a:t>: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06875" y="4237635"/>
            <a:ext cx="40107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9 – 4 = 5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96281" y="5229971"/>
            <a:ext cx="40107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10 – 4 = 6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59046" y="5236709"/>
            <a:ext cx="40107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9 – 3 = 6</a:t>
            </a:r>
            <a:endParaRPr lang="en-US" sz="4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00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8249" y="1493738"/>
            <a:ext cx="94330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676-, 677-, 678-, 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5400" b="1" dirty="0" smtClean="0">
                <a:latin typeface="Arial" pitchFamily="34" charset="0"/>
                <a:cs typeface="Arial" pitchFamily="34" charset="0"/>
              </a:rPr>
              <a:t>(135- bet)</a:t>
            </a:r>
          </a:p>
          <a:p>
            <a:pPr algn="ctr"/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-675927" y="0"/>
            <a:ext cx="13258345" cy="959536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6000" dirty="0"/>
              <a:t>  </a:t>
            </a:r>
            <a:r>
              <a:rPr lang="en-US" sz="4000" dirty="0" smtClean="0"/>
              <a:t>MUSTAQIL  BAJARISH  UCHUN TOPSHIRIQLAR:</a:t>
            </a:r>
            <a:endParaRPr sz="6000" dirty="0"/>
          </a:p>
        </p:txBody>
      </p:sp>
      <p:pic>
        <p:nvPicPr>
          <p:cNvPr id="7" name="Picture 4" descr="https://i.pinimg.com/736x/88/a1/62/88a162227e686039384b2d0ebd5264eb--software-testing-clipart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8249" y="3682115"/>
            <a:ext cx="2306320" cy="26009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6364</TotalTime>
  <Words>358</Words>
  <Application>Microsoft Office PowerPoint</Application>
  <PresentationFormat>Произвольный</PresentationFormat>
  <Paragraphs>76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591</cp:revision>
  <dcterms:created xsi:type="dcterms:W3CDTF">2020-04-09T07:32:19Z</dcterms:created>
  <dcterms:modified xsi:type="dcterms:W3CDTF">2021-03-11T07:34:49Z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